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81" r:id="rId3"/>
    <p:sldId id="257" r:id="rId4"/>
    <p:sldId id="258" r:id="rId5"/>
    <p:sldId id="289" r:id="rId6"/>
    <p:sldId id="290" r:id="rId7"/>
    <p:sldId id="259" r:id="rId8"/>
    <p:sldId id="260" r:id="rId9"/>
    <p:sldId id="261" r:id="rId10"/>
    <p:sldId id="262" r:id="rId11"/>
    <p:sldId id="263" r:id="rId12"/>
    <p:sldId id="264" r:id="rId13"/>
    <p:sldId id="276" r:id="rId14"/>
    <p:sldId id="277" r:id="rId15"/>
    <p:sldId id="278" r:id="rId16"/>
    <p:sldId id="279" r:id="rId17"/>
    <p:sldId id="280" r:id="rId18"/>
    <p:sldId id="265" r:id="rId19"/>
    <p:sldId id="266" r:id="rId20"/>
    <p:sldId id="282" r:id="rId21"/>
    <p:sldId id="267" r:id="rId22"/>
    <p:sldId id="283" r:id="rId23"/>
    <p:sldId id="268" r:id="rId24"/>
    <p:sldId id="269" r:id="rId25"/>
    <p:sldId id="270" r:id="rId26"/>
    <p:sldId id="285" r:id="rId27"/>
    <p:sldId id="287" r:id="rId28"/>
    <p:sldId id="271" r:id="rId29"/>
    <p:sldId id="272" r:id="rId30"/>
    <p:sldId id="274" r:id="rId31"/>
    <p:sldId id="275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ия Дробот" userId="ee9c26bd18eca977" providerId="LiveId" clId="{7B575E0B-01B0-4808-A4F6-D5EA7784835C}"/>
    <pc:docChg chg="delSld">
      <pc:chgData name="Юлия Дробот" userId="ee9c26bd18eca977" providerId="LiveId" clId="{7B575E0B-01B0-4808-A4F6-D5EA7784835C}" dt="2026-10-13T06:50:54.204" v="3" actId="2696"/>
      <pc:docMkLst>
        <pc:docMk/>
      </pc:docMkLst>
      <pc:sldChg chg="del">
        <pc:chgData name="Юлия Дробот" userId="ee9c26bd18eca977" providerId="LiveId" clId="{7B575E0B-01B0-4808-A4F6-D5EA7784835C}" dt="2026-10-13T06:26:46.569" v="1" actId="2696"/>
        <pc:sldMkLst>
          <pc:docMk/>
          <pc:sldMk cId="1837717307" sldId="273"/>
        </pc:sldMkLst>
      </pc:sldChg>
      <pc:sldChg chg="del">
        <pc:chgData name="Юлия Дробот" userId="ee9c26bd18eca977" providerId="LiveId" clId="{7B575E0B-01B0-4808-A4F6-D5EA7784835C}" dt="2026-10-13T06:50:33.105" v="2" actId="2696"/>
        <pc:sldMkLst>
          <pc:docMk/>
          <pc:sldMk cId="0" sldId="284"/>
        </pc:sldMkLst>
      </pc:sldChg>
      <pc:sldChg chg="del">
        <pc:chgData name="Юлия Дробот" userId="ee9c26bd18eca977" providerId="LiveId" clId="{7B575E0B-01B0-4808-A4F6-D5EA7784835C}" dt="2026-10-13T06:50:54.204" v="3" actId="2696"/>
        <pc:sldMkLst>
          <pc:docMk/>
          <pc:sldMk cId="0" sldId="286"/>
        </pc:sldMkLst>
      </pc:sldChg>
      <pc:sldChg chg="del">
        <pc:chgData name="Юлия Дробот" userId="ee9c26bd18eca977" providerId="LiveId" clId="{7B575E0B-01B0-4808-A4F6-D5EA7784835C}" dt="2026-10-13T06:26:31.425" v="0" actId="2696"/>
        <pc:sldMkLst>
          <pc:docMk/>
          <pc:sldMk cId="0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Материал пользователя: «Что такое официальный сайт юридического лица и какие требования к нему предъявляются», КонсультантПлюс, актуально на 08.10.2026.</a:t>
            </a:r>
          </a:p>
          <a:p>
            <a:r>
              <a:t>Определения сайта и владельца: https://www.consultant.ru/document/cons_doc_LAW_61798/c5051782233acca771e9adb35b47d3fb82c9ff1c/</a:t>
            </a:r>
          </a:p>
          <a:p>
            <a:r>
              <a:t>Общего определения «официального сайта юридического лица» закон не содержит. Термин обычно обозначает сайт, которым владеет организация и который содержит сведения о ней.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Фонд президентских грантов. Методические рекомендации по информационной открытости и публичной отчетности некоммерческих организаций. Материал пользователя: МУИО_методика _открытость НКО.pdf. Официальная публикация: https://xn--j1ahbhgccc1fo.xn----7sba5bbhjefbow0a.xn--p1ai/documents/%D0%9C%D0%A3%D0%98%D0%9E.pdf</a:t>
            </a:r>
          </a:p>
          <a:p>
            <a:r>
              <a:t>Пункты 4–7, страницы 4–5. Методика адресована социально ориентированным НКО, кроме религиозных организаций (п. 1).</a:t>
            </a:r>
          </a:p>
          <a:p>
            <a:r>
              <a:t>Базовый уровень: сведения на официальном сайте, странице социальной сети либо ином общедоступном ресурсе, с обновлением по фактическим изменениям.</a:t>
            </a:r>
          </a:p>
          <a:p>
            <a:r>
              <a:t>Пункт 2: публикация отчётности для Минюста и устава, годовой бухгалтерской отчётности и аудиторского заключения при обязательном аудите, достоверные сведения ЕГРЮЛ. Формы отчётности и применимость требований проверяются по действующему законодательству. Невыполнение требований п. 2 означает отсутствие информационной открытости по п. 6.</a:t>
            </a:r>
          </a:p>
          <a:p>
            <a:r>
              <a:t>Полный перечень п. 7 включает ФИО и фотографии руководителя и высшего органа управления, сведения об учредителях, ссылки на соцсети, географию деятельности, описания проектов со сроками, условия услуг. Публикация фотографий и персональных данных требует соответствующих законных оснований.</a:t>
            </a:r>
          </a:p>
          <a:p>
            <a:r>
              <a:t>Финансовые сведения: за 3 предыдущих календарных года либо фактические годы работы. За отчётный год — не позднее 30 июня следующего года (сноска 14). Для деятельности в сфере защиты прав и свобод человека дополнительно раскрывается источник поступлений, если его доля более 25% всех годовых доходов.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Фонд президентских грантов. Методические рекомендации по информационной открытости и публичной отчетности некоммерческих организаций. Материал пользователя: МУИО_методика _открытость НКО.pdf. Официальная публикация: https://xn--j1ahbhgccc1fo.xn----7sba5bbhjefbow0a.xn--p1ai/documents/%D0%9C%D0%A3%D0%98%D0%9E.pdf</a:t>
            </a:r>
          </a:p>
          <a:p>
            <a:r>
              <a:t>Пункт 8, страницы 5–6: все условия высокого уровня должны выполняться одновременно, в дополнение к базовому уровню.</a:t>
            </a:r>
          </a:p>
          <a:p>
            <a:r>
              <a:t>Дополнительные сведения: ключевые члены команды (ФИО, фото, функции), члены всех коллегиальных органов (ФИО, фото, основная работа или опыт), структурированные сведения о каждой текущей и завершённой программе/проекте и результатах, поступления и расходы денег и иного имущества по видам с возможностью соотнести их с проектами. Каждый источник, обеспечивший более 25% годовых доходов: наименование/ФИО, общая сумма и направления использования. Данные физического лица раскрываются только с информированного согласия. При его отсутствии указывают соответствующую категорию гражданина без раскрытия личности (сноска 15).</a:t>
            </a:r>
          </a:p>
          <a:p>
            <a:r>
              <a:t>Обновление информации о деятельности не реже раза в месяц. Не менее 10 новостей и/или сюжетов за год в СМИ и сторонних массовых пабликах/каналах. Ежегодная публикация структурированного годового отчёта.</a:t>
            </a:r>
          </a:p>
          <a:p>
            <a:r>
              <a:t>Пункты 12–13, страницы 7–8: публичный отчёт показывает задачи, работу, результаты, привлечённые ресурсы и их использование. Отчётность Минюста не заменяет публичный годовой отчёт.</a:t>
            </a:r>
          </a:p>
          <a:p>
            <a:r>
              <a:t>Пункт 10, страница 7: доступ с главной страницы/основного меню, без регистрации и платного ПО, текст с поиском и копированием, индексация поисковиками, доступность для слабовидящих.</a:t>
            </a:r>
          </a:p>
          <a:p>
            <a:r>
              <a:t>Пункты 14–15, страница 9: самооценка и декларирование уровня на https://платформа-нко.рф добровольны и бесплатны. ФПГ вправе проверять сведения и ставить отметку.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материал пользователя «Что такое официальный сайт юридического лица и какие требования к нему предъявляются», КонсультантПлюс, актуально на 08.10.2026. 149-ФЗ, ст. 10, ч. 2: https://www.consultant.ru/document/cons_doc_LAW_61798/546dcc703c0a1e08647b40a2eeaf9461168c7cb1/</a:t>
            </a:r>
          </a:p>
          <a:p>
            <a:r>
              <a:t>Наименование, место нахождения и адрес, email для заявлений по ст. 15.7 — требования закона. Внутренний порядок публикации — практическая рекомендация.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Материал пользователя: «Что такое официальный сайт юридического лица и какие требования к нему предъявляются», КонсультантПлюс, актуально на 08.10.2026.</a:t>
            </a:r>
          </a:p>
          <a:p>
            <a:r>
              <a:t>https://www.consultant.ru/document/cons_doc_LAW_61798/546dcc703c0a1e08647b40a2eeaf9461168c7cb1/</a:t>
            </a:r>
          </a:p>
          <a:p>
            <a:r>
              <a:t>Часть 7 статьи 10 касается материалов иностранных агентов в связи с видами деятельности из статьи 4 Закона № 255-ФЗ и информации, касающейся такой деятельности. Нужны предусмотренные законом указание и форма маркировки. Статья 15.2 регулирует ограничение доступа к нарушающим авторские права материалам, кроме фотографий. Для фотографий и других объектов действуют иные способы защиты, включая статью 15.7.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материал пользователя «Что такое официальный сайт юридического лица и какие требования к нему предъявляются», КонсультантПлюс, актуально на 08.10.2026. Образование: 273-ФЗ, ст. 29; Постановление № 1802; Приказ Рособрнадзора № 1493. Медицинские организации: 323-ФЗ, ст. 79, 79.1; Приказ Минздрава России от 13.03.2025 № 118н, приложения № 1–2. Официальная публикация: https://publication.pravo.gov.ru/document/0001202504110006</a:t>
            </a:r>
          </a:p>
          <a:p>
            <a:r>
              <a:t>Проверка норм для иных видов деятельности зависит от статуса и услуг организации.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Материал пользователя: «Что такое официальный сайт юридического лица и какие требования к нему предъявляются», КонсультантПлюс, актуально на 08.10.2026.</a:t>
            </a:r>
          </a:p>
          <a:p>
            <a:r>
              <a:t>Разграничение информации и рекламы: письмо ФАС России от 04.07.2016 № АД/45250/16: https://www.consultant.ru/document/cons_doc_LAW_223288/</a:t>
            </a:r>
          </a:p>
          <a:p>
            <a:r>
              <a:t>Квалификация зависит от цели, содержания и способа подачи. Сам факт публикации на собственном сайте не освобождает рекламные материалы от требований. Маркировка собственной рекламы: письмо Роскомнадзора от 14.11.2022 № 03-100982 (приведено в материале пользователя).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материал пользователя «Что такое официальный сайт юридического лица и какие требования к нему предъявляются», КонсультантПлюс, актуально на 08.10.2026. 152-ФЗ, ст. 9: https://www.consultant.ru/document/cons_doc_LAW_61801/6c94959bc017ac80140621762d2ac59f6006b08c/</a:t>
            </a:r>
          </a:p>
          <a:p>
            <a:r>
              <a:t>Согласие нужно, если нет другого законного основания. Оформляется отдельно от иных подтверждаемых документов. Для подтверждения можно сохранять текст/версию согласия, дату и журналы действий пользователя. Чекбокс подходит, если не требуется письменная форма согласия. Если закон требует письменную форму, обычной отметки недостаточно. Политика и сведения о реализуемых требованиях к защите данных должны быть общедоступны на страницах, где собираются данные (ст. 18.1).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Материал пользователя: «Регистрация доменного имени». Постановление Правительства РФ от 31.08.2026 № 1119, действует с 01.09.2026. Текст правил: https://www.garant.ru/products/ipo/prime/doc/414743529/</a:t>
            </a:r>
          </a:p>
          <a:p>
            <a:r>
              <a:t>Доменное имя и регистратор — термины, определённые правилами. Администратор — принятое в материале обозначение лица, на которое зарегистрировано доменное имя. Передача домена НКО — практическая рекомендация для контроля, а не автоматическая обязанность всех НКО. Проверка чужих обозначений: https://www.consultant.ru/document/cons_doc_LAW_64629/7d076153e9adb1b3534c04eb371e2f7c6df713f8/</a:t>
            </a:r>
          </a:p>
          <a:p>
            <a:r>
              <a:t>Для других доменных зон применимые правила нужно проверять отдельно.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Материал пользователя: «Регистрация доменного имени». Постановление Правительства РФ от 31.08.2026 № 1119, действует с 01.09.2026. Текст правил: https://www.garant.ru/products/ipo/prime/doc/414743529/</a:t>
            </a:r>
          </a:p>
          <a:p>
            <a:r>
              <a:t>Ежегодная идентификация — условие администрирования (п. 28). Уведомление — не ранее 60 и не позднее 50 дней до окончания года (п. 29). Заявка для идентификации — не ранее 60 дней до окончания года (п. 30). 30 дней преимущественного продления (п. 31), затем аннулирование при непрохождении идентификации (п. 34). Период может увеличиваться или приостанавливаться в случаях п. 33–34. Для ранее зарегистрированных доменов уточните применимый срок у регистратора. Без ограничения срока использования (п. 16) не означает отсутствие ежегодной идентификации и оплаты услуг по договору.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D2BE26-0363-409B-813F-CFC6ED60A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B3E26F4-9DF5-4447-8E77-D5B3F7BF1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DD2EA5C-C506-4DC4-BA79-C5A13D5A2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A56D9B2-6E40-48BB-9CFB-BBE3A9ED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EECE93B9-BD09-4E76-9694-5EC4DC012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C1E5DC3-DB13-4C62-8678-55F07470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2667211-2EE5-4028-90F5-D10A2E47E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74889A6-203F-4BF6-B219-C9FE6EDA48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76D26F2-6D95-4D5E-A297-E0BA4B41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F18B6FB-7287-4B50-B415-F9EDBF5EB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xn--j1ahbhgccc1fo.xn----7sba5bbhjefbow0a.xn--p1ai/documents/%D0%9C%D0%A3%D0%98%D0%9E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xn--j1ahbhgccc1fo.xn----7sba5bbhjefbow0a.xn--p1ai/documents/%D0%9C%D0%A3%D0%98%D0%9E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F58FD3-216E-4D37-80D9-C5D03890B9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-127292" y="-258357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7B9E86-DCE5-4D89-B1E6-BB7969CE1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592308"/>
            <a:ext cx="3476625" cy="62513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05B506-8B66-4D96-9222-B2A5C6ACEEEB}"/>
              </a:ext>
            </a:extLst>
          </p:cNvPr>
          <p:cNvSpPr>
            <a:spLocks noGrp="1"/>
          </p:cNvSpPr>
          <p:nvPr/>
        </p:nvSpPr>
        <p:spPr>
          <a:xfrm>
            <a:off x="141329" y="1417755"/>
            <a:ext cx="6286500" cy="24973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7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7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Сайт</a:t>
            </a: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НКО:</a:t>
            </a: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требования</a:t>
            </a:r>
            <a:r>
              <a:rPr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,</a:t>
            </a: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возможности</a:t>
            </a:r>
            <a:r>
              <a:rPr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, </a:t>
            </a:r>
            <a:r>
              <a:rPr sz="2400" b="1" dirty="0" err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риски</a:t>
            </a: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. Регистрация на госуслугах. </a:t>
            </a:r>
          </a:p>
          <a:p>
            <a:pPr>
              <a:defRPr sz="37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Как законно использовать</a:t>
            </a:r>
          </a:p>
          <a:p>
            <a:pPr>
              <a:defRPr sz="37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>
                <a:solidFill>
                  <a:srgbClr val="282D32"/>
                </a:solidFill>
                <a:latin typeface="Arial"/>
                <a:ea typeface="Arial"/>
                <a:cs typeface="Arial"/>
              </a:rPr>
              <a:t>фотографии, тексты, изображения и шрифты.</a:t>
            </a:r>
            <a:endParaRPr sz="2400" b="1" dirty="0">
              <a:solidFill>
                <a:srgbClr val="282D3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EE04A-A5CF-426E-8B12-97E606148370}"/>
              </a:ext>
            </a:extLst>
          </p:cNvPr>
          <p:cNvSpPr>
            <a:spLocks noGrp="1"/>
          </p:cNvSpPr>
          <p:nvPr/>
        </p:nvSpPr>
        <p:spPr>
          <a:xfrm>
            <a:off x="590550" y="4572000"/>
            <a:ext cx="5286375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74C35E-408B-406E-96FB-70FC11FE099B}"/>
              </a:ext>
            </a:extLst>
          </p:cNvPr>
          <p:cNvSpPr>
            <a:spLocks noGrp="1"/>
          </p:cNvSpPr>
          <p:nvPr/>
        </p:nvSpPr>
        <p:spPr>
          <a:xfrm>
            <a:off x="590550" y="4772025"/>
            <a:ext cx="43053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Решения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для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руководителя</a:t>
            </a:r>
            <a:r>
              <a:rPr lang="ru-RU"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НКО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: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сайт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,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соцсети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и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права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на</a:t>
            </a:r>
            <a:r>
              <a:rPr sz="16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контент</a:t>
            </a:r>
            <a:endParaRPr sz="1650" b="0" dirty="0">
              <a:solidFill>
                <a:srgbClr val="5E68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625D9D-EEA6-4073-98D7-72703B27CF6B}"/>
              </a:ext>
            </a:extLst>
          </p:cNvPr>
          <p:cNvSpPr>
            <a:spLocks noGrp="1"/>
          </p:cNvSpPr>
          <p:nvPr/>
        </p:nvSpPr>
        <p:spPr>
          <a:xfrm>
            <a:off x="590550" y="588645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Дробот Юлия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8B82D4-900C-47D4-BD9A-85BBEE49DC79}"/>
              </a:ext>
            </a:extLst>
          </p:cNvPr>
          <p:cNvSpPr>
            <a:spLocks noGrp="1"/>
          </p:cNvSpPr>
          <p:nvPr/>
        </p:nvSpPr>
        <p:spPr>
          <a:xfrm>
            <a:off x="590550" y="6181725"/>
            <a:ext cx="6572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3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3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руководитель</a:t>
            </a:r>
            <a:r>
              <a:rPr sz="13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и </a:t>
            </a:r>
            <a:r>
              <a:rPr sz="1350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юрист</a:t>
            </a:r>
            <a:r>
              <a:rPr sz="1350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АНБО РПТР ЮЛВИД-ЦЕНТР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F34FEB-50E9-4D42-BB12-3242DE48C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76750" y="258357"/>
            <a:ext cx="1809750" cy="136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Официальный сайт НКО: статус и владелец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149-ФЗ, ст. 2, п. 13, 17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E4629CA0-769A-4B9A-886A-D5E4CEBD7C36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4810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Что такое сайт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173C124-120E-4108-81EA-8395B7A52695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48101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Совокупность программ и информации, доступных в интернете по доменному имени или сетевому адресу.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07BC7D7-731A-449D-A7A2-89F0BFC680D1}"/>
              </a:ext>
            </a:extLst>
          </p:cNvPr>
          <p:cNvSpPr>
            <a:spLocks noGrp="1"/>
          </p:cNvSpPr>
          <p:nvPr/>
        </p:nvSpPr>
        <p:spPr>
          <a:xfrm>
            <a:off x="6238875" y="1866900"/>
            <a:ext cx="50006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Официальный сайт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E8EA953-11D4-4F05-B97E-78B68D233B19}"/>
              </a:ext>
            </a:extLst>
          </p:cNvPr>
          <p:cNvSpPr>
            <a:spLocks noGrp="1"/>
          </p:cNvSpPr>
          <p:nvPr/>
        </p:nvSpPr>
        <p:spPr>
          <a:xfrm>
            <a:off x="6238875" y="2438400"/>
            <a:ext cx="50006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Обычно это сайт, который принадлежит организации и содержит сведения о ней и её деятельности. Общего определения в законе нет.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7BB905F7-EED5-4A08-A008-2CBA135C6444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2CA9D6"/>
                </a:solidFill>
              </a:defRPr>
            </a:defPPr>
          </a:lstStyle>
          <a:p>
            <a:pPr>
              <a:defRPr sz="2100" b="1">
                <a:solidFill>
                  <a:srgbClr val="2CA9D6"/>
                </a:solidFill>
              </a:defRPr>
            </a:pPr>
            <a:r>
              <a:rPr sz="2100" b="1">
                <a:solidFill>
                  <a:srgbClr val="2CA9D6"/>
                </a:solidFill>
              </a:rPr>
              <a:t>Полномочия владельца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0AB2C2C-D654-439F-9A8E-38DFEBB084C1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10477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Владелец определяет порядок использования сайта и размещения информации. Разработку и обслуживание можно поручить подрядчику.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40F3A7C-8A04-4D9D-A9B8-E7ED5FF80AEC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Собственный сайт нужен не каждой НКО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F1FF11-DD98-48E9-924B-7FE3C64EE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843D7A-C35B-42C6-9645-1531903495F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0B02C8-B0A6-4C2F-9161-C76E90476CA1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5F20631-CB40-4341-9684-0C9B493B6909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149-ФЗ;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специальные</a:t>
            </a: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законы</a:t>
            </a: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для</a:t>
            </a: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отдельных</a:t>
            </a: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видов</a:t>
            </a:r>
            <a:r>
              <a:rPr sz="975" b="0" dirty="0">
                <a:solidFill>
                  <a:srgbClr val="5E6871"/>
                </a:solidFill>
                <a:latin typeface="Arial"/>
                <a:ea typeface="Arial"/>
                <a:cs typeface="Arial"/>
              </a:rPr>
              <a:t> </a:t>
            </a:r>
            <a:r>
              <a:rPr sz="975" b="0" dirty="0" err="1">
                <a:solidFill>
                  <a:srgbClr val="5E6871"/>
                </a:solidFill>
                <a:latin typeface="Arial"/>
                <a:ea typeface="Arial"/>
                <a:cs typeface="Arial"/>
              </a:rPr>
              <a:t>деятельности</a:t>
            </a:r>
            <a:endParaRPr sz="975" b="0" dirty="0">
              <a:solidFill>
                <a:srgbClr val="5E68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16F4E7-097B-4AE0-A007-000BA9C3E9A3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BF3589-FD15-4C34-9DB4-C7D0DCF0E673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2870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775" b="1" dirty="0" err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Не каждая НКО обязана иметь сайт.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43154C-1382-4B15-82E9-B1AC470D45D1}"/>
              </a:ext>
            </a:extLst>
          </p:cNvPr>
          <p:cNvSpPr>
            <a:spLocks noGrp="1"/>
          </p:cNvSpPr>
          <p:nvPr/>
        </p:nvSpPr>
        <p:spPr>
          <a:xfrm>
            <a:off x="685800" y="2838450"/>
            <a:ext cx="10096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0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Если сайт создан, организация отвечает за информацию, персональные данные и права на материалы.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CA4595-838D-4083-B2F9-7DAF2464E0C6}"/>
              </a:ext>
            </a:extLst>
          </p:cNvPr>
          <p:cNvSpPr>
            <a:spLocks noGrp="1"/>
          </p:cNvSpPr>
          <p:nvPr/>
        </p:nvSpPr>
        <p:spPr>
          <a:xfrm>
            <a:off x="685800" y="419100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FF16A9B-AA40-47D8-B598-88B852B1EBB0}"/>
              </a:ext>
            </a:extLst>
          </p:cNvPr>
          <p:cNvSpPr>
            <a:spLocks noGrp="1"/>
          </p:cNvSpPr>
          <p:nvPr/>
        </p:nvSpPr>
        <p:spPr>
          <a:xfrm>
            <a:off x="1314450" y="417195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Проверить статус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0C4804-832F-47E6-8865-BED8B88D98FC}"/>
              </a:ext>
            </a:extLst>
          </p:cNvPr>
          <p:cNvSpPr>
            <a:spLocks noGrp="1"/>
          </p:cNvSpPr>
          <p:nvPr/>
        </p:nvSpPr>
        <p:spPr>
          <a:xfrm>
            <a:off x="1314450" y="468630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Есть ли для вашего вида деятельности специальная обязанность иметь официальный сайт?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051681-FFB1-437C-BDAC-CC46933EF5BE}"/>
              </a:ext>
            </a:extLst>
          </p:cNvPr>
          <p:cNvSpPr>
            <a:spLocks noGrp="1"/>
          </p:cNvSpPr>
          <p:nvPr/>
        </p:nvSpPr>
        <p:spPr>
          <a:xfrm>
            <a:off x="6238875" y="419100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B0FC20-FD4C-43EC-8CE8-97BB46E31A14}"/>
              </a:ext>
            </a:extLst>
          </p:cNvPr>
          <p:cNvSpPr>
            <a:spLocks noGrp="1"/>
          </p:cNvSpPr>
          <p:nvPr/>
        </p:nvSpPr>
        <p:spPr>
          <a:xfrm>
            <a:off x="6867525" y="417195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Назначить владельца процесса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4102068-0CB4-4155-B5D8-B571198C16D6}"/>
              </a:ext>
            </a:extLst>
          </p:cNvPr>
          <p:cNvSpPr>
            <a:spLocks noGrp="1"/>
          </p:cNvSpPr>
          <p:nvPr/>
        </p:nvSpPr>
        <p:spPr>
          <a:xfrm>
            <a:off x="6867525" y="468630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Кто утверждает тексты и следит за обновлениями после запуска?</a:t>
            </a:r>
          </a:p>
        </p:txBody>
      </p:sp>
    </p:spTree>
    <p:extLst>
      <p:ext uri="{BB962C8B-B14F-4D97-AF65-F5344CB8AC3E}">
        <p14:creationId xmlns:p14="http://schemas.microsoft.com/office/powerpoint/2010/main" val="173210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D8D37BB-152D-405F-92BC-F8405796A29D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Сайт НКО и портал Минюста — разные задачи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DC8250-E42D-42E3-A246-557B0CC91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E7BADBD-E6B8-47C1-8D7F-283B45609EE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E04A5E-17BE-490E-8E12-6D8850DCB9A3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DB96D2-3251-45DE-BC10-0D2DE071DA37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7-ФЗ, ст. 32; портал nco.minjust.gov.ru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C965CD-F36A-48CE-91EC-A151CE897A4F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B0A639-FE92-47CD-A582-C0900CCBD1BB}"/>
              </a:ext>
            </a:extLst>
          </p:cNvPr>
          <p:cNvSpPr>
            <a:spLocks noGrp="1"/>
          </p:cNvSpPr>
          <p:nvPr/>
        </p:nvSpPr>
        <p:spPr>
          <a:xfrm>
            <a:off x="685800" y="1990725"/>
            <a:ext cx="4953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4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Свой сайт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6AC6BE-5D9F-436D-8813-2A6237602704}"/>
              </a:ext>
            </a:extLst>
          </p:cNvPr>
          <p:cNvSpPr>
            <a:spLocks noGrp="1"/>
          </p:cNvSpPr>
          <p:nvPr/>
        </p:nvSpPr>
        <p:spPr>
          <a:xfrm>
            <a:off x="685800" y="2695575"/>
            <a:ext cx="490537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История организации, программы, контакты, новости, способы поддержать работу.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B70644-ED80-4707-9064-0EAD9A26A9AA}"/>
              </a:ext>
            </a:extLst>
          </p:cNvPr>
          <p:cNvSpPr>
            <a:spLocks noGrp="1"/>
          </p:cNvSpPr>
          <p:nvPr/>
        </p:nvSpPr>
        <p:spPr>
          <a:xfrm>
            <a:off x="6238875" y="1990725"/>
            <a:ext cx="4953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4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Портал Минюста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9E35AB-2D8C-462F-8CE5-704F2923426C}"/>
              </a:ext>
            </a:extLst>
          </p:cNvPr>
          <p:cNvSpPr>
            <a:spLocks noGrp="1"/>
          </p:cNvSpPr>
          <p:nvPr/>
        </p:nvSpPr>
        <p:spPr>
          <a:xfrm>
            <a:off x="6238875" y="2695575"/>
            <a:ext cx="4857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Личный кабинет, действующая редакция устава, установленная отчётность и сведения из реестра.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FC8B423-C0D0-4B5D-B678-F51984A95AEC}"/>
              </a:ext>
            </a:extLst>
          </p:cNvPr>
          <p:cNvSpPr>
            <a:spLocks noGrp="1"/>
          </p:cNvSpPr>
          <p:nvPr/>
        </p:nvSpPr>
        <p:spPr>
          <a:xfrm>
            <a:off x="5943600" y="1952625"/>
            <a:ext cx="28575" cy="28575"/>
          </a:xfrm>
          <a:prstGeom prst="rect">
            <a:avLst/>
          </a:prstGeom>
          <a:solidFill>
            <a:srgbClr val="C8D3D8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B80EE4-1BF2-48F1-940B-9738C66DE208}"/>
              </a:ext>
            </a:extLst>
          </p:cNvPr>
          <p:cNvSpPr>
            <a:spLocks noGrp="1"/>
          </p:cNvSpPr>
          <p:nvPr/>
        </p:nvSpPr>
        <p:spPr>
          <a:xfrm>
            <a:off x="685800" y="4676775"/>
            <a:ext cx="3905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Практический вывод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0AEB0A5-88E5-4F95-8AAB-9BF240101026}"/>
              </a:ext>
            </a:extLst>
          </p:cNvPr>
          <p:cNvSpPr>
            <a:spLocks noGrp="1"/>
          </p:cNvSpPr>
          <p:nvPr/>
        </p:nvSpPr>
        <p:spPr>
          <a:xfrm>
            <a:off x="685800" y="5172075"/>
            <a:ext cx="1033462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Настройте доступ к кабинету НКО через учётную запись организации на Госуслугах и не подменяйте им работу с собственным сайтом.</a:t>
            </a:r>
          </a:p>
        </p:txBody>
      </p:sp>
    </p:spTree>
    <p:extLst>
      <p:ext uri="{BB962C8B-B14F-4D97-AF65-F5344CB8AC3E}">
        <p14:creationId xmlns:p14="http://schemas.microsoft.com/office/powerpoint/2010/main" val="124829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Методика ФПГ: базовый уровень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  <a:hlinkClick r:id="rId4"/>
              </a:rPr>
              <a:t>Методика ФПГ, п. 6–7. PDF: открытость.платформа-нко.рф/documents/МУИО.pdf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7EE0EF9-F082-42C4-8504-B1F80584F9FF}"/>
              </a:ext>
            </a:extLst>
          </p:cNvPr>
          <p:cNvSpPr>
            <a:spLocks noGrp="1"/>
          </p:cNvSpPr>
          <p:nvPr/>
        </p:nvSpPr>
        <p:spPr>
          <a:xfrm>
            <a:off x="685800" y="1685925"/>
            <a:ext cx="10525125" cy="704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E6871"/>
                </a:solidFill>
              </a:defRPr>
            </a:defPPr>
          </a:lstStyle>
          <a:p>
            <a:pPr>
              <a:defRPr sz="1875" b="0">
                <a:solidFill>
                  <a:srgbClr val="5E6871"/>
                </a:solidFill>
              </a:defRPr>
            </a:pPr>
            <a:r>
              <a:rPr sz="1875" b="0">
                <a:solidFill>
                  <a:srgbClr val="5E6871"/>
                </a:solidFill>
              </a:rPr>
              <a:t>Сайт, страница в соцсети или иной общедоступный ресурс. Сведения обновляют по мере изменений.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25E8791-8CAE-4523-A2BB-E6E81DBA7F9F}"/>
              </a:ext>
            </a:extLst>
          </p:cNvPr>
          <p:cNvSpPr>
            <a:spLocks noGrp="1"/>
          </p:cNvSpPr>
          <p:nvPr/>
        </p:nvSpPr>
        <p:spPr>
          <a:xfrm>
            <a:off x="685800" y="2638425"/>
            <a:ext cx="485775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Организация и люди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6E8D69B-8916-4E94-822D-850C8759CB45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Наименование, ОГРН, контакты, руководитель, высший орган управления и учредители.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C0E207C-7761-4731-94B9-6DAE8062F86D}"/>
              </a:ext>
            </a:extLst>
          </p:cNvPr>
          <p:cNvSpPr>
            <a:spLocks noGrp="1"/>
          </p:cNvSpPr>
          <p:nvPr/>
        </p:nvSpPr>
        <p:spPr>
          <a:xfrm>
            <a:off x="6238875" y="2638425"/>
            <a:ext cx="5000625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Деятельность и результаты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110ED88-4387-45FA-953C-C236DCEC1C4B}"/>
              </a:ext>
            </a:extLst>
          </p:cNvPr>
          <p:cNvSpPr>
            <a:spLocks noGrp="1"/>
          </p:cNvSpPr>
          <p:nvPr/>
        </p:nvSpPr>
        <p:spPr>
          <a:xfrm>
            <a:off x="6238875" y="3162300"/>
            <a:ext cx="5000625" cy="1000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Цели и география работы, текущие и завершённые проекты, услуги и условия их получения.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96D94CD-E3F6-478D-BDEE-0636AB4C9950}"/>
              </a:ext>
            </a:extLst>
          </p:cNvPr>
          <p:cNvSpPr>
            <a:spLocks noGrp="1"/>
          </p:cNvSpPr>
          <p:nvPr/>
        </p:nvSpPr>
        <p:spPr>
          <a:xfrm>
            <a:off x="685800" y="4238625"/>
            <a:ext cx="485775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Финансы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B2DFF62-0757-4A93-8C8E-9385627762DC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4857750" cy="1000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Поступления и использование средств за 3 предыдущих года. Для новой НКО за фактические годы работы.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0E1FF5-026A-407B-BBCD-A3E8A491B9E1}"/>
              </a:ext>
            </a:extLst>
          </p:cNvPr>
          <p:cNvSpPr>
            <a:spLocks noGrp="1"/>
          </p:cNvSpPr>
          <p:nvPr/>
        </p:nvSpPr>
        <p:spPr>
          <a:xfrm>
            <a:off x="6238875" y="4238625"/>
            <a:ext cx="5000625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Документы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A00BE8B-8DBA-4FB8-A19E-55AE05336A6A}"/>
              </a:ext>
            </a:extLst>
          </p:cNvPr>
          <p:cNvSpPr>
            <a:spLocks noGrp="1"/>
          </p:cNvSpPr>
          <p:nvPr/>
        </p:nvSpPr>
        <p:spPr>
          <a:xfrm>
            <a:off x="6238875" y="4762500"/>
            <a:ext cx="5000625" cy="1000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Устав, отчётность для Минюста и бухгалтерская отчётность либо ссылки на их публикации.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FECE9DA6-AF04-483F-A957-261A1A20881B}"/>
              </a:ext>
            </a:extLst>
          </p:cNvPr>
          <p:cNvSpPr>
            <a:spLocks noGrp="1"/>
          </p:cNvSpPr>
          <p:nvPr/>
        </p:nvSpPr>
        <p:spPr>
          <a:xfrm>
            <a:off x="685800" y="5876925"/>
            <a:ext cx="10572750" cy="3238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5E6871"/>
                </a:solidFill>
              </a:defRPr>
            </a:defPPr>
          </a:lstStyle>
          <a:p>
            <a:pPr>
              <a:defRPr sz="1500" b="0">
                <a:solidFill>
                  <a:srgbClr val="5E6871"/>
                </a:solidFill>
              </a:defRPr>
            </a:pPr>
            <a:r>
              <a:rPr sz="1500" b="0">
                <a:solidFill>
                  <a:srgbClr val="5E6871"/>
                </a:solidFill>
              </a:rPr>
              <a:t>Условие по п. 6: публикация обязательных документов и достоверность сведений ЕГРЮЛ (п. 2).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Методика ФПГ: высокий уровень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  <a:hlinkClick r:id="rId4"/>
              </a:rPr>
              <a:t>Методика ФПГ, п. 8, 10, 12–15. PDF: открытость.платформа-нко.рф/documents/МУИО.pdf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3DEE219-3501-4E11-ACE1-DBD7297E7117}"/>
              </a:ext>
            </a:extLst>
          </p:cNvPr>
          <p:cNvSpPr>
            <a:spLocks noGrp="1"/>
          </p:cNvSpPr>
          <p:nvPr/>
        </p:nvSpPr>
        <p:spPr>
          <a:xfrm>
            <a:off x="685800" y="1685925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E6871"/>
                </a:solidFill>
              </a:defRPr>
            </a:defPPr>
          </a:lstStyle>
          <a:p>
            <a:pPr>
              <a:defRPr sz="1875" b="0">
                <a:solidFill>
                  <a:srgbClr val="5E6871"/>
                </a:solidFill>
              </a:defRPr>
            </a:pPr>
            <a:r>
              <a:rPr sz="1875" b="0">
                <a:solidFill>
                  <a:srgbClr val="5E6871"/>
                </a:solidFill>
              </a:rPr>
              <a:t>В дополнение к базовому уровню нужно одновременно выполнить все условия пункта 8.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3EAE04D-02A8-46D7-8CA7-9C7F25687587}"/>
              </a:ext>
            </a:extLst>
          </p:cNvPr>
          <p:cNvSpPr>
            <a:spLocks noGrp="1"/>
          </p:cNvSpPr>
          <p:nvPr/>
        </p:nvSpPr>
        <p:spPr>
          <a:xfrm>
            <a:off x="685800" y="25336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Дополнительные сведения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0C5805B6-56ED-4D5A-BDCF-1803A8E3CBDC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4953000" cy="609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Ключевые члены команды и все коллегиальные органы управления.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FB3ED82-9C6A-4E88-898F-F91946683979}"/>
              </a:ext>
            </a:extLst>
          </p:cNvPr>
          <p:cNvSpPr>
            <a:spLocks noGrp="1"/>
          </p:cNvSpPr>
          <p:nvPr/>
        </p:nvSpPr>
        <p:spPr>
          <a:xfrm>
            <a:off x="685800" y="3838575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Текущие и завершённые проекты, их результаты.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37D4CE0-8382-40A3-B6EC-4B8F98AC88FE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4953000" cy="1009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Поступления и расходы по проектам. Источники с долей более 25% годовых доходов.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7A024BD-9511-4A09-8126-4066849346C1}"/>
              </a:ext>
            </a:extLst>
          </p:cNvPr>
          <p:cNvSpPr>
            <a:spLocks noGrp="1"/>
          </p:cNvSpPr>
          <p:nvPr/>
        </p:nvSpPr>
        <p:spPr>
          <a:xfrm>
            <a:off x="6238875" y="2533650"/>
            <a:ext cx="5000625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282D32"/>
                </a:solidFill>
              </a:defRPr>
            </a:defPPr>
          </a:lstStyle>
          <a:p>
            <a:pPr>
              <a:defRPr sz="2175" b="1">
                <a:solidFill>
                  <a:srgbClr val="282D32"/>
                </a:solidFill>
              </a:defRPr>
            </a:pPr>
            <a:r>
              <a:rPr sz="2175" b="1">
                <a:solidFill>
                  <a:srgbClr val="282D32"/>
                </a:solidFill>
              </a:rPr>
              <a:t>Регулярность публикаций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E78D3DE-895E-42EA-807B-D6FD58131744}"/>
              </a:ext>
            </a:extLst>
          </p:cNvPr>
          <p:cNvSpPr>
            <a:spLocks noGrp="1"/>
          </p:cNvSpPr>
          <p:nvPr/>
        </p:nvSpPr>
        <p:spPr>
          <a:xfrm>
            <a:off x="6238875" y="3067050"/>
            <a:ext cx="5000625" cy="3714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1">
                <a:solidFill>
                  <a:srgbClr val="2CA9D6"/>
                </a:solidFill>
              </a:defRPr>
            </a:defPPr>
          </a:lstStyle>
          <a:p>
            <a:pPr>
              <a:defRPr sz="1950" b="1">
                <a:solidFill>
                  <a:srgbClr val="2CA9D6"/>
                </a:solidFill>
              </a:defRPr>
            </a:pPr>
            <a:r>
              <a:rPr sz="1950" b="1">
                <a:solidFill>
                  <a:srgbClr val="2CA9D6"/>
                </a:solidFill>
              </a:rPr>
              <a:t>Не реже 1 раза в месяц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7696FA98-D663-4454-9F23-20EF6F856D32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5000625" cy="3429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Обновление сведений о деятельности.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13D48F4-DDF5-4BD4-8CED-DECABD0C15BD}"/>
              </a:ext>
            </a:extLst>
          </p:cNvPr>
          <p:cNvSpPr>
            <a:spLocks noGrp="1"/>
          </p:cNvSpPr>
          <p:nvPr/>
        </p:nvSpPr>
        <p:spPr>
          <a:xfrm>
            <a:off x="6238875" y="3943350"/>
            <a:ext cx="5000625" cy="3714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1">
                <a:solidFill>
                  <a:srgbClr val="2CA9D6"/>
                </a:solidFill>
              </a:defRPr>
            </a:defPPr>
          </a:lstStyle>
          <a:p>
            <a:pPr>
              <a:defRPr sz="1950" b="1">
                <a:solidFill>
                  <a:srgbClr val="2CA9D6"/>
                </a:solidFill>
              </a:defRPr>
            </a:pPr>
            <a:r>
              <a:rPr sz="1950" b="1">
                <a:solidFill>
                  <a:srgbClr val="2CA9D6"/>
                </a:solidFill>
              </a:rPr>
              <a:t>Не менее 10 публикаций в год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647C0C79-CB82-4B31-A030-31D87261B039}"/>
              </a:ext>
            </a:extLst>
          </p:cNvPr>
          <p:cNvSpPr>
            <a:spLocks noGrp="1"/>
          </p:cNvSpPr>
          <p:nvPr/>
        </p:nvSpPr>
        <p:spPr>
          <a:xfrm>
            <a:off x="6238875" y="4343400"/>
            <a:ext cx="500062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Новости и сюжеты в СМИ и сторонних массовых пабликах или каналах.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11302244-6322-47B6-A4E3-A26483453F4D}"/>
              </a:ext>
            </a:extLst>
          </p:cNvPr>
          <p:cNvSpPr>
            <a:spLocks noGrp="1"/>
          </p:cNvSpPr>
          <p:nvPr/>
        </p:nvSpPr>
        <p:spPr>
          <a:xfrm>
            <a:off x="6238875" y="5048250"/>
            <a:ext cx="5000625" cy="3714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1">
                <a:solidFill>
                  <a:srgbClr val="2CA9D6"/>
                </a:solidFill>
              </a:defRPr>
            </a:defPPr>
          </a:lstStyle>
          <a:p>
            <a:pPr>
              <a:defRPr sz="1950" b="1">
                <a:solidFill>
                  <a:srgbClr val="2CA9D6"/>
                </a:solidFill>
              </a:defRPr>
            </a:pPr>
            <a:r>
              <a:rPr sz="1950" b="1">
                <a:solidFill>
                  <a:srgbClr val="2CA9D6"/>
                </a:solidFill>
              </a:rPr>
              <a:t>Годовой отчёт каждый год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28C5AC2-0041-466F-A637-7B789D6AD909}"/>
              </a:ext>
            </a:extLst>
          </p:cNvPr>
          <p:cNvSpPr>
            <a:spLocks noGrp="1"/>
          </p:cNvSpPr>
          <p:nvPr/>
        </p:nvSpPr>
        <p:spPr>
          <a:xfrm>
            <a:off x="6238875" y="5448300"/>
            <a:ext cx="5000625" cy="5429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Работа, результаты, ресурсы и их использование.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643379F-B82A-4FF3-9E26-0F6D4B329F40}"/>
              </a:ext>
            </a:extLst>
          </p:cNvPr>
          <p:cNvSpPr>
            <a:spLocks noGrp="1"/>
          </p:cNvSpPr>
          <p:nvPr/>
        </p:nvSpPr>
        <p:spPr>
          <a:xfrm>
            <a:off x="685800" y="59721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E6871"/>
                </a:solidFill>
              </a:defRPr>
            </a:defPPr>
          </a:lstStyle>
          <a:p>
            <a:pPr>
              <a:defRPr sz="1425" b="0">
                <a:solidFill>
                  <a:srgbClr val="5E6871"/>
                </a:solidFill>
              </a:defRPr>
            </a:pPr>
            <a:r>
              <a:rPr sz="1425" b="0">
                <a:solidFill>
                  <a:srgbClr val="5E6871"/>
                </a:solidFill>
              </a:rPr>
              <a:t>ФПГ рекомендует доступ с главной страницы, без входа, с поиском по тексту.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EFAB039-F79C-428C-8E5E-B16807D94E73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Подтверждение страницы — выбор НКО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6D155C-D73B-4105-A6B8-87974AC53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6F9B86-77AC-42DA-8932-9AC6942F92BE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A59FEF5-7CA7-4A26-908F-B9EE4E894AFB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919900-3D49-4C04-8B90-05511586B10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Правительства РФ от 24.08.2026 № 1067, п. 2, 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3F39C6-4E15-4BCE-88AA-DC21F1951A92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E09E83-9740-4534-9A71-8FE05D122726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4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Что даёт подтверждение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51F2D2-D27D-4F9C-90BA-4085F69AEE1B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10048875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9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отмечает сообщество как официальную страницу НКО: рядом появляется серая отметка и пояснение о подтверждении через Госуслуги.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3E0B495-E643-4B3C-AB42-3453EC867A69}"/>
              </a:ext>
            </a:extLst>
          </p:cNvPr>
          <p:cNvSpPr>
            <a:spLocks noGrp="1"/>
          </p:cNvSpPr>
          <p:nvPr/>
        </p:nvSpPr>
        <p:spPr>
          <a:xfrm>
            <a:off x="685800" y="3981450"/>
            <a:ext cx="10048875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85E18B-6B8F-4F04-A95E-D21DFEA4ED55}"/>
              </a:ext>
            </a:extLst>
          </p:cNvPr>
          <p:cNvSpPr>
            <a:spLocks noGrp="1"/>
          </p:cNvSpPr>
          <p:nvPr/>
        </p:nvSpPr>
        <p:spPr>
          <a:xfrm>
            <a:off x="685800" y="4267200"/>
            <a:ext cx="695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Решение принимает сама организация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E23E72C-1752-431C-970E-E386F5BDE512}"/>
              </a:ext>
            </a:extLst>
          </p:cNvPr>
          <p:cNvSpPr>
            <a:spLocks noGrp="1"/>
          </p:cNvSpPr>
          <p:nvPr/>
        </p:nvSpPr>
        <p:spPr>
          <a:xfrm>
            <a:off x="685800" y="4810125"/>
            <a:ext cx="10048875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Процедура добровольная. Отметка помогает посетителю отличить страницу НКО от похожих сообществ; она не заменяет сайт, отчётность или проверку содержания публикаций.</a:t>
            </a:r>
          </a:p>
        </p:txBody>
      </p:sp>
    </p:spTree>
    <p:extLst>
      <p:ext uri="{BB962C8B-B14F-4D97-AF65-F5344CB8AC3E}">
        <p14:creationId xmlns:p14="http://schemas.microsoft.com/office/powerpoint/2010/main" val="128320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05A6267-D7A2-40D6-A166-622B6E562FAE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Где НКО подтверждает страницу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2F0BEC-5E6C-436C-8FED-0BA55DAC1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F4336B-05F4-4CAB-A4EB-AC5FC4B5E23B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9B8C7E-06B3-4CFA-A5CE-EDD4113C4439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E8E79F-D65C-40A5-9497-E6238A1946FC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Распоряжение Правительства РФ от 01.08.2026 № 2056-р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B70DAD-00AA-4D45-9643-0A29C089F411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D9D1B0-9B62-41C6-9D0F-30D5E56A5EEA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4905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ВКонтакте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B045D0-C48E-494D-ACC7-CE88AEEC43AE}"/>
              </a:ext>
            </a:extLst>
          </p:cNvPr>
          <p:cNvSpPr>
            <a:spLocks noGrp="1"/>
          </p:cNvSpPr>
          <p:nvPr/>
        </p:nvSpPr>
        <p:spPr>
          <a:xfrm>
            <a:off x="6238875" y="2076450"/>
            <a:ext cx="4905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Одноклассники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69160A-02D2-41D3-96F2-7D1646D726B8}"/>
              </a:ext>
            </a:extLst>
          </p:cNvPr>
          <p:cNvSpPr>
            <a:spLocks noGrp="1"/>
          </p:cNvSpPr>
          <p:nvPr/>
        </p:nvSpPr>
        <p:spPr>
          <a:xfrm>
            <a:off x="5943600" y="2000250"/>
            <a:ext cx="28575" cy="28575"/>
          </a:xfrm>
          <a:prstGeom prst="rect">
            <a:avLst/>
          </a:prstGeom>
          <a:solidFill>
            <a:srgbClr val="C8D3D8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B4F613C-E8DE-42FE-A960-78E547ED19E2}"/>
              </a:ext>
            </a:extLst>
          </p:cNvPr>
          <p:cNvSpPr>
            <a:spLocks noGrp="1"/>
          </p:cNvSpPr>
          <p:nvPr/>
        </p:nvSpPr>
        <p:spPr>
          <a:xfrm>
            <a:off x="685800" y="3314700"/>
            <a:ext cx="100965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0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 1 сентября 2026 года Правительство определило обе площадки для подтверждения страниц НКО по правилам закона.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67C8139-3E49-4D06-8455-A324ADA1CD2C}"/>
              </a:ext>
            </a:extLst>
          </p:cNvPr>
          <p:cNvSpPr>
            <a:spLocks noGrp="1"/>
          </p:cNvSpPr>
          <p:nvPr/>
        </p:nvSpPr>
        <p:spPr>
          <a:xfrm>
            <a:off x="685800" y="4848225"/>
            <a:ext cx="1028700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0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Дальше — пошаговый пример для ВКонтакте. Для Одноклассников порядок действий в интерфейсе нужно смотреть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264938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B45E89-BFC0-4CE4-8614-D76FE47AD98C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Три условия постановления № 1067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263AE9-BAC2-4871-8C01-ED2AD3DBF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52A1D6-B334-485F-94AD-E59E4CC98F1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8D7E01-C5D5-448F-BEA1-BB6B664ADA4A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43E216-813C-44D7-8D9D-BB5132C4FA4D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Правительства РФ от 24.08.2026 № 1067, п. 3–6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6B3BC7-A374-41A2-9C6C-C6583DCCCA49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E61F31-51FD-42C3-8F98-0BD0D65A0A2E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9EB4B9-9C70-4BD3-B10C-ACED172410C6}"/>
              </a:ext>
            </a:extLst>
          </p:cNvPr>
          <p:cNvSpPr>
            <a:spLocks noGrp="1"/>
          </p:cNvSpPr>
          <p:nvPr/>
        </p:nvSpPr>
        <p:spPr>
          <a:xfrm>
            <a:off x="1314450" y="19431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Учётная запись НКО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90B13EA-55E6-4599-841D-E1E35FC7B020}"/>
              </a:ext>
            </a:extLst>
          </p:cNvPr>
          <p:cNvSpPr>
            <a:spLocks noGrp="1"/>
          </p:cNvSpPr>
          <p:nvPr/>
        </p:nvSpPr>
        <p:spPr>
          <a:xfrm>
            <a:off x="1314450" y="245745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Организация зарегистрирована в ЕСИА (Госуслугах).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05602F-020C-432A-BD37-9A1133B63808}"/>
              </a:ext>
            </a:extLst>
          </p:cNvPr>
          <p:cNvSpPr>
            <a:spLocks noGrp="1"/>
          </p:cNvSpPr>
          <p:nvPr/>
        </p:nvSpPr>
        <p:spPr>
          <a:xfrm>
            <a:off x="6238875" y="19621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9547CA4-AE57-45C3-86E2-AD8479C7B416}"/>
              </a:ext>
            </a:extLst>
          </p:cNvPr>
          <p:cNvSpPr>
            <a:spLocks noGrp="1"/>
          </p:cNvSpPr>
          <p:nvPr/>
        </p:nvSpPr>
        <p:spPr>
          <a:xfrm>
            <a:off x="6867525" y="19431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Уполномоченное лицо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BC85A98-C820-402F-812A-432AC1946E18}"/>
              </a:ext>
            </a:extLst>
          </p:cNvPr>
          <p:cNvSpPr>
            <a:spLocks noGrp="1"/>
          </p:cNvSpPr>
          <p:nvPr/>
        </p:nvSpPr>
        <p:spPr>
          <a:xfrm>
            <a:off x="6867525" y="245745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Представитель вошёл в соцсеть и подтвердил полномочия через ЕСИА.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573B4E-B2C4-47AF-ADDD-EF42FBBC24EB}"/>
              </a:ext>
            </a:extLst>
          </p:cNvPr>
          <p:cNvSpPr>
            <a:spLocks noGrp="1"/>
          </p:cNvSpPr>
          <p:nvPr/>
        </p:nvSpPr>
        <p:spPr>
          <a:xfrm>
            <a:off x="685800" y="395287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9058AE-A707-4D95-A5F1-82E055997D30}"/>
              </a:ext>
            </a:extLst>
          </p:cNvPr>
          <p:cNvSpPr>
            <a:spLocks noGrp="1"/>
          </p:cNvSpPr>
          <p:nvPr/>
        </p:nvSpPr>
        <p:spPr>
          <a:xfrm>
            <a:off x="1314450" y="3933825"/>
            <a:ext cx="9277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Правила площадки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E17B4C9-D9ED-4FEB-BF7D-719023D6A674}"/>
              </a:ext>
            </a:extLst>
          </p:cNvPr>
          <p:cNvSpPr>
            <a:spLocks noGrp="1"/>
          </p:cNvSpPr>
          <p:nvPr/>
        </p:nvSpPr>
        <p:spPr>
          <a:xfrm>
            <a:off x="1314450" y="4448175"/>
            <a:ext cx="9277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Представитель отвечает требованиям социальной сети для подтверждения.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CA4A21C-1CA7-42F1-B108-CC46EBA55D92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287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 согласия представителя соцсеть получает сведения об НКО: название, форму, ОГРН, КПП и ОКВЭД.</a:t>
            </a:r>
          </a:p>
        </p:txBody>
      </p:sp>
    </p:spTree>
    <p:extLst>
      <p:ext uri="{BB962C8B-B14F-4D97-AF65-F5344CB8AC3E}">
        <p14:creationId xmlns:p14="http://schemas.microsoft.com/office/powerpoint/2010/main" val="151062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5910603-6CE2-4685-B05C-C0FAAB8612FE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Сначала проверьте доступы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B71D5D-9A8A-48A8-B132-4C8E093C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CAD4733-DAFA-4EA4-AC5A-39439E02E5BC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68E58A-6D34-44E8-8E3E-27A97D461750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B507EF-44B6-47C3-A4BB-B5FA6DDA40C6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№ 1067, п. 3–4; инструкция ВКонтакте для НКО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F7C525-5701-4725-8A51-2087C9C53740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221066-8795-4BE7-A227-0F295B2F7F2A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На Госуслугах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91579E8-F847-4F0B-8D89-4B38C83CB068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667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У подающего заявку есть роль «Руководитель» или «Администратор» в учётной записи НКО.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0F9862-67F3-4693-A5FD-A162511F3A51}"/>
              </a:ext>
            </a:extLst>
          </p:cNvPr>
          <p:cNvSpPr>
            <a:spLocks noGrp="1"/>
          </p:cNvSpPr>
          <p:nvPr/>
        </p:nvSpPr>
        <p:spPr>
          <a:xfrm>
            <a:off x="6238875" y="2000250"/>
            <a:ext cx="4953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 сообществе ВКонтакте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EC1A6C4-DA26-42F1-BE21-B1F95445F274}"/>
              </a:ext>
            </a:extLst>
          </p:cNvPr>
          <p:cNvSpPr>
            <a:spLocks noGrp="1"/>
          </p:cNvSpPr>
          <p:nvPr/>
        </p:nvSpPr>
        <p:spPr>
          <a:xfrm>
            <a:off x="6238875" y="2609850"/>
            <a:ext cx="4857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Заявку подаёт владелец или администратор сообщества. У владельца и всех администраторов включена двухфакторная защита входа.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73913E-8651-497A-9EDD-3D012E7831AE}"/>
              </a:ext>
            </a:extLst>
          </p:cNvPr>
          <p:cNvSpPr>
            <a:spLocks noGrp="1"/>
          </p:cNvSpPr>
          <p:nvPr/>
        </p:nvSpPr>
        <p:spPr>
          <a:xfrm>
            <a:off x="5943600" y="1933575"/>
            <a:ext cx="28575" cy="28575"/>
          </a:xfrm>
          <a:prstGeom prst="rect">
            <a:avLst/>
          </a:prstGeom>
          <a:solidFill>
            <a:srgbClr val="C8D3D8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2F461A-24AB-43F3-B44F-B55319B3A74D}"/>
              </a:ext>
            </a:extLst>
          </p:cNvPr>
          <p:cNvSpPr>
            <a:spLocks noGrp="1"/>
          </p:cNvSpPr>
          <p:nvPr/>
        </p:nvSpPr>
        <p:spPr>
          <a:xfrm>
            <a:off x="685800" y="4610100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95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Практический шаг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AECF51-BF20-477B-984E-EFB30EA819DF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9906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До подачи заявки проверьте роли в обеих системах и попросите каждого администратора включить 2ФА.</a:t>
            </a:r>
          </a:p>
        </p:txBody>
      </p:sp>
    </p:spTree>
    <p:extLst>
      <p:ext uri="{BB962C8B-B14F-4D97-AF65-F5344CB8AC3E}">
        <p14:creationId xmlns:p14="http://schemas.microsoft.com/office/powerpoint/2010/main" val="2087486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1891710-2959-4021-8110-E2A8C350CDB3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Приведите сообщество в порядок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72C1FE-0610-4B7E-9847-1BA988C2E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86A404-D0ED-4162-A325-DF7A85C4757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731B41-C0A2-4366-ACF4-FD595F3A4840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F13529-E1C2-4883-85A4-3AA1B36A2EC9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Условия ВКонтакте для подтверждения страницы НКО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BC2F9B-DB91-4622-9B7A-3FE7CA7ADCA3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D3CE08-B307-4FEC-B67F-10B156C57E6F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A039FD3-5C4D-4F40-AAA2-DF6112507A3D}"/>
              </a:ext>
            </a:extLst>
          </p:cNvPr>
          <p:cNvSpPr>
            <a:spLocks noGrp="1"/>
          </p:cNvSpPr>
          <p:nvPr/>
        </p:nvSpPr>
        <p:spPr>
          <a:xfrm>
            <a:off x="1314450" y="18669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Тематика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542CEF-7F72-46E6-8EF9-42CBBDCEB4A8}"/>
              </a:ext>
            </a:extLst>
          </p:cNvPr>
          <p:cNvSpPr>
            <a:spLocks noGrp="1"/>
          </p:cNvSpPr>
          <p:nvPr/>
        </p:nvSpPr>
        <p:spPr>
          <a:xfrm>
            <a:off x="1314450" y="238125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«Некоммерческая организация» или «Благотворительный фонд».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1BC58D-9E54-4FD0-AC7A-416C1B19C385}"/>
              </a:ext>
            </a:extLst>
          </p:cNvPr>
          <p:cNvSpPr>
            <a:spLocks noGrp="1"/>
          </p:cNvSpPr>
          <p:nvPr/>
        </p:nvSpPr>
        <p:spPr>
          <a:xfrm>
            <a:off x="6238875" y="18859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8B905E-B240-4029-8782-E83505792EF7}"/>
              </a:ext>
            </a:extLst>
          </p:cNvPr>
          <p:cNvSpPr>
            <a:spLocks noGrp="1"/>
          </p:cNvSpPr>
          <p:nvPr/>
        </p:nvSpPr>
        <p:spPr>
          <a:xfrm>
            <a:off x="6867525" y="18669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Профиль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BB25197-F8A2-4E32-A583-2A76A3CEF009}"/>
              </a:ext>
            </a:extLst>
          </p:cNvPr>
          <p:cNvSpPr>
            <a:spLocks noGrp="1"/>
          </p:cNvSpPr>
          <p:nvPr/>
        </p:nvSpPr>
        <p:spPr>
          <a:xfrm>
            <a:off x="6867525" y="2381250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Есть аватар, описание и город; название не набрано целиком заглавными буквами, кроме аббревиатур.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622224-19F8-4741-8336-1B252DDD968D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066451A-DD6F-45B1-A282-817797847142}"/>
              </a:ext>
            </a:extLst>
          </p:cNvPr>
          <p:cNvSpPr>
            <a:spLocks noGrp="1"/>
          </p:cNvSpPr>
          <p:nvPr/>
        </p:nvSpPr>
        <p:spPr>
          <a:xfrm>
            <a:off x="1314450" y="3838575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Открытость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249F7E2-5F4B-4E68-92B8-48057FD24722}"/>
              </a:ext>
            </a:extLst>
          </p:cNvPr>
          <p:cNvSpPr>
            <a:spLocks noGrp="1"/>
          </p:cNvSpPr>
          <p:nvPr/>
        </p:nvSpPr>
        <p:spPr>
          <a:xfrm>
            <a:off x="1314450" y="4352925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Страница и комментарии доступны всем.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F1FF6B8-E4A3-4B2E-8AA1-FE7682A035BA}"/>
              </a:ext>
            </a:extLst>
          </p:cNvPr>
          <p:cNvSpPr>
            <a:spLocks noGrp="1"/>
          </p:cNvSpPr>
          <p:nvPr/>
        </p:nvSpPr>
        <p:spPr>
          <a:xfrm>
            <a:off x="6238875" y="38576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D6C2E64-AF4A-43FF-BBD4-5958342CC3CA}"/>
              </a:ext>
            </a:extLst>
          </p:cNvPr>
          <p:cNvSpPr>
            <a:spLocks noGrp="1"/>
          </p:cNvSpPr>
          <p:nvPr/>
        </p:nvSpPr>
        <p:spPr>
          <a:xfrm>
            <a:off x="6867525" y="3838575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Функции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A733FCA-E522-4A10-8515-25569EC93A09}"/>
              </a:ext>
            </a:extLst>
          </p:cNvPr>
          <p:cNvSpPr>
            <a:spLocks noGrp="1"/>
          </p:cNvSpPr>
          <p:nvPr/>
        </p:nvSpPr>
        <p:spPr>
          <a:xfrm>
            <a:off x="6867525" y="4352925"/>
            <a:ext cx="43243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VK Донат не подключён.</a:t>
            </a:r>
          </a:p>
        </p:txBody>
      </p:sp>
    </p:spTree>
    <p:extLst>
      <p:ext uri="{BB962C8B-B14F-4D97-AF65-F5344CB8AC3E}">
        <p14:creationId xmlns:p14="http://schemas.microsoft.com/office/powerpoint/2010/main" val="117908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E9D3E24-BF62-418F-8523-DA4D363FFC07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Заявка во ВКонтакте: четыре шага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1599BC-9534-4F9A-A38F-C87719AF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808F5F-46F0-4BE7-9F66-11F9293ED03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5A848F4-E640-45AE-BC3D-41E0470DBAA9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A26FD7-0B42-43A1-A1EB-F6A478C22261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Подача заявки доступна в компьютерной версии ВКонтакте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D7A863-A00A-4441-9A05-E17485D10349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40D00A5-F650-4213-B3A3-FE4E0A21D4D1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66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829BF4-74EC-4F21-B0A6-4194D8A765CE}"/>
              </a:ext>
            </a:extLst>
          </p:cNvPr>
          <p:cNvSpPr>
            <a:spLocks noGrp="1"/>
          </p:cNvSpPr>
          <p:nvPr/>
        </p:nvSpPr>
        <p:spPr>
          <a:xfrm>
            <a:off x="1619250" y="1752600"/>
            <a:ext cx="300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Откройте сообщество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8FE757-4769-4F0A-BD59-2F3ACC2E14B4}"/>
              </a:ext>
            </a:extLst>
          </p:cNvPr>
          <p:cNvSpPr>
            <a:spLocks noGrp="1"/>
          </p:cNvSpPr>
          <p:nvPr/>
        </p:nvSpPr>
        <p:spPr>
          <a:xfrm>
            <a:off x="4667250" y="1752600"/>
            <a:ext cx="6334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 правом меню выберите «Управление» → «Настройки».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A73F48-1441-4FA1-BE13-0A89195D7372}"/>
              </a:ext>
            </a:extLst>
          </p:cNvPr>
          <p:cNvSpPr>
            <a:spLocks noGrp="1"/>
          </p:cNvSpPr>
          <p:nvPr/>
        </p:nvSpPr>
        <p:spPr>
          <a:xfrm>
            <a:off x="685800" y="2628900"/>
            <a:ext cx="10325100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B4A689-9D5A-4473-83D3-2C1A1B34874C}"/>
              </a:ext>
            </a:extLst>
          </p:cNvPr>
          <p:cNvSpPr>
            <a:spLocks noGrp="1"/>
          </p:cNvSpPr>
          <p:nvPr/>
        </p:nvSpPr>
        <p:spPr>
          <a:xfrm>
            <a:off x="685800" y="2809875"/>
            <a:ext cx="66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55401B0-B763-469A-8BC7-BC8DE6E8775F}"/>
              </a:ext>
            </a:extLst>
          </p:cNvPr>
          <p:cNvSpPr>
            <a:spLocks noGrp="1"/>
          </p:cNvSpPr>
          <p:nvPr/>
        </p:nvSpPr>
        <p:spPr>
          <a:xfrm>
            <a:off x="1619250" y="2809875"/>
            <a:ext cx="300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Проверьте тематику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F5775C4-5B20-455B-A1F2-807BEA18CB67}"/>
              </a:ext>
            </a:extLst>
          </p:cNvPr>
          <p:cNvSpPr>
            <a:spLocks noGrp="1"/>
          </p:cNvSpPr>
          <p:nvPr/>
        </p:nvSpPr>
        <p:spPr>
          <a:xfrm>
            <a:off x="4667250" y="2809875"/>
            <a:ext cx="6334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Укажите «Некоммерческая организация» или «Благотворительный фонд».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5CC9EE-4163-49BD-9D6E-E5E520F87FFC}"/>
              </a:ext>
            </a:extLst>
          </p:cNvPr>
          <p:cNvSpPr>
            <a:spLocks noGrp="1"/>
          </p:cNvSpPr>
          <p:nvPr/>
        </p:nvSpPr>
        <p:spPr>
          <a:xfrm>
            <a:off x="685800" y="3686175"/>
            <a:ext cx="10325100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073224-2BF5-47A9-8658-AA481242E914}"/>
              </a:ext>
            </a:extLst>
          </p:cNvPr>
          <p:cNvSpPr>
            <a:spLocks noGrp="1"/>
          </p:cNvSpPr>
          <p:nvPr/>
        </p:nvSpPr>
        <p:spPr>
          <a:xfrm>
            <a:off x="685800" y="3867150"/>
            <a:ext cx="66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7DDDE6C-9A1B-4B9C-88A5-7730C1E161F2}"/>
              </a:ext>
            </a:extLst>
          </p:cNvPr>
          <p:cNvSpPr>
            <a:spLocks noGrp="1"/>
          </p:cNvSpPr>
          <p:nvPr/>
        </p:nvSpPr>
        <p:spPr>
          <a:xfrm>
            <a:off x="1619250" y="3867150"/>
            <a:ext cx="300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Начните проверку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63D79D4-DFD6-4D29-AC29-8FA81CC24DDC}"/>
              </a:ext>
            </a:extLst>
          </p:cNvPr>
          <p:cNvSpPr>
            <a:spLocks noGrp="1"/>
          </p:cNvSpPr>
          <p:nvPr/>
        </p:nvSpPr>
        <p:spPr>
          <a:xfrm>
            <a:off x="4667250" y="3867150"/>
            <a:ext cx="6334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Нажмите «Получить отметку».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FF9C7F6-E8DE-4BC2-B2E4-6812534752AB}"/>
              </a:ext>
            </a:extLst>
          </p:cNvPr>
          <p:cNvSpPr>
            <a:spLocks noGrp="1"/>
          </p:cNvSpPr>
          <p:nvPr/>
        </p:nvSpPr>
        <p:spPr>
          <a:xfrm>
            <a:off x="685800" y="4743450"/>
            <a:ext cx="10325100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5ED57A7-111C-47B4-AB90-74FA4E236C74}"/>
              </a:ext>
            </a:extLst>
          </p:cNvPr>
          <p:cNvSpPr>
            <a:spLocks noGrp="1"/>
          </p:cNvSpPr>
          <p:nvPr/>
        </p:nvSpPr>
        <p:spPr>
          <a:xfrm>
            <a:off x="685800" y="4924425"/>
            <a:ext cx="66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0A5F721-30CC-4FE1-967B-88120AD22874}"/>
              </a:ext>
            </a:extLst>
          </p:cNvPr>
          <p:cNvSpPr>
            <a:spLocks noGrp="1"/>
          </p:cNvSpPr>
          <p:nvPr/>
        </p:nvSpPr>
        <p:spPr>
          <a:xfrm>
            <a:off x="1619250" y="4924425"/>
            <a:ext cx="300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Подтвердите НКО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F5D9F8-3F33-4D53-A27F-0DEC797F7FFF}"/>
              </a:ext>
            </a:extLst>
          </p:cNvPr>
          <p:cNvSpPr>
            <a:spLocks noGrp="1"/>
          </p:cNvSpPr>
          <p:nvPr/>
        </p:nvSpPr>
        <p:spPr>
          <a:xfrm>
            <a:off x="4667250" y="4924425"/>
            <a:ext cx="6334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Войдите через Госуслуги и выберите профиль организации.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F19078C-F0C3-4C17-8E9E-1E16EA318194}"/>
              </a:ext>
            </a:extLst>
          </p:cNvPr>
          <p:cNvSpPr>
            <a:spLocks noGrp="1"/>
          </p:cNvSpPr>
          <p:nvPr/>
        </p:nvSpPr>
        <p:spPr>
          <a:xfrm>
            <a:off x="685800" y="5724525"/>
            <a:ext cx="102870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4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4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После проверки сообщества и реестра Минюста появится отметка о подтверждении данных НКО.</a:t>
            </a:r>
          </a:p>
        </p:txBody>
      </p:sp>
    </p:spTree>
    <p:extLst>
      <p:ext uri="{BB962C8B-B14F-4D97-AF65-F5344CB8AC3E}">
        <p14:creationId xmlns:p14="http://schemas.microsoft.com/office/powerpoint/2010/main" val="919299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ВКонтакте: управление сообществом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· сообщество Юлвид-центр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DA69903-5706-4372-BA19-2624992F6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09647" y="1581150"/>
            <a:ext cx="7772705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ВКонтакте: тематика и получение отметки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· сообщество Юлвид-центр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7607070-F24A-4E8E-A5E1-A1FFCB73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25918" y="1581150"/>
            <a:ext cx="6740163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Подтверждение НКО через Госуслуги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· сообщество Юлвид-центр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33A7F88-56CB-42AD-BA85-18DC80976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6850" y="1581150"/>
            <a:ext cx="4420195" cy="4591050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1DB18FE-ACA7-4CBD-84EF-085DA445069E}"/>
              </a:ext>
            </a:extLst>
          </p:cNvPr>
          <p:cNvSpPr>
            <a:spLocks noGrp="1"/>
          </p:cNvSpPr>
          <p:nvPr/>
        </p:nvSpPr>
        <p:spPr>
          <a:xfrm>
            <a:off x="6477000" y="2524125"/>
            <a:ext cx="428625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2CA9D6"/>
                </a:solidFill>
              </a:defRPr>
            </a:defPPr>
          </a:lstStyle>
          <a:p>
            <a:pPr>
              <a:defRPr sz="2400" b="1">
                <a:solidFill>
                  <a:srgbClr val="2CA9D6"/>
                </a:solidFill>
              </a:defRPr>
            </a:pPr>
            <a:r>
              <a:rPr sz="2400" b="1">
                <a:solidFill>
                  <a:srgbClr val="2CA9D6"/>
                </a:solidFill>
              </a:rPr>
              <a:t>Профиль организации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8E431E9-6983-4BF8-A84F-30F105309524}"/>
              </a:ext>
            </a:extLst>
          </p:cNvPr>
          <p:cNvSpPr>
            <a:spLocks noGrp="1"/>
          </p:cNvSpPr>
          <p:nvPr/>
        </p:nvSpPr>
        <p:spPr>
          <a:xfrm>
            <a:off x="6477000" y="3190875"/>
            <a:ext cx="4191000" cy="1428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>
                <a:solidFill>
                  <a:srgbClr val="5E6871"/>
                </a:solidFill>
              </a:defRPr>
            </a:defPPr>
          </a:lstStyle>
          <a:p>
            <a:pPr>
              <a:defRPr sz="1950">
                <a:solidFill>
                  <a:srgbClr val="5E6871"/>
                </a:solidFill>
              </a:defRPr>
            </a:pPr>
            <a:r>
              <a:rPr sz="1950">
                <a:solidFill>
                  <a:srgbClr val="5E6871"/>
                </a:solidFill>
              </a:rPr>
              <a:t>Нажмите «Подтвердить на Госуслугах», войдите и выберите профиль НКО.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Статус заявки на подтверждение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· сообщество Юлвид-центр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1BE86A5-8A9A-45B9-950F-F5B69A666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6141" y="1581150"/>
            <a:ext cx="10519718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Отметка подтверждённой страницы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ВКонтакте · сообщество Юлвид-центр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7888039-63C7-4772-96F9-05D05EB7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23426" y="1581150"/>
            <a:ext cx="6945149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41F961-5494-43EB-8E25-D5A2B15619FB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Когда отметка может исчезнуть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010C26-6662-4209-8486-9CE7F7EE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E85E322-0FF5-4CEE-9FF9-07C4424733B3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6E9672-5D27-466F-97F6-7E3C67754BD4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BB3CEA-79A9-40D2-80B9-3E3CD7722FE3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№ 1067, п. 7; правила ВКонтакте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3066CE-18A1-4080-AADF-8A5377DE3FF2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5FF464C-1BE7-4821-8BE6-6923B4314786}"/>
              </a:ext>
            </a:extLst>
          </p:cNvPr>
          <p:cNvSpPr>
            <a:spLocks noGrp="1"/>
          </p:cNvSpPr>
          <p:nvPr/>
        </p:nvSpPr>
        <p:spPr>
          <a:xfrm>
            <a:off x="685800" y="1905000"/>
            <a:ext cx="10001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Изменилось название НКО на странице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09AD52-2B31-47A7-99FF-B34626D0E0FB}"/>
              </a:ext>
            </a:extLst>
          </p:cNvPr>
          <p:cNvSpPr>
            <a:spLocks noGrp="1"/>
          </p:cNvSpPr>
          <p:nvPr/>
        </p:nvSpPr>
        <p:spPr>
          <a:xfrm>
            <a:off x="685800" y="2524125"/>
            <a:ext cx="9906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прямо предусматривает снятие отметки при изменении наименования. Во ВКонтакте поводом может стать даже исправление одной буквы.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E8C7EC-B3B5-4477-8228-D76B29D442BC}"/>
              </a:ext>
            </a:extLst>
          </p:cNvPr>
          <p:cNvSpPr>
            <a:spLocks noGrp="1"/>
          </p:cNvSpPr>
          <p:nvPr/>
        </p:nvSpPr>
        <p:spPr>
          <a:xfrm>
            <a:off x="685800" y="3590925"/>
            <a:ext cx="10287000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C930666-8B6A-48A5-8F08-320D3E3BE2E2}"/>
              </a:ext>
            </a:extLst>
          </p:cNvPr>
          <p:cNvSpPr>
            <a:spLocks noGrp="1"/>
          </p:cNvSpPr>
          <p:nvPr/>
        </p:nvSpPr>
        <p:spPr>
          <a:xfrm>
            <a:off x="685800" y="3848100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Изменились условия сообщества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CADAD1-DE77-41B4-83E2-B939923C6B0F}"/>
              </a:ext>
            </a:extLst>
          </p:cNvPr>
          <p:cNvSpPr>
            <a:spLocks noGrp="1"/>
          </p:cNvSpPr>
          <p:nvPr/>
        </p:nvSpPr>
        <p:spPr>
          <a:xfrm>
            <a:off x="685800" y="4429125"/>
            <a:ext cx="10239375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 правилам ВКонтакте отметка также снимается при смене владельца, подключении VK Донат, отключении 2ФА, добавлении администратора без 2ФА, блокировке или нарушении правил площадки.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87AE90-2242-4E04-A100-056ED8C7DB74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1019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После снятия отметки заявку подают заново.</a:t>
            </a:r>
          </a:p>
        </p:txBody>
      </p:sp>
    </p:spTree>
    <p:extLst>
      <p:ext uri="{BB962C8B-B14F-4D97-AF65-F5344CB8AC3E}">
        <p14:creationId xmlns:p14="http://schemas.microsoft.com/office/powerpoint/2010/main" val="122804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762E7E6-7A2B-4E7E-9929-B13DBF5A2475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Сведения о владельце сайта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D25BE4-8C5F-4F28-AC96-011615C9A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FE5233-6A7F-4358-B9C9-56F1080E0A95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561B7D-293E-4DD9-B2FE-DC4C57C73811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861583-CECB-48D3-9DF0-779356585ABF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149-ФЗ, ст. 10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A8CF36-8D20-44F0-98F0-66B54A41F86A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16084A-F35C-42F9-94F6-2C590E077038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D44CBA-B27D-4261-9564-DA9D86754B6A}"/>
              </a:ext>
            </a:extLst>
          </p:cNvPr>
          <p:cNvSpPr>
            <a:spLocks noGrp="1"/>
          </p:cNvSpPr>
          <p:nvPr/>
        </p:nvSpPr>
        <p:spPr>
          <a:xfrm>
            <a:off x="1314450" y="1905000"/>
            <a:ext cx="4229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Наименование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453150-D72E-40F9-B878-FCF1840E2F5A}"/>
              </a:ext>
            </a:extLst>
          </p:cNvPr>
          <p:cNvSpPr>
            <a:spLocks noGrp="1"/>
          </p:cNvSpPr>
          <p:nvPr/>
        </p:nvSpPr>
        <p:spPr>
          <a:xfrm>
            <a:off x="1314450" y="2419350"/>
            <a:ext cx="42291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Полное наименование НКО. Сведения должны позволять идентифицировать владельца сайта.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C41480B-77E4-493F-8936-B29E53CE13E8}"/>
              </a:ext>
            </a:extLst>
          </p:cNvPr>
          <p:cNvSpPr>
            <a:spLocks noGrp="1"/>
          </p:cNvSpPr>
          <p:nvPr/>
        </p:nvSpPr>
        <p:spPr>
          <a:xfrm>
            <a:off x="6238875" y="19240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D699DEB-EB58-4E40-871F-CA15EBDCB809}"/>
              </a:ext>
            </a:extLst>
          </p:cNvPr>
          <p:cNvSpPr>
            <a:spLocks noGrp="1"/>
          </p:cNvSpPr>
          <p:nvPr/>
        </p:nvSpPr>
        <p:spPr>
          <a:xfrm>
            <a:off x="6867525" y="1905000"/>
            <a:ext cx="4229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Место нахождения и адрес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E348892-D593-4656-A035-0D6C7D0A6203}"/>
              </a:ext>
            </a:extLst>
          </p:cNvPr>
          <p:cNvSpPr>
            <a:spLocks noGrp="1"/>
          </p:cNvSpPr>
          <p:nvPr/>
        </p:nvSpPr>
        <p:spPr>
          <a:xfrm>
            <a:off x="6867525" y="2419350"/>
            <a:ext cx="42291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Укажите место нахождения и адрес организации.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EB35EB6-7508-4D5E-A09B-96C34B602F23}"/>
              </a:ext>
            </a:extLst>
          </p:cNvPr>
          <p:cNvSpPr>
            <a:spLocks noGrp="1"/>
          </p:cNvSpPr>
          <p:nvPr/>
        </p:nvSpPr>
        <p:spPr>
          <a:xfrm>
            <a:off x="685800" y="40576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5A32B83-CF21-40FE-9274-77191DD91AA3}"/>
              </a:ext>
            </a:extLst>
          </p:cNvPr>
          <p:cNvSpPr>
            <a:spLocks noGrp="1"/>
          </p:cNvSpPr>
          <p:nvPr/>
        </p:nvSpPr>
        <p:spPr>
          <a:xfrm>
            <a:off x="1314450" y="4038600"/>
            <a:ext cx="4229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Электронная почта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A53B82C-F5C1-4EE8-996A-41FAF997BB70}"/>
              </a:ext>
            </a:extLst>
          </p:cNvPr>
          <p:cNvSpPr>
            <a:spLocks noGrp="1"/>
          </p:cNvSpPr>
          <p:nvPr/>
        </p:nvSpPr>
        <p:spPr>
          <a:xfrm>
            <a:off x="1314450" y="4552950"/>
            <a:ext cx="42291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Адрес для заявлений о нарушении авторских и смежных прав. Можно добавить электронную форму.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4AC5F7C-1E05-46F2-9219-E9BB39F77748}"/>
              </a:ext>
            </a:extLst>
          </p:cNvPr>
          <p:cNvSpPr>
            <a:spLocks noGrp="1"/>
          </p:cNvSpPr>
          <p:nvPr/>
        </p:nvSpPr>
        <p:spPr>
          <a:xfrm>
            <a:off x="6238875" y="40576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1079A47-1190-4A6E-A931-2CA520D8C5F7}"/>
              </a:ext>
            </a:extLst>
          </p:cNvPr>
          <p:cNvSpPr>
            <a:spLocks noGrp="1"/>
          </p:cNvSpPr>
          <p:nvPr/>
        </p:nvSpPr>
        <p:spPr>
          <a:xfrm>
            <a:off x="6867525" y="4038600"/>
            <a:ext cx="4229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Порядок публикации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E74B5A-B9E4-4445-9493-125DA1B0E55C}"/>
              </a:ext>
            </a:extLst>
          </p:cNvPr>
          <p:cNvSpPr>
            <a:spLocks noGrp="1"/>
          </p:cNvSpPr>
          <p:nvPr/>
        </p:nvSpPr>
        <p:spPr>
          <a:xfrm>
            <a:off x="6867525" y="4552950"/>
            <a:ext cx="42291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Рекомендуется назначить ответственного за согласование и обновление сведений.</a:t>
            </a:r>
          </a:p>
        </p:txBody>
      </p:sp>
    </p:spTree>
    <p:extLst>
      <p:ext uri="{BB962C8B-B14F-4D97-AF65-F5344CB8AC3E}">
        <p14:creationId xmlns:p14="http://schemas.microsoft.com/office/powerpoint/2010/main" val="450431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Ограничения для публикаций на сайте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149-ФЗ, ст. 10, ч. 6–7; ст. 15.2, 15.7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B3BABA8-2986-4F9D-B91C-52C6F2E56419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000125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Запрещённая информация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BB235A4-6C4F-48C3-A9CF-865A571CCC01}"/>
              </a:ext>
            </a:extLst>
          </p:cNvPr>
          <p:cNvSpPr>
            <a:spLocks noGrp="1"/>
          </p:cNvSpPr>
          <p:nvPr/>
        </p:nvSpPr>
        <p:spPr>
          <a:xfrm>
            <a:off x="685800" y="2352675"/>
            <a:ext cx="10382250" cy="838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Нельзя публиковать материалы, за распространение которых предусмотрена уголовная или административная ответственность.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DF5019E-FB46-49A3-8F0A-04BA0F577056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1000125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Материалы иностранных агентов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813ACCC-F062-4C90-A900-A406525AB517}"/>
              </a:ext>
            </a:extLst>
          </p:cNvPr>
          <p:cNvSpPr>
            <a:spLocks noGrp="1"/>
          </p:cNvSpPr>
          <p:nvPr/>
        </p:nvSpPr>
        <p:spPr>
          <a:xfrm>
            <a:off x="685800" y="4029075"/>
            <a:ext cx="10382250" cy="8191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В случаях, предусмотренных законом, нужна специальная маркировка. Проверяйте её необходимость, форму и размещение.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7297F41A-D9CD-4F24-8C66-5CA17A2AB72B}"/>
              </a:ext>
            </a:extLst>
          </p:cNvPr>
          <p:cNvSpPr>
            <a:spLocks noGrp="1"/>
          </p:cNvSpPr>
          <p:nvPr/>
        </p:nvSpPr>
        <p:spPr>
          <a:xfrm>
            <a:off x="685800" y="5181600"/>
            <a:ext cx="10001250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2CA9D6"/>
                </a:solidFill>
              </a:defRPr>
            </a:defPPr>
          </a:lstStyle>
          <a:p>
            <a:pPr>
              <a:defRPr sz="2100" b="1">
                <a:solidFill>
                  <a:srgbClr val="2CA9D6"/>
                </a:solidFill>
              </a:defRPr>
            </a:pPr>
            <a:r>
              <a:rPr sz="2100" b="1">
                <a:solidFill>
                  <a:srgbClr val="2CA9D6"/>
                </a:solidFill>
              </a:rPr>
              <a:t>Авторские права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D4AC905-AAFB-4FFE-AF80-1B2711411BEC}"/>
              </a:ext>
            </a:extLst>
          </p:cNvPr>
          <p:cNvSpPr>
            <a:spLocks noGrp="1"/>
          </p:cNvSpPr>
          <p:nvPr/>
        </p:nvSpPr>
        <p:spPr>
          <a:xfrm>
            <a:off x="685800" y="567690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E6871"/>
                </a:solidFill>
              </a:defRPr>
            </a:defPPr>
          </a:lstStyle>
          <a:p>
            <a:pPr>
              <a:defRPr sz="1800" b="0">
                <a:solidFill>
                  <a:srgbClr val="5E6871"/>
                </a:solidFill>
              </a:defRPr>
            </a:pPr>
            <a:r>
              <a:rPr sz="1800" b="0">
                <a:solidFill>
                  <a:srgbClr val="5E6871"/>
                </a:solidFill>
              </a:rPr>
              <a:t>Нарушение прав может повлечь удаление материала и ограничение доступа.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E991D1-CD82-4AC3-8A88-A987538B4526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Специальные требования к сайту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10A4B9C-8129-4DE2-9EDF-E4B6D1F63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064CAD-E47B-48B0-B2AA-5968F71E24FD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EFC3ED-06FD-4602-9EB5-F59D98D76DFD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775FF9-2950-4C25-927C-038A4357F156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273-ФЗ, ст. 29; 323-ФЗ, ст. 79, 79.1; приказы № 1493 и № 118н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EE1A83-8132-4709-806E-745BE78225F0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531796-0554-4E95-8D92-61B2A14A212F}"/>
              </a:ext>
            </a:extLst>
          </p:cNvPr>
          <p:cNvSpPr>
            <a:spLocks noGrp="1"/>
          </p:cNvSpPr>
          <p:nvPr/>
        </p:nvSpPr>
        <p:spPr>
          <a:xfrm>
            <a:off x="685800" y="20193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Образовательная организация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AFCD6D-1AA2-4819-B546-7CB0CDE58E11}"/>
              </a:ext>
            </a:extLst>
          </p:cNvPr>
          <p:cNvSpPr>
            <a:spLocks noGrp="1"/>
          </p:cNvSpPr>
          <p:nvPr/>
        </p:nvSpPr>
        <p:spPr>
          <a:xfrm>
            <a:off x="685800" y="2600325"/>
            <a:ext cx="1000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Обязательный официальный сайт, специальный раздел со сведениями и документами, установленная структура и порядок обновления.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742F75-6A7F-4693-8E61-0388887BF064}"/>
              </a:ext>
            </a:extLst>
          </p:cNvPr>
          <p:cNvSpPr>
            <a:spLocks noGrp="1"/>
          </p:cNvSpPr>
          <p:nvPr/>
        </p:nvSpPr>
        <p:spPr>
          <a:xfrm>
            <a:off x="685800" y="3876675"/>
            <a:ext cx="102870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7A2D1A4-B403-4E56-8B21-51653446CFE3}"/>
              </a:ext>
            </a:extLst>
          </p:cNvPr>
          <p:cNvSpPr>
            <a:spLocks noGrp="1"/>
          </p:cNvSpPr>
          <p:nvPr/>
        </p:nvSpPr>
        <p:spPr>
          <a:xfrm>
            <a:off x="685800" y="41148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Медицинская организация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BA7C34-B825-49EE-8E60-BE9E07E9D9E4}"/>
              </a:ext>
            </a:extLst>
          </p:cNvPr>
          <p:cNvSpPr>
            <a:spLocks noGrp="1"/>
          </p:cNvSpPr>
          <p:nvPr/>
        </p:nvSpPr>
        <p:spPr>
          <a:xfrm>
            <a:off x="685800" y="4695825"/>
            <a:ext cx="100012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Обязательный сайт с установленными сведениями и требованиями к их представлению. Для иных НКО нормы проверяют по виду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718747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Информация о деятельности и реклама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38-ФЗ, ст. 2, 3, 5; разъяснения ФАС России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C989A06-7FCC-4777-BB59-414258EF1E41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4810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Сведения о деятельности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9C6B08B-667E-440D-B316-8AA7E360AB70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48101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Обычное описание организации, её услуг и условий их получения, как правило, носит информационный характер.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C8AB69F-63BF-4A9B-8380-2F2A25E1BE54}"/>
              </a:ext>
            </a:extLst>
          </p:cNvPr>
          <p:cNvSpPr>
            <a:spLocks noGrp="1"/>
          </p:cNvSpPr>
          <p:nvPr/>
        </p:nvSpPr>
        <p:spPr>
          <a:xfrm>
            <a:off x="6238875" y="1866900"/>
            <a:ext cx="50006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Признаки рекламы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581FE2E-BD8A-4EE2-B938-649BFF055D65}"/>
              </a:ext>
            </a:extLst>
          </p:cNvPr>
          <p:cNvSpPr>
            <a:spLocks noGrp="1"/>
          </p:cNvSpPr>
          <p:nvPr/>
        </p:nvSpPr>
        <p:spPr>
          <a:xfrm>
            <a:off x="6238875" y="2438400"/>
            <a:ext cx="50006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Выделение отдельной услуги, рекламные обещания и призывы приобрести её могут указывать на рекламный характер материала.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B3166F5-CFD8-43E7-A1AA-246C6820C662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2CA9D6"/>
                </a:solidFill>
              </a:defRPr>
            </a:defPPr>
          </a:lstStyle>
          <a:p>
            <a:pPr>
              <a:defRPr sz="2100" b="1">
                <a:solidFill>
                  <a:srgbClr val="2CA9D6"/>
                </a:solidFill>
              </a:defRPr>
            </a:pPr>
            <a:r>
              <a:rPr sz="2100" b="1">
                <a:solidFill>
                  <a:srgbClr val="2CA9D6"/>
                </a:solidFill>
              </a:rPr>
              <a:t>Требования к рекламе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C632EF8D-1A9E-4339-9301-A6D994B85D9E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10477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Информация должна быть достоверной и содержать существенные условия. Цены указывают в рублях. Свой сайт не освобождает от маркировки рекламы.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FA85677-4E16-44AD-8797-39D31C382499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Персональные данные в формах на сайте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A6EEA9-F4D3-4467-841B-BB8EE28EA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D04AD0-E588-402E-B670-DEC7D168E40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5248FE-C8B8-428D-A3DD-57BB1B07035A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A30AFE5-5CE8-42F4-82B2-C5191D932CFE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152-ФЗ, ст. 9, 18.1, 22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94A66F-15E1-4BDA-AAAB-E7A99A87B1C8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7DE2CBA-F0DF-4DD7-82C8-754D2FC87C40}"/>
              </a:ext>
            </a:extLst>
          </p:cNvPr>
          <p:cNvSpPr>
            <a:spLocks noGrp="1"/>
          </p:cNvSpPr>
          <p:nvPr/>
        </p:nvSpPr>
        <p:spPr>
          <a:xfrm>
            <a:off x="685800" y="1933575"/>
            <a:ext cx="8953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До запуска формы проверьте: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59BC9FA-04B7-4CCD-ADEF-80BF82B509D7}"/>
              </a:ext>
            </a:extLst>
          </p:cNvPr>
          <p:cNvSpPr>
            <a:spLocks noGrp="1"/>
          </p:cNvSpPr>
          <p:nvPr/>
        </p:nvSpPr>
        <p:spPr>
          <a:xfrm>
            <a:off x="685800" y="26384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F22B04-10AE-40A8-AD53-AE29A33E6497}"/>
              </a:ext>
            </a:extLst>
          </p:cNvPr>
          <p:cNvSpPr>
            <a:spLocks noGrp="1"/>
          </p:cNvSpPr>
          <p:nvPr/>
        </p:nvSpPr>
        <p:spPr>
          <a:xfrm>
            <a:off x="1314450" y="26193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Цель и объём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7C43A13-E16E-42F0-B422-934EA160318E}"/>
              </a:ext>
            </a:extLst>
          </p:cNvPr>
          <p:cNvSpPr>
            <a:spLocks noGrp="1"/>
          </p:cNvSpPr>
          <p:nvPr/>
        </p:nvSpPr>
        <p:spPr>
          <a:xfrm>
            <a:off x="1314450" y="31337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Зачем нужны данные и какие поля действительно необходимы.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C508994-6F47-4101-BA25-0DC4E8079EDC}"/>
              </a:ext>
            </a:extLst>
          </p:cNvPr>
          <p:cNvSpPr>
            <a:spLocks noGrp="1"/>
          </p:cNvSpPr>
          <p:nvPr/>
        </p:nvSpPr>
        <p:spPr>
          <a:xfrm>
            <a:off x="6238875" y="26384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6204753-3D43-46A6-A906-B0BC0D3A5E8B}"/>
              </a:ext>
            </a:extLst>
          </p:cNvPr>
          <p:cNvSpPr>
            <a:spLocks noGrp="1"/>
          </p:cNvSpPr>
          <p:nvPr/>
        </p:nvSpPr>
        <p:spPr>
          <a:xfrm>
            <a:off x="6867525" y="26193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Основание обработки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9532875-51B9-49C6-A11D-DA075FDF3959}"/>
              </a:ext>
            </a:extLst>
          </p:cNvPr>
          <p:cNvSpPr>
            <a:spLocks noGrp="1"/>
          </p:cNvSpPr>
          <p:nvPr/>
        </p:nvSpPr>
        <p:spPr>
          <a:xfrm>
            <a:off x="6867525" y="31337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Если нужно согласие, оформите его отдельно. Сохраняйте подтверждение получения.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26D8DB3-1F3B-47C8-AEF8-B848EB72D819}"/>
              </a:ext>
            </a:extLst>
          </p:cNvPr>
          <p:cNvSpPr>
            <a:spLocks noGrp="1"/>
          </p:cNvSpPr>
          <p:nvPr/>
        </p:nvSpPr>
        <p:spPr>
          <a:xfrm>
            <a:off x="685800" y="463867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150F71-6108-43AA-880F-52C8F532DB84}"/>
              </a:ext>
            </a:extLst>
          </p:cNvPr>
          <p:cNvSpPr>
            <a:spLocks noGrp="1"/>
          </p:cNvSpPr>
          <p:nvPr/>
        </p:nvSpPr>
        <p:spPr>
          <a:xfrm>
            <a:off x="1314450" y="461962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Публичная политика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A8D2BE2-9EB8-49C5-A019-806D1EA38DF6}"/>
              </a:ext>
            </a:extLst>
          </p:cNvPr>
          <p:cNvSpPr>
            <a:spLocks noGrp="1"/>
          </p:cNvSpPr>
          <p:nvPr/>
        </p:nvSpPr>
        <p:spPr>
          <a:xfrm>
            <a:off x="1314450" y="513397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Свободный доступ к политике и сведениям о защите данных на страницах сбора.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B021BD-80F8-4D6A-BBD4-927896B48B49}"/>
              </a:ext>
            </a:extLst>
          </p:cNvPr>
          <p:cNvSpPr>
            <a:spLocks noGrp="1"/>
          </p:cNvSpPr>
          <p:nvPr/>
        </p:nvSpPr>
        <p:spPr>
          <a:xfrm>
            <a:off x="6238875" y="463867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05FC783-B473-47E6-8E40-22EA3C461327}"/>
              </a:ext>
            </a:extLst>
          </p:cNvPr>
          <p:cNvSpPr>
            <a:spLocks noGrp="1"/>
          </p:cNvSpPr>
          <p:nvPr/>
        </p:nvSpPr>
        <p:spPr>
          <a:xfrm>
            <a:off x="6867525" y="461962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Уведомление РКН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21A3EC2-64CA-4869-8090-C13810E51FF7}"/>
              </a:ext>
            </a:extLst>
          </p:cNvPr>
          <p:cNvSpPr>
            <a:spLocks noGrp="1"/>
          </p:cNvSpPr>
          <p:nvPr/>
        </p:nvSpPr>
        <p:spPr>
          <a:xfrm>
            <a:off x="6867525" y="513397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Проверьте обязанность уведомить регулятора и основания для исключения.</a:t>
            </a:r>
          </a:p>
        </p:txBody>
      </p:sp>
    </p:spTree>
    <p:extLst>
      <p:ext uri="{BB962C8B-B14F-4D97-AF65-F5344CB8AC3E}">
        <p14:creationId xmlns:p14="http://schemas.microsoft.com/office/powerpoint/2010/main" val="901397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8279B6-DC75-4335-849E-74E4EAFE72B5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Фото человека: две проверки до публикации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0FE03E-27B3-41AB-8B64-65BB0A375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AB4EA0-EE6B-4225-9904-29D9DC328D29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60F6BA-3356-4088-9FA4-50D89F5A8563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495841-2389-4AD8-8489-690FB19A501B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ГК РФ, ст. 152.1; 152-ФЗ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4C0E17-E570-4531-AE7A-758620A30776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F00DD9-B36A-4DF4-A7C7-1ED184F05CB0}"/>
              </a:ext>
            </a:extLst>
          </p:cNvPr>
          <p:cNvSpPr>
            <a:spLocks noGrp="1"/>
          </p:cNvSpPr>
          <p:nvPr/>
        </p:nvSpPr>
        <p:spPr>
          <a:xfrm>
            <a:off x="685800" y="2028825"/>
            <a:ext cx="4857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Изображение человека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0EE539-B726-465B-BDCF-DF31B9B17303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485775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Есть ли согласие на обнародование и использование изображения либо применимо законное исключение?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A5F3B3-8218-4ACA-BECA-D30481379D8A}"/>
              </a:ext>
            </a:extLst>
          </p:cNvPr>
          <p:cNvSpPr>
            <a:spLocks noGrp="1"/>
          </p:cNvSpPr>
          <p:nvPr/>
        </p:nvSpPr>
        <p:spPr>
          <a:xfrm>
            <a:off x="6238875" y="2028825"/>
            <a:ext cx="4857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Персональные данные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19D6A93-4045-4610-B459-220320672CE9}"/>
              </a:ext>
            </a:extLst>
          </p:cNvPr>
          <p:cNvSpPr>
            <a:spLocks noGrp="1"/>
          </p:cNvSpPr>
          <p:nvPr/>
        </p:nvSpPr>
        <p:spPr>
          <a:xfrm>
            <a:off x="6238875" y="2667000"/>
            <a:ext cx="485775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На каком основании публикуются имя, история, контакты и иные сведения рядом с фото?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A837184-3996-4B6C-963A-70D24CFF6AC2}"/>
              </a:ext>
            </a:extLst>
          </p:cNvPr>
          <p:cNvSpPr>
            <a:spLocks noGrp="1"/>
          </p:cNvSpPr>
          <p:nvPr/>
        </p:nvSpPr>
        <p:spPr>
          <a:xfrm>
            <a:off x="5943600" y="1962150"/>
            <a:ext cx="28575" cy="28575"/>
          </a:xfrm>
          <a:prstGeom prst="rect">
            <a:avLst/>
          </a:prstGeom>
          <a:solidFill>
            <a:srgbClr val="C8D3D8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5EE04-43D7-4D24-80E4-941D107897FC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1038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Для детей и подопечных согласование публикации особенно важно: фиксируйте объём, площадки и срок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86019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C7E3B82-FBF8-4043-9D34-747EEDB9D17F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У каждого элемента сайта должна быть история прав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03FC52-593C-44CE-A9A9-243B97E8D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10B794-57A5-4053-8495-58444F09C76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C524A5-7125-4699-A4A7-B38BC42F7D81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97C007-5ED1-42FB-A260-2933E85FA59E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ГК РФ, часть IV; лицензии на конкретные материалы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E43E30-F495-4540-8BAE-314BE190D008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199FCF-6116-4D82-803C-35AAE4CDC894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95633FF-D302-43E8-BBBD-82F22E3A01AD}"/>
              </a:ext>
            </a:extLst>
          </p:cNvPr>
          <p:cNvSpPr>
            <a:spLocks noGrp="1"/>
          </p:cNvSpPr>
          <p:nvPr/>
        </p:nvSpPr>
        <p:spPr>
          <a:xfrm>
            <a:off x="1314450" y="19335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Фото и видео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F4B55A-BC81-4B7F-9D1A-E895434E7C96}"/>
              </a:ext>
            </a:extLst>
          </p:cNvPr>
          <p:cNvSpPr>
            <a:spLocks noGrp="1"/>
          </p:cNvSpPr>
          <p:nvPr/>
        </p:nvSpPr>
        <p:spPr>
          <a:xfrm>
            <a:off x="1314450" y="24479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Кто автор, кто передал права, где разрешена публикация?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0104E-0563-41A7-8005-AE606B13191D}"/>
              </a:ext>
            </a:extLst>
          </p:cNvPr>
          <p:cNvSpPr>
            <a:spLocks noGrp="1"/>
          </p:cNvSpPr>
          <p:nvPr/>
        </p:nvSpPr>
        <p:spPr>
          <a:xfrm>
            <a:off x="6238875" y="19526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D55F57B-1476-483E-96F4-3555C3DE5359}"/>
              </a:ext>
            </a:extLst>
          </p:cNvPr>
          <p:cNvSpPr>
            <a:spLocks noGrp="1"/>
          </p:cNvSpPr>
          <p:nvPr/>
        </p:nvSpPr>
        <p:spPr>
          <a:xfrm>
            <a:off x="6867525" y="19335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Тексты и дизайн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16E95D3-FCE7-41A9-BC30-6CD2B0D14813}"/>
              </a:ext>
            </a:extLst>
          </p:cNvPr>
          <p:cNvSpPr>
            <a:spLocks noGrp="1"/>
          </p:cNvSpPr>
          <p:nvPr/>
        </p:nvSpPr>
        <p:spPr>
          <a:xfrm>
            <a:off x="6867525" y="24479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Свои материалы, договор с автором или документированная лицензия.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408941C-9DC9-49DE-8844-2FDFC747EF7D}"/>
              </a:ext>
            </a:extLst>
          </p:cNvPr>
          <p:cNvSpPr>
            <a:spLocks noGrp="1"/>
          </p:cNvSpPr>
          <p:nvPr/>
        </p:nvSpPr>
        <p:spPr>
          <a:xfrm>
            <a:off x="685800" y="407670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A31C29-F37E-4113-B7CD-D5ADB0A12905}"/>
              </a:ext>
            </a:extLst>
          </p:cNvPr>
          <p:cNvSpPr>
            <a:spLocks noGrp="1"/>
          </p:cNvSpPr>
          <p:nvPr/>
        </p:nvSpPr>
        <p:spPr>
          <a:xfrm>
            <a:off x="1314450" y="4057650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Шрифты и графика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869DFBC-E9E2-4D8A-B02D-CB4CF2CD9808}"/>
              </a:ext>
            </a:extLst>
          </p:cNvPr>
          <p:cNvSpPr>
            <a:spLocks noGrp="1"/>
          </p:cNvSpPr>
          <p:nvPr/>
        </p:nvSpPr>
        <p:spPr>
          <a:xfrm>
            <a:off x="1314450" y="4572000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Проверить условия использования на сайте, в презентациях и рекламных материалах.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64508D-E3FA-4B85-AA0F-479A95815524}"/>
              </a:ext>
            </a:extLst>
          </p:cNvPr>
          <p:cNvSpPr>
            <a:spLocks noGrp="1"/>
          </p:cNvSpPr>
          <p:nvPr/>
        </p:nvSpPr>
        <p:spPr>
          <a:xfrm>
            <a:off x="6238875" y="407670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134F49-3177-4E10-A95E-8CCB75A8591C}"/>
              </a:ext>
            </a:extLst>
          </p:cNvPr>
          <p:cNvSpPr>
            <a:spLocks noGrp="1"/>
          </p:cNvSpPr>
          <p:nvPr/>
        </p:nvSpPr>
        <p:spPr>
          <a:xfrm>
            <a:off x="6867525" y="4057650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Архив доказательств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7B7C55E-B727-4855-BEA5-390DB98D8A9F}"/>
              </a:ext>
            </a:extLst>
          </p:cNvPr>
          <p:cNvSpPr>
            <a:spLocks noGrp="1"/>
          </p:cNvSpPr>
          <p:nvPr/>
        </p:nvSpPr>
        <p:spPr>
          <a:xfrm>
            <a:off x="6867525" y="4572000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Сохранить договор, чек, лицензию, ссылку и дату получения.</a:t>
            </a:r>
          </a:p>
        </p:txBody>
      </p:sp>
    </p:spTree>
    <p:extLst>
      <p:ext uri="{BB962C8B-B14F-4D97-AF65-F5344CB8AC3E}">
        <p14:creationId xmlns:p14="http://schemas.microsoft.com/office/powerpoint/2010/main" val="1781545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Домен НКО: регистрация и контроль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№ 1119, п. 2, 7–12; ГК РФ, ст. 1484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EDFA186-1A1D-4A82-9738-34FA3F158D2F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4810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Кто администратор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E7C7174-6F19-4AB5-870A-E4123D3F1C17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48101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Администратор — лицо, на которое зарегистрирован домен. Проверьте сведения в кабинете регистратора или у его поддержки.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8D92B85-BF4B-4A2B-878B-F062B12E3EC6}"/>
              </a:ext>
            </a:extLst>
          </p:cNvPr>
          <p:cNvSpPr>
            <a:spLocks noGrp="1"/>
          </p:cNvSpPr>
          <p:nvPr/>
        </p:nvSpPr>
        <p:spPr>
          <a:xfrm>
            <a:off x="6238875" y="1866900"/>
            <a:ext cx="50006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282D32"/>
                </a:solidFill>
              </a:defRPr>
            </a:defPPr>
          </a:lstStyle>
          <a:p>
            <a:pPr>
              <a:defRPr sz="2325" b="1">
                <a:solidFill>
                  <a:srgbClr val="282D32"/>
                </a:solidFill>
              </a:defRPr>
            </a:pPr>
            <a:r>
              <a:rPr sz="2325" b="1">
                <a:solidFill>
                  <a:srgbClr val="282D32"/>
                </a:solidFill>
              </a:rPr>
              <a:t>Контроль организации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6CEA7DF-B885-4C3F-BE1F-B45DC1F54B5D}"/>
              </a:ext>
            </a:extLst>
          </p:cNvPr>
          <p:cNvSpPr>
            <a:spLocks noGrp="1"/>
          </p:cNvSpPr>
          <p:nvPr/>
        </p:nvSpPr>
        <p:spPr>
          <a:xfrm>
            <a:off x="6238875" y="2438400"/>
            <a:ext cx="5000625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Если домен оформлен на руководителя, сотрудника или подрядчика, рассмотрите передачу прав НКО. Это практическая рекомендация.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8582EEF-5A4A-4171-8C29-AC2881AED626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2CA9D6"/>
                </a:solidFill>
              </a:defRPr>
            </a:defPPr>
          </a:lstStyle>
          <a:p>
            <a:pPr>
              <a:defRPr sz="2100" b="1">
                <a:solidFill>
                  <a:srgbClr val="2CA9D6"/>
                </a:solidFill>
              </a:defRPr>
            </a:pPr>
            <a:r>
              <a:rPr sz="2100" b="1">
                <a:solidFill>
                  <a:srgbClr val="2CA9D6"/>
                </a:solidFill>
              </a:rPr>
              <a:t>Правила для .RU, .РФ и .SU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8A05E1A-0E96-48F9-8FBA-26F89FCAB588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10477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E6871"/>
                </a:solidFill>
              </a:defRPr>
            </a:defPPr>
          </a:lstStyle>
          <a:p>
            <a:pPr>
              <a:defRPr sz="1950" b="0">
                <a:solidFill>
                  <a:srgbClr val="5E6871"/>
                </a:solidFill>
              </a:defRPr>
            </a:pPr>
            <a:r>
              <a:rPr sz="1950" b="0">
                <a:solidFill>
                  <a:srgbClr val="5E6871"/>
                </a:solidFill>
              </a:rPr>
              <a:t>С 1 сентября 2026 года действуют новые правила. При выборе имени проверяйте чужие товарные знаки и право использовать наименование.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Ежегодная идентификация домена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Постановление № 1119, п. 16, 28–34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95FC5C4-18D5-44EA-9DF5-05B2E8F8BAEC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66675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2CA9D6"/>
                </a:solidFill>
              </a:defRPr>
            </a:defPPr>
          </a:lstStyle>
          <a:p>
            <a:pPr>
              <a:defRPr sz="2700" b="1">
                <a:solidFill>
                  <a:srgbClr val="2CA9D6"/>
                </a:solidFill>
              </a:defRPr>
            </a:pPr>
            <a:r>
              <a:rPr sz="2700" b="1">
                <a:solidFill>
                  <a:srgbClr val="2CA9D6"/>
                </a:solidFill>
              </a:rPr>
              <a:t>01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89F9973-7F51-41F3-B46A-4F1803D0706B}"/>
              </a:ext>
            </a:extLst>
          </p:cNvPr>
          <p:cNvSpPr>
            <a:spLocks noGrp="1"/>
          </p:cNvSpPr>
          <p:nvPr/>
        </p:nvSpPr>
        <p:spPr>
          <a:xfrm>
            <a:off x="1619250" y="1733550"/>
            <a:ext cx="2952750" cy="781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282D32"/>
                </a:solidFill>
              </a:defRPr>
            </a:defPPr>
          </a:lstStyle>
          <a:p>
            <a:pPr>
              <a:defRPr sz="1875" b="1">
                <a:solidFill>
                  <a:srgbClr val="282D32"/>
                </a:solidFill>
              </a:defRPr>
            </a:pPr>
            <a:r>
              <a:rPr sz="1875" b="1">
                <a:solidFill>
                  <a:srgbClr val="282D32"/>
                </a:solidFill>
              </a:rPr>
              <a:t>Каждый год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0955954-6221-4225-8E2A-E5D00CD146FB}"/>
              </a:ext>
            </a:extLst>
          </p:cNvPr>
          <p:cNvSpPr>
            <a:spLocks noGrp="1"/>
          </p:cNvSpPr>
          <p:nvPr/>
        </p:nvSpPr>
        <p:spPr>
          <a:xfrm>
            <a:off x="4762500" y="1733550"/>
            <a:ext cx="6429375" cy="8667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Проходите идентификацию и проверяйте актуальность реквизитов и контактов.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C021360-E81E-4F07-BDDC-9E1ED3BF5B45}"/>
              </a:ext>
            </a:extLst>
          </p:cNvPr>
          <p:cNvSpPr>
            <a:spLocks noGrp="1"/>
          </p:cNvSpPr>
          <p:nvPr/>
        </p:nvSpPr>
        <p:spPr>
          <a:xfrm>
            <a:off x="685800" y="2752725"/>
            <a:ext cx="66675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2CA9D6"/>
                </a:solidFill>
              </a:defRPr>
            </a:defPPr>
          </a:lstStyle>
          <a:p>
            <a:pPr>
              <a:defRPr sz="2700" b="1">
                <a:solidFill>
                  <a:srgbClr val="2CA9D6"/>
                </a:solidFill>
              </a:defRPr>
            </a:pPr>
            <a:r>
              <a:rPr sz="2700" b="1">
                <a:solidFill>
                  <a:srgbClr val="2CA9D6"/>
                </a:solidFill>
              </a:rPr>
              <a:t>02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F67716F-3450-4C56-9532-B57BACB3F5CF}"/>
              </a:ext>
            </a:extLst>
          </p:cNvPr>
          <p:cNvSpPr>
            <a:spLocks noGrp="1"/>
          </p:cNvSpPr>
          <p:nvPr/>
        </p:nvSpPr>
        <p:spPr>
          <a:xfrm>
            <a:off x="1619250" y="2752725"/>
            <a:ext cx="2952750" cy="781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282D32"/>
                </a:solidFill>
              </a:defRPr>
            </a:defPPr>
          </a:lstStyle>
          <a:p>
            <a:pPr>
              <a:defRPr sz="1875" b="1">
                <a:solidFill>
                  <a:srgbClr val="282D32"/>
                </a:solidFill>
              </a:defRPr>
            </a:pPr>
            <a:r>
              <a:rPr sz="1875" b="1">
                <a:solidFill>
                  <a:srgbClr val="282D32"/>
                </a:solidFill>
              </a:rPr>
              <a:t>За 50–60 дней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C5AAD2C-BE8C-40FF-8B3D-2B9E4BFAE19A}"/>
              </a:ext>
            </a:extLst>
          </p:cNvPr>
          <p:cNvSpPr>
            <a:spLocks noGrp="1"/>
          </p:cNvSpPr>
          <p:nvPr/>
        </p:nvSpPr>
        <p:spPr>
          <a:xfrm>
            <a:off x="4762500" y="2752725"/>
            <a:ext cx="6429375" cy="8667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Регистратор напоминает об истечении года с регистрации или предыдущей идентификации.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BC8EE7F-7559-46D7-923E-721346160D6C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66675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2CA9D6"/>
                </a:solidFill>
              </a:defRPr>
            </a:defPPr>
          </a:lstStyle>
          <a:p>
            <a:pPr>
              <a:defRPr sz="2700" b="1">
                <a:solidFill>
                  <a:srgbClr val="2CA9D6"/>
                </a:solidFill>
              </a:defRPr>
            </a:pPr>
            <a:r>
              <a:rPr sz="2700" b="1">
                <a:solidFill>
                  <a:srgbClr val="2CA9D6"/>
                </a:solidFill>
              </a:rPr>
              <a:t>03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C5294C7D-E339-4A81-B732-2843D616B193}"/>
              </a:ext>
            </a:extLst>
          </p:cNvPr>
          <p:cNvSpPr>
            <a:spLocks noGrp="1"/>
          </p:cNvSpPr>
          <p:nvPr/>
        </p:nvSpPr>
        <p:spPr>
          <a:xfrm>
            <a:off x="1619250" y="3771900"/>
            <a:ext cx="2952750" cy="781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282D32"/>
                </a:solidFill>
              </a:defRPr>
            </a:defPPr>
          </a:lstStyle>
          <a:p>
            <a:pPr>
              <a:defRPr sz="1875" b="1">
                <a:solidFill>
                  <a:srgbClr val="282D32"/>
                </a:solidFill>
              </a:defRPr>
            </a:pPr>
            <a:r>
              <a:rPr sz="1875" b="1">
                <a:solidFill>
                  <a:srgbClr val="282D32"/>
                </a:solidFill>
              </a:rPr>
              <a:t>Ещё 30 дней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ED82BEB-4126-4A47-AB99-BFF8D7675F56}"/>
              </a:ext>
            </a:extLst>
          </p:cNvPr>
          <p:cNvSpPr>
            <a:spLocks noGrp="1"/>
          </p:cNvSpPr>
          <p:nvPr/>
        </p:nvSpPr>
        <p:spPr>
          <a:xfrm>
            <a:off x="4762500" y="3771900"/>
            <a:ext cx="6429375" cy="8667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Период преимущественного продления. Затем при непрохождении идентификации домен могут аннулировать.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C222B0F-8492-4BDC-A5B7-E15E4FB979C6}"/>
              </a:ext>
            </a:extLst>
          </p:cNvPr>
          <p:cNvSpPr>
            <a:spLocks noGrp="1"/>
          </p:cNvSpPr>
          <p:nvPr/>
        </p:nvSpPr>
        <p:spPr>
          <a:xfrm>
            <a:off x="685800" y="4791075"/>
            <a:ext cx="66675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2CA9D6"/>
                </a:solidFill>
              </a:defRPr>
            </a:defPPr>
          </a:lstStyle>
          <a:p>
            <a:pPr>
              <a:defRPr sz="2700" b="1">
                <a:solidFill>
                  <a:srgbClr val="2CA9D6"/>
                </a:solidFill>
              </a:defRPr>
            </a:pPr>
            <a:r>
              <a:rPr sz="2700" b="1">
                <a:solidFill>
                  <a:srgbClr val="2CA9D6"/>
                </a:solidFill>
              </a:rPr>
              <a:t>04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1981A59-F216-4152-89E8-ABC10CDBA04D}"/>
              </a:ext>
            </a:extLst>
          </p:cNvPr>
          <p:cNvSpPr>
            <a:spLocks noGrp="1"/>
          </p:cNvSpPr>
          <p:nvPr/>
        </p:nvSpPr>
        <p:spPr>
          <a:xfrm>
            <a:off x="1619250" y="4791075"/>
            <a:ext cx="2952750" cy="781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282D32"/>
                </a:solidFill>
              </a:defRPr>
            </a:defPPr>
          </a:lstStyle>
          <a:p>
            <a:pPr>
              <a:defRPr sz="1875" b="1">
                <a:solidFill>
                  <a:srgbClr val="282D32"/>
                </a:solidFill>
              </a:defRPr>
            </a:pPr>
            <a:r>
              <a:rPr sz="1875" b="1">
                <a:solidFill>
                  <a:srgbClr val="282D32"/>
                </a:solidFill>
              </a:rPr>
              <a:t>Действующий домен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2BF73BF-9F99-47C1-9741-D217E6D497CD}"/>
              </a:ext>
            </a:extLst>
          </p:cNvPr>
          <p:cNvSpPr>
            <a:spLocks noGrp="1"/>
          </p:cNvSpPr>
          <p:nvPr/>
        </p:nvSpPr>
        <p:spPr>
          <a:xfrm>
            <a:off x="4762500" y="4791075"/>
            <a:ext cx="6429375" cy="8667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E6871"/>
                </a:solidFill>
              </a:defRPr>
            </a:defPPr>
          </a:lstStyle>
          <a:p>
            <a:pPr>
              <a:defRPr sz="1725" b="0">
                <a:solidFill>
                  <a:srgbClr val="5E6871"/>
                </a:solidFill>
              </a:defRPr>
            </a:pPr>
            <a:r>
              <a:rPr sz="1725" b="0">
                <a:solidFill>
                  <a:srgbClr val="5E6871"/>
                </a:solidFill>
              </a:rPr>
              <a:t>Уточните конкретный срок у регистратора. Назначьте ответственного за уведомления и оплату.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DADA337-91A4-41B7-98F6-3B779902492B}"/>
              </a:ext>
            </a:extLst>
          </p:cNvPr>
          <p:cNvSpPr>
            <a:spLocks noGrp="1"/>
          </p:cNvSpPr>
          <p:nvPr/>
        </p:nvSpPr>
        <p:spPr>
          <a:xfrm>
            <a:off x="685800" y="5857875"/>
            <a:ext cx="104775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E6871"/>
                </a:solidFill>
              </a:defRPr>
            </a:defPPr>
          </a:lstStyle>
          <a:p>
            <a:pPr>
              <a:defRPr sz="1425" b="0">
                <a:solidFill>
                  <a:srgbClr val="5E6871"/>
                </a:solidFill>
              </a:defRPr>
            </a:pPr>
            <a:r>
              <a:rPr sz="1425" b="0">
                <a:solidFill>
                  <a:srgbClr val="5E6871"/>
                </a:solidFill>
              </a:rPr>
              <a:t>Бессрочная регистрация не отменяет ежегодную идентификацию и оплату услуг по договору.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605683-3CD6-4283-8506-DDA7ADBCD672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Договор на сайт должен закрывать вопрос собственности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32137C-A63E-4947-BF6F-3DEF19E1C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D336B9-524B-4E23-93D6-877B5B32949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B23AF8-3C5E-4DA1-9C7C-FDBF082BE42F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5B804C-5909-4611-98DB-1D3C78C9D80E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ГК РФ, ст. 1288; условия договора и акта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879C3C7-95A5-461C-8F6C-C1AF4CABD211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9DF3DE-305B-412C-A184-65EA1CFA8A2C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5000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В договоре описать результат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AC6614-CAF2-4C48-AC46-0B0449B529A8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4905375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Страницы, дизайн, код, тексты, изображения, исходные файлы и техническое задание.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111AB0-BF06-4C36-8A8B-15297ACA1AC6}"/>
              </a:ext>
            </a:extLst>
          </p:cNvPr>
          <p:cNvSpPr>
            <a:spLocks noGrp="1"/>
          </p:cNvSpPr>
          <p:nvPr/>
        </p:nvSpPr>
        <p:spPr>
          <a:xfrm>
            <a:off x="6238875" y="2000250"/>
            <a:ext cx="5000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25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Отдельно оформить права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7AD2B19-209C-43AD-98F2-2DD86390380D}"/>
              </a:ext>
            </a:extLst>
          </p:cNvPr>
          <p:cNvSpPr>
            <a:spLocks noGrp="1"/>
          </p:cNvSpPr>
          <p:nvPr/>
        </p:nvSpPr>
        <p:spPr>
          <a:xfrm>
            <a:off x="6238875" y="2647950"/>
            <a:ext cx="4905375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Какие права передаются НКО, в каком объёме, когда и за какое вознаграждение.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DDF3FB6-E9DE-4B86-8CBF-C51F2C6D3128}"/>
              </a:ext>
            </a:extLst>
          </p:cNvPr>
          <p:cNvSpPr>
            <a:spLocks noGrp="1"/>
          </p:cNvSpPr>
          <p:nvPr/>
        </p:nvSpPr>
        <p:spPr>
          <a:xfrm>
            <a:off x="5943600" y="1943100"/>
            <a:ext cx="28575" cy="28575"/>
          </a:xfrm>
          <a:prstGeom prst="rect">
            <a:avLst/>
          </a:prstGeom>
          <a:solidFill>
            <a:srgbClr val="C8D3D8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AF0A411-9BF4-467E-87B1-E1A3A13C6597}"/>
              </a:ext>
            </a:extLst>
          </p:cNvPr>
          <p:cNvSpPr>
            <a:spLocks noGrp="1"/>
          </p:cNvSpPr>
          <p:nvPr/>
        </p:nvSpPr>
        <p:spPr>
          <a:xfrm>
            <a:off x="685800" y="4686300"/>
            <a:ext cx="103346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Попросите подрядчика раскрыть сторонние компоненты и подтвердить законность их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3741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CFF6C3-1292-4DE6-AFDB-D45A7CBE8C4B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Приёмка сайта — это больше, чем проверка внешнего вида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154B60-1944-4AB7-9D47-DD436AC1B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831CC5-B105-4727-9490-832E8BCB278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67774D-15C7-4B1C-BD69-A111D5255BC8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3FD1DB-6780-4061-BE05-B6C3F4F11E5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Практический чек-лист для договора и акта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2E2E32-E305-480E-B99E-6A2A5DCCCDFE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197CBB-F32C-4403-8FA6-51BFE0CB51F5}"/>
              </a:ext>
            </a:extLst>
          </p:cNvPr>
          <p:cNvSpPr>
            <a:spLocks noGrp="1"/>
          </p:cNvSpPr>
          <p:nvPr/>
        </p:nvSpPr>
        <p:spPr>
          <a:xfrm>
            <a:off x="685800" y="19145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016771-811F-42FB-BBDC-320BCC389C8A}"/>
              </a:ext>
            </a:extLst>
          </p:cNvPr>
          <p:cNvSpPr>
            <a:spLocks noGrp="1"/>
          </p:cNvSpPr>
          <p:nvPr/>
        </p:nvSpPr>
        <p:spPr>
          <a:xfrm>
            <a:off x="1314450" y="18954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Доступы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7D195F3-5FCC-4176-B05B-22C3827C4F5B}"/>
              </a:ext>
            </a:extLst>
          </p:cNvPr>
          <p:cNvSpPr>
            <a:spLocks noGrp="1"/>
          </p:cNvSpPr>
          <p:nvPr/>
        </p:nvSpPr>
        <p:spPr>
          <a:xfrm>
            <a:off x="1314450" y="24098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Домен, хостинг, система управления, почта, аналитика — на контроле НКО.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E0C6C1B-6320-4510-96DB-7F0477D067C7}"/>
              </a:ext>
            </a:extLst>
          </p:cNvPr>
          <p:cNvSpPr>
            <a:spLocks noGrp="1"/>
          </p:cNvSpPr>
          <p:nvPr/>
        </p:nvSpPr>
        <p:spPr>
          <a:xfrm>
            <a:off x="6238875" y="1914525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94ECA24-16C0-41A0-A506-79CC0172C0D1}"/>
              </a:ext>
            </a:extLst>
          </p:cNvPr>
          <p:cNvSpPr>
            <a:spLocks noGrp="1"/>
          </p:cNvSpPr>
          <p:nvPr/>
        </p:nvSpPr>
        <p:spPr>
          <a:xfrm>
            <a:off x="6867525" y="1895475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Файлы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E11D75C-4FB8-4079-8B0D-FF1F292DC433}"/>
              </a:ext>
            </a:extLst>
          </p:cNvPr>
          <p:cNvSpPr>
            <a:spLocks noGrp="1"/>
          </p:cNvSpPr>
          <p:nvPr/>
        </p:nvSpPr>
        <p:spPr>
          <a:xfrm>
            <a:off x="6867525" y="2409825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Исходники, резервная копия, инструкции и перечень сторонних сервисов.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95A4987-220F-4AF6-85A8-770DC67F1485}"/>
              </a:ext>
            </a:extLst>
          </p:cNvPr>
          <p:cNvSpPr>
            <a:spLocks noGrp="1"/>
          </p:cNvSpPr>
          <p:nvPr/>
        </p:nvSpPr>
        <p:spPr>
          <a:xfrm>
            <a:off x="685800" y="40576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404403-C988-425B-A3C1-629F20D601CA}"/>
              </a:ext>
            </a:extLst>
          </p:cNvPr>
          <p:cNvSpPr>
            <a:spLocks noGrp="1"/>
          </p:cNvSpPr>
          <p:nvPr/>
        </p:nvSpPr>
        <p:spPr>
          <a:xfrm>
            <a:off x="1314450" y="4038600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Право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3FCA0A5-D1BF-41C1-BCE5-129B4C3FA776}"/>
              </a:ext>
            </a:extLst>
          </p:cNvPr>
          <p:cNvSpPr>
            <a:spLocks noGrp="1"/>
          </p:cNvSpPr>
          <p:nvPr/>
        </p:nvSpPr>
        <p:spPr>
          <a:xfrm>
            <a:off x="1314450" y="4552950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Акты, лицензии, разрешения авторов и условия поддержки.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833CB25-DFA7-496A-A068-721214383701}"/>
              </a:ext>
            </a:extLst>
          </p:cNvPr>
          <p:cNvSpPr>
            <a:spLocks noGrp="1"/>
          </p:cNvSpPr>
          <p:nvPr/>
        </p:nvSpPr>
        <p:spPr>
          <a:xfrm>
            <a:off x="6238875" y="4057650"/>
            <a:ext cx="66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CBB5820-DF18-49ED-A01F-C136231A3B21}"/>
              </a:ext>
            </a:extLst>
          </p:cNvPr>
          <p:cNvSpPr>
            <a:spLocks noGrp="1"/>
          </p:cNvSpPr>
          <p:nvPr/>
        </p:nvSpPr>
        <p:spPr>
          <a:xfrm>
            <a:off x="6867525" y="4038600"/>
            <a:ext cx="4133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87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C1597E4-AC5A-443A-BAFC-FEAEA79FBA8D}"/>
              </a:ext>
            </a:extLst>
          </p:cNvPr>
          <p:cNvSpPr>
            <a:spLocks noGrp="1"/>
          </p:cNvSpPr>
          <p:nvPr/>
        </p:nvSpPr>
        <p:spPr>
          <a:xfrm>
            <a:off x="6867525" y="4552950"/>
            <a:ext cx="41338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Формы, политика данных, контакты, мобильный экран и ссылки.</a:t>
            </a:r>
          </a:p>
        </p:txBody>
      </p:sp>
    </p:spTree>
    <p:extLst>
      <p:ext uri="{BB962C8B-B14F-4D97-AF65-F5344CB8AC3E}">
        <p14:creationId xmlns:p14="http://schemas.microsoft.com/office/powerpoint/2010/main" val="1698848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71672CA-63F7-44A6-A5AA-E8B66A4ADD05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Проверка сайта за четыре недели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19F38D-957D-42C0-898B-FD5F6A63E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03B78A-FBC4-4310-91EA-F85BF0716E15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5706F9-BE96-4AAD-BA07-4171142F07DA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FAC9E8-1D67-4A47-B29F-B7BD0D415E3C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План действий для руководителя НКО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9CCBD7A-C74D-4E8A-AD1E-7F2D671A3679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043B4E-65F0-4C41-AEAE-7A5ABE3B79B6}"/>
              </a:ext>
            </a:extLst>
          </p:cNvPr>
          <p:cNvSpPr>
            <a:spLocks noGrp="1"/>
          </p:cNvSpPr>
          <p:nvPr/>
        </p:nvSpPr>
        <p:spPr>
          <a:xfrm>
            <a:off x="685800" y="18478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1 неделя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5FC2D8-5A38-450C-9D14-727F37E90D36}"/>
              </a:ext>
            </a:extLst>
          </p:cNvPr>
          <p:cNvSpPr>
            <a:spLocks noGrp="1"/>
          </p:cNvSpPr>
          <p:nvPr/>
        </p:nvSpPr>
        <p:spPr>
          <a:xfrm>
            <a:off x="2571750" y="1847850"/>
            <a:ext cx="833437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Проверить реквизиты и специальные требования к сайту. Назначить ответственного.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D2F24F-E4E7-4E34-9F89-1BA47D63EDE5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10239375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3C60511-0FFB-4A5A-95F0-CF9B992E1BF1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2 неделя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B8C7199-C974-4D40-B70B-3882398E9639}"/>
              </a:ext>
            </a:extLst>
          </p:cNvPr>
          <p:cNvSpPr>
            <a:spLocks noGrp="1"/>
          </p:cNvSpPr>
          <p:nvPr/>
        </p:nvSpPr>
        <p:spPr>
          <a:xfrm>
            <a:off x="2571750" y="2800350"/>
            <a:ext cx="833437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Проверить формы, политику данных и основания публикации фото людей.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0B1FA02-62CB-4BCA-9A6D-D6E7FB7038E2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10239375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D5306B3-3B3F-406E-ACBB-943ADBCFD714}"/>
              </a:ext>
            </a:extLst>
          </p:cNvPr>
          <p:cNvSpPr>
            <a:spLocks noGrp="1"/>
          </p:cNvSpPr>
          <p:nvPr/>
        </p:nvSpPr>
        <p:spPr>
          <a:xfrm>
            <a:off x="685800" y="37528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3 неделя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FF59E32-B471-440B-8F18-69ADC8D4C0FB}"/>
              </a:ext>
            </a:extLst>
          </p:cNvPr>
          <p:cNvSpPr>
            <a:spLocks noGrp="1"/>
          </p:cNvSpPr>
          <p:nvPr/>
        </p:nvSpPr>
        <p:spPr>
          <a:xfrm>
            <a:off x="2571750" y="3752850"/>
            <a:ext cx="833437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Собрать документы на сайт, домен и контент. Проверить рекламу.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749F3A-89D9-4AEB-A928-8C36E52C9795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10239375" cy="28575"/>
          </a:xfrm>
          <a:prstGeom prst="rect">
            <a:avLst/>
          </a:prstGeom>
          <a:solidFill>
            <a:srgbClr val="DFE7EA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4F6D94-AD1E-4E8C-B74B-D3B1E175E69B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180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4 неделя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8135946-32D4-400D-A18B-A7DF5777D95B}"/>
              </a:ext>
            </a:extLst>
          </p:cNvPr>
          <p:cNvSpPr>
            <a:spLocks noGrp="1"/>
          </p:cNvSpPr>
          <p:nvPr/>
        </p:nvSpPr>
        <p:spPr>
          <a:xfrm>
            <a:off x="2571750" y="4705350"/>
            <a:ext cx="833437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Проверить доступы и сроки домена. Закрепить обновление сайта.</a:t>
            </a:r>
          </a:p>
        </p:txBody>
      </p:sp>
    </p:spTree>
    <p:extLst>
      <p:ext uri="{BB962C8B-B14F-4D97-AF65-F5344CB8AC3E}">
        <p14:creationId xmlns:p14="http://schemas.microsoft.com/office/powerpoint/2010/main" val="1192198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E0F4CAB-59D5-4255-B751-DBE5896D2E31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923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Контакты ЮЛВИД-ЦЕНТР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EDC1BC-D757-43C1-8B10-41140A11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42807" y="438150"/>
            <a:ext cx="1145637" cy="8667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996E2D-95DB-4FC4-BE0D-E9D2E664337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28575"/>
          </a:xfrm>
          <a:prstGeom prst="rect">
            <a:avLst/>
          </a:prstGeom>
          <a:solidFill>
            <a:srgbClr val="2CA9D6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D419FB-1544-4400-9904-5DD806B62566}"/>
              </a:ext>
            </a:extLst>
          </p:cNvPr>
          <p:cNvSpPr>
            <a:spLocks noGrp="1"/>
          </p:cNvSpPr>
          <p:nvPr/>
        </p:nvSpPr>
        <p:spPr>
          <a:xfrm>
            <a:off x="609600" y="6296025"/>
            <a:ext cx="109728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9B2170-FEEB-4FC7-B109-5D51ADE5133F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Источник: ulvid.ru/contact · данные проверены 08.10.2026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49C84E-EE8C-4CB3-9BDB-498C056E0813}"/>
              </a:ext>
            </a:extLst>
          </p:cNvPr>
          <p:cNvSpPr>
            <a:spLocks noGrp="1"/>
          </p:cNvSpPr>
          <p:nvPr/>
        </p:nvSpPr>
        <p:spPr>
          <a:xfrm>
            <a:off x="1099185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050" b="1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6871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A33633-7DDB-4C0C-BC56-0C1167B508F6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Дробот Юлия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4A8618-644F-496D-9D05-F7BC115F7840}"/>
              </a:ext>
            </a:extLst>
          </p:cNvPr>
          <p:cNvSpPr>
            <a:spLocks noGrp="1"/>
          </p:cNvSpPr>
          <p:nvPr/>
        </p:nvSpPr>
        <p:spPr>
          <a:xfrm>
            <a:off x="685800" y="22669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руководитель и юрист АНБО РПТР «ЮЛВИД-ЦЕНТР»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3F4607-D652-40B1-A3D0-CE4E1D317940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102870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F920389-008B-43CD-8E0C-BEE7C686C7AA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438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Телефон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D35B68-8CD9-4787-B96F-A2BE0DD2DB33}"/>
              </a:ext>
            </a:extLst>
          </p:cNvPr>
          <p:cNvSpPr>
            <a:spLocks noGrp="1"/>
          </p:cNvSpPr>
          <p:nvPr/>
        </p:nvSpPr>
        <p:spPr>
          <a:xfrm>
            <a:off x="685800" y="3476625"/>
            <a:ext cx="4857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+7 (918) 188-00-60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E9734D-CB9C-4764-8808-D5ABE10B0360}"/>
              </a:ext>
            </a:extLst>
          </p:cNvPr>
          <p:cNvSpPr>
            <a:spLocks noGrp="1"/>
          </p:cNvSpPr>
          <p:nvPr/>
        </p:nvSpPr>
        <p:spPr>
          <a:xfrm>
            <a:off x="6238875" y="3105150"/>
            <a:ext cx="476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Электронная почта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34CD2EC-9221-45AF-AF2C-AED208CFCD6E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5048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75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ulvid-center@yandex.ru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E08EC0-2598-4AB9-BBBD-122E9C669D6C}"/>
              </a:ext>
            </a:extLst>
          </p:cNvPr>
          <p:cNvSpPr>
            <a:spLocks noGrp="1"/>
          </p:cNvSpPr>
          <p:nvPr/>
        </p:nvSpPr>
        <p:spPr>
          <a:xfrm>
            <a:off x="685800" y="4391025"/>
            <a:ext cx="10287000" cy="28575"/>
          </a:xfrm>
          <a:prstGeom prst="rect">
            <a:avLst/>
          </a:prstGeom>
          <a:solidFill>
            <a:srgbClr val="D8E1E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876BBC3-D6ED-404B-8952-74E765772568}"/>
              </a:ext>
            </a:extLst>
          </p:cNvPr>
          <p:cNvSpPr>
            <a:spLocks noGrp="1"/>
          </p:cNvSpPr>
          <p:nvPr/>
        </p:nvSpPr>
        <p:spPr>
          <a:xfrm>
            <a:off x="685800" y="4619625"/>
            <a:ext cx="4286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Сайт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D691344-F470-4ACE-BC2A-3568C8CE187D}"/>
              </a:ext>
            </a:extLst>
          </p:cNvPr>
          <p:cNvSpPr>
            <a:spLocks noGrp="1"/>
          </p:cNvSpPr>
          <p:nvPr/>
        </p:nvSpPr>
        <p:spPr>
          <a:xfrm>
            <a:off x="685800" y="4991100"/>
            <a:ext cx="4667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700" b="1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82D32"/>
                </a:solidFill>
                <a:latin typeface="Arial"/>
                <a:ea typeface="Arial"/>
                <a:cs typeface="Arial"/>
              </a:rPr>
              <a:t>ulvid.ru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B194271-4A9A-4151-8049-CA4764BAA8AA}"/>
              </a:ext>
            </a:extLst>
          </p:cNvPr>
          <p:cNvSpPr>
            <a:spLocks noGrp="1"/>
          </p:cNvSpPr>
          <p:nvPr/>
        </p:nvSpPr>
        <p:spPr>
          <a:xfrm>
            <a:off x="6238875" y="4619625"/>
            <a:ext cx="4667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0">
                <a:solidFill>
                  <a:srgbClr val="5E68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871"/>
                </a:solidFill>
                <a:latin typeface="Arial"/>
                <a:ea typeface="Arial"/>
                <a:cs typeface="Arial"/>
              </a:rPr>
              <a:t>Головной офис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181CCC0-986A-401A-AB11-9D19E794F263}"/>
              </a:ext>
            </a:extLst>
          </p:cNvPr>
          <p:cNvSpPr>
            <a:spLocks noGrp="1"/>
          </p:cNvSpPr>
          <p:nvPr/>
        </p:nvSpPr>
        <p:spPr>
          <a:xfrm>
            <a:off x="6238875" y="4991100"/>
            <a:ext cx="504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65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Краснодар, ул. Северная, 255,</a:t>
            </a:r>
          </a:p>
          <a:p>
            <a:pPr>
              <a:defRPr sz="1650" b="0">
                <a:solidFill>
                  <a:srgbClr val="282D3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82D32"/>
                </a:solidFill>
                <a:latin typeface="Arial"/>
                <a:ea typeface="Arial"/>
                <a:cs typeface="Arial"/>
              </a:rPr>
              <a:t>4 этаж, офис 419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45AE5E1-2DA4-462E-B74C-D9A8D7EEA7D0}"/>
              </a:ext>
            </a:extLst>
          </p:cNvPr>
          <p:cNvSpPr>
            <a:spLocks noGrp="1"/>
          </p:cNvSpPr>
          <p:nvPr/>
        </p:nvSpPr>
        <p:spPr>
          <a:xfrm>
            <a:off x="685800" y="5819775"/>
            <a:ext cx="666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5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00" b="1">
                <a:solidFill>
                  <a:srgbClr val="2CA9D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CA9D6"/>
                </a:solidFill>
                <a:latin typeface="Arial"/>
                <a:ea typeface="Arial"/>
                <a:cs typeface="Arial"/>
              </a:rPr>
              <a:t>Работаем по всей России</a:t>
            </a:r>
          </a:p>
        </p:txBody>
      </p:sp>
    </p:spTree>
    <p:extLst>
      <p:ext uri="{BB962C8B-B14F-4D97-AF65-F5344CB8AC3E}">
        <p14:creationId xmlns:p14="http://schemas.microsoft.com/office/powerpoint/2010/main" val="13302972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3374</Words>
  <Application>Microsoft Office PowerPoint</Application>
  <DocSecurity>0</DocSecurity>
  <PresentationFormat>Широкоэкранный</PresentationFormat>
  <Paragraphs>342</Paragraphs>
  <Slides>31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Aptos</vt:lpstr>
      <vt:lpstr>Arial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Юлия Дробот</cp:lastModifiedBy>
  <cp:revision>3</cp:revision>
  <dcterms:created xsi:type="dcterms:W3CDTF">2026-10-08T17:08:41Z</dcterms:created>
  <dcterms:modified xsi:type="dcterms:W3CDTF">2026-10-13T06:58:10Z</dcterms:modified>
</cp:coreProperties>
</file>