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58" r:id="rId3"/>
    <p:sldId id="1020" r:id="rId4"/>
    <p:sldId id="260" r:id="rId5"/>
    <p:sldId id="261" r:id="rId6"/>
    <p:sldId id="262" r:id="rId7"/>
    <p:sldId id="273" r:id="rId8"/>
    <p:sldId id="1129" r:id="rId9"/>
    <p:sldId id="1232" r:id="rId10"/>
    <p:sldId id="1234" r:id="rId11"/>
    <p:sldId id="1206" r:id="rId12"/>
    <p:sldId id="1240" r:id="rId13"/>
    <p:sldId id="1235" r:id="rId14"/>
    <p:sldId id="1236" r:id="rId15"/>
    <p:sldId id="1241" r:id="rId16"/>
    <p:sldId id="1243" r:id="rId17"/>
    <p:sldId id="1244" r:id="rId18"/>
    <p:sldId id="1245" r:id="rId19"/>
    <p:sldId id="1231" r:id="rId20"/>
    <p:sldId id="1233" r:id="rId21"/>
    <p:sldId id="1252" r:id="rId22"/>
    <p:sldId id="1251" r:id="rId23"/>
    <p:sldId id="1246" r:id="rId24"/>
    <p:sldId id="1207" r:id="rId25"/>
    <p:sldId id="1255" r:id="rId26"/>
    <p:sldId id="1254" r:id="rId27"/>
    <p:sldId id="1256" r:id="rId28"/>
    <p:sldId id="1249" r:id="rId29"/>
    <p:sldId id="1250" r:id="rId30"/>
    <p:sldId id="1257" r:id="rId31"/>
    <p:sldId id="1275" r:id="rId32"/>
    <p:sldId id="1274" r:id="rId33"/>
    <p:sldId id="1276" r:id="rId34"/>
    <p:sldId id="1258" r:id="rId35"/>
    <p:sldId id="1272" r:id="rId36"/>
    <p:sldId id="1247" r:id="rId37"/>
    <p:sldId id="1273" r:id="rId38"/>
    <p:sldId id="1248" r:id="rId39"/>
    <p:sldId id="1253" r:id="rId40"/>
    <p:sldId id="1277" r:id="rId41"/>
    <p:sldId id="1261" r:id="rId42"/>
    <p:sldId id="1262" r:id="rId43"/>
    <p:sldId id="1263" r:id="rId44"/>
    <p:sldId id="1264" r:id="rId45"/>
    <p:sldId id="1265" r:id="rId46"/>
    <p:sldId id="1267" r:id="rId47"/>
    <p:sldId id="1268" r:id="rId48"/>
    <p:sldId id="1210" r:id="rId49"/>
    <p:sldId id="1270" r:id="rId50"/>
    <p:sldId id="1212" r:id="rId51"/>
    <p:sldId id="1271" r:id="rId52"/>
    <p:sldId id="1228" r:id="rId53"/>
    <p:sldId id="1229" r:id="rId54"/>
    <p:sldId id="567" r:id="rId55"/>
    <p:sldId id="1161" r:id="rId5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364" autoAdjust="0"/>
  </p:normalViewPr>
  <p:slideViewPr>
    <p:cSldViewPr>
      <p:cViewPr varScale="1">
        <p:scale>
          <a:sx n="62" d="100"/>
          <a:sy n="62" d="100"/>
        </p:scale>
        <p:origin x="134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4A1C0A7-56CC-1249-2E93-D093641388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E63AC4-AE30-8E11-688F-C6F5B99D72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F9C4EC-9EF6-41F2-83D3-EA4D5CB17CF7}" type="datetimeFigureOut">
              <a:rPr lang="ru-RU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8DA39C6F-3DBB-B769-5A24-AF5D5663A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D857F00-4E84-2C68-F648-F43150B98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36B2B7-C57D-8BD7-5FCB-D56E8246E2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039E5A-DF00-FB7A-8163-EC15D4051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FBFBA9-CEBD-49A6-8F76-12643E0F2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F16822-0BAA-2C57-F1D7-7DA02106EC7F}"/>
              </a:ext>
            </a:extLst>
          </p:cNvPr>
          <p:cNvSpPr/>
          <p:nvPr/>
        </p:nvSpPr>
        <p:spPr>
          <a:xfrm>
            <a:off x="0" y="2636838"/>
            <a:ext cx="9144000" cy="43926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C1077B15-B2F7-2F4B-3595-478A853AF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527050"/>
            <a:ext cx="258921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492896"/>
            <a:ext cx="7772400" cy="4536504"/>
          </a:xfrm>
        </p:spPr>
        <p:txBody>
          <a:bodyPr/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25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кл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2CF74D8-A4C8-E0A0-5409-B13DF792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7859216" cy="4869160"/>
          </a:xfrm>
        </p:spPr>
        <p:txBody>
          <a:bodyPr anchor="ctr">
            <a:normAutofit/>
          </a:bodyPr>
          <a:lstStyle>
            <a:lvl1pPr marL="0" indent="0">
              <a:buClr>
                <a:srgbClr val="6FB63F"/>
              </a:buClr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rgbClr val="6FB63F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rgbClr val="6FB63F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6FB63F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6FB63F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2276872"/>
          </a:xfr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08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1_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1"/>
            <a:ext cx="9144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215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88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1_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9144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827584" y="1988841"/>
            <a:ext cx="7859216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013">
                <a:solidFill>
                  <a:schemeClr val="lt1"/>
                </a:solidFill>
              </a:defRPr>
            </a:lvl1pPr>
            <a:lvl2pPr marL="685800" lvl="1" indent="-23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013">
                <a:solidFill>
                  <a:schemeClr val="lt1"/>
                </a:solidFill>
              </a:defRPr>
            </a:lvl2pPr>
            <a:lvl3pPr marL="1028700" lvl="2" indent="-23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013">
                <a:solidFill>
                  <a:schemeClr val="lt1"/>
                </a:solidFill>
              </a:defRPr>
            </a:lvl3pPr>
            <a:lvl4pPr marL="1371600" lvl="3" indent="-23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013">
                <a:solidFill>
                  <a:schemeClr val="lt1"/>
                </a:solidFill>
              </a:defRPr>
            </a:lvl4pPr>
            <a:lvl5pPr marL="1714500" lvl="4" indent="-23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013">
                <a:solidFill>
                  <a:schemeClr val="lt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827584" y="0"/>
            <a:ext cx="7859216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025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503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д титульн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3C0595-5A1B-0182-C9D5-4A3E29B2B9AE}"/>
              </a:ext>
            </a:extLst>
          </p:cNvPr>
          <p:cNvSpPr/>
          <p:nvPr/>
        </p:nvSpPr>
        <p:spPr>
          <a:xfrm>
            <a:off x="0" y="0"/>
            <a:ext cx="9144000" cy="7029450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029400"/>
          </a:xfrm>
        </p:spPr>
        <p:txBody>
          <a:bodyPr/>
          <a:lstStyle>
            <a:lvl1pPr algn="l"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9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36AE8A-FB67-66A6-4694-160387265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468563"/>
            <a:ext cx="91440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1F7DE8EF-C00B-5E31-526A-ABE11D6D8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454025"/>
            <a:ext cx="25876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76872"/>
            <a:ext cx="7772400" cy="4581128"/>
          </a:xfrm>
        </p:spPr>
        <p:txBody>
          <a:bodyPr/>
          <a:lstStyle>
            <a:lvl1pPr algn="ctr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63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5D3AD1-4537-4DA4-0D15-59C035800AAD}"/>
              </a:ext>
            </a:extLst>
          </p:cNvPr>
          <p:cNvSpPr/>
          <p:nvPr/>
        </p:nvSpPr>
        <p:spPr>
          <a:xfrm>
            <a:off x="0" y="1500188"/>
            <a:ext cx="9144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4EC8FF2A-C23B-FBEC-0EC0-12FE92EA8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517525"/>
            <a:ext cx="393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72997"/>
            <a:ext cx="7643192" cy="778098"/>
          </a:xfrm>
        </p:spPr>
        <p:txBody>
          <a:bodyPr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" y="1196975"/>
            <a:ext cx="3898776" cy="5661025"/>
          </a:xfrm>
        </p:spPr>
        <p:txBody>
          <a:bodyPr anchor="ctr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 sz="18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800">
                <a:solidFill>
                  <a:schemeClr val="bg1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8" y="1196975"/>
            <a:ext cx="3898776" cy="5661025"/>
          </a:xfrm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068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>
            <a:extLst>
              <a:ext uri="{FF2B5EF4-FFF2-40B4-BE49-F238E27FC236}">
                <a16:creationId xmlns:a16="http://schemas.microsoft.com/office/drawing/2014/main" id="{580E54E8-4203-4728-0C18-8555662413A0}"/>
              </a:ext>
            </a:extLst>
          </p:cNvPr>
          <p:cNvGrpSpPr>
            <a:grpSpLocks/>
          </p:cNvGrpSpPr>
          <p:nvPr/>
        </p:nvGrpSpPr>
        <p:grpSpPr bwMode="auto">
          <a:xfrm>
            <a:off x="-139700" y="2419350"/>
            <a:ext cx="1930400" cy="2071688"/>
            <a:chOff x="-140187" y="3370439"/>
            <a:chExt cx="1931517" cy="2071687"/>
          </a:xfrm>
        </p:grpSpPr>
        <p:pic>
          <p:nvPicPr>
            <p:cNvPr id="4" name="Рисунок 4">
              <a:extLst>
                <a:ext uri="{FF2B5EF4-FFF2-40B4-BE49-F238E27FC236}">
                  <a16:creationId xmlns:a16="http://schemas.microsoft.com/office/drawing/2014/main" id="{5A669D13-EE42-15C3-0C16-CD0316576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43" y="3370439"/>
              <a:ext cx="903287" cy="207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28588D2-2BBB-45F9-A027-62C96204FCA1}"/>
                </a:ext>
              </a:extLst>
            </p:cNvPr>
            <p:cNvSpPr/>
            <p:nvPr userDrawn="1"/>
          </p:nvSpPr>
          <p:spPr>
            <a:xfrm>
              <a:off x="-140187" y="3665714"/>
              <a:ext cx="1480406" cy="1481137"/>
            </a:xfrm>
            <a:prstGeom prst="rect">
              <a:avLst/>
            </a:prstGeom>
            <a:solidFill>
              <a:srgbClr val="DF27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0"/>
            <a:ext cx="5987878" cy="68580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8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4FF62A-621F-EE32-8D38-329FD8F34BF2}"/>
              </a:ext>
            </a:extLst>
          </p:cNvPr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CA4B2B1-D456-FDAF-11F8-9051F594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73075"/>
            <a:ext cx="4318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1484783"/>
          </a:xfrm>
        </p:spPr>
        <p:txBody>
          <a:bodyPr/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7859216" cy="537321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947DF37A-F6E6-0CFF-5A49-695E9270D3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021388"/>
            <a:ext cx="900113" cy="836612"/>
          </a:xfrm>
        </p:spPr>
        <p:txBody>
          <a:bodyPr/>
          <a:lstStyle>
            <a:lvl1pPr algn="ctr">
              <a:defRPr sz="1600">
                <a:solidFill>
                  <a:srgbClr val="DF272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1745BD-38C2-4198-AE00-634948E570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22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573D81-6BC2-F12F-E645-F2F52194C32E}"/>
              </a:ext>
            </a:extLst>
          </p:cNvPr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6953F16-A439-CBD0-01E0-88847AA51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73075"/>
            <a:ext cx="4318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1484783"/>
          </a:xfrm>
        </p:spPr>
        <p:txBody>
          <a:bodyPr/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844824"/>
            <a:ext cx="3672408" cy="43204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1"/>
          </p:nvPr>
        </p:nvSpPr>
        <p:spPr>
          <a:xfrm>
            <a:off x="827584" y="1844824"/>
            <a:ext cx="3672408" cy="43204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2BE95A54-B8AE-56E5-23FE-2A22008D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021388"/>
            <a:ext cx="900113" cy="836612"/>
          </a:xfrm>
        </p:spPr>
        <p:txBody>
          <a:bodyPr/>
          <a:lstStyle>
            <a:lvl1pPr algn="ctr">
              <a:defRPr sz="1600">
                <a:solidFill>
                  <a:srgbClr val="DF272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1D4C54-982F-4049-B219-B06AB9D0E9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932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6295C4-C58A-9885-55E7-83E407072188}"/>
              </a:ext>
            </a:extLst>
          </p:cNvPr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E70B022-9A14-2BB9-2D39-539F4499C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73075"/>
            <a:ext cx="4318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2"/>
          <p:cNvSpPr>
            <a:spLocks noGrp="1"/>
          </p:cNvSpPr>
          <p:nvPr>
            <p:ph idx="11"/>
          </p:nvPr>
        </p:nvSpPr>
        <p:spPr>
          <a:xfrm>
            <a:off x="827584" y="1484784"/>
            <a:ext cx="7848872" cy="537321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1484783"/>
          </a:xfrm>
        </p:spPr>
        <p:txBody>
          <a:bodyPr/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4E49AA-4312-D23A-B5C5-0F5C8640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021388"/>
            <a:ext cx="900113" cy="836612"/>
          </a:xfrm>
        </p:spPr>
        <p:txBody>
          <a:bodyPr/>
          <a:lstStyle>
            <a:lvl1pPr algn="ctr">
              <a:defRPr sz="1600">
                <a:solidFill>
                  <a:srgbClr val="DF272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AFED8E-8501-4A46-90CA-3EAC6F25B8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95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кла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>
            <a:extLst>
              <a:ext uri="{FF2B5EF4-FFF2-40B4-BE49-F238E27FC236}">
                <a16:creationId xmlns:a16="http://schemas.microsoft.com/office/drawing/2014/main" id="{90A16E6B-F232-93B5-32A3-4A4F0415B970}"/>
              </a:ext>
            </a:extLst>
          </p:cNvPr>
          <p:cNvGrpSpPr>
            <a:grpSpLocks/>
          </p:cNvGrpSpPr>
          <p:nvPr/>
        </p:nvGrpSpPr>
        <p:grpSpPr bwMode="auto">
          <a:xfrm>
            <a:off x="-139700" y="2419350"/>
            <a:ext cx="1930400" cy="2071688"/>
            <a:chOff x="-140187" y="3370439"/>
            <a:chExt cx="1931517" cy="2071687"/>
          </a:xfrm>
        </p:grpSpPr>
        <p:pic>
          <p:nvPicPr>
            <p:cNvPr id="4" name="Рисунок 6">
              <a:extLst>
                <a:ext uri="{FF2B5EF4-FFF2-40B4-BE49-F238E27FC236}">
                  <a16:creationId xmlns:a16="http://schemas.microsoft.com/office/drawing/2014/main" id="{A8AB1195-E734-DFCA-8FBA-46747784B7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43" y="3370439"/>
              <a:ext cx="903287" cy="207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4C7F9C5-1514-8625-4FCB-E685E37A23F0}"/>
                </a:ext>
              </a:extLst>
            </p:cNvPr>
            <p:cNvSpPr/>
            <p:nvPr userDrawn="1"/>
          </p:nvSpPr>
          <p:spPr>
            <a:xfrm>
              <a:off x="-140187" y="3665714"/>
              <a:ext cx="1480406" cy="1481137"/>
            </a:xfrm>
            <a:prstGeom prst="rect">
              <a:avLst/>
            </a:prstGeom>
            <a:solidFill>
              <a:srgbClr val="DF27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0"/>
            <a:ext cx="5987878" cy="1844824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195736" y="1988840"/>
            <a:ext cx="5976664" cy="4869160"/>
          </a:xfrm>
        </p:spPr>
        <p:txBody>
          <a:bodyPr anchor="ctr">
            <a:normAutofit/>
          </a:bodyPr>
          <a:lstStyle>
            <a:lvl1pPr marL="342900" indent="-342900"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10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C73D3F73-B2E3-E3CE-708A-D70FA6063E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A57786CC-08CD-721A-90E0-34F7956480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12E22-313D-88EB-7F0A-02E692C9C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8A74C5-1CA1-46AE-889E-1F81ACD7FE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  <p:sldLayoutId id="2147484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F272F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F272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F272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F272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F272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bclub-ngo2014@mail.ru" TargetMode="External"/><Relationship Id="rId2" Type="http://schemas.openxmlformats.org/officeDocument/2006/relationships/hyperlink" Target="http://www.bclub-ngo.ru/blo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.me/bclubngo" TargetMode="External"/><Relationship Id="rId5" Type="http://schemas.openxmlformats.org/officeDocument/2006/relationships/hyperlink" Target="https://vk.com/public183078827" TargetMode="External"/><Relationship Id="rId4" Type="http://schemas.openxmlformats.org/officeDocument/2006/relationships/hyperlink" Target="https://www.facebook.com/groups/bclub.ngo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3718633/" TargetMode="External"/><Relationship Id="rId7" Type="http://schemas.openxmlformats.org/officeDocument/2006/relationships/hyperlink" Target="https://klub-buhgalterov-nko.timepad.ru/event/3718636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&#1072;&#1091;&#1076;&#1080;&#1090;-&#1090;&#1088;&#1080;&#1091;&#1084;&#1092;.&#1088;&#1092;/" TargetMode="External"/><Relationship Id="rId5" Type="http://schemas.openxmlformats.org/officeDocument/2006/relationships/hyperlink" Target="http://www.meta-consulting.ru/" TargetMode="External"/><Relationship Id="rId4" Type="http://schemas.openxmlformats.org/officeDocument/2006/relationships/hyperlink" Target="http://www.rtf-audit.r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115616" y="3212976"/>
            <a:ext cx="7632848" cy="34563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buClr>
                <a:schemeClr val="dk1"/>
              </a:buClr>
              <a:buSzPts val="2880"/>
            </a:pPr>
            <a:r>
              <a:rPr lang="ru-RU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888" y="692696"/>
            <a:ext cx="2160240" cy="1848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C7490B39-4B2A-0E30-25F4-F3CE2BC2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Содержимое 4">
            <a:extLst>
              <a:ext uri="{FF2B5EF4-FFF2-40B4-BE49-F238E27FC236}">
                <a16:creationId xmlns:a16="http://schemas.microsoft.com/office/drawing/2014/main" id="{92EAF4E6-0736-B263-DC01-A3C07FBB3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/>
          <a:lstStyle/>
          <a:p>
            <a:pPr indent="457200" algn="just">
              <a:spcAft>
                <a:spcPts val="800"/>
              </a:spcAft>
            </a:pPr>
            <a:r>
              <a:rPr lang="ru-RU" alt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28.11.2025 № 425-ФЗ</a:t>
            </a:r>
            <a:br>
              <a:rPr lang="ru-RU" alt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законодательных актов (отдельных положений законодательных актов) Российской Федерации«</a:t>
            </a:r>
          </a:p>
          <a:p>
            <a:pPr indent="457200" algn="just">
              <a:spcAft>
                <a:spcPts val="800"/>
              </a:spcAft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2026 г. уточняют правила налоговых проверок</a:t>
            </a:r>
          </a:p>
          <a:p>
            <a:pPr indent="457200" algn="just">
              <a:spcAft>
                <a:spcPts val="800"/>
              </a:spcAft>
            </a:pPr>
            <a:r>
              <a:rPr lang="ru-RU" alt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жалобу (в т.ч. апелляционную) может не только вышестоящий орган, но и налоговый орган, который уполномочила ФНС. Аналогичное правило для камеральных проверок действует с 1 января;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B670091B-0B6B-C588-0A6F-290B7990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Содержимое 4">
            <a:extLst>
              <a:ext uri="{FF2B5EF4-FFF2-40B4-BE49-F238E27FC236}">
                <a16:creationId xmlns:a16="http://schemas.microsoft.com/office/drawing/2014/main" id="{D78D9DDD-ED0C-FD05-DF31-B13F23F34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/>
          <a:lstStyle/>
          <a:p>
            <a:pPr indent="457200" algn="just">
              <a:spcAft>
                <a:spcPts val="800"/>
              </a:spcAft>
            </a:pPr>
            <a:r>
              <a:rPr lang="ru-RU" altLang="ru-RU" sz="2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инспекция может рассматривать материалы проверки по видеоконференции;</a:t>
            </a:r>
          </a:p>
          <a:p>
            <a:pPr indent="457200" algn="just">
              <a:spcAft>
                <a:spcPts val="800"/>
              </a:spcAft>
            </a:pPr>
            <a:r>
              <a:rPr lang="ru-RU" altLang="ru-RU" sz="2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способы подачи возражений на акт проверки: лично, заказным письмом, по ТКС или через личный кабинет (на сайте ФНС либо на Госуслугах). Формат и порядок подачи документов утвердит ФНС.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50407-B762-05B9-47A2-6307402FA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9F562D91-2843-7393-451D-6720F386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Содержимое 4">
            <a:extLst>
              <a:ext uri="{FF2B5EF4-FFF2-40B4-BE49-F238E27FC236}">
                <a16:creationId xmlns:a16="http://schemas.microsoft.com/office/drawing/2014/main" id="{32F28D1D-0841-CCD2-97CE-A43E0A2C6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/>
          </a:bodyPr>
          <a:lstStyle/>
          <a:p>
            <a:pPr indent="457200" algn="just">
              <a:spcAft>
                <a:spcPts val="800"/>
              </a:spcAft>
            </a:pPr>
            <a:r>
              <a:rPr lang="ru-RU" alt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Инспекции получают возможность:</a:t>
            </a:r>
          </a:p>
          <a:p>
            <a:pPr indent="457200" algn="just">
              <a:spcAft>
                <a:spcPts val="800"/>
              </a:spcAft>
            </a:pPr>
            <a:r>
              <a:rPr lang="ru-RU" alt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осматривать территории и помещения, а также проводить выемку документов и предметов в рамках дополнительных мероприятий при рассмотрении материалов проверки;</a:t>
            </a:r>
          </a:p>
          <a:p>
            <a:pPr indent="457200" algn="just">
              <a:spcAft>
                <a:spcPts val="800"/>
              </a:spcAft>
            </a:pPr>
            <a:r>
              <a:rPr lang="ru-RU" alt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проверять при выездной проверке налоговые периоды текущего года, если на день вынесения решения они завершены.</a:t>
            </a:r>
          </a:p>
        </p:txBody>
      </p:sp>
    </p:spTree>
    <p:extLst>
      <p:ext uri="{BB962C8B-B14F-4D97-AF65-F5344CB8AC3E}">
        <p14:creationId xmlns:p14="http://schemas.microsoft.com/office/powerpoint/2010/main" val="189359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5B31511E-2256-E149-CDAF-CBA8E87F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7" name="Содержимое 4">
            <a:extLst>
              <a:ext uri="{FF2B5EF4-FFF2-40B4-BE49-F238E27FC236}">
                <a16:creationId xmlns:a16="http://schemas.microsoft.com/office/drawing/2014/main" id="{F144A471-FAD1-73D5-32F1-32C830E9D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/>
          <a:lstStyle/>
          <a:p>
            <a:pPr indent="457200" algn="just">
              <a:spcAft>
                <a:spcPts val="800"/>
              </a:spcAft>
            </a:pPr>
            <a:r>
              <a:rPr lang="ru-RU" alt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вводят верхний предел снижения штрафа при смягчающих обстоятельствах</a:t>
            </a:r>
          </a:p>
          <a:p>
            <a:pPr indent="457200" algn="just">
              <a:spcAft>
                <a:spcPts val="800"/>
              </a:spcAft>
            </a:pPr>
            <a:r>
              <a:rPr lang="ru-RU" alt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Санкцию смогут уменьшить не более чем в 10 раз. Минимальное уменьшение - в 2 раза - остаётся неизменным.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72AB4C36-4A2B-D8A0-0CE1-0D9776C6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Содержимое 4">
            <a:extLst>
              <a:ext uri="{FF2B5EF4-FFF2-40B4-BE49-F238E27FC236}">
                <a16:creationId xmlns:a16="http://schemas.microsoft.com/office/drawing/2014/main" id="{F4393978-1797-5168-F9E4-D92E61F4D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 fontScale="62500" lnSpcReduction="20000"/>
          </a:bodyPr>
          <a:lstStyle/>
          <a:p>
            <a:pPr indent="457200" algn="just">
              <a:spcAft>
                <a:spcPts val="800"/>
              </a:spcAft>
              <a:defRPr/>
            </a:pPr>
            <a:r>
              <a:rPr lang="ru-RU" altLang="ru-RU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России от 16.05.2025 № 58н </a:t>
            </a:r>
            <a:r>
              <a:rPr lang="ru-RU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“Об утверждении Информации, позволяющей осуществить перевод денежных средств в рамках применяемых форм безналичных расчетов, необходимой для идентификации платежей, являющихся источниками формирования доходов бюджетов бюджетной системы Российской Федерации, иных платежей, поступающих на казначейские счета, открытые в органах Федерального казначейства, платежей за выполнение работ, оказание услуг автономными учреждениями, описания такой информации, Правил ее указания в распоряжении клиента, Правил кодирования такой информации, а также формы распоряжения клиента - физического лица для осуществления указанных платежей”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апреля заполнять платежное поручение нужно по обновленным правилам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 утвердил новые правила заполнения платежек, составленные в виде таблицы с полным перечнем реквизитов и комментариями по их заполнению. В ней есть, в частности, отдельные указания по порядку заполнения реквизитов для фактических: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плательщиков средств - назначение платежа, ИНН, КПП, тип идентификатора и идентификатор;</a:t>
            </a:r>
          </a:p>
          <a:p>
            <a:pPr indent="457200" algn="just">
              <a:spcAft>
                <a:spcPts val="800"/>
              </a:spcAft>
              <a:defRPr/>
            </a:pPr>
            <a:r>
              <a:rPr lang="ru-RU" alt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получателей денег - наименование, ИНН, КПП.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C20FD-4707-B36A-1B23-A657342BD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9936F7FC-BD3D-517B-A204-EB6882410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050" y="1341438"/>
            <a:ext cx="6265863" cy="3600450"/>
          </a:xfrm>
        </p:spPr>
        <p:txBody>
          <a:bodyPr/>
          <a:lstStyle/>
          <a:p>
            <a:pPr algn="ctr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32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12BC5-F6E5-D134-2534-A2A368C70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9838A2F7-35AC-9D54-E2F3-4AB90556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Содержимое 4">
            <a:extLst>
              <a:ext uri="{FF2B5EF4-FFF2-40B4-BE49-F238E27FC236}">
                <a16:creationId xmlns:a16="http://schemas.microsoft.com/office/drawing/2014/main" id="{E8D8D3A0-8606-3585-242E-710E8FD62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/>
          </a:bodyPr>
          <a:lstStyle/>
          <a:p>
            <a:pPr indent="457200" algn="just">
              <a:spcAft>
                <a:spcPts val="800"/>
              </a:spcAft>
            </a:pPr>
            <a:r>
              <a:rPr lang="ru-RU" altLang="ru-RU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ФНС России </a:t>
            </a: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 октября 2025 г. № ЕД-7-3/855@ “О внесении изменений в приложений к приказу Федеральной налоговой службы от 02.10.2024 № ЕД-7-3/830@”</a:t>
            </a:r>
          </a:p>
          <a:p>
            <a:pPr indent="457200" algn="just">
              <a:spcAft>
                <a:spcPts val="800"/>
              </a:spcAft>
            </a:pPr>
            <a:r>
              <a:rPr lang="ru-RU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Изменена форма Декларации по налогу на прибыль начиная с отчётности за 2025 год.</a:t>
            </a:r>
          </a:p>
        </p:txBody>
      </p:sp>
    </p:spTree>
    <p:extLst>
      <p:ext uri="{BB962C8B-B14F-4D97-AF65-F5344CB8AC3E}">
        <p14:creationId xmlns:p14="http://schemas.microsoft.com/office/powerpoint/2010/main" val="2513062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ED6D2-1DC5-FF61-7388-E9BDFC4D7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D73464BD-9E4E-56F1-0B42-31230A6D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Содержимое 4">
            <a:extLst>
              <a:ext uri="{FF2B5EF4-FFF2-40B4-BE49-F238E27FC236}">
                <a16:creationId xmlns:a16="http://schemas.microsoft.com/office/drawing/2014/main" id="{6D861945-8DC3-973D-F369-61B104FFE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/>
          </a:bodyPr>
          <a:lstStyle/>
          <a:p>
            <a:pPr indent="457200" algn="just">
              <a:spcAft>
                <a:spcPts val="800"/>
              </a:spcAft>
            </a:pPr>
            <a:r>
              <a:rPr lang="ru-RU" alt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28.11.2025 № 425-ФЗ</a:t>
            </a:r>
            <a:br>
              <a:rPr lang="ru-RU" alt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законодательных актов (отдельных положений законодательных актов) Российской Федерации«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Уточнены нормы, касающиеся льготы по налогу на прибыль для жертвователей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1584970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F33E6-66EE-E91D-0424-3F2167ADE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AC822D11-65AB-FFE1-C997-ADA96086A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050" y="1341438"/>
            <a:ext cx="6265863" cy="3600450"/>
          </a:xfrm>
        </p:spPr>
        <p:txBody>
          <a:bodyPr/>
          <a:lstStyle/>
          <a:p>
            <a:pPr algn="ctr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добавленную стоимость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70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A1490F71-8200-AE5A-46E3-6061EA67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Содержимое 4">
            <a:extLst>
              <a:ext uri="{FF2B5EF4-FFF2-40B4-BE49-F238E27FC236}">
                <a16:creationId xmlns:a16="http://schemas.microsoft.com/office/drawing/2014/main" id="{F606C4BD-FDFA-D3FF-46E6-E5C0FF74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4"/>
            <a:ext cx="7992888" cy="4536504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80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28.11.2025 № 425-ФЗ</a:t>
            </a:r>
            <a:b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законодательных актов (отдельных положений законодательных актов) Российской Федерации"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основная ставка НДС – 22% вместо 20%,</a:t>
            </a:r>
          </a:p>
        </p:txBody>
      </p:sp>
    </p:spTree>
    <p:extLst>
      <p:ext uri="{BB962C8B-B14F-4D97-AF65-F5344CB8AC3E}">
        <p14:creationId xmlns:p14="http://schemas.microsoft.com/office/powerpoint/2010/main" val="302915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7644" y="332656"/>
            <a:ext cx="2364556" cy="1694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2778920" y="2307432"/>
            <a:ext cx="3737610" cy="79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spcBef>
                <a:spcPts val="0"/>
              </a:spcBef>
              <a:spcAft>
                <a:spcPts val="0"/>
              </a:spcAft>
            </a:pPr>
            <a:endParaRPr sz="162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75" indent="-257175">
              <a:spcBef>
                <a:spcPts val="360"/>
              </a:spcBef>
              <a:spcAft>
                <a:spcPts val="0"/>
              </a:spcAft>
            </a:pPr>
            <a:endParaRPr sz="162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75" indent="-257175">
              <a:spcBef>
                <a:spcPts val="360"/>
              </a:spcBef>
              <a:spcAft>
                <a:spcPts val="0"/>
              </a:spcAft>
            </a:pPr>
            <a:endParaRPr sz="162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813183" y="2120267"/>
            <a:ext cx="7517634" cy="345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400" dirty="0">
                <a:solidFill>
                  <a:schemeClr val="lt1"/>
                </a:solidFill>
                <a:ea typeface="Calibri"/>
                <a:cs typeface="Times New Roman" panose="02020603050405020304" pitchFamily="18" charset="0"/>
                <a:sym typeface="Calibri"/>
              </a:rPr>
              <a:t>273-й вебинар Ассоциации "КБА НКО" 30.12.2025</a:t>
            </a:r>
            <a:endParaRPr sz="4400" dirty="0"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4400" b="1" dirty="0">
              <a:solidFill>
                <a:srgbClr val="171616"/>
              </a:solidFill>
              <a:ea typeface="Calibri"/>
              <a:cs typeface="Times New Roman" panose="02020603050405020304" pitchFamily="18" charset="0"/>
              <a:sym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400" b="1" dirty="0">
                <a:solidFill>
                  <a:srgbClr val="171616"/>
                </a:solidFill>
                <a:ea typeface="Calibri"/>
                <a:cs typeface="Times New Roman" panose="02020603050405020304" pitchFamily="18" charset="0"/>
                <a:sym typeface="Calibri"/>
              </a:rPr>
              <a:t>«Новое в налогообложении НКО в 2026 г.»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359D77E1-435A-A353-FF32-7C5ABFA5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Содержимое 4">
            <a:extLst>
              <a:ext uri="{FF2B5EF4-FFF2-40B4-BE49-F238E27FC236}">
                <a16:creationId xmlns:a16="http://schemas.microsoft.com/office/drawing/2014/main" id="{22005954-5DF1-F0CB-9D4F-8B1DCD13C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/>
          </a:bodyPr>
          <a:lstStyle/>
          <a:p>
            <a:pPr indent="457200" algn="just">
              <a:spcAft>
                <a:spcPts val="800"/>
              </a:spcAft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новую ставку станут к товарам, работам, услугам и имущественным правам, которые отгрузили, выполнили, оказали или передали с 1 января 2026 года. </a:t>
            </a:r>
          </a:p>
          <a:p>
            <a:pPr indent="457200" algn="just">
              <a:spcAft>
                <a:spcPts val="800"/>
              </a:spcAft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Пониженные ставки и условия их применения не изменяют.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98FC8-958C-6033-F539-DAC11D352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22FD9482-33F6-12EA-64A6-B2BA6AC6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Содержимое 4">
            <a:extLst>
              <a:ext uri="{FF2B5EF4-FFF2-40B4-BE49-F238E27FC236}">
                <a16:creationId xmlns:a16="http://schemas.microsoft.com/office/drawing/2014/main" id="{85908008-F8EC-CB53-D2E7-7EDC698FB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/>
          </a:bodyPr>
          <a:lstStyle/>
          <a:p>
            <a:pPr indent="457200" algn="just">
              <a:spcAft>
                <a:spcPts val="800"/>
              </a:spcAft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обязательных реквизитов счетов-фактур становится больше</a:t>
            </a:r>
          </a:p>
          <a:p>
            <a:pPr indent="457200" algn="just">
              <a:spcAft>
                <a:spcPts val="800"/>
              </a:spcAft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прочего нужно указывать порядковый номер и дату счета-фактуры, выставленного при получении аванса.</a:t>
            </a:r>
          </a:p>
        </p:txBody>
      </p:sp>
    </p:spTree>
    <p:extLst>
      <p:ext uri="{BB962C8B-B14F-4D97-AF65-F5344CB8AC3E}">
        <p14:creationId xmlns:p14="http://schemas.microsoft.com/office/powerpoint/2010/main" val="2176346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C231C-C439-118A-EC74-DD8D35542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93D1942F-BB05-C868-6191-60C5B28E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Содержимое 4">
            <a:extLst>
              <a:ext uri="{FF2B5EF4-FFF2-40B4-BE49-F238E27FC236}">
                <a16:creationId xmlns:a16="http://schemas.microsoft.com/office/drawing/2014/main" id="{9EB2509B-0768-6941-9EAF-0B8A6B5D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 lnSpcReduction="10000"/>
          </a:bodyPr>
          <a:lstStyle/>
          <a:p>
            <a:pPr indent="457200" algn="just">
              <a:spcAft>
                <a:spcPts val="800"/>
              </a:spcAft>
            </a:pPr>
            <a:r>
              <a:rPr lang="ru-RU" altLang="ru-RU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 переходный период для организаций, применяющих УСН, и имеющих облагаемые доходы – в целях уплаты НДС: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altLang="ru-RU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миллионов рублей за 2025 год, 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altLang="ru-RU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миллионов рублей за 2026 год, 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ru-RU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миллионов рублей за 2027 год и последующие годы</a:t>
            </a:r>
          </a:p>
        </p:txBody>
      </p:sp>
    </p:spTree>
    <p:extLst>
      <p:ext uri="{BB962C8B-B14F-4D97-AF65-F5344CB8AC3E}">
        <p14:creationId xmlns:p14="http://schemas.microsoft.com/office/powerpoint/2010/main" val="783174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FBC96-3134-5800-2689-146B7707A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85F8FE9E-9DF6-1694-9FD0-C596A9E48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050" y="1341438"/>
            <a:ext cx="6265863" cy="3600450"/>
          </a:xfrm>
        </p:spPr>
        <p:txBody>
          <a:bodyPr/>
          <a:lstStyle/>
          <a:p>
            <a:pPr algn="ctr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10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17EA3DCC-0B70-E8D2-E89F-ADEBA231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Содержимое 4">
            <a:extLst>
              <a:ext uri="{FF2B5EF4-FFF2-40B4-BE49-F238E27FC236}">
                <a16:creationId xmlns:a16="http://schemas.microsoft.com/office/drawing/2014/main" id="{3A2AD40B-FB1F-6FD6-910B-EC8DB6CE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5040560"/>
          </a:xfrm>
        </p:spPr>
        <p:txBody>
          <a:bodyPr>
            <a:noAutofit/>
          </a:bodyPr>
          <a:lstStyle/>
          <a:p>
            <a:pPr algn="ctr"/>
            <a:r>
              <a:rPr lang="ru-RU" alt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23.07.2025 № 227-ФЗ 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часть вторую Налогового кодекса Российской Федерации"</a:t>
            </a:r>
          </a:p>
          <a:p>
            <a:pPr algn="just">
              <a:spcAft>
                <a:spcPts val="800"/>
              </a:spcAft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повышается не облагаемый взносами и НДФЛ порог матпомощи семьям с детьми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Единовременные выплаты (матпомощь) до 1 млн руб. на каждого ребенка освободили от НДФЛ и страховых взносов (в т.ч. взносов на травматизм). Речь идет о поддержке, которую работодатели оказывают работникам в течение первого года после рождения, усыновления ребенка или установления опеки над ним. По прежней редакции лимит необлагаемых сумм - 50 тыс. руб.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66EC7-665C-55BD-A5AF-A115CA71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A4CC460C-EC25-5FE4-15EC-26F7C59F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Содержимое 4">
            <a:extLst>
              <a:ext uri="{FF2B5EF4-FFF2-40B4-BE49-F238E27FC236}">
                <a16:creationId xmlns:a16="http://schemas.microsoft.com/office/drawing/2014/main" id="{F69C6C2F-185F-2B31-6E79-BAED39D4C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altLang="ru-RU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ФНС России от 01.09.2025 № ЕД-7-11/757@ </a:t>
            </a:r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приложения N 1 и N 2 к приказу ФНС России от 10.09.2015 N ММВ-7-11/387@"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вводят новые коды вычетов и доходов по НДФЛ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добавила коды вычетов, в частности: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- 333 - суммы, которые физлицо заплатило за свое обучение за рубежом, за обучение брата (сестры) в возрасте до 24 лет, супруга (супруги) по очной форме за границей;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- 334 - суммы, которые, в частности, заплатил родитель за обучение своих детей в возрасте до 24 лет за рубежом;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320 и 321 остаются только для вычетов на обучение в России. В код 320 добавили расходы на обучение супруга (супруги) по очной форме.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ввели некоторые коды доходов.</a:t>
            </a:r>
          </a:p>
        </p:txBody>
      </p:sp>
    </p:spTree>
    <p:extLst>
      <p:ext uri="{BB962C8B-B14F-4D97-AF65-F5344CB8AC3E}">
        <p14:creationId xmlns:p14="http://schemas.microsoft.com/office/powerpoint/2010/main" val="810651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80E55-E7F7-36AD-06EE-9D7FED680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D563BA48-CE97-6D95-3C1F-2746DF96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Содержимое 4">
            <a:extLst>
              <a:ext uri="{FF2B5EF4-FFF2-40B4-BE49-F238E27FC236}">
                <a16:creationId xmlns:a16="http://schemas.microsoft.com/office/drawing/2014/main" id="{FFCFC54A-9B6A-C090-D397-EC5C7169C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/>
          </a:bodyPr>
          <a:lstStyle/>
          <a:p>
            <a:pPr algn="ctr">
              <a:spcAft>
                <a:spcPts val="80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</a:p>
          <a:p>
            <a:pPr algn="ctr">
              <a:spcAft>
                <a:spcPts val="80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28.11.2025 № 425-ФЗ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физических лиц, имеющих хотя бы 1 день в году статус иностранного агента, вводится налоговая ставка 30% и отменяется право на любые налоговые вычеты,</a:t>
            </a:r>
          </a:p>
        </p:txBody>
      </p:sp>
    </p:spTree>
    <p:extLst>
      <p:ext uri="{BB962C8B-B14F-4D97-AF65-F5344CB8AC3E}">
        <p14:creationId xmlns:p14="http://schemas.microsoft.com/office/powerpoint/2010/main" val="921949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9DA08-6D4E-F905-F860-63A521EFD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84266E54-B057-6E09-47CE-DCC5A2F4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Содержимое 4">
            <a:extLst>
              <a:ext uri="{FF2B5EF4-FFF2-40B4-BE49-F238E27FC236}">
                <a16:creationId xmlns:a16="http://schemas.microsoft.com/office/drawing/2014/main" id="{15A34D1A-2359-9AD4-3FCD-C69A5345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Autofit/>
          </a:bodyPr>
          <a:lstStyle/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28.11.2025 № 425-ФЗ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расходы на полис ДМС при командировке за границу освобождают от НДФЛ и взносов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полиса ДМС для служебной командировки за границу освобождают от обложения взносами. Аналогичное правило закрепляют для НДФЛ.</a:t>
            </a:r>
          </a:p>
        </p:txBody>
      </p:sp>
    </p:spTree>
    <p:extLst>
      <p:ext uri="{BB962C8B-B14F-4D97-AF65-F5344CB8AC3E}">
        <p14:creationId xmlns:p14="http://schemas.microsoft.com/office/powerpoint/2010/main" val="1562293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9FA40-8BBC-A413-A9A6-61FDF3A21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0D4130A3-49BD-2E84-CF43-12D22C678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050" y="1341438"/>
            <a:ext cx="6265863" cy="3600450"/>
          </a:xfrm>
        </p:spPr>
        <p:txBody>
          <a:bodyPr/>
          <a:lstStyle/>
          <a:p>
            <a:pPr algn="ctr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взносы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81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7D465-2E16-B9BA-3D03-9FC3A49CE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4338AC54-0C3A-D9E7-0063-A69AEC9F6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Содержимое 4">
            <a:extLst>
              <a:ext uri="{FF2B5EF4-FFF2-40B4-BE49-F238E27FC236}">
                <a16:creationId xmlns:a16="http://schemas.microsoft.com/office/drawing/2014/main" id="{B2224411-C33E-4735-FD1C-A3CDE1E93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80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28.11.2025 № 425-ФЗ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Пониженные тарифы страховых взносов для льготных категорий из числа некоммерческих организаций на период </a:t>
            </a: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2027-2036</a:t>
            </a: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гг. увеличиваются: </a:t>
            </a: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15,0%</a:t>
            </a: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пределах установленной единой предельной величины базы для исчисления страховых взносов и </a:t>
            </a: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7,6</a:t>
            </a: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сверх этой величины.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2026 г. пониженные тарифы для НКО не меняются.</a:t>
            </a:r>
          </a:p>
        </p:txBody>
      </p:sp>
    </p:spTree>
    <p:extLst>
      <p:ext uri="{BB962C8B-B14F-4D97-AF65-F5344CB8AC3E}">
        <p14:creationId xmlns:p14="http://schemas.microsoft.com/office/powerpoint/2010/main" val="291610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2AB77-F286-0B64-C21B-6A49A00A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73063"/>
            <a:ext cx="7643812" cy="777875"/>
          </a:xfrm>
        </p:spPr>
        <p:txBody>
          <a:bodyPr/>
          <a:lstStyle/>
          <a:p>
            <a:pPr>
              <a:defRPr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вебинара - Гамольский Павел Юрьевич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3576A56F-1506-BA14-BA8A-E79106A42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424862" cy="4465637"/>
          </a:xfrm>
        </p:spPr>
        <p:txBody>
          <a:bodyPr/>
          <a:lstStyle/>
          <a:p>
            <a:pPr algn="l"/>
            <a:r>
              <a:rPr lang="ru-RU" altLang="ru-RU" sz="530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Ассоциации  </a:t>
            </a:r>
            <a:r>
              <a:rPr lang="en-US" altLang="ru-RU" sz="53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ru-RU" sz="5300">
                <a:latin typeface="Times New Roman" panose="02020603050405020304" pitchFamily="18" charset="0"/>
                <a:cs typeface="Times New Roman" panose="02020603050405020304" pitchFamily="18" charset="0"/>
              </a:rPr>
              <a:t>Клуб бухгалтеров и аудиторов некоммерческих организаций</a:t>
            </a:r>
            <a:r>
              <a:rPr lang="en-US" altLang="ru-RU" sz="53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altLang="ru-RU" sz="53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ru-RU" altLang="ru-RU" sz="530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ООО "РТФ-Аудит"</a:t>
            </a:r>
          </a:p>
        </p:txBody>
      </p:sp>
      <p:sp>
        <p:nvSpPr>
          <p:cNvPr id="14340" name="Содержимое 4">
            <a:extLst>
              <a:ext uri="{FF2B5EF4-FFF2-40B4-BE49-F238E27FC236}">
                <a16:creationId xmlns:a16="http://schemas.microsoft.com/office/drawing/2014/main" id="{5D8B942F-0989-2AA8-A85B-D438A0266B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16688" y="5589588"/>
            <a:ext cx="2025650" cy="1268412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E6EB8-3D5C-D1B9-99D7-A624340DA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29171EA2-7391-9C61-74D1-6B23BDC0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Содержимое 4">
            <a:extLst>
              <a:ext uri="{FF2B5EF4-FFF2-40B4-BE49-F238E27FC236}">
                <a16:creationId xmlns:a16="http://schemas.microsoft.com/office/drawing/2014/main" id="{76DD1BFC-E134-B74D-EA36-5E23C278E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/>
          </a:bodyPr>
          <a:lstStyle/>
          <a:p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31.10.2025 № 1705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единой предельной величине базы для исчисления страховых взносов с 1 января 2026 г.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на 220 тыс. руб. увеличивается предельная величина базы по страховым взносам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предельная величина базы по взносам на 2026 год - 2 979 тыс. руб. Для 2025 года она составляет 2 759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498771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BC358-FDEE-7C5A-3001-55C3B1BE9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8F3184ED-69DA-5B9E-B9DC-8541543A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Содержимое 4">
            <a:extLst>
              <a:ext uri="{FF2B5EF4-FFF2-40B4-BE49-F238E27FC236}">
                <a16:creationId xmlns:a16="http://schemas.microsoft.com/office/drawing/2014/main" id="{440DA04A-3E0B-73DD-96D0-CF165F2A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СФР от 17.11.2025 N 1462 "Об утверждении единой формы "Сведения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(ЕФС-1)" и порядка ее заполнения"</a:t>
            </a:r>
          </a:p>
          <a:p>
            <a:endParaRPr lang="ru-RU" altLang="ru-RU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СФР скорректировал единую форму ЕФС-1 и порядок ее заполнения. Предусмотрели такие новшества:</a:t>
            </a:r>
          </a:p>
          <a:p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подразделе 1.2 раздела 1 убрали тип сведений "Назначение выплат по ОСС". Это значит, что не нужно подавать данные о сотрудницах, которые уходят в декрет или отпуск по уходу за ребенком;</a:t>
            </a:r>
          </a:p>
          <a:p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ввели новые коды. К примеру, для иностранцев, застрахованных по международным договорам, добавили код "МДИГ";</a:t>
            </a:r>
          </a:p>
        </p:txBody>
      </p:sp>
    </p:spTree>
    <p:extLst>
      <p:ext uri="{BB962C8B-B14F-4D97-AF65-F5344CB8AC3E}">
        <p14:creationId xmlns:p14="http://schemas.microsoft.com/office/powerpoint/2010/main" val="3625388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28B28-363F-D7F2-8949-8016D29F5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B168F6C9-45E0-B3B0-D34C-45A8B093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Содержимое 4">
            <a:extLst>
              <a:ext uri="{FF2B5EF4-FFF2-40B4-BE49-F238E27FC236}">
                <a16:creationId xmlns:a16="http://schemas.microsoft.com/office/drawing/2014/main" id="{F069B667-0991-3001-378C-396AAB5DC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отменили коды "ДИСТ" и "НДОМ", которые в прежней форме указывали в графе 6 подраздела 1.1 раздела 1. Работодателям, в частности, не придётся подавать сведения о переводе на удаленку или надомный труд;</a:t>
            </a:r>
          </a:p>
          <a:p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уточнили, что графы 11 "Индивидуальный номер рабочего места" и 12 "Класс (подкласс) условий труда" заполняют, если по итогам СОУТ рабочему месту присвоили вредный или опасный класс условий труда;</a:t>
            </a:r>
          </a:p>
          <a:p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расширили перечень типов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3906191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A471A-7D5B-BF25-AA74-5BDA2392C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AA5EE7A8-9582-18F7-2050-450D920F9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Содержимое 4">
            <a:extLst>
              <a:ext uri="{FF2B5EF4-FFF2-40B4-BE49-F238E27FC236}">
                <a16:creationId xmlns:a16="http://schemas.microsoft.com/office/drawing/2014/main" id="{D4106134-EBA8-EA13-4A72-FE8A0611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28.11.2025 № 425-ФЗ</a:t>
            </a:r>
          </a:p>
          <a:p>
            <a:endParaRPr lang="ru-RU" altLang="ru-RU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для коммерческих организаций (!):</a:t>
            </a:r>
          </a:p>
          <a:p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руководитель работает без з/п либо получает выплаты меньше МРОТ, то страховые взносы должны быть уплачены с базы равной МРОТ.</a:t>
            </a:r>
          </a:p>
          <a:p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норма не распространяется на НКО</a:t>
            </a:r>
          </a:p>
        </p:txBody>
      </p:sp>
    </p:spTree>
    <p:extLst>
      <p:ext uri="{BB962C8B-B14F-4D97-AF65-F5344CB8AC3E}">
        <p14:creationId xmlns:p14="http://schemas.microsoft.com/office/powerpoint/2010/main" val="2973370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70370-0C65-9D39-3DC7-E224DEFDF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C1E742F5-DF4D-AE69-437D-9D23444A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Содержимое 4">
            <a:extLst>
              <a:ext uri="{FF2B5EF4-FFF2-40B4-BE49-F238E27FC236}">
                <a16:creationId xmlns:a16="http://schemas.microsoft.com/office/drawing/2014/main" id="{FE82F577-72A3-8F2E-F5A1-AA1AC9CE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/>
          </a:bodyPr>
          <a:lstStyle/>
          <a:p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15 апреля для взносов на травматизм нужно подтвердить вид деятельности </a:t>
            </a:r>
            <a:r>
              <a:rPr lang="ru-RU" sz="3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новым правилам</a:t>
            </a:r>
          </a:p>
        </p:txBody>
      </p:sp>
    </p:spTree>
    <p:extLst>
      <p:ext uri="{BB962C8B-B14F-4D97-AF65-F5344CB8AC3E}">
        <p14:creationId xmlns:p14="http://schemas.microsoft.com/office/powerpoint/2010/main" val="1472763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F747-71EA-2D25-D6A2-636B1822C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7FBCE7F4-E45F-4D45-5F4F-177780D7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Содержимое 4">
            <a:extLst>
              <a:ext uri="{FF2B5EF4-FFF2-40B4-BE49-F238E27FC236}">
                <a16:creationId xmlns:a16="http://schemas.microsoft.com/office/drawing/2014/main" id="{AF5D0D6F-9812-F688-47B1-71F73288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</a:t>
            </a:r>
            <a:r>
              <a:rPr lang="ru-RU" altLang="ru-RU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24.07.2025 N 463н </a:t>
            </a:r>
            <a:r>
              <a:rPr lang="ru-RU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Порядка подтверждения основного вида экономической деятельности страхователя по обязательному социальному страхованию от несчастных случаев на производстве и профессиональных заболеваний - юридического лица по месту нахождения его обособленного подразделения, а также выделения структурных подразделений страхователя в самостоятельные классификационные единицы"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15 апреля для взносов на травматизм нужно подтвердить вид деятельности подразделений по новым правилам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изменениям, которые действуют с 27 октября 2025 года, подтверждать основной вид деятельности по месту нахождения подразделения нужно, только если по </a:t>
            </a:r>
            <a:r>
              <a:rPr lang="ru-RU" alt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бухотчетности</a:t>
            </a: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прошлый год он изменился. Направлять копию пояснительной записки не надо. Также не нужно подтверждать ОВЭД, если нет изменений.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устанавливает условия для рассмотрения фондом заявлений о выделении подразделений страхователя в самостоятельные классификационные единицы (СКЕ). Причем по прежним правилам требований к СКЕ было больше.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Минтруд рекомендовал формы документов, например: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заявления о подтверждении ОВЭД;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справки-подтверждения ОВЭД;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заявления о выделении подразделений в СКЕ.</a:t>
            </a:r>
          </a:p>
        </p:txBody>
      </p:sp>
    </p:spTree>
    <p:extLst>
      <p:ext uri="{BB962C8B-B14F-4D97-AF65-F5344CB8AC3E}">
        <p14:creationId xmlns:p14="http://schemas.microsoft.com/office/powerpoint/2010/main" val="2979368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85157-5139-318D-E2F7-CFA537DC3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41A3D96E-5931-A77E-0AA1-D9180FE5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050" y="1341438"/>
            <a:ext cx="6265863" cy="3600450"/>
          </a:xfrm>
        </p:spPr>
        <p:txBody>
          <a:bodyPr/>
          <a:lstStyle/>
          <a:p>
            <a:pPr algn="ctr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УСН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10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F123B-56B6-D814-4F38-9CBFE7622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45E5AA0F-1C8C-C91B-0615-E1C55CB5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Содержимое 4">
            <a:extLst>
              <a:ext uri="{FF2B5EF4-FFF2-40B4-BE49-F238E27FC236}">
                <a16:creationId xmlns:a16="http://schemas.microsoft.com/office/drawing/2014/main" id="{41E90601-2369-E4AD-DBAF-FDD004ADB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80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</a:p>
          <a:p>
            <a:pPr algn="ctr">
              <a:spcAft>
                <a:spcPts val="80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28.11.2025 № 425-ФЗ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организаций, применяющих УСН с объектом «доходы минус расходы", вводится открытый перечень расходов, учитываемых при расчёте налога на УСН (только в части приносящей доход деятельности)</a:t>
            </a:r>
          </a:p>
        </p:txBody>
      </p:sp>
    </p:spTree>
    <p:extLst>
      <p:ext uri="{BB962C8B-B14F-4D97-AF65-F5344CB8AC3E}">
        <p14:creationId xmlns:p14="http://schemas.microsoft.com/office/powerpoint/2010/main" val="2021576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8D222-4F97-B9EC-BFC0-D8E26D7D0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1E360C31-6EC0-842D-CA59-325460C2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Содержимое 4">
            <a:extLst>
              <a:ext uri="{FF2B5EF4-FFF2-40B4-BE49-F238E27FC236}">
                <a16:creationId xmlns:a16="http://schemas.microsoft.com/office/drawing/2014/main" id="{48D55D6F-0CF2-977A-5969-1499B762E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/>
          </a:bodyPr>
          <a:lstStyle/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региональной власти с 2026 г. смогут вводить пониженные ставки по УСН только для налогоплательщиков, осуществляющих определяемые Правительством Российской Федерации отдельные виды экономической деятельности и отвечающих критериям, установленным Правительством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459498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3B1B2-D205-1386-57D2-031ADAA13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D7DB104A-36A3-80B9-AF3D-7EA47DBA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859712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с 2026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Содержимое 4">
            <a:extLst>
              <a:ext uri="{FF2B5EF4-FFF2-40B4-BE49-F238E27FC236}">
                <a16:creationId xmlns:a16="http://schemas.microsoft.com/office/drawing/2014/main" id="{4559E25F-0BA6-0F80-97EB-1D6618FF8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6799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alt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Минэкономразвития России от 06.11.2025 № 734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установлении коэффициентов-дефляторов на 2026 год"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индексируют лимиты при УСН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Индексируют: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порог доходов для применения УСН - до 490,5 млн руб.;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порог по остаточной стоимости ОС - до 218 млн руб.</a:t>
            </a:r>
          </a:p>
          <a:p>
            <a:pPr indent="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коэффициента - 1,090.</a:t>
            </a:r>
          </a:p>
        </p:txBody>
      </p:sp>
    </p:spTree>
    <p:extLst>
      <p:ext uri="{BB962C8B-B14F-4D97-AF65-F5344CB8AC3E}">
        <p14:creationId xmlns:p14="http://schemas.microsoft.com/office/powerpoint/2010/main" val="256638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41" y="2076945"/>
            <a:ext cx="6144715" cy="270410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A3B03-DF6E-7200-5DD1-6EB1AEFCF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D243A928-06AF-FFF0-0436-6EAB7F862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050" y="1341438"/>
            <a:ext cx="6265863" cy="3600450"/>
          </a:xfrm>
        </p:spPr>
        <p:txBody>
          <a:bodyPr/>
          <a:lstStyle/>
          <a:p>
            <a:pPr algn="ctr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практические вопросы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93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C8466-C4F7-35B3-C11F-0612E42AC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>
            <a:extLst>
              <a:ext uri="{FF2B5EF4-FFF2-40B4-BE49-F238E27FC236}">
                <a16:creationId xmlns:a16="http://schemas.microsoft.com/office/drawing/2014/main" id="{B75F13FA-9CB0-A68E-1663-A52282032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41236"/>
            <a:ext cx="8713788" cy="324396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&lt;Письмо&gt; ФНС России от 17.10.2024 № СД-4-3/11815@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направлении Методических рекомендаций"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(вместе с "Методическими рекомендациями по НДС для УСН")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A3A130D-F682-27D3-526A-8271A9B4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7920037" cy="720725"/>
          </a:xfrm>
        </p:spPr>
        <p:txBody>
          <a:bodyPr/>
          <a:lstStyle/>
          <a:p>
            <a:pPr>
              <a:defRPr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788897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A9F8F-80AF-268F-DE47-45B594E5F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>
            <a:extLst>
              <a:ext uri="{FF2B5EF4-FFF2-40B4-BE49-F238E27FC236}">
                <a16:creationId xmlns:a16="http://schemas.microsoft.com/office/drawing/2014/main" id="{27632BDF-77B1-7B3C-DF85-0FB6EF60F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37994"/>
            <a:ext cx="8713788" cy="4450449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НДС для УСН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каком случае у налогоплательщика УСН с 01.01.2025 не возникает обязанности исчислять и уплачивать НДС в бюджет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каком случае у налогоплательщика УСН с 01.01.2025 возникает обязанность исчислять и уплачивать НДС в бюджет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каком случае налогоплательщик УСН, у которого с 01.01.2025 не возникает обязанность уплачивать НДС в бюджет, обязан в 2025 году начать уплачивать НДС в бюджет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Нужно ли исчислять и уплачивать НДС в бюджет применяющим УСН организациям, созданным в 2025 году, и физическим лицам, получившим в 2025 году статус ИП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65B7CD7-F66E-8504-C89A-0D76A419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7920037" cy="720725"/>
          </a:xfrm>
        </p:spPr>
        <p:txBody>
          <a:bodyPr/>
          <a:lstStyle/>
          <a:p>
            <a:pPr>
              <a:defRPr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873183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71B49-8879-8399-47B6-7E96B281B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>
            <a:extLst>
              <a:ext uri="{FF2B5EF4-FFF2-40B4-BE49-F238E27FC236}">
                <a16:creationId xmlns:a16="http://schemas.microsoft.com/office/drawing/2014/main" id="{2F4F2B5D-5F98-DE99-528E-27F8C8C2F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01061"/>
            <a:ext cx="8713788" cy="452431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 считать 60 млн рублей доходов налогоплательщику УСН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 исчислить НДС налогоплательщику УСН, который обязан исчислять и уплачивать НДС в бюджет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Какую ставку НДС вправе применять налогоплательщик УСН, который обязан исчислять и уплачивать НДС в бюджет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Какую ставку НДС выбрать налогоплательщику УСН, который обязан исчислять и уплачивать НДС в бюджет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Условия применения специальных ставок по НДС 5% или 7%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Когда применяется ставка НДС 0%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326BBAF-0C94-5BB0-2225-D6F88F04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7920037" cy="720725"/>
          </a:xfrm>
        </p:spPr>
        <p:txBody>
          <a:bodyPr/>
          <a:lstStyle/>
          <a:p>
            <a:pPr>
              <a:defRPr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40773553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59F26-6492-65A1-CB4D-90C399288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>
            <a:extLst>
              <a:ext uri="{FF2B5EF4-FFF2-40B4-BE49-F238E27FC236}">
                <a16:creationId xmlns:a16="http://schemas.microsoft.com/office/drawing/2014/main" id="{115F6001-B535-BE70-823E-B1EE30E80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64127"/>
            <a:ext cx="8713788" cy="459818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В каких случаях ставки НДС 5% и 7% не применяются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Когда применяются расчетные ставки НДС: 10/110; 20/120; 5/105; 7/107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В какой момент возникает обязанность исчислить НДС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Счет-фактура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Регистрация счета-фактуры в книге продаж и книге покупок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Как исчислить НДС по длящимся договорам, заключенным до 01.01.2025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В каких случаях можно заявить налоговые вычеты по НДС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E9E7505-6BC8-9A15-659A-6E266475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7920037" cy="720725"/>
          </a:xfrm>
        </p:spPr>
        <p:txBody>
          <a:bodyPr/>
          <a:lstStyle/>
          <a:p>
            <a:pPr>
              <a:defRPr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3200283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C8198-BB49-C67D-7928-CDA0DADDD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>
            <a:extLst>
              <a:ext uri="{FF2B5EF4-FFF2-40B4-BE49-F238E27FC236}">
                <a16:creationId xmlns:a16="http://schemas.microsoft.com/office/drawing/2014/main" id="{95352BAD-B8FA-250B-1AD2-69D656C8C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70282"/>
            <a:ext cx="8713788" cy="458587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Переходные положения по "входному" НДС по покупкам до 01.01.2025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Восстановление "входного" НДС налогоплательщиком УСН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Налоговый период по НДС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Расчет суммы НДС, подлежащей уплате в бюджет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 Сроки и порядок представления декларации по НДС и уплаты налога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Какие основные ограничения установлены для перехода с ОСНО на УСН с 01.01.2025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 Какие с 2025 года установлены пороговые значения для применения УСН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Какие ставки применяются для УСН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 Порядок применения чеков ККТ налогоплательщиками УСН, которые обязаны исчислять и уплачивать НДС в бюджет с 01.01.2025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58476E2-F744-5668-8A04-C57D8C26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7920037" cy="720725"/>
          </a:xfrm>
        </p:spPr>
        <p:txBody>
          <a:bodyPr/>
          <a:lstStyle/>
          <a:p>
            <a:pPr>
              <a:defRPr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2264866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17F3D-8534-59BC-9975-0A8A80E63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>
            <a:extLst>
              <a:ext uri="{FF2B5EF4-FFF2-40B4-BE49-F238E27FC236}">
                <a16:creationId xmlns:a16="http://schemas.microsoft.com/office/drawing/2014/main" id="{1244FFE3-5425-A645-59CF-08A94E0A0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16393"/>
            <a:ext cx="8713788" cy="489364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Коды видов операций по НДС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Коды в книге продаж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01 - счет-фактура на отгрузку, акт о передаче имущества в УК, КСФ на увеличение, единый КСФ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02 - счет-фактура на полученный аванс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06 - счет-фактура налогового агента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10 - счет-фактура на безвозмездную передачу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18 - КСФ на уменьшение у покупателя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26 - счет-фактура на отгрузку или полученные авансы и другой документ с суммарными данными за период при продажах физлицам, включая розницу и общепит, а также организациям и ИП, не уплачивающим НДС (Письмо ФНС от 20.09.2016 N СД-4-3/17657@)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47 - счет-фактура на отгрузку при продаже транспортных средств, купленных у физлиц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D34FDB0-36CB-13B9-E1FB-8B74F7AB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7920037" cy="720725"/>
          </a:xfrm>
        </p:spPr>
        <p:txBody>
          <a:bodyPr/>
          <a:lstStyle/>
          <a:p>
            <a:pPr>
              <a:defRPr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129925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F1112-7853-5EE1-8AD7-131183DDE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>
            <a:extLst>
              <a:ext uri="{FF2B5EF4-FFF2-40B4-BE49-F238E27FC236}">
                <a16:creationId xmlns:a16="http://schemas.microsoft.com/office/drawing/2014/main" id="{501B6944-8AD0-3D66-6280-6FB1088E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39503"/>
            <a:ext cx="8713788" cy="4647426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Коды в книге покупок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01 - счет-фактура на приобретенные товары (работы, услуги)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02 - счет-фактура на выданный аванс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06 - счет-фактура, составленный вами как налоговым агентом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16 - счет-фактура при возврате товара или аванса организацией или ИП, не уплачивающими НДС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17 - чек ККТ при возврате физлицом товара или аванса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18 - КСФ на уменьшение у продавца</a:t>
            </a:r>
          </a:p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22 - счет-фактура на полученный аванс при регистрации вычета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23 - БСО по расходам на командировки, например билеты на проезд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26 - счет-фактура и другой документ с суммарными данными об авансах, полученных от физлиц, а также организаций и ИП, не уплачивающих НДС, при регистрации вычета (Письмо ФНС от 20.09.2016 N СД-4-3/17657@)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D1D9DF4-7B24-2082-D9AD-FEE7A57A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7920037" cy="720725"/>
          </a:xfrm>
        </p:spPr>
        <p:txBody>
          <a:bodyPr/>
          <a:lstStyle/>
          <a:p>
            <a:pPr>
              <a:defRPr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4135526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>
            <a:extLst>
              <a:ext uri="{FF2B5EF4-FFF2-40B4-BE49-F238E27FC236}">
                <a16:creationId xmlns:a16="http://schemas.microsoft.com/office/drawing/2014/main" id="{1E887CD3-5902-A75C-B999-F0AFC9583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7" y="2222768"/>
            <a:ext cx="7920037" cy="395185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>
              <a:buNone/>
              <a:defRPr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каких видов доходов (расходов) взимается НДС</a:t>
            </a:r>
          </a:p>
          <a:p>
            <a:pPr>
              <a:defRPr/>
            </a:pP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товаров, работ, услуг;</a:t>
            </a:r>
          </a:p>
          <a:p>
            <a:pPr>
              <a:defRPr/>
            </a:pP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аванса при продаже товаров, работ, услуг;</a:t>
            </a:r>
          </a:p>
          <a:p>
            <a:pPr>
              <a:defRPr/>
            </a:pP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безвозмездная передача товаров, работ, услуг, за исключением: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C448846-1E71-B807-77A5-BA583CD1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7920037" cy="720725"/>
          </a:xfrm>
        </p:spPr>
        <p:txBody>
          <a:bodyPr/>
          <a:lstStyle/>
          <a:p>
            <a:pPr>
              <a:defRPr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136FA-5558-010A-8760-60A3E9535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>
            <a:extLst>
              <a:ext uri="{FF2B5EF4-FFF2-40B4-BE49-F238E27FC236}">
                <a16:creationId xmlns:a16="http://schemas.microsoft.com/office/drawing/2014/main" id="{7692D29C-5351-F94D-4346-942BF7670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7" y="1875755"/>
            <a:ext cx="8496945" cy="447814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>
              <a:defRPr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имущества другим некоммерческим организациям на уставную деятельность (пп.3 п. 3 ст. 39 НК РФ);</a:t>
            </a:r>
          </a:p>
          <a:p>
            <a:pPr lvl="1" algn="just">
              <a:defRPr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товаров (выполнение работ, оказание услуг), передача имущественных прав безвозмездно в рамках благотворительной деятельности в соответствии с Федеральным законом от 11 августа 1995 года N 135-ФЗ "О благотворительной деятельности и добровольчестве (волонтерстве)", за исключением подакцизных товаров (</a:t>
            </a:r>
            <a:r>
              <a:rPr lang="ru-RU" alt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 п. 3 ст. 149 НК РФ);</a:t>
            </a:r>
          </a:p>
          <a:p>
            <a:pPr lvl="1" algn="just">
              <a:defRPr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льготируемые операции по ст. 149 НК РФ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FC814FD-ADB5-5AF3-4F4D-9E320084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7920037" cy="720725"/>
          </a:xfrm>
        </p:spPr>
        <p:txBody>
          <a:bodyPr/>
          <a:lstStyle/>
          <a:p>
            <a:pPr>
              <a:defRPr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164726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4" y="1527101"/>
            <a:ext cx="7865633" cy="3803799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>
            <a:extLst>
              <a:ext uri="{FF2B5EF4-FFF2-40B4-BE49-F238E27FC236}">
                <a16:creationId xmlns:a16="http://schemas.microsoft.com/office/drawing/2014/main" id="{BBE022C5-0D37-5916-F520-E43832B75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06563"/>
            <a:ext cx="8713788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70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146 НК РФ «Объект налогообложения»</a:t>
            </a:r>
          </a:p>
          <a:p>
            <a:r>
              <a:rPr lang="ru-RU" altLang="ru-RU" sz="2700">
                <a:latin typeface="Times New Roman" panose="02020603050405020304" pitchFamily="18" charset="0"/>
                <a:cs typeface="Times New Roman" panose="02020603050405020304" pitchFamily="18" charset="0"/>
              </a:rPr>
              <a:t>1. Объектом налогообложения признаются следующие операции:</a:t>
            </a:r>
          </a:p>
          <a:p>
            <a:r>
              <a:rPr lang="ru-RU" altLang="ru-RU" sz="2700">
                <a:latin typeface="Times New Roman" panose="02020603050405020304" pitchFamily="18" charset="0"/>
                <a:cs typeface="Times New Roman" panose="02020603050405020304" pitchFamily="18" charset="0"/>
              </a:rPr>
              <a:t>1) реализация товаров (работ, услуг) на территории Российской Федерации…, а также передача имущественных прав.</a:t>
            </a:r>
          </a:p>
          <a:p>
            <a:r>
              <a:rPr lang="ru-RU" altLang="ru-RU" sz="270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настоящей главы передача права собственности на товары, результатов выполненных работ, оказание услуг на безвозмездной основе признается реализацией товаров (работ, услуг).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3212D45-4206-BD2F-8E4F-0C62B7DD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7920037" cy="720725"/>
          </a:xfrm>
        </p:spPr>
        <p:txBody>
          <a:bodyPr/>
          <a:lstStyle/>
          <a:p>
            <a:pPr>
              <a:defRPr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B1E01-727C-BC6A-1108-9061563A9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>
            <a:extLst>
              <a:ext uri="{FF2B5EF4-FFF2-40B4-BE49-F238E27FC236}">
                <a16:creationId xmlns:a16="http://schemas.microsoft.com/office/drawing/2014/main" id="{F2CE077E-2CC7-0B11-F55C-AD17AFDCE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116748"/>
            <a:ext cx="8351837" cy="410881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just">
              <a:buFont typeface="Arial" panose="020B0604020202020204" pitchFamily="34" charset="0"/>
              <a:buNone/>
              <a:defRPr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27.05.2025 № 728 "Об утверждении Правил определения кодов по Общероссийскому классификатору видов экономической деятельности отчетного типа и процентных долей основного вида экономической деятельности и дополнительных видов экономической деятельности (при наличии)"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B0DCAD6-4938-CADC-5625-BD114F95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7920037" cy="720725"/>
          </a:xfrm>
        </p:spPr>
        <p:txBody>
          <a:bodyPr/>
          <a:lstStyle/>
          <a:p>
            <a:pPr>
              <a:defRPr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0223163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>
            <a:extLst>
              <a:ext uri="{FF2B5EF4-FFF2-40B4-BE49-F238E27FC236}">
                <a16:creationId xmlns:a16="http://schemas.microsoft.com/office/drawing/2014/main" id="{93C37204-C8A7-5CAE-E850-F192733ED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78000"/>
            <a:ext cx="8351837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4. Для определения основного кода отчетного типа и дополнительных кодов отчетного типа хозяйствующего субъекта учитываются все осуществляемые хозяйствующим субъектом виды экономической деятельности за календарный год с детализацией не менее 4 цифровых знаков кода по Общероссийскому классификатору, а также показатели, указанные в пункте 5 настоящих Правил.</a:t>
            </a:r>
          </a:p>
          <a:p>
            <a:pPr algn="just"/>
            <a:r>
              <a:rPr lang="ru-RU" alt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5. Основной код отчетного типа и дополнительные коды отчетного типа хозяйствующего субъекта определяются в целом по итогам отчетного года по следующим показателям: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0B4B5E-D624-5410-E09F-3092F3D3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7920037" cy="720725"/>
          </a:xfrm>
        </p:spPr>
        <p:txBody>
          <a:bodyPr/>
          <a:lstStyle/>
          <a:p>
            <a:pPr>
              <a:defRPr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>
            <a:extLst>
              <a:ext uri="{FF2B5EF4-FFF2-40B4-BE49-F238E27FC236}">
                <a16:creationId xmlns:a16="http://schemas.microsoft.com/office/drawing/2014/main" id="{E46DD941-394D-FB39-001E-FB7D60074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1863"/>
            <a:ext cx="8351837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г) для некоммерческих организаций - средняя численность работников (сумма среднесписочной численности работников, средней численности внешних совместителей и средней численности работников, выполнявших работы по договорам гражданско-правового характера), которая имеет наибольший удельный вес в общей численности работников указанных организаций (для основного кода отчетного типа), средняя численность работников по видам экономической деятельности (для дополнительного кода отчетного типа).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BC4C8D5-6D1A-96DF-F247-AE8E4D0B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7920037" cy="720725"/>
          </a:xfrm>
        </p:spPr>
        <p:txBody>
          <a:bodyPr/>
          <a:lstStyle/>
          <a:p>
            <a:pPr>
              <a:defRPr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454A26F9-6B5C-E49B-6B40-F021BD43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73063"/>
            <a:ext cx="7643812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/>
              <a:t>Спасибо за внимание!</a:t>
            </a:r>
            <a:r>
              <a:rPr lang="ru-RU" altLang="ru-RU" dirty="0"/>
              <a:t>   Контакты Ассоциации:</a:t>
            </a:r>
          </a:p>
        </p:txBody>
      </p:sp>
      <p:sp>
        <p:nvSpPr>
          <p:cNvPr id="154627" name="Объект 2">
            <a:extLst>
              <a:ext uri="{FF2B5EF4-FFF2-40B4-BE49-F238E27FC236}">
                <a16:creationId xmlns:a16="http://schemas.microsoft.com/office/drawing/2014/main" id="{7395783F-4088-188D-714F-793D17DBF3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33913" y="1225550"/>
            <a:ext cx="3898900" cy="5662613"/>
          </a:xfrm>
        </p:spPr>
        <p:txBody>
          <a:bodyPr/>
          <a:lstStyle/>
          <a:p>
            <a:pPr eaLnBrk="1" hangingPunct="1"/>
            <a:endParaRPr lang="ru-RU" altLang="ru-RU" sz="2200"/>
          </a:p>
          <a:p>
            <a:pPr eaLnBrk="1" hangingPunct="1"/>
            <a:endParaRPr lang="ru-RU" altLang="ru-RU" sz="2200"/>
          </a:p>
          <a:p>
            <a:pPr eaLnBrk="1" hangingPunct="1"/>
            <a:endParaRPr lang="ru-RU" altLang="ru-RU" sz="2200"/>
          </a:p>
          <a:p>
            <a:pPr eaLnBrk="1" hangingPunct="1"/>
            <a:endParaRPr lang="ru-RU" altLang="ru-RU" sz="2200"/>
          </a:p>
          <a:p>
            <a:pPr eaLnBrk="1" hangingPunct="1"/>
            <a:r>
              <a:rPr lang="en-US" altLang="ru-RU" sz="2200"/>
              <a:t>+7 (495) 972-80-68</a:t>
            </a:r>
          </a:p>
          <a:p>
            <a:pPr eaLnBrk="1" hangingPunct="1"/>
            <a:r>
              <a:rPr lang="en-US" altLang="ru-RU" sz="2200">
                <a:hlinkClick r:id="rId2"/>
              </a:rPr>
              <a:t>bclub-ngo.ru</a:t>
            </a:r>
            <a:endParaRPr lang="en-US" altLang="ru-RU" sz="2200"/>
          </a:p>
          <a:p>
            <a:pPr eaLnBrk="1" hangingPunct="1"/>
            <a:r>
              <a:rPr lang="en-US" altLang="ru-RU" sz="2200" u="sng">
                <a:hlinkClick r:id="rId3"/>
              </a:rPr>
              <a:t>bclub-ngo2014@mail.ru</a:t>
            </a:r>
            <a:r>
              <a:rPr lang="ru-RU" altLang="ru-RU" sz="2200" u="sng">
                <a:hlinkClick r:id="rId3"/>
              </a:rPr>
              <a:t> </a:t>
            </a:r>
            <a:endParaRPr lang="ru-RU" altLang="ru-RU" sz="2200" u="sng"/>
          </a:p>
          <a:p>
            <a:pPr eaLnBrk="1" hangingPunct="1"/>
            <a:endParaRPr lang="ru-RU" altLang="ru-RU" sz="2200">
              <a:hlinkClick r:id="rId4"/>
            </a:endParaRPr>
          </a:p>
          <a:p>
            <a:pPr eaLnBrk="1" hangingPunct="1"/>
            <a:r>
              <a:rPr lang="en-US" altLang="ru-RU" sz="2200">
                <a:hlinkClick r:id="rId5"/>
              </a:rPr>
              <a:t>https://vk.com/public183078827</a:t>
            </a:r>
            <a:endParaRPr lang="ru-RU" altLang="ru-RU" sz="2200"/>
          </a:p>
          <a:p>
            <a:pPr eaLnBrk="1" hangingPunct="1"/>
            <a:r>
              <a:rPr lang="en-US" altLang="ru-RU" sz="2400">
                <a:solidFill>
                  <a:srgbClr val="1155CC"/>
                </a:solidFill>
                <a:hlinkClick r:id="rId6"/>
              </a:rPr>
              <a:t>https://t.me/bclubngo</a:t>
            </a:r>
            <a:endParaRPr lang="ru-RU" altLang="ru-RU" sz="2200"/>
          </a:p>
          <a:p>
            <a:pPr eaLnBrk="1" hangingPunct="1"/>
            <a:endParaRPr lang="en-US" altLang="ru-RU" sz="2200"/>
          </a:p>
          <a:p>
            <a:pPr eaLnBrk="1" hangingPunct="1"/>
            <a:r>
              <a:rPr lang="ru-RU" altLang="ru-RU" sz="2200" u="sng"/>
              <a:t> </a:t>
            </a:r>
          </a:p>
          <a:p>
            <a:pPr eaLnBrk="1" hangingPunct="1"/>
            <a:endParaRPr lang="ru-RU" altLang="ru-RU" sz="2400"/>
          </a:p>
          <a:p>
            <a:pPr eaLnBrk="1" hangingPunct="1"/>
            <a:endParaRPr lang="en-US" altLang="ru-RU"/>
          </a:p>
        </p:txBody>
      </p:sp>
      <p:sp>
        <p:nvSpPr>
          <p:cNvPr id="154628" name="Объект 3">
            <a:extLst>
              <a:ext uri="{FF2B5EF4-FFF2-40B4-BE49-F238E27FC236}">
                <a16:creationId xmlns:a16="http://schemas.microsoft.com/office/drawing/2014/main" id="{9EEB5C28-A716-C9E9-2EF3-91A6801ED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196975"/>
            <a:ext cx="3898900" cy="5661025"/>
          </a:xfrm>
        </p:spPr>
        <p:txBody>
          <a:bodyPr/>
          <a:lstStyle/>
          <a:p>
            <a:pPr eaLnBrk="1" hangingPunct="1"/>
            <a:r>
              <a:rPr lang="ru-RU" altLang="ru-RU" sz="2200" b="1"/>
              <a:t>Телефон: </a:t>
            </a:r>
          </a:p>
          <a:p>
            <a:pPr eaLnBrk="1" hangingPunct="1"/>
            <a:r>
              <a:rPr lang="ru-RU" altLang="ru-RU" sz="2200" b="1"/>
              <a:t>Сайт: </a:t>
            </a:r>
          </a:p>
          <a:p>
            <a:pPr eaLnBrk="1" hangingPunct="1"/>
            <a:r>
              <a:rPr lang="ru-RU" altLang="ru-RU" sz="2200" b="1"/>
              <a:t>Электронная почта:</a:t>
            </a:r>
          </a:p>
          <a:p>
            <a:pPr eaLnBrk="1" hangingPunct="1"/>
            <a:r>
              <a:rPr lang="ru-RU" altLang="ru-RU" sz="2200" b="1"/>
              <a:t>Группы в социальных сетях:</a:t>
            </a:r>
          </a:p>
          <a:p>
            <a:pPr eaLnBrk="1" hangingPunct="1"/>
            <a:r>
              <a:rPr lang="ru-RU" altLang="ru-RU" sz="2200" b="1"/>
              <a:t>ВКонтакте:</a:t>
            </a:r>
          </a:p>
          <a:p>
            <a:pPr eaLnBrk="1" hangingPunct="1"/>
            <a:r>
              <a:rPr lang="ru-RU" altLang="ru-RU" sz="2200" b="1"/>
              <a:t>Телеграм-канал: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Заголовок 1">
            <a:extLst>
              <a:ext uri="{FF2B5EF4-FFF2-40B4-BE49-F238E27FC236}">
                <a16:creationId xmlns:a16="http://schemas.microsoft.com/office/drawing/2014/main" id="{8CC99394-1AFC-ED9D-3F2D-4C56CD84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100013"/>
            <a:ext cx="7859712" cy="2305051"/>
          </a:xfrm>
        </p:spPr>
        <p:txBody>
          <a:bodyPr/>
          <a:lstStyle/>
          <a:p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вебинары в Интернете</a:t>
            </a:r>
          </a:p>
        </p:txBody>
      </p:sp>
      <p:sp>
        <p:nvSpPr>
          <p:cNvPr id="158723" name="Объект 2">
            <a:extLst>
              <a:ext uri="{FF2B5EF4-FFF2-40B4-BE49-F238E27FC236}">
                <a16:creationId xmlns:a16="http://schemas.microsoft.com/office/drawing/2014/main" id="{31E792E5-B946-0D42-7466-79E61B893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557338"/>
            <a:ext cx="8002587" cy="49672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https://rutube.ru/channel/26233252/?ysclid=m0mo5xz2jq531587301</a:t>
            </a:r>
            <a:endParaRPr lang="ru-RU" alt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alt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 подписка на обновление канала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04" y="1865538"/>
            <a:ext cx="6859190" cy="31269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180825" y="773000"/>
            <a:ext cx="878235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январь 2026 гг.</a:t>
            </a:r>
            <a:endParaRPr sz="2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23527" y="1556792"/>
            <a:ext cx="8639647" cy="477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>
              <a:buFontTx/>
              <a:buChar char="-"/>
            </a:pPr>
            <a:r>
              <a:rPr lang="ru-RU" b="1" dirty="0"/>
              <a:t>13.01.2026</a:t>
            </a:r>
            <a:r>
              <a:rPr lang="ru-RU" dirty="0"/>
              <a:t>. г. 273-й </a:t>
            </a:r>
            <a:r>
              <a:rPr lang="ru-RU" dirty="0" err="1"/>
              <a:t>вебинар</a:t>
            </a:r>
            <a:r>
              <a:rPr lang="ru-RU" dirty="0"/>
              <a:t> «</a:t>
            </a:r>
            <a:r>
              <a:rPr lang="ru-RU" b="1" dirty="0"/>
              <a:t>Актуальные изменения трудового и гражданского законодательства для НКО в 2026 г</a:t>
            </a:r>
            <a:r>
              <a:rPr lang="ru-RU" dirty="0"/>
              <a:t>.». Эксперт: </a:t>
            </a:r>
            <a:r>
              <a:rPr lang="ru-RU" b="1" dirty="0" err="1"/>
              <a:t>Кустова</a:t>
            </a:r>
            <a:r>
              <a:rPr lang="ru-RU" b="1" dirty="0"/>
              <a:t> Елизавета Николаевна, </a:t>
            </a:r>
            <a:r>
              <a:rPr lang="ru-RU" dirty="0"/>
              <a:t>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 Регистрация </a:t>
            </a:r>
            <a:r>
              <a:rPr lang="ru-RU" u="sng" dirty="0">
                <a:hlinkClick r:id="rId3"/>
              </a:rPr>
              <a:t>https://klub-buhgalterov-nko.timepad.ru/event/3718633/</a:t>
            </a:r>
            <a:r>
              <a:rPr lang="ru-RU" dirty="0"/>
              <a:t> </a:t>
            </a:r>
          </a:p>
          <a:p>
            <a:pPr marL="257175" indent="-257175">
              <a:buFontTx/>
              <a:buChar char="-"/>
            </a:pPr>
            <a:r>
              <a:rPr lang="ru-RU" b="1" dirty="0"/>
              <a:t>20.01.2026</a:t>
            </a:r>
            <a:r>
              <a:rPr lang="ru-RU" dirty="0"/>
              <a:t>. г. 274-й </a:t>
            </a:r>
            <a:r>
              <a:rPr lang="ru-RU" dirty="0" err="1"/>
              <a:t>вебинар</a:t>
            </a:r>
            <a:r>
              <a:rPr lang="ru-RU" dirty="0"/>
              <a:t> «</a:t>
            </a:r>
            <a:r>
              <a:rPr lang="ru-RU" b="1" dirty="0"/>
              <a:t>Ответы на вопросы по </a:t>
            </a:r>
            <a:r>
              <a:rPr lang="ru-RU" b="1" dirty="0" err="1"/>
              <a:t>бухгалтерcкому</a:t>
            </a:r>
            <a:r>
              <a:rPr lang="ru-RU" b="1" dirty="0"/>
              <a:t> учёту и налогообложению</a:t>
            </a:r>
            <a:r>
              <a:rPr lang="ru-RU" dirty="0"/>
              <a:t>«. Эксперты: </a:t>
            </a:r>
            <a:r>
              <a:rPr lang="ru-RU" b="1" dirty="0" err="1"/>
              <a:t>Гамольский</a:t>
            </a:r>
            <a:r>
              <a:rPr lang="ru-RU" b="1" dirty="0"/>
              <a:t> Павел Юрьевич</a:t>
            </a:r>
            <a:r>
              <a:rPr lang="ru-RU" dirty="0"/>
              <a:t> – Президент Ассоциации “Клуб бухгалтеров и аудиторов некоммерческих организаций”, </a:t>
            </a:r>
            <a:r>
              <a:rPr lang="ru-RU" b="1" dirty="0"/>
              <a:t>Неверов Григорий Николаевич</a:t>
            </a:r>
            <a:r>
              <a:rPr lang="ru-RU" dirty="0"/>
              <a:t> – директор по методологии </a:t>
            </a:r>
            <a:r>
              <a:rPr lang="ru-RU" u="sng" dirty="0">
                <a:hlinkClick r:id="rId4"/>
              </a:rPr>
              <a:t>ООО «РТФ-аудит»</a:t>
            </a:r>
            <a:r>
              <a:rPr lang="ru-RU" dirty="0"/>
              <a:t>, </a:t>
            </a:r>
            <a:r>
              <a:rPr lang="ru-RU" b="1" dirty="0"/>
              <a:t>Савкова Людмила Николаевна</a:t>
            </a:r>
            <a:r>
              <a:rPr lang="ru-RU" dirty="0"/>
              <a:t> – генеральный директор </a:t>
            </a:r>
            <a:r>
              <a:rPr lang="ru-RU" u="sng" dirty="0">
                <a:hlinkClick r:id="rId5"/>
              </a:rPr>
              <a:t>ООО «Мета-консалтинг</a:t>
            </a:r>
            <a:r>
              <a:rPr lang="ru-RU" dirty="0"/>
              <a:t>», </a:t>
            </a:r>
            <a:r>
              <a:rPr lang="ru-RU" b="1" dirty="0"/>
              <a:t>Шаронова Маргарита Игоревна</a:t>
            </a:r>
            <a:r>
              <a:rPr lang="ru-RU" dirty="0"/>
              <a:t> – заместитель генерального директора </a:t>
            </a:r>
            <a:r>
              <a:rPr lang="ru-RU" u="sng" dirty="0">
                <a:hlinkClick r:id="rId6"/>
              </a:rPr>
              <a:t>ООО Аудиторская компания «Триумф»</a:t>
            </a:r>
            <a:r>
              <a:rPr lang="ru-RU" dirty="0"/>
              <a:t>. Регистрация </a:t>
            </a:r>
            <a:r>
              <a:rPr lang="ru-RU" u="sng" dirty="0">
                <a:hlinkClick r:id="rId7"/>
              </a:rPr>
              <a:t>https://klub-buhgalterov-nko.timepad.ru/event/3718636/</a:t>
            </a:r>
            <a:endParaRPr lang="ru-RU" dirty="0">
              <a:latin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>
            <a:extLst>
              <a:ext uri="{FF2B5EF4-FFF2-40B4-BE49-F238E27FC236}">
                <a16:creationId xmlns:a16="http://schemas.microsoft.com/office/drawing/2014/main" id="{34CE05EC-987B-229A-6EF6-5078916EC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050" y="1341438"/>
            <a:ext cx="6265863" cy="3600450"/>
          </a:xfrm>
        </p:spPr>
        <p:txBody>
          <a:bodyPr/>
          <a:lstStyle/>
          <a:p>
            <a:pPr algn="ctr" eaLnBrk="1" hangingPunct="1"/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налогообложении НКО в 2025-2026 гг.</a:t>
            </a:r>
            <a:endParaRPr lang="ru-RU" altLang="ru-RU"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38CCED1B-49F1-A8B9-5F60-B3DE54792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050" y="1341438"/>
            <a:ext cx="6265863" cy="3600450"/>
          </a:xfrm>
        </p:spPr>
        <p:txBody>
          <a:bodyPr/>
          <a:lstStyle/>
          <a:p>
            <a:pPr algn="ctr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УПЛАТОЙ НАЛОГОВ И ВЗНОСОВ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луб бухгалтеров НКО - Модульный вебинар 23.11.20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18668</TotalTime>
  <Words>3167</Words>
  <Application>Microsoft Office PowerPoint</Application>
  <PresentationFormat>Экран (4:3)</PresentationFormat>
  <Paragraphs>227</Paragraphs>
  <Slides>55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0" baseType="lpstr">
      <vt:lpstr>Arial</vt:lpstr>
      <vt:lpstr>Calibri</vt:lpstr>
      <vt:lpstr>Times New Roman</vt:lpstr>
      <vt:lpstr>Ubuntu</vt:lpstr>
      <vt:lpstr>Клуб бухгалтеров НКО - Модульный вебинар 23.11.2015</vt:lpstr>
      <vt:lpstr>Ассоциация «Клуб бухгалтеров и аудиторов некоммерческих организаций» (Москва) </vt:lpstr>
      <vt:lpstr>Презентация PowerPoint</vt:lpstr>
      <vt:lpstr>Ведущий вебинара - Гамольский Павел Юрьевич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изменения в налогообложении НКО в 2025-2026 гг.</vt:lpstr>
      <vt:lpstr>КОНТРОЛЬ ЗА УПЛАТОЙ НАЛОГОВ И ВЗНОСОВ</vt:lpstr>
      <vt:lpstr>Основные изменения в налогообложении НКО с 2026 г.</vt:lpstr>
      <vt:lpstr>Основные изменения в налогообложении НКО с 2026 г.</vt:lpstr>
      <vt:lpstr>Основные изменения в налогообложении НКО с 2026 г.</vt:lpstr>
      <vt:lpstr>Основные изменения в налогообложении НКО с 2026 г.</vt:lpstr>
      <vt:lpstr>Основные изменения в налогообложении НКО с 2026 г.</vt:lpstr>
      <vt:lpstr>Налог на прибыль</vt:lpstr>
      <vt:lpstr>Основные изменения в налогообложении НКО с 2026 г.</vt:lpstr>
      <vt:lpstr>Основные изменения в налогообложении НКО с 2026 г.</vt:lpstr>
      <vt:lpstr>Налог на добавленную стоимость</vt:lpstr>
      <vt:lpstr>Основные изменения в налогообложении НКО с 2026 г.</vt:lpstr>
      <vt:lpstr>Основные изменения в налогообложении НКО с 2026 г.</vt:lpstr>
      <vt:lpstr>Основные изменения в налогообложении НКО с 2026 г.</vt:lpstr>
      <vt:lpstr>Основные изменения в налогообложении НКО с 2026 г.</vt:lpstr>
      <vt:lpstr>Налог на доходы  физических лиц</vt:lpstr>
      <vt:lpstr>Основные изменения в налогообложении НКО с 2026 г.</vt:lpstr>
      <vt:lpstr>Основные изменения в налогообложении НКО с 2026 г.</vt:lpstr>
      <vt:lpstr>Основные изменения в налогообложении НКО с 2026 г.</vt:lpstr>
      <vt:lpstr>Основные изменения в налогообложении НКО с 2026 г.</vt:lpstr>
      <vt:lpstr>Страховые взносы</vt:lpstr>
      <vt:lpstr>Основные изменения в налогообложении НКО с 2026 г.</vt:lpstr>
      <vt:lpstr>Основные изменения в налогообложении НКО с 2026 г.</vt:lpstr>
      <vt:lpstr>Основные изменения в налогообложении НКО с 2026 г.</vt:lpstr>
      <vt:lpstr>Основные изменения в налогообложении НКО с 2026 г.</vt:lpstr>
      <vt:lpstr>Основные изменения в налогообложении НКО с 2026 г.</vt:lpstr>
      <vt:lpstr>Основные изменения в налогообложении НКО с 2026 г.</vt:lpstr>
      <vt:lpstr>Основные изменения в налогообложении НКО с 2026 г.</vt:lpstr>
      <vt:lpstr>Налог на УСН</vt:lpstr>
      <vt:lpstr>Основные изменения в налогообложении НКО с 2026 г.</vt:lpstr>
      <vt:lpstr>Основные изменения в налогообложении НКО с 2026 г.</vt:lpstr>
      <vt:lpstr>Основные изменения в налогообложении НКО с 2026 г.</vt:lpstr>
      <vt:lpstr>Некоторые практические вопросы</vt:lpstr>
      <vt:lpstr>Практические вопросы</vt:lpstr>
      <vt:lpstr>Практические вопросы</vt:lpstr>
      <vt:lpstr>Практические вопросы</vt:lpstr>
      <vt:lpstr>Практические вопросы</vt:lpstr>
      <vt:lpstr>Практические вопросы</vt:lpstr>
      <vt:lpstr>Практические вопросы</vt:lpstr>
      <vt:lpstr>Практические вопросы</vt:lpstr>
      <vt:lpstr>Практические вопросы</vt:lpstr>
      <vt:lpstr>Практические вопросы</vt:lpstr>
      <vt:lpstr>Практические вопросы</vt:lpstr>
      <vt:lpstr>Практические вопросы</vt:lpstr>
      <vt:lpstr>Практические вопросы</vt:lpstr>
      <vt:lpstr>Практические вопросы</vt:lpstr>
      <vt:lpstr>Спасибо за внимание!   Контакты Ассоциации:</vt:lpstr>
      <vt:lpstr>Наши вебинары в Интернете</vt:lpstr>
    </vt:vector>
  </TitlesOfParts>
  <Company>Единая Россия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Stave.cube</dc:subject>
  <dc:creator>Клуб бухгалтеров НКО</dc:creator>
  <cp:lastModifiedBy>Pavel Gamolskiy</cp:lastModifiedBy>
  <cp:revision>528</cp:revision>
  <dcterms:created xsi:type="dcterms:W3CDTF">2012-04-05T10:47:50Z</dcterms:created>
  <dcterms:modified xsi:type="dcterms:W3CDTF">2025-12-30T07:01:46Z</dcterms:modified>
</cp:coreProperties>
</file>