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82" r:id="rId5"/>
    <p:sldId id="281" r:id="rId6"/>
    <p:sldId id="283" r:id="rId7"/>
    <p:sldId id="284" r:id="rId8"/>
    <p:sldId id="285" r:id="rId9"/>
    <p:sldId id="286" r:id="rId10"/>
    <p:sldId id="287" r:id="rId11"/>
    <p:sldId id="269" r:id="rId12"/>
    <p:sldId id="289" r:id="rId13"/>
    <p:sldId id="290" r:id="rId14"/>
    <p:sldId id="288" r:id="rId15"/>
    <p:sldId id="291" r:id="rId16"/>
    <p:sldId id="280" r:id="rId17"/>
  </p:sldIdLst>
  <p:sldSz cx="18288000" cy="10287000"/>
  <p:notesSz cx="6858000" cy="9144000"/>
  <p:embeddedFontLs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Montserrat" panose="00000500000000000000" pitchFamily="2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UgTpJWTKmbtijvRsduqzWzsY1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56D4AF-B6E4-466D-8694-DC7782DC36D0}">
  <a:tblStyle styleId="{C656D4AF-B6E4-466D-8694-DC7782DC36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62D02C-61AA-4585-A128-AC14B250B15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4" y="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301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5765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6881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3658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2626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935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894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157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338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963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27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4901"/>
          </a:srgbClr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55592">
            <a:off x="12488899" y="2082420"/>
            <a:ext cx="5755651" cy="963206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/>
          <p:nvPr/>
        </p:nvSpPr>
        <p:spPr>
          <a:xfrm>
            <a:off x="1342970" y="1189025"/>
            <a:ext cx="14582830" cy="906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Регистрация НКО </a:t>
            </a:r>
            <a:r>
              <a:rPr lang="ru-RU" sz="4800" b="1" dirty="0">
                <a:solidFill>
                  <a:schemeClr val="dk1"/>
                </a:solidFill>
                <a:latin typeface="Montserrat"/>
                <a:sym typeface="Montserrat"/>
              </a:rPr>
              <a:t>с нуля в прямом эфире: составляем </a:t>
            </a:r>
            <a:r>
              <a:rPr lang="ru-RU" sz="4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документы и подаём их в Минюст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Воробьев Константин</a:t>
            </a:r>
            <a:endParaRPr sz="36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1091248" y="1104307"/>
            <a:ext cx="16792319" cy="858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Что заполнять?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0" b="1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5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Форма (наименование, адрес)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Лист А/Б (учредитель)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Лист Е (руководитель)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Лист Ж (ОКВЭД)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Лист И (заявитель)</a:t>
            </a:r>
            <a:endParaRPr lang="ru-RU" sz="4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6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63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/>
        </p:nvSpPr>
        <p:spPr>
          <a:xfrm>
            <a:off x="1495681" y="1104539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Устав:</a:t>
            </a:r>
            <a:endParaRPr sz="8000" b="1" dirty="0">
              <a:solidFill>
                <a:srgbClr val="C55A11"/>
              </a:solidFill>
              <a:latin typeface="Montserrat"/>
              <a:sym typeface="Montserrat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7375979" y="9395150"/>
            <a:ext cx="775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1495681" y="3602145"/>
            <a:ext cx="1404911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наименование и правовая форма</a:t>
            </a:r>
            <a:endParaRPr dirty="0"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место нахождения (населенный пункт)</a:t>
            </a:r>
            <a:endParaRPr dirty="0"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цели и виды деятельности</a:t>
            </a:r>
            <a:endParaRPr dirty="0"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органы, порядок их создания и компетенция</a:t>
            </a:r>
            <a:endParaRPr dirty="0"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судьба имущества после ликвидации</a:t>
            </a:r>
            <a:endParaRPr dirty="0"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если есть членство – порядок вступления, права и обязанности членов</a:t>
            </a:r>
            <a:endParaRPr dirty="0"/>
          </a:p>
          <a:p>
            <a:pPr marL="742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пункт 3 статьи 14 закона об НКО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/>
        </p:nvSpPr>
        <p:spPr>
          <a:xfrm>
            <a:off x="1359160" y="465341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Как подготовить устав?</a:t>
            </a:r>
            <a:endParaRPr sz="8000" b="1" dirty="0">
              <a:solidFill>
                <a:srgbClr val="C55A11"/>
              </a:solidFill>
              <a:latin typeface="Montserrat"/>
              <a:sym typeface="Montserrat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7375979" y="9395150"/>
            <a:ext cx="775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83EEDB-0726-E5B0-6CF5-759F41A7D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60" y="2150214"/>
            <a:ext cx="12272077" cy="73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5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/>
        </p:nvSpPr>
        <p:spPr>
          <a:xfrm>
            <a:off x="971410" y="646506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Как подготовить устав?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0" b="1" dirty="0">
              <a:solidFill>
                <a:srgbClr val="C55A11"/>
              </a:solidFill>
              <a:latin typeface="Montserrat"/>
              <a:sym typeface="Montserrat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Montserrat"/>
                <a:sym typeface="Montserrat"/>
              </a:rPr>
              <a:t>презентация «Устав НКО» (</a:t>
            </a:r>
            <a:r>
              <a:rPr lang="ru-RU" sz="4400" dirty="0" err="1">
                <a:solidFill>
                  <a:schemeClr val="tx1"/>
                </a:solidFill>
                <a:latin typeface="Montserrat"/>
                <a:sym typeface="Montserrat"/>
              </a:rPr>
              <a:t>тг</a:t>
            </a:r>
            <a:r>
              <a:rPr lang="ru-RU" sz="4400" dirty="0">
                <a:solidFill>
                  <a:schemeClr val="tx1"/>
                </a:solidFill>
                <a:latin typeface="Montserrat"/>
                <a:sym typeface="Montserrat"/>
              </a:rPr>
              <a:t>-канал «Юридический минимум НКО)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Montserrat"/>
                <a:sym typeface="Montserrat"/>
              </a:rPr>
              <a:t>гайд про целевые сборы, поощрение руководителя и депозиты (</a:t>
            </a:r>
            <a:r>
              <a:rPr lang="ru-RU" sz="4400" dirty="0" err="1">
                <a:solidFill>
                  <a:schemeClr val="tx1"/>
                </a:solidFill>
                <a:latin typeface="Montserrat"/>
                <a:sym typeface="Montserrat"/>
              </a:rPr>
              <a:t>тг</a:t>
            </a:r>
            <a:r>
              <a:rPr lang="ru-RU" sz="4400" dirty="0">
                <a:solidFill>
                  <a:schemeClr val="tx1"/>
                </a:solidFill>
                <a:latin typeface="Montserrat"/>
                <a:sym typeface="Montserrat"/>
              </a:rPr>
              <a:t>-канал «Юридический минимум НКО)</a:t>
            </a: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Montserrat"/>
                <a:sym typeface="Montserrat"/>
              </a:rPr>
              <a:t>типовые уставы Минюста</a:t>
            </a: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Montserrat"/>
                <a:sym typeface="Montserrat"/>
              </a:rPr>
              <a:t>материалы ресурсных центров</a:t>
            </a: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4400" dirty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7375979" y="9395150"/>
            <a:ext cx="775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73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/>
        </p:nvSpPr>
        <p:spPr>
          <a:xfrm>
            <a:off x="1495681" y="1104539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Решение/Протокол (181.2 ГК)</a:t>
            </a:r>
            <a:endParaRPr sz="8000" b="1" dirty="0">
              <a:solidFill>
                <a:srgbClr val="C55A11"/>
              </a:solidFill>
              <a:latin typeface="Montserrat"/>
              <a:sym typeface="Montserrat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7375979" y="9395150"/>
            <a:ext cx="775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1495681" y="2843021"/>
            <a:ext cx="14049119" cy="846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дата, время и адрес</a:t>
            </a:r>
            <a:endParaRPr dirty="0"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сведения о лицах, принявших участие в заседании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голосования по каждому вопросу повестки дня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сведения о лицах, проводивших подсчет голосов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сведения о лицах, голосовавших против принятия решения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arenR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сведения о подписантах (председатель/секретарь)</a:t>
            </a:r>
            <a:endParaRPr lang="ru-RU" dirty="0"/>
          </a:p>
          <a:p>
            <a:pPr marL="742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пункт 3 статьи 14 закона об НКО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45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/>
        </p:nvSpPr>
        <p:spPr>
          <a:xfrm>
            <a:off x="1495681" y="1104539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Как подавать?</a:t>
            </a:r>
            <a:endParaRPr sz="8000" b="1" dirty="0">
              <a:solidFill>
                <a:srgbClr val="C55A11"/>
              </a:solidFill>
              <a:latin typeface="Montserrat"/>
              <a:sym typeface="Montserrat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7375979" y="9395150"/>
            <a:ext cx="775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1357659" y="3705663"/>
            <a:ext cx="14049119" cy="510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через Госуслуги (создание ЭЦП в приложении </a:t>
            </a:r>
            <a:r>
              <a:rPr lang="ru-RU" sz="400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ГосКлюч</a:t>
            </a:r>
            <a:r>
              <a:rPr lang="ru-RU" sz="4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lang="ru-RU" sz="4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лично или через представителя (заявление должно быть заверено у нотариуса), обязательна уплата пошлины</a:t>
            </a:r>
            <a:endParaRPr lang="ru-RU" sz="4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lang="ru-RU" dirty="0"/>
          </a:p>
          <a:p>
            <a:pPr marL="742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0261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921"/>
          </a:srgbClr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50" y="1065205"/>
            <a:ext cx="8115524" cy="811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1038950" y="715600"/>
            <a:ext cx="9070800" cy="1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ru-RU" sz="6400" b="1" i="0" u="none" strike="noStrike" cap="none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</a:t>
            </a:r>
            <a:r>
              <a:rPr lang="ru-RU" sz="6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 внимание</a:t>
            </a:r>
            <a:endParaRPr sz="6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1038950" y="6700281"/>
            <a:ext cx="83676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000" tIns="184000" rIns="184000" bIns="18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1038950" y="3816986"/>
            <a:ext cx="672972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Напишите,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если будут вопросы!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 rotWithShape="1">
          <a:blip r:embed="rId4">
            <a:alphaModFix/>
          </a:blip>
          <a:srcRect l="18276" t="35165" r="18979" b="32775"/>
          <a:stretch/>
        </p:blipFill>
        <p:spPr>
          <a:xfrm>
            <a:off x="1038950" y="5484760"/>
            <a:ext cx="4185112" cy="4631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55592">
            <a:off x="13555772" y="4662509"/>
            <a:ext cx="3959331" cy="662593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/>
          <p:nvPr/>
        </p:nvSpPr>
        <p:spPr>
          <a:xfrm>
            <a:off x="1974272" y="2293919"/>
            <a:ext cx="12282055" cy="692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1" i="0" u="none" strike="noStrike" cap="none" dirty="0">
                <a:solidFill>
                  <a:srgbClr val="EF8600"/>
                </a:solidFill>
                <a:latin typeface="Montserrat"/>
                <a:ea typeface="Montserrat"/>
                <a:cs typeface="Montserrat"/>
                <a:sym typeface="Montserrat"/>
              </a:rPr>
              <a:t>Обо мне</a:t>
            </a:r>
            <a:endParaRPr sz="2400" b="0" i="0" u="none" strike="noStrike" cap="none" dirty="0">
              <a:solidFill>
                <a:srgbClr val="EF8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Константин,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юрист</a:t>
            </a:r>
            <a:endParaRPr sz="2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7D3F9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3F95"/>
              </a:buClr>
              <a:buSzPts val="2800"/>
              <a:buFont typeface="Montserrat"/>
              <a:buChar char="●"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более 7 лет работы в секторе;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683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7D3F95"/>
              </a:buClr>
              <a:buSzPts val="2800"/>
              <a:buFont typeface="Montserrat"/>
              <a:buChar char="●"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магистратура и аспирантура со специализацией на правовых проблемах деятельности НКО;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683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●"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автор телеграм-канала </a:t>
            </a:r>
            <a:r>
              <a:rPr lang="ru-RU" sz="2800" b="1" dirty="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Юридический минимум НКО”</a:t>
            </a:r>
            <a:endParaRPr sz="28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683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●"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 научных и 30 публицистических статей о юридических аспектах работы НКО;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6100" marR="0" lvl="0" indent="-3683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●"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 </a:t>
            </a:r>
            <a:r>
              <a:rPr lang="ru-RU" sz="2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ProCharity</a:t>
            </a: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(больше 300 </a:t>
            </a:r>
            <a:r>
              <a:rPr lang="ru-RU" sz="2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</a:t>
            </a: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bono</a:t>
            </a:r>
            <a:r>
              <a:rPr lang="ru-RU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консультаций НКО).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4">
            <a:alphaModFix/>
          </a:blip>
          <a:srcRect l="18276" t="35165" r="18979" b="32775"/>
          <a:stretch/>
        </p:blipFill>
        <p:spPr>
          <a:xfrm>
            <a:off x="13456548" y="110219"/>
            <a:ext cx="4548423" cy="5033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1091248" y="812911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В чем особенность регистрации НКО?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0" b="1" dirty="0">
              <a:solidFill>
                <a:srgbClr val="C55A11"/>
              </a:solidFill>
              <a:latin typeface="Montserrat"/>
              <a:sym typeface="Montserrat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6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свой регистрирующий орган;</a:t>
            </a: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6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6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отдельные требования и процедура.</a:t>
            </a:r>
            <a:endParaRPr sz="6000" i="0" u="none" strike="noStrike" cap="none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1091248" y="968187"/>
            <a:ext cx="16792319" cy="68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Приказ Минюста России от 26.09.2022 № 199</a:t>
            </a:r>
          </a:p>
          <a:p>
            <a:endParaRPr lang="ru-RU" sz="2800" b="1" dirty="0">
              <a:solidFill>
                <a:srgbClr val="C55A11"/>
              </a:solidFill>
              <a:latin typeface="Montserrat"/>
              <a:sym typeface="Montserrat"/>
            </a:endParaRPr>
          </a:p>
          <a:p>
            <a:pPr algn="l"/>
            <a:r>
              <a:rPr lang="ru-RU" sz="3600" dirty="0">
                <a:solidFill>
                  <a:schemeClr val="dk1"/>
                </a:solidFill>
                <a:latin typeface="Montserrat"/>
              </a:rPr>
              <a:t>Административный регламент по предоставлению государственной услуги по принятию решения о государственной регистрации некоммерческих организаций</a:t>
            </a:r>
          </a:p>
          <a:p>
            <a:pPr algn="l"/>
            <a:endParaRPr lang="ru-RU" sz="4800" dirty="0">
              <a:solidFill>
                <a:schemeClr val="dk1"/>
              </a:solidFill>
              <a:latin typeface="Montserrat"/>
            </a:endParaRPr>
          </a:p>
          <a:p>
            <a:pPr marL="685800" indent="-685800" algn="l">
              <a:buFontTx/>
              <a:buChar char="-"/>
            </a:pPr>
            <a:r>
              <a:rPr lang="ru-RU" sz="4800" dirty="0">
                <a:solidFill>
                  <a:schemeClr val="dk1"/>
                </a:solidFill>
                <a:latin typeface="Montserrat"/>
              </a:rPr>
              <a:t>перечень документов;</a:t>
            </a:r>
          </a:p>
          <a:p>
            <a:pPr marL="685800" indent="-685800" algn="l">
              <a:buFontTx/>
              <a:buChar char="-"/>
            </a:pPr>
            <a:r>
              <a:rPr lang="ru-RU" sz="4800" dirty="0">
                <a:solidFill>
                  <a:schemeClr val="dk1"/>
                </a:solidFill>
                <a:latin typeface="Montserrat"/>
              </a:rPr>
              <a:t>требования к документам;</a:t>
            </a:r>
          </a:p>
          <a:p>
            <a:pPr marL="685800" indent="-685800" algn="l">
              <a:buFontTx/>
              <a:buChar char="-"/>
            </a:pPr>
            <a:r>
              <a:rPr lang="ru-RU" sz="4800" dirty="0">
                <a:solidFill>
                  <a:schemeClr val="dk1"/>
                </a:solidFill>
                <a:latin typeface="Montserrat"/>
              </a:rPr>
              <a:t>основания для отказа.</a:t>
            </a:r>
          </a:p>
        </p:txBody>
      </p:sp>
      <p:sp>
        <p:nvSpPr>
          <p:cNvPr id="87" name="Google Shape;87;p6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20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1091248" y="1104307"/>
            <a:ext cx="16792319" cy="858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Какие документы?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6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6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заявление;</a:t>
            </a: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6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устав;</a:t>
            </a:r>
            <a:endParaRPr lang="ru-RU" sz="6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6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решение о создании</a:t>
            </a:r>
            <a:endParaRPr lang="ru-RU" sz="6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6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дополнительные документы</a:t>
            </a:r>
            <a:endParaRPr sz="6000" i="0" u="none" strike="noStrike" cap="none" dirty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32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1091248" y="1104307"/>
            <a:ext cx="16792319" cy="858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Что за заявление?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6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60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Форма р11001;</a:t>
            </a: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6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6000" i="0" u="none" strike="noStrike" cap="none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Приказ ФНС России от 31.08.2020 N ЕД-7-14/617@ «Об утверждении форм и требований к оформлению документов…»</a:t>
            </a:r>
          </a:p>
        </p:txBody>
      </p:sp>
      <p:sp>
        <p:nvSpPr>
          <p:cNvPr id="87" name="Google Shape;87;p6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15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1091248" y="1104307"/>
            <a:ext cx="16792319" cy="858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Как заполнить заявление?</a:t>
            </a:r>
            <a:endParaRPr lang="ru-RU" sz="6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6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B39750-6011-DF29-591E-0760700B0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33" y="3118736"/>
            <a:ext cx="17800005" cy="42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1091248" y="1104307"/>
            <a:ext cx="16792319" cy="858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Как заполнить заявление?</a:t>
            </a:r>
            <a:endParaRPr lang="ru-RU" sz="6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6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22368C-D9C0-2DC6-6938-4EF56001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836" y="2526422"/>
            <a:ext cx="13622651" cy="74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3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1091248" y="1104307"/>
            <a:ext cx="16792319" cy="858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C55A11"/>
                </a:solidFill>
                <a:latin typeface="Montserrat"/>
                <a:sym typeface="Montserrat"/>
              </a:rPr>
              <a:t>Как заполнить заявление?</a:t>
            </a:r>
            <a:endParaRPr lang="ru-RU" sz="6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6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81B056-78AE-752D-F26B-6F2DEB20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88" y="2518913"/>
            <a:ext cx="14760592" cy="7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47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390</Words>
  <Application>Microsoft Office PowerPoint</Application>
  <PresentationFormat>Произвольный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Montserrat</vt:lpstr>
      <vt:lpstr>Arial</vt:lpstr>
      <vt:lpstr>Georgia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k.vorobyov</dc:creator>
  <cp:lastModifiedBy>Vorobyev Konstantin</cp:lastModifiedBy>
  <cp:revision>3</cp:revision>
  <dcterms:modified xsi:type="dcterms:W3CDTF">2025-12-09T08:01:45Z</dcterms:modified>
</cp:coreProperties>
</file>