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10287000" cx="18288000"/>
  <p:notesSz cx="6858000" cy="9144000"/>
  <p:embeddedFontLst>
    <p:embeddedFont>
      <p:font typeface="Montserra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  <p:ext uri="GoogleSlidesCustomDataVersion2">
      <go:slidesCustomData xmlns:go="http://customooxmlschemas.google.com/" r:id="rId36" roundtripDataSignature="AMtx7miUgTpJWTKmbtijvRsduqzWzsY1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56D4AF-B6E4-466D-8694-DC7782DC36D0}">
  <a:tblStyle styleId="{C656D4AF-B6E4-466D-8694-DC7782DC36D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362D02C-61AA-4585-A128-AC14B250B15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fill>
          <a:solidFill>
            <a:srgbClr val="CDD8FB"/>
          </a:solidFill>
        </a:fill>
      </a:tcStyle>
    </a:band1H>
    <a:band2H>
      <a:tcTxStyle/>
    </a:band2H>
    <a:band1V>
      <a:tcTxStyle/>
      <a:tcStyle>
        <a:fill>
          <a:solidFill>
            <a:srgbClr val="CDD8FB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Montserrat-bold.fntdata"/><Relationship Id="rId10" Type="http://schemas.openxmlformats.org/officeDocument/2006/relationships/slide" Target="slides/slide4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caf98fb8d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   </a:t>
            </a:r>
            <a:endParaRPr/>
          </a:p>
        </p:txBody>
      </p:sp>
      <p:sp>
        <p:nvSpPr>
          <p:cNvPr id="124" name="Google Shape;124;g36caf98fb8d_0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caf98fb8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   </a:t>
            </a:r>
            <a:endParaRPr/>
          </a:p>
        </p:txBody>
      </p:sp>
      <p:sp>
        <p:nvSpPr>
          <p:cNvPr id="131" name="Google Shape;131;g36caf98fb8d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caf98fb8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   </a:t>
            </a:r>
            <a:endParaRPr/>
          </a:p>
        </p:txBody>
      </p:sp>
      <p:sp>
        <p:nvSpPr>
          <p:cNvPr id="138" name="Google Shape;138;g36caf98fb8d_0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caf98fb8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   </a:t>
            </a:r>
            <a:endParaRPr/>
          </a:p>
        </p:txBody>
      </p:sp>
      <p:sp>
        <p:nvSpPr>
          <p:cNvPr id="145" name="Google Shape;145;g36caf98fb8d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caf98fb8d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36caf98fb8d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caf98fb8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36caf98fb8d_0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caf98fb8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36caf98fb8d_0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6caf98fb8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g36caf98fb8d_0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caf98fb8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g36caf98fb8d_0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caf98fb8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g36caf98fb8d_0_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caf98fb8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g36caf98fb8d_0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caf98fb8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36caf98fb8d_0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caf98fb8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g36caf98fb8d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caf98fb8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g36caf98fb8d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caf98fb8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36caf98fb8d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   </a:t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caf98fb8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/>
              <a:t>   </a:t>
            </a:r>
            <a:endParaRPr/>
          </a:p>
        </p:txBody>
      </p:sp>
      <p:sp>
        <p:nvSpPr>
          <p:cNvPr id="117" name="Google Shape;117;g36caf98fb8d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0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46" name="Google Shape;46;p40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40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51" name="Google Shape;51;p4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54" name="Google Shape;54;p42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0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0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0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0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23" name="Google Shape;23;p34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4" name="Google Shape;24;p3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7" name="Google Shape;27;p3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36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2" name="Google Shape;32;p3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9" name="Google Shape;39;p3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42" name="Google Shape;42;p3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30A0">
            <a:alpha val="14901"/>
          </a:srgbClr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55592">
            <a:off x="12488899" y="2082420"/>
            <a:ext cx="5755651" cy="963206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/>
          <p:nvPr/>
        </p:nvSpPr>
        <p:spPr>
          <a:xfrm>
            <a:off x="1342970" y="1189025"/>
            <a:ext cx="14582830" cy="7617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5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Виды НКО:</a:t>
            </a:r>
            <a:endParaRPr b="1" sz="115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различия и специфика организационно-правовых форм</a:t>
            </a:r>
            <a:endParaRPr b="1"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Воробьев Константин</a:t>
            </a:r>
            <a:endParaRPr b="1"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caf98fb8d_0_159"/>
          <p:cNvSpPr txBox="1"/>
          <p:nvPr/>
        </p:nvSpPr>
        <p:spPr>
          <a:xfrm>
            <a:off x="1495681" y="1104539"/>
            <a:ext cx="167922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уровень — благотворительная организация — закон о благотворительной деятельности</a:t>
            </a:r>
            <a:endParaRPr b="1" sz="6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g36caf98fb8d_0_159"/>
          <p:cNvSpPr txBox="1"/>
          <p:nvPr/>
        </p:nvSpPr>
        <p:spPr>
          <a:xfrm>
            <a:off x="17375978" y="9395150"/>
            <a:ext cx="7293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6caf98fb8d_0_159"/>
          <p:cNvSpPr txBox="1"/>
          <p:nvPr/>
        </p:nvSpPr>
        <p:spPr>
          <a:xfrm>
            <a:off x="1126975" y="3829050"/>
            <a:ext cx="16530600" cy="6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наименовании организации используется слово «благотворительный»; 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цели деятельности должны быть ограничены исключительно благотворительными и перечисленными в статье 2 закона; 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нормы о высшем органе управления, в том числе его компетенция, должны полностью соответствовать требованиям статьи 10 закона (добавляются вопросы об утверждении программ, бюджета); 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положения об источниках имущества и способах их использования — требованиям статей 10-17  закона (расходование поступлений по правилу 80/20);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запрет должностным лицам и членам высшего органа занимать должности в администрации учрежденных организаций;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запрет участвовать в коммерческих организациях вместе с другими лицами.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Благотворительные организации предоставляют дополнительный отчет в Минюст России (до 31 марта каждого года), при этом для них действуют пониженные страховые взносы (7,6%), а также льготы при передаче благотворительной помощи гражданам.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caf98fb8d_0_90"/>
          <p:cNvSpPr txBox="1"/>
          <p:nvPr/>
        </p:nvSpPr>
        <p:spPr>
          <a:xfrm>
            <a:off x="1495681" y="1104539"/>
            <a:ext cx="167922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b="1" lang="ru-RU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уровень — общественное объединение — закон об общественных объединениях</a:t>
            </a:r>
            <a:endParaRPr b="1" sz="6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Организации, работа которых регулируется законом об НКО + законом об общественных объединениях (дополнительные права на проведение митингов, территориальное ограничение)</a:t>
            </a:r>
            <a:endParaRPr sz="42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g36caf98fb8d_0_90"/>
          <p:cNvSpPr txBox="1"/>
          <p:nvPr/>
        </p:nvSpPr>
        <p:spPr>
          <a:xfrm>
            <a:off x="17375977" y="9395150"/>
            <a:ext cx="652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6caf98fb8d_0_90"/>
          <p:cNvSpPr txBox="1"/>
          <p:nvPr/>
        </p:nvSpPr>
        <p:spPr>
          <a:xfrm>
            <a:off x="1352975" y="7861550"/>
            <a:ext cx="1653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общественная организация, общественное движение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общественный фонд, общественное учреждение 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caf98fb8d_0_165"/>
          <p:cNvSpPr txBox="1"/>
          <p:nvPr/>
        </p:nvSpPr>
        <p:spPr>
          <a:xfrm>
            <a:off x="1495681" y="1104539"/>
            <a:ext cx="167922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уровень — общественное объединение — закон об общественных объединениях</a:t>
            </a:r>
            <a:endParaRPr b="1" sz="6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g36caf98fb8d_0_165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6caf98fb8d_0_165"/>
          <p:cNvSpPr txBox="1"/>
          <p:nvPr/>
        </p:nvSpPr>
        <p:spPr>
          <a:xfrm>
            <a:off x="1626475" y="4712150"/>
            <a:ext cx="16530600" cy="56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Права: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свободно распространять информацию о своей деятельности;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участвовать в выработке решений органов государственной власти и органов местного самоуправления в порядке и объеме, предусмотренными настоящим Федеральным законом и другими законами;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проводить собрания, митинги, демонстрации, шествия и пикетирование;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учреждать СМИ и осуществлять издательскую деятельность;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выступать с инициативами по различным вопросам общественной жизни, вносить предложения в органы государственной власти;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ru-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участвовать в выборах и референдумах в порядке, установленном законодательством Российской Федерации.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caf98fb8d_0_96"/>
          <p:cNvSpPr txBox="1"/>
          <p:nvPr/>
        </p:nvSpPr>
        <p:spPr>
          <a:xfrm>
            <a:off x="1495681" y="1104539"/>
            <a:ext cx="167922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Ситуация</a:t>
            </a:r>
            <a:endParaRPr b="1" sz="6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Общественный благотворительный фонд</a:t>
            </a:r>
            <a:endParaRPr sz="42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З</a:t>
            </a:r>
            <a:r>
              <a:rPr lang="ru-RU" sz="42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акон об НКО  </a:t>
            </a:r>
            <a:r>
              <a:rPr lang="ru-RU" sz="42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lang="ru-RU" sz="42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закон об общественных объединениях</a:t>
            </a:r>
            <a:r>
              <a:rPr lang="ru-RU" sz="42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2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+ закон о благотворительной деятельности</a:t>
            </a:r>
            <a:endParaRPr sz="42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g36caf98fb8d_0_96"/>
          <p:cNvSpPr txBox="1"/>
          <p:nvPr/>
        </p:nvSpPr>
        <p:spPr>
          <a:xfrm>
            <a:off x="17375978" y="9395150"/>
            <a:ext cx="6987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6caf98fb8d_0_96"/>
          <p:cNvSpPr txBox="1"/>
          <p:nvPr/>
        </p:nvSpPr>
        <p:spPr>
          <a:xfrm>
            <a:off x="1352975" y="7861550"/>
            <a:ext cx="1653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общественная организация, общественное движение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общественный фонд, общественное учреждение 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/>
        </p:nvSpPr>
        <p:spPr>
          <a:xfrm>
            <a:off x="1495681" y="1104539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Устав</a:t>
            </a:r>
            <a:r>
              <a:rPr b="1" lang="ru-RU" sz="1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i="0" sz="12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17375979" y="9395150"/>
            <a:ext cx="775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1495681" y="3602145"/>
            <a:ext cx="14049119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b="1" i="0" lang="ru-RU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наименование и правовая форма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b="1" i="0" lang="ru-RU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место нахождения (населенный пункт)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b="1" i="0" lang="ru-RU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цели и виды деятельности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b="1" i="0" lang="ru-RU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органы, порядок их создания и компетенция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b="1" i="0" lang="ru-RU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судьба имущества после ликвидации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b="1" i="0" lang="ru-RU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если есть членство – порядок вступления, права и обязанности членов</a:t>
            </a:r>
            <a:endParaRPr/>
          </a:p>
          <a:p>
            <a:pPr indent="-488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пункт 3 статьи 14 закона об НКО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/>
        </p:nvSpPr>
        <p:spPr>
          <a:xfrm>
            <a:off x="1495681" y="1104539"/>
            <a:ext cx="15346977" cy="6879394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Правовой статус</a:t>
            </a:r>
            <a:endParaRPr b="1" i="0" sz="1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Обязательно полное и корректное определение организационно-правовой формы и её признаков в уставе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Статья 123.17 ГК – фонды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Статья 123.24 ГК – АНО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Статья 123.4 – общественные организации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17375977" y="9395150"/>
            <a:ext cx="652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1495681" y="455610"/>
            <a:ext cx="16387886" cy="6879394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Виды </a:t>
            </a:r>
            <a:r>
              <a:rPr b="1" i="0" lang="ru-RU" sz="8000" u="none" cap="none" strike="noStrike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НКО</a:t>
            </a:r>
            <a:endParaRPr b="1" i="0" sz="8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17375978" y="9395150"/>
            <a:ext cx="675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9" name="Google Shape;169;p24"/>
          <p:cNvGraphicFramePr/>
          <p:nvPr/>
        </p:nvGraphicFramePr>
        <p:xfrm>
          <a:off x="1" y="25167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{E362D02C-61AA-4585-A128-AC14B250B15D}</a:tableStyleId>
              </a:tblPr>
              <a:tblGrid>
                <a:gridCol w="3381800"/>
                <a:gridCol w="3896825"/>
                <a:gridCol w="3725950"/>
                <a:gridCol w="3557450"/>
                <a:gridCol w="3725950"/>
              </a:tblGrid>
              <a:tr h="156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Организационно-правовая форма НКО</a:t>
                      </a:r>
                      <a:r>
                        <a:rPr b="1" lang="ru-RU" sz="2000" u="none" cap="none" strike="noStrike"/>
                        <a:t> </a:t>
                      </a:r>
                      <a:r>
                        <a:rPr b="1" lang="ru-RU" sz="2200" u="none" cap="none" strike="noStrike"/>
                        <a:t> / Критерий сравнения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АНО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Ассоциация    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Фонд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Общественная организация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</a:tr>
              <a:tr h="531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ru-RU" sz="2200"/>
                        <a:t>Цель создания</a:t>
                      </a:r>
                      <a:endParaRPr b="1" sz="22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200"/>
                        <a:t>Предоставление услуг в сфере образования, здравоохранения, культуры, науки, права, физической культуры и спорта и в иных сферах</a:t>
                      </a:r>
                      <a:endParaRPr sz="20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Представление и защита общих интересов, в том числе профессиональных, достижение общественно полезных, а также иных не противоречащих законам и имеющих некоммерческий характер целей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Социальные, благотворительные, культурные, образовательные или иные общественно полезные цели</a:t>
                      </a:r>
                      <a:endParaRPr sz="22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200"/>
                        <a:t>Удовлетворение духовных или иных нематериальных потребностей граждан, для представления и защиты общих интересов и достижения иных не противоречащих закону целей</a:t>
                      </a:r>
                      <a:endParaRPr sz="2000"/>
                    </a:p>
                  </a:txBody>
                  <a:tcPr marT="0" marB="0" marR="129100" marL="129100"/>
                </a:tc>
              </a:tr>
            </a:tbl>
          </a:graphicData>
        </a:graphic>
      </p:graphicFrame>
      <p:cxnSp>
        <p:nvCxnSpPr>
          <p:cNvPr id="170" name="Google Shape;170;p24"/>
          <p:cNvCxnSpPr/>
          <p:nvPr/>
        </p:nvCxnSpPr>
        <p:spPr>
          <a:xfrm rot="10800000">
            <a:off x="818692" y="3949802"/>
            <a:ext cx="2" cy="1071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caf98fb8d_0_114"/>
          <p:cNvSpPr txBox="1"/>
          <p:nvPr/>
        </p:nvSpPr>
        <p:spPr>
          <a:xfrm>
            <a:off x="1495681" y="455610"/>
            <a:ext cx="163878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Виды </a:t>
            </a:r>
            <a:r>
              <a:rPr b="1" i="0" lang="ru-RU" sz="8000" u="none" cap="none" strike="noStrike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НКО</a:t>
            </a:r>
            <a:endParaRPr b="1" i="0" sz="8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g36caf98fb8d_0_114"/>
          <p:cNvSpPr txBox="1"/>
          <p:nvPr/>
        </p:nvSpPr>
        <p:spPr>
          <a:xfrm>
            <a:off x="17375978" y="9395150"/>
            <a:ext cx="675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g36caf98fb8d_0_114"/>
          <p:cNvGraphicFramePr/>
          <p:nvPr/>
        </p:nvGraphicFramePr>
        <p:xfrm>
          <a:off x="1" y="25167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{E362D02C-61AA-4585-A128-AC14B250B15D}</a:tableStyleId>
              </a:tblPr>
              <a:tblGrid>
                <a:gridCol w="3381800"/>
                <a:gridCol w="3896825"/>
                <a:gridCol w="3725950"/>
                <a:gridCol w="3557450"/>
                <a:gridCol w="3725950"/>
              </a:tblGrid>
              <a:tr h="156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Организационно-правовая форма НКО</a:t>
                      </a:r>
                      <a:r>
                        <a:rPr b="1" lang="ru-RU" sz="2000" u="none" cap="none" strike="noStrike"/>
                        <a:t> </a:t>
                      </a:r>
                      <a:r>
                        <a:rPr b="1" lang="ru-RU" sz="2200" u="none" cap="none" strike="noStrike"/>
                        <a:t> / Критерий сравнения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АНО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Ассоциация    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Фонд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Общественная организация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</a:tr>
              <a:tr h="429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ru-RU" sz="2200"/>
                        <a:t>Минимальное количество учредителей (граждан или юрлиц)</a:t>
                      </a:r>
                      <a:endParaRPr b="1" sz="22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200"/>
                        <a:t>Один</a:t>
                      </a:r>
                      <a:endParaRPr sz="22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200"/>
                        <a:t>Два</a:t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200"/>
                        <a:t>Один</a:t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200"/>
                        <a:t>Три</a:t>
                      </a:r>
                      <a:endParaRPr sz="2200"/>
                    </a:p>
                  </a:txBody>
                  <a:tcPr marT="0" marB="0" marR="129100" marL="129100"/>
                </a:tc>
              </a:tr>
            </a:tbl>
          </a:graphicData>
        </a:graphic>
      </p:graphicFrame>
      <p:cxnSp>
        <p:nvCxnSpPr>
          <p:cNvPr id="178" name="Google Shape;178;g36caf98fb8d_0_114"/>
          <p:cNvCxnSpPr/>
          <p:nvPr/>
        </p:nvCxnSpPr>
        <p:spPr>
          <a:xfrm rot="10800000">
            <a:off x="818694" y="3949715"/>
            <a:ext cx="0" cy="1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caf98fb8d_0_121"/>
          <p:cNvSpPr txBox="1"/>
          <p:nvPr/>
        </p:nvSpPr>
        <p:spPr>
          <a:xfrm>
            <a:off x="1495681" y="455610"/>
            <a:ext cx="163878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Виды </a:t>
            </a:r>
            <a:r>
              <a:rPr b="1" i="0" lang="ru-RU" sz="8000" u="none" cap="none" strike="noStrike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НКО</a:t>
            </a:r>
            <a:endParaRPr b="1" i="0" sz="8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g36caf98fb8d_0_121"/>
          <p:cNvSpPr txBox="1"/>
          <p:nvPr/>
        </p:nvSpPr>
        <p:spPr>
          <a:xfrm>
            <a:off x="17375978" y="9395150"/>
            <a:ext cx="675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5" name="Google Shape;185;g36caf98fb8d_0_121"/>
          <p:cNvGraphicFramePr/>
          <p:nvPr/>
        </p:nvGraphicFramePr>
        <p:xfrm>
          <a:off x="1" y="25167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{E362D02C-61AA-4585-A128-AC14B250B15D}</a:tableStyleId>
              </a:tblPr>
              <a:tblGrid>
                <a:gridCol w="3381800"/>
                <a:gridCol w="3896825"/>
                <a:gridCol w="3725950"/>
                <a:gridCol w="3557450"/>
                <a:gridCol w="3725950"/>
              </a:tblGrid>
              <a:tr h="156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Организационно-правовая форма НКО</a:t>
                      </a:r>
                      <a:r>
                        <a:rPr b="1" lang="ru-RU" sz="2000" u="none" cap="none" strike="noStrike"/>
                        <a:t> </a:t>
                      </a:r>
                      <a:r>
                        <a:rPr b="1" lang="ru-RU" sz="2200" u="none" cap="none" strike="noStrike"/>
                        <a:t> / Критерий сравнения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АНО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Ассоциация    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Фонд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Общественная организация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</a:tr>
              <a:tr h="429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Ответственность учредителей (членов) по обязательствам НКО</a:t>
                      </a:r>
                      <a:endParaRPr b="1" sz="22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Нет</a:t>
                      </a:r>
                      <a:endParaRPr sz="22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Может быть предусмотрена уставом</a:t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Нет</a:t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Нет</a:t>
                      </a:r>
                      <a:endParaRPr sz="2200"/>
                    </a:p>
                  </a:txBody>
                  <a:tcPr marT="0" marB="0" marR="129100" marL="129100"/>
                </a:tc>
              </a:tr>
            </a:tbl>
          </a:graphicData>
        </a:graphic>
      </p:graphicFrame>
      <p:cxnSp>
        <p:nvCxnSpPr>
          <p:cNvPr id="186" name="Google Shape;186;g36caf98fb8d_0_121"/>
          <p:cNvCxnSpPr/>
          <p:nvPr/>
        </p:nvCxnSpPr>
        <p:spPr>
          <a:xfrm rot="10800000">
            <a:off x="818694" y="3949715"/>
            <a:ext cx="0" cy="1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6caf98fb8d_0_107"/>
          <p:cNvSpPr txBox="1"/>
          <p:nvPr/>
        </p:nvSpPr>
        <p:spPr>
          <a:xfrm>
            <a:off x="1495681" y="455610"/>
            <a:ext cx="163878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Виды </a:t>
            </a:r>
            <a:r>
              <a:rPr b="1" i="0" lang="ru-RU" sz="8000" u="none" cap="none" strike="noStrike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НКО</a:t>
            </a:r>
            <a:endParaRPr b="1" i="0" sz="8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g36caf98fb8d_0_107"/>
          <p:cNvSpPr txBox="1"/>
          <p:nvPr/>
        </p:nvSpPr>
        <p:spPr>
          <a:xfrm>
            <a:off x="17375978" y="9395150"/>
            <a:ext cx="675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3" name="Google Shape;193;g36caf98fb8d_0_107"/>
          <p:cNvGraphicFramePr/>
          <p:nvPr/>
        </p:nvGraphicFramePr>
        <p:xfrm>
          <a:off x="1" y="25167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{E362D02C-61AA-4585-A128-AC14B250B15D}</a:tableStyleId>
              </a:tblPr>
              <a:tblGrid>
                <a:gridCol w="3381800"/>
                <a:gridCol w="3896825"/>
                <a:gridCol w="3725950"/>
                <a:gridCol w="3557450"/>
                <a:gridCol w="3725950"/>
              </a:tblGrid>
              <a:tr h="156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Организационно-правовая форма НКО</a:t>
                      </a:r>
                      <a:r>
                        <a:rPr b="1" lang="ru-RU" sz="2000" u="none" cap="none" strike="noStrike"/>
                        <a:t> </a:t>
                      </a:r>
                      <a:r>
                        <a:rPr b="1" lang="ru-RU" sz="2200" u="none" cap="none" strike="noStrike"/>
                        <a:t> / Критерий сравнения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АНО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Ассоциация    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Фонд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Общественная организация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</a:tr>
              <a:tr h="531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Органы управления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ru-RU" sz="2000" u="none" cap="none" strike="noStrike"/>
                        <a:t>Высший орган (единственный учредитель / собрание учредителей)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ru-RU" sz="2000" u="none" cap="none" strike="noStrike"/>
                        <a:t>Единоличный исполнительный орган (директор, президент)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Двухуровневая структура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Возможна условно одноуровневая структура, если единственный учредитель и директор одно лицо</a:t>
                      </a:r>
                      <a:endParaRPr sz="20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ru-RU" sz="2000" u="none" cap="none" strike="noStrike"/>
                        <a:t>Высший коллегиальный орган (собрание учредителей)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ru-RU" sz="2000" u="none" cap="none" strike="noStrike"/>
                        <a:t>Единоличный исполнительный орган (директор, президент)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Двухуровневая структура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ru-RU" sz="2000" u="none" cap="none" strike="noStrike"/>
                        <a:t>Высший коллегиальный орган (совет)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ru-RU" sz="2000" u="none" cap="none" strike="noStrike"/>
                        <a:t>Надзорный орган (попечительский совет)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ru-RU" sz="2000" u="none" cap="none" strike="noStrike"/>
                        <a:t>Единоличный исполнительный орган (директор, президент)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Трехуровневая структура</a:t>
                      </a:r>
                      <a:endParaRPr sz="20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ru-RU" sz="2000" u="none" cap="none" strike="noStrike"/>
                        <a:t>Высший руководящий орган — съезд или общее собрание участников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ru-RU" sz="2000" u="none" cap="none" strike="noStrike"/>
                        <a:t>Постоянно действующий коллегиальный орган, подотчетный съезду или общему собранию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ru-RU" sz="2000" u="none" cap="none" strike="noStrike"/>
                        <a:t>Единоличный исполнительный орган (директор, президент)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ru-RU" sz="2000" u="none" cap="none" strike="noStrike"/>
                        <a:t>Ревизор</a:t>
                      </a:r>
                      <a:endParaRPr/>
                    </a:p>
                    <a:p>
                      <a:pPr indent="0" lvl="0" marL="2286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 </a:t>
                      </a:r>
                      <a:endParaRPr sz="2000" u="none" cap="none" strike="noStrike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2000"/>
                        <a:t>Четырехуровневая структура</a:t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sz="2000"/>
                        <a:t>По ГК — допустима 3-ур.</a:t>
                      </a:r>
                      <a:endParaRPr sz="2000"/>
                    </a:p>
                  </a:txBody>
                  <a:tcPr marT="0" marB="0" marR="129100" marL="129100"/>
                </a:tc>
              </a:tr>
            </a:tbl>
          </a:graphicData>
        </a:graphic>
      </p:graphicFrame>
      <p:cxnSp>
        <p:nvCxnSpPr>
          <p:cNvPr id="194" name="Google Shape;194;g36caf98fb8d_0_107"/>
          <p:cNvCxnSpPr/>
          <p:nvPr/>
        </p:nvCxnSpPr>
        <p:spPr>
          <a:xfrm rot="10800000">
            <a:off x="818694" y="3949715"/>
            <a:ext cx="0" cy="1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55592">
            <a:off x="13555772" y="4662509"/>
            <a:ext cx="3959331" cy="662593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/>
          <p:nvPr/>
        </p:nvSpPr>
        <p:spPr>
          <a:xfrm>
            <a:off x="1974272" y="2293919"/>
            <a:ext cx="12282055" cy="692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ru-RU" sz="6000" u="none" cap="none" strike="noStrike">
                <a:solidFill>
                  <a:srgbClr val="EF8600"/>
                </a:solidFill>
                <a:latin typeface="Montserrat"/>
                <a:ea typeface="Montserrat"/>
                <a:cs typeface="Montserrat"/>
                <a:sym typeface="Montserrat"/>
              </a:rPr>
              <a:t>Обо мне</a:t>
            </a:r>
            <a:endParaRPr b="0" i="0" sz="2400" u="none" cap="none" strike="noStrike">
              <a:solidFill>
                <a:srgbClr val="EF8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Воробьев Константин, </a:t>
            </a:r>
            <a:r>
              <a:rPr b="0" i="0" lang="ru-RU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юрист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D3F9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546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3F95"/>
              </a:buClr>
              <a:buSzPts val="2800"/>
              <a:buFont typeface="Montserrat"/>
              <a:buChar char="●"/>
            </a:pPr>
            <a:r>
              <a:rPr b="0" i="0" lang="ru-RU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более 7 лет работы в секторе;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5461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7D3F95"/>
              </a:buClr>
              <a:buSzPts val="2800"/>
              <a:buFont typeface="Montserrat"/>
              <a:buChar char="●"/>
            </a:pPr>
            <a:r>
              <a:rPr b="0" i="0" lang="ru-RU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магистратура и аспирантура со специализацией на правовых проблемах деятельности НКО;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5461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●"/>
            </a:pPr>
            <a:r>
              <a:rPr b="0" i="0" lang="ru-RU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автор телеграм-канала </a:t>
            </a:r>
            <a:r>
              <a:rPr b="1" lang="ru-RU" sz="280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i="0" lang="ru-RU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Юридический минимум НКО”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5461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●"/>
            </a:pPr>
            <a:r>
              <a:rPr b="0" i="0" lang="ru-RU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 научных и 30 публицистических статей о юридических аспектах работы НКО;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5461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●"/>
            </a:pPr>
            <a:r>
              <a:rPr b="0" i="0" lang="ru-RU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 ProCharity (больше 300 pro bono консультаций НКО).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4">
            <a:alphaModFix/>
          </a:blip>
          <a:srcRect b="32775" l="18276" r="18979" t="35165"/>
          <a:stretch/>
        </p:blipFill>
        <p:spPr>
          <a:xfrm>
            <a:off x="13456548" y="110219"/>
            <a:ext cx="4548423" cy="5033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caf98fb8d_0_128"/>
          <p:cNvSpPr txBox="1"/>
          <p:nvPr/>
        </p:nvSpPr>
        <p:spPr>
          <a:xfrm>
            <a:off x="1495681" y="455610"/>
            <a:ext cx="163878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Виды </a:t>
            </a:r>
            <a:r>
              <a:rPr b="1" i="0" lang="ru-RU" sz="8000" u="none" cap="none" strike="noStrike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НКО</a:t>
            </a:r>
            <a:endParaRPr b="1" i="0" sz="8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g36caf98fb8d_0_128"/>
          <p:cNvSpPr txBox="1"/>
          <p:nvPr/>
        </p:nvSpPr>
        <p:spPr>
          <a:xfrm>
            <a:off x="17375978" y="9395150"/>
            <a:ext cx="675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Google Shape;201;g36caf98fb8d_0_128"/>
          <p:cNvGraphicFramePr/>
          <p:nvPr/>
        </p:nvGraphicFramePr>
        <p:xfrm>
          <a:off x="1" y="25167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{E362D02C-61AA-4585-A128-AC14B250B15D}</a:tableStyleId>
              </a:tblPr>
              <a:tblGrid>
                <a:gridCol w="3381800"/>
                <a:gridCol w="3896825"/>
                <a:gridCol w="3725950"/>
                <a:gridCol w="3557450"/>
                <a:gridCol w="3725950"/>
              </a:tblGrid>
              <a:tr h="156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Организационно-правовая форма НКО</a:t>
                      </a:r>
                      <a:r>
                        <a:rPr b="1" lang="ru-RU" sz="2000" u="none" cap="none" strike="noStrike"/>
                        <a:t> </a:t>
                      </a:r>
                      <a:r>
                        <a:rPr b="1" lang="ru-RU" sz="2200" u="none" cap="none" strike="noStrike"/>
                        <a:t> / Критерий сравнения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АНО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Ассоциация    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Фонд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 u="none" cap="none" strike="noStrike"/>
                        <a:t>Общественная организация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100" marL="129100" anchor="ctr"/>
                </a:tc>
              </a:tr>
              <a:tr h="429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2200"/>
                        <a:t>Дополнительные требования и ограничения</a:t>
                      </a:r>
                      <a:endParaRPr b="1" sz="2200"/>
                    </a:p>
                  </a:txBody>
                  <a:tcPr marT="0" marB="0" marR="129100" marL="1291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1. Работники не могут составлять более 1/3 высшего органа.</a:t>
                      </a:r>
                      <a:endParaRPr b="1" sz="22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2. Ежегодная отчетность в Минюст России по формам ОН001, ОН002.</a:t>
                      </a:r>
                      <a:endParaRPr sz="22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3. Регистрация изменений в ЕГРЮЛ и уставе через Минюст России (срок – 30 дней).</a:t>
                      </a:r>
                      <a:endParaRPr sz="22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4. Обязательный раздельный финансовый учет доходов и расходов по целевым поступлениям (пожертвованиям).</a:t>
                      </a:r>
                      <a:endParaRPr sz="22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1. Ежегодная отчетность в Минюст России по формам ОН001, ОН002.</a:t>
                      </a:r>
                      <a:endParaRPr sz="22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200"/>
                        <a:t>2. Регистрация изменений в ЕГРЮЛ и уставе через Минюст России (срок – 30 дней).</a:t>
                      </a:r>
                      <a:endParaRPr sz="22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200"/>
                        <a:t>3. Обязательный раздельный финансовый учет доходов и расходов по целевым поступлениям (пожертвованиям).</a:t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1. Обязательный аудит (если доходы превысили 3 млн руб. за год перед отчетным).</a:t>
                      </a:r>
                      <a:endParaRPr b="1"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2. Ликвидация только в судебном порядке.</a:t>
                      </a:r>
                      <a:endParaRPr b="1" sz="22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3. </a:t>
                      </a:r>
                      <a:r>
                        <a:rPr lang="ru-RU" sz="2200"/>
                        <a:t>Ежегодная отчетность в Минюст России по формам ОН001, ОН002.</a:t>
                      </a:r>
                      <a:endParaRPr b="1"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4. </a:t>
                      </a:r>
                      <a:r>
                        <a:rPr lang="ru-RU" sz="2200"/>
                        <a:t>Регистрация изменений в ЕГРЮЛ и уставе через Минюст России (срок – 30 дней).</a:t>
                      </a:r>
                      <a:endParaRPr sz="22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5. Обязательный раздельный финансовый учет доходов и расходов по целевым поступлениям (пожертвованиям).</a:t>
                      </a:r>
                      <a:endParaRPr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0" marB="0" marR="129100" marL="129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1. Территориальное ограничение деятельности (регионы, где есть отделения, филиалы).</a:t>
                      </a:r>
                      <a:endParaRPr b="1" sz="22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/>
                        <a:t>2. Ежегодная отчетность в Минюст России по форме ОН003, письмо о продолжении деятельности.</a:t>
                      </a:r>
                      <a:endParaRPr b="1"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200"/>
                        <a:t>3. </a:t>
                      </a:r>
                      <a:r>
                        <a:rPr lang="ru-RU" sz="2200"/>
                        <a:t>Регистрация изменений в ЕГРЮЛ и уставе через Минюст России (срок – 30 дней).</a:t>
                      </a:r>
                      <a:endParaRPr sz="2200"/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200"/>
                        <a:t>4. Обязательный раздельный финансовый учет доходов и расходов по целевым поступлениям (пожертвованиям).</a:t>
                      </a:r>
                      <a:endParaRPr b="1" sz="22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0" marB="0" marR="129100" marL="129100"/>
                </a:tc>
              </a:tr>
            </a:tbl>
          </a:graphicData>
        </a:graphic>
      </p:graphicFrame>
      <p:cxnSp>
        <p:nvCxnSpPr>
          <p:cNvPr id="202" name="Google Shape;202;g36caf98fb8d_0_128"/>
          <p:cNvCxnSpPr/>
          <p:nvPr/>
        </p:nvCxnSpPr>
        <p:spPr>
          <a:xfrm rot="10800000">
            <a:off x="818694" y="3949715"/>
            <a:ext cx="0" cy="1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6caf98fb8d_0_135"/>
          <p:cNvSpPr txBox="1"/>
          <p:nvPr/>
        </p:nvSpPr>
        <p:spPr>
          <a:xfrm>
            <a:off x="1495681" y="455610"/>
            <a:ext cx="163878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НКО в Германии</a:t>
            </a:r>
            <a:endParaRPr b="1" i="0" sz="8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Фонд (Stiftung) </a:t>
            </a: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- при создании фонда учредитель должен предоставить финансовый план, который обосновывает, что объем имущества достаточен для выполнения уставных целей.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Montserrat"/>
              <a:buChar char="●"/>
            </a:pP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рекомендуемое имущество при создании </a:t>
            </a:r>
            <a:r>
              <a:rPr b="1"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не менее 50 тыс. евро (5 млн руб.)</a:t>
            </a: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; 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Montserrat"/>
              <a:buChar char="●"/>
            </a:pP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дополнительный контроль со стороны органа надзора за фондами;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Montserrat"/>
              <a:buChar char="●"/>
            </a:pP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обязательное согласование и обоснование изменений в финансовом плане и уставе для органа надзора.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g36caf98fb8d_0_135"/>
          <p:cNvSpPr txBox="1"/>
          <p:nvPr/>
        </p:nvSpPr>
        <p:spPr>
          <a:xfrm>
            <a:off x="17375978" y="9395150"/>
            <a:ext cx="675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g36caf98fb8d_0_135"/>
          <p:cNvCxnSpPr/>
          <p:nvPr/>
        </p:nvCxnSpPr>
        <p:spPr>
          <a:xfrm rot="10800000">
            <a:off x="818694" y="3949715"/>
            <a:ext cx="0" cy="1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caf98fb8d_0_145"/>
          <p:cNvSpPr txBox="1"/>
          <p:nvPr/>
        </p:nvSpPr>
        <p:spPr>
          <a:xfrm>
            <a:off x="1495681" y="455610"/>
            <a:ext cx="163878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НКО в Германии</a:t>
            </a:r>
            <a:endParaRPr b="1" i="0" sz="8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благотворительное ООО: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Montserrat"/>
              <a:buChar char="●"/>
            </a:pP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ООО с благотворительными целями и запретом на распределение прибыли;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Montserrat"/>
              <a:buChar char="●"/>
            </a:pP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м</a:t>
            </a: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инимальный уставный капитал — 25 000 евро (для gGmbH) или 1 евро (для gUG); 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Montserrat"/>
              <a:buChar char="●"/>
            </a:pP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общий контроль со стороны налоговой службы.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Montserrat"/>
                <a:ea typeface="Montserrat"/>
                <a:cs typeface="Montserrat"/>
                <a:sym typeface="Montserrat"/>
              </a:rPr>
              <a:t>(АНО?)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g36caf98fb8d_0_145"/>
          <p:cNvSpPr txBox="1"/>
          <p:nvPr/>
        </p:nvSpPr>
        <p:spPr>
          <a:xfrm>
            <a:off x="17375978" y="9395150"/>
            <a:ext cx="675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g36caf98fb8d_0_145"/>
          <p:cNvCxnSpPr/>
          <p:nvPr/>
        </p:nvCxnSpPr>
        <p:spPr>
          <a:xfrm rot="10800000">
            <a:off x="818694" y="3949715"/>
            <a:ext cx="0" cy="1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6caf98fb8d_0_152"/>
          <p:cNvSpPr txBox="1"/>
          <p:nvPr/>
        </p:nvSpPr>
        <p:spPr>
          <a:xfrm>
            <a:off x="1495681" y="455610"/>
            <a:ext cx="163878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НКО в Германии</a:t>
            </a:r>
            <a:endParaRPr b="1" i="0" sz="8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объединение (</a:t>
            </a:r>
            <a:r>
              <a:rPr b="1"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eingetragener Verein)</a:t>
            </a:r>
            <a:r>
              <a:rPr b="1"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Montserrat"/>
              <a:buChar char="●"/>
            </a:pP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основано на членстве;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Montserrat"/>
              <a:buChar char="●"/>
            </a:pP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обязательные</a:t>
            </a: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 взносы</a:t>
            </a: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; 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Montserrat"/>
              <a:buChar char="●"/>
            </a:pP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общественно полезные цели;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08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Montserrat"/>
              <a:buChar char="●"/>
            </a:pPr>
            <a:r>
              <a:rPr lang="ru-RU" sz="4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нет уставного капитала.</a:t>
            </a:r>
            <a:endParaRPr sz="44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g36caf98fb8d_0_152"/>
          <p:cNvSpPr txBox="1"/>
          <p:nvPr/>
        </p:nvSpPr>
        <p:spPr>
          <a:xfrm>
            <a:off x="17375978" y="9395150"/>
            <a:ext cx="675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g36caf98fb8d_0_152"/>
          <p:cNvCxnSpPr/>
          <p:nvPr/>
        </p:nvCxnSpPr>
        <p:spPr>
          <a:xfrm rot="10800000">
            <a:off x="818694" y="3949715"/>
            <a:ext cx="0" cy="1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caf98fb8d_0_172"/>
          <p:cNvSpPr txBox="1"/>
          <p:nvPr/>
        </p:nvSpPr>
        <p:spPr>
          <a:xfrm>
            <a:off x="1541656" y="1380201"/>
            <a:ext cx="167922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НКО</a:t>
            </a:r>
            <a:endParaRPr b="1" sz="1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</a:t>
            </a:r>
            <a:endParaRPr b="1"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g36caf98fb8d_0_172"/>
          <p:cNvSpPr txBox="1"/>
          <p:nvPr/>
        </p:nvSpPr>
        <p:spPr>
          <a:xfrm>
            <a:off x="17375976" y="9395150"/>
            <a:ext cx="5757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6caf98fb8d_0_172"/>
          <p:cNvSpPr txBox="1"/>
          <p:nvPr/>
        </p:nvSpPr>
        <p:spPr>
          <a:xfrm>
            <a:off x="1541650" y="5767575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АНО</a:t>
            </a:r>
            <a:endParaRPr sz="2900"/>
          </a:p>
        </p:txBody>
      </p:sp>
      <p:sp>
        <p:nvSpPr>
          <p:cNvPr id="231" name="Google Shape;231;g36caf98fb8d_0_172"/>
          <p:cNvSpPr txBox="1"/>
          <p:nvPr/>
        </p:nvSpPr>
        <p:spPr>
          <a:xfrm>
            <a:off x="7348125" y="3388800"/>
            <a:ext cx="533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благотворительное 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учреждение</a:t>
            </a:r>
            <a:endParaRPr sz="3600"/>
          </a:p>
        </p:txBody>
      </p:sp>
      <p:sp>
        <p:nvSpPr>
          <p:cNvPr id="232" name="Google Shape;232;g36caf98fb8d_0_172"/>
          <p:cNvSpPr txBox="1"/>
          <p:nvPr/>
        </p:nvSpPr>
        <p:spPr>
          <a:xfrm>
            <a:off x="1386100" y="4681800"/>
            <a:ext cx="568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Ассоциация</a:t>
            </a:r>
            <a:endParaRPr/>
          </a:p>
        </p:txBody>
      </p:sp>
      <p:sp>
        <p:nvSpPr>
          <p:cNvPr id="233" name="Google Shape;233;g36caf98fb8d_0_172"/>
          <p:cNvSpPr txBox="1"/>
          <p:nvPr/>
        </p:nvSpPr>
        <p:spPr>
          <a:xfrm>
            <a:off x="14350775" y="3481200"/>
            <a:ext cx="3532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Общественная организация</a:t>
            </a:r>
            <a:endParaRPr sz="3000"/>
          </a:p>
        </p:txBody>
      </p:sp>
      <p:sp>
        <p:nvSpPr>
          <p:cNvPr id="234" name="Google Shape;234;g36caf98fb8d_0_172"/>
          <p:cNvSpPr txBox="1"/>
          <p:nvPr/>
        </p:nvSpPr>
        <p:spPr>
          <a:xfrm>
            <a:off x="14475925" y="5143500"/>
            <a:ext cx="362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Общественный фонд</a:t>
            </a:r>
            <a:endParaRPr/>
          </a:p>
        </p:txBody>
      </p:sp>
      <p:sp>
        <p:nvSpPr>
          <p:cNvPr id="235" name="Google Shape;235;g36caf98fb8d_0_172"/>
          <p:cNvSpPr txBox="1"/>
          <p:nvPr/>
        </p:nvSpPr>
        <p:spPr>
          <a:xfrm>
            <a:off x="7072900" y="5081250"/>
            <a:ext cx="63537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благотворительная 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АНО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благотворительный 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30A0">
            <a:alpha val="3921"/>
          </a:srgbClr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5650" y="1065205"/>
            <a:ext cx="8115524" cy="811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1038950" y="715600"/>
            <a:ext cx="90708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ru-RU" sz="6400" u="none" cap="none" strike="noStrike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</a:t>
            </a:r>
            <a:r>
              <a:rPr b="1" i="0" lang="ru-RU" sz="6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 внимание</a:t>
            </a:r>
            <a:endParaRPr b="1" i="0" sz="6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1038950" y="6700281"/>
            <a:ext cx="8367600" cy="22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4000" lIns="184000" spcFirstLastPara="1" rIns="184000" wrap="square" tIns="18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1038950" y="3816986"/>
            <a:ext cx="672972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Напишите,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если будут вопросы!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7"/>
          <p:cNvPicPr preferRelativeResize="0"/>
          <p:nvPr/>
        </p:nvPicPr>
        <p:blipFill rotWithShape="1">
          <a:blip r:embed="rId4">
            <a:alphaModFix/>
          </a:blip>
          <a:srcRect b="32775" l="18276" r="18979" t="35165"/>
          <a:stretch/>
        </p:blipFill>
        <p:spPr>
          <a:xfrm>
            <a:off x="1038950" y="5484760"/>
            <a:ext cx="4185112" cy="4631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/>
        </p:nvSpPr>
        <p:spPr>
          <a:xfrm>
            <a:off x="1541656" y="1380201"/>
            <a:ext cx="167922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НКО</a:t>
            </a:r>
            <a:endParaRPr b="1" sz="1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</a:t>
            </a:r>
            <a:endParaRPr b="1"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6605975" y="45663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АНО</a:t>
            </a:r>
            <a:endParaRPr sz="2900"/>
          </a:p>
        </p:txBody>
      </p:sp>
      <p:sp>
        <p:nvSpPr>
          <p:cNvPr id="76" name="Google Shape;76;p4"/>
          <p:cNvSpPr txBox="1"/>
          <p:nvPr/>
        </p:nvSpPr>
        <p:spPr>
          <a:xfrm>
            <a:off x="10804775" y="5143500"/>
            <a:ext cx="533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благотворительное 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учреждение</a:t>
            </a:r>
            <a:endParaRPr sz="3600"/>
          </a:p>
        </p:txBody>
      </p:sp>
      <p:sp>
        <p:nvSpPr>
          <p:cNvPr id="77" name="Google Shape;77;p4"/>
          <p:cNvSpPr txBox="1"/>
          <p:nvPr/>
        </p:nvSpPr>
        <p:spPr>
          <a:xfrm>
            <a:off x="6947475" y="1011375"/>
            <a:ext cx="568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Ассоциация</a:t>
            </a:r>
            <a:endParaRPr/>
          </a:p>
        </p:txBody>
      </p:sp>
      <p:sp>
        <p:nvSpPr>
          <p:cNvPr id="78" name="Google Shape;78;p4"/>
          <p:cNvSpPr txBox="1"/>
          <p:nvPr/>
        </p:nvSpPr>
        <p:spPr>
          <a:xfrm>
            <a:off x="4953200" y="7870225"/>
            <a:ext cx="3532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Общественная организация</a:t>
            </a:r>
            <a:endParaRPr sz="3000"/>
          </a:p>
        </p:txBody>
      </p:sp>
      <p:sp>
        <p:nvSpPr>
          <p:cNvPr id="79" name="Google Shape;79;p4"/>
          <p:cNvSpPr txBox="1"/>
          <p:nvPr/>
        </p:nvSpPr>
        <p:spPr>
          <a:xfrm>
            <a:off x="11556950" y="2897800"/>
            <a:ext cx="362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Общественный фонд</a:t>
            </a:r>
            <a:endParaRPr/>
          </a:p>
        </p:txBody>
      </p:sp>
      <p:sp>
        <p:nvSpPr>
          <p:cNvPr id="80" name="Google Shape;80;p4"/>
          <p:cNvSpPr txBox="1"/>
          <p:nvPr/>
        </p:nvSpPr>
        <p:spPr>
          <a:xfrm>
            <a:off x="11895850" y="7465200"/>
            <a:ext cx="635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благотворительная 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АНО</a:t>
            </a:r>
            <a:endParaRPr sz="3600"/>
          </a:p>
        </p:txBody>
      </p:sp>
      <p:sp>
        <p:nvSpPr>
          <p:cNvPr id="81" name="Google Shape;81;p4"/>
          <p:cNvSpPr txBox="1"/>
          <p:nvPr/>
        </p:nvSpPr>
        <p:spPr>
          <a:xfrm>
            <a:off x="12634275" y="751550"/>
            <a:ext cx="455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благотворительный</a:t>
            </a:r>
            <a:r>
              <a:rPr b="1" lang="ru-RU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фонд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/>
        </p:nvSpPr>
        <p:spPr>
          <a:xfrm>
            <a:off x="1091248" y="1399507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Компания: </a:t>
            </a:r>
            <a:r>
              <a:rPr lang="ru-RU" sz="60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основная цель - извлечение прибыли (есть возможность ее распределения между участниками)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НКО: </a:t>
            </a:r>
            <a:r>
              <a:rPr lang="ru-RU" sz="60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нет цели извлечения прибыли (нет возможности ее распределения между участниками)</a:t>
            </a:r>
            <a:r>
              <a:rPr i="0" lang="ru-RU" sz="6000" u="none" cap="none" strike="noStrike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0" sz="6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caf98fb8d_0_21"/>
          <p:cNvSpPr txBox="1"/>
          <p:nvPr/>
        </p:nvSpPr>
        <p:spPr>
          <a:xfrm>
            <a:off x="1091250" y="1399499"/>
            <a:ext cx="16792200" cy="76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Компания: </a:t>
            </a:r>
            <a:r>
              <a:rPr lang="ru-RU" sz="60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не ограниченные цели и виды деятельности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НКО: </a:t>
            </a:r>
            <a:r>
              <a:rPr lang="ru-RU" sz="60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осуществлять лишь те виды деятельности, что предусмотрены в уставе (ограниченная правоспособность)</a:t>
            </a:r>
            <a:r>
              <a:rPr i="0" lang="ru-RU" sz="6000" u="none" cap="none" strike="noStrike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0" sz="6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g36caf98fb8d_0_21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caf98fb8d_0_26"/>
          <p:cNvSpPr txBox="1"/>
          <p:nvPr/>
        </p:nvSpPr>
        <p:spPr>
          <a:xfrm>
            <a:off x="374946" y="2681799"/>
            <a:ext cx="127350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EF8600"/>
                </a:solidFill>
                <a:latin typeface="Montserrat"/>
                <a:ea typeface="Montserrat"/>
                <a:cs typeface="Montserrat"/>
                <a:sym typeface="Montserrat"/>
              </a:rPr>
              <a:t>Зачем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нужно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НКО?</a:t>
            </a:r>
            <a:endParaRPr b="1" i="0" sz="7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g36caf98fb8d_0_26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0" name="Google Shape;100;g36caf98fb8d_0_26"/>
          <p:cNvGraphicFramePr/>
          <p:nvPr/>
        </p:nvGraphicFramePr>
        <p:xfrm>
          <a:off x="4301835" y="11948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{C656D4AF-B6E4-466D-8694-DC7782DC36D0}</a:tableStyleId>
              </a:tblPr>
              <a:tblGrid>
                <a:gridCol w="4082625"/>
                <a:gridCol w="3228725"/>
                <a:gridCol w="3228725"/>
                <a:gridCol w="3228725"/>
              </a:tblGrid>
              <a:tr h="167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Особенности деятельности / Статус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Группа граждан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НКО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ООО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Получение</a:t>
                      </a:r>
                      <a:r>
                        <a:rPr b="0" i="0" lang="ru-RU" sz="3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пожертвований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Контроль за использованием средств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Активная социальная деятельность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Только в качестве волонтеров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Получение государственных грантов и поддержки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редких случаях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3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редких случаях</a:t>
                      </a:r>
                      <a:endParaRPr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1" name="Google Shape;101;g36caf98fb8d_0_26"/>
          <p:cNvSpPr/>
          <p:nvPr/>
        </p:nvSpPr>
        <p:spPr>
          <a:xfrm>
            <a:off x="2511611" y="6589935"/>
            <a:ext cx="295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caf98fb8d_0_102"/>
          <p:cNvSpPr txBox="1"/>
          <p:nvPr/>
        </p:nvSpPr>
        <p:spPr>
          <a:xfrm>
            <a:off x="1183425" y="1430249"/>
            <a:ext cx="16792200" cy="76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Деление юридических лиц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С членством: </a:t>
            </a:r>
            <a:r>
              <a:rPr lang="ru-RU" sz="60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ассоциации, общественные организации</a:t>
            </a:r>
            <a:endParaRPr i="0" sz="6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Без членства</a:t>
            </a:r>
            <a:r>
              <a:rPr b="1" i="0" lang="ru-RU" sz="6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-RU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АНО, фонд, учреждение</a:t>
            </a:r>
            <a:endParaRPr sz="6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Члены формируют высший орган управления, возможны регулярные взносы</a:t>
            </a:r>
            <a:r>
              <a:rPr i="0" lang="ru-RU" sz="6000" u="none" cap="none" strike="noStrike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0" sz="6000" u="none" cap="none" strike="noStrike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g36caf98fb8d_0_102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1495681" y="1104539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уровень — НКО — закон об НКО</a:t>
            </a:r>
            <a:endParaRPr b="1" sz="6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Обычные некоммерческие организации, работа которых регулируется одним законом</a:t>
            </a:r>
            <a:endParaRPr sz="48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1352975" y="7365300"/>
            <a:ext cx="1653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АНО, фонд, ассоциация, учреждение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caf98fb8d_0_84"/>
          <p:cNvSpPr txBox="1"/>
          <p:nvPr/>
        </p:nvSpPr>
        <p:spPr>
          <a:xfrm>
            <a:off x="1495681" y="1104539"/>
            <a:ext cx="16792200" cy="6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9075" lIns="139075" spcFirstLastPara="1" rIns="139075" wrap="square" tIns="139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ru-RU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уровень — благотворительная организация — закон о благотворительной деятельности</a:t>
            </a:r>
            <a:endParaRPr b="1" sz="6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ru-RU" sz="420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рганизации, работа которых регулируется законом об НКО + законом о благотворительной деятельности (использование имущества 80/20, дополнительная отчетность)</a:t>
            </a:r>
            <a:endParaRPr sz="42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g36caf98fb8d_0_84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8000" lIns="138000" spcFirstLastPara="1" rIns="138000" wrap="square" tIns="1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100" u="none" cap="none" strike="noStrik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100" u="none" cap="none" strike="noStrik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6caf98fb8d_0_84"/>
          <p:cNvSpPr txBox="1"/>
          <p:nvPr/>
        </p:nvSpPr>
        <p:spPr>
          <a:xfrm>
            <a:off x="1352975" y="8320050"/>
            <a:ext cx="1653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“благотворительный” + АНО, фонд, ассоциация, учреждение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k.vorobyov</dc:creator>
</cp:coreProperties>
</file>