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51" r:id="rId3"/>
    <p:sldId id="350" r:id="rId4"/>
    <p:sldId id="353" r:id="rId5"/>
    <p:sldId id="354" r:id="rId6"/>
    <p:sldId id="355" r:id="rId7"/>
    <p:sldId id="357" r:id="rId8"/>
    <p:sldId id="356" r:id="rId9"/>
    <p:sldId id="358" r:id="rId10"/>
    <p:sldId id="359" r:id="rId11"/>
    <p:sldId id="360" r:id="rId12"/>
    <p:sldId id="361" r:id="rId13"/>
    <p:sldId id="362" r:id="rId14"/>
    <p:sldId id="363" r:id="rId15"/>
    <p:sldId id="365" r:id="rId16"/>
    <p:sldId id="366" r:id="rId17"/>
    <p:sldId id="369" r:id="rId18"/>
    <p:sldId id="368" r:id="rId19"/>
    <p:sldId id="370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285" r:id="rId28"/>
  </p:sldIdLst>
  <p:sldSz cx="18288000" cy="10287000"/>
  <p:notesSz cx="6858000" cy="9144000"/>
  <p:embeddedFontLst>
    <p:embeddedFont>
      <p:font typeface="Montserrat" panose="020B0604020202020204" charset="-52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eTAwDf5JID4ZdCqj6LTOAJjC3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69851" autoAdjust="0"/>
  </p:normalViewPr>
  <p:slideViewPr>
    <p:cSldViewPr snapToGrid="0">
      <p:cViewPr varScale="1">
        <p:scale>
          <a:sx n="33" d="100"/>
          <a:sy n="33" d="100"/>
        </p:scale>
        <p:origin x="678" y="7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473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5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41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792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207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486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188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088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594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0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825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084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3678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882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980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2447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7900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642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97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021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730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223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37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95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40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5294"/>
          </a:srgb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55592">
            <a:off x="12488899" y="2082420"/>
            <a:ext cx="5755651" cy="96320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1342970" y="1189025"/>
            <a:ext cx="14582830" cy="761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6600"/>
            </a:pPr>
            <a:r>
              <a:rPr lang="ru-RU" sz="115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Устав</a:t>
            </a:r>
            <a:r>
              <a:rPr lang="ru-RU" sz="115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>
              <a:buSzPts val="6600"/>
            </a:pPr>
            <a:r>
              <a:rPr lang="ru-RU" sz="115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НКО</a:t>
            </a:r>
            <a:endParaRPr lang="ru-RU" sz="11500" b="1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6600"/>
            </a:pPr>
            <a:endParaRPr lang="ru-RU" sz="11500" b="1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6600"/>
            </a:pPr>
            <a:endParaRPr lang="ru-RU" sz="3600" b="1" dirty="0" smtClean="0">
              <a:solidFill>
                <a:schemeClr val="tx1"/>
              </a:solidFill>
              <a:latin typeface="Georgia" panose="02040502050405020303" pitchFamily="18" charset="0"/>
              <a:ea typeface="Montserrat"/>
              <a:cs typeface="Montserrat"/>
              <a:sym typeface="Montserrat"/>
            </a:endParaRPr>
          </a:p>
          <a:p>
            <a:pPr lvl="0">
              <a:buSzPts val="6600"/>
            </a:pPr>
            <a:endParaRPr lang="ru-RU" sz="3600" b="1" dirty="0">
              <a:solidFill>
                <a:schemeClr val="tx1"/>
              </a:solidFill>
              <a:latin typeface="Georgia" panose="02040502050405020303" pitchFamily="18" charset="0"/>
              <a:ea typeface="Montserrat"/>
              <a:cs typeface="Montserrat"/>
              <a:sym typeface="Montserrat"/>
            </a:endParaRPr>
          </a:p>
          <a:p>
            <a:pPr lvl="0">
              <a:buSzPts val="6600"/>
            </a:pPr>
            <a:endParaRPr lang="ru-RU" sz="3600" b="1" dirty="0" smtClean="0">
              <a:solidFill>
                <a:schemeClr val="tx1"/>
              </a:solidFill>
              <a:latin typeface="Georgia" panose="02040502050405020303" pitchFamily="18" charset="0"/>
              <a:ea typeface="Montserrat"/>
              <a:cs typeface="Montserrat"/>
              <a:sym typeface="Montserrat"/>
            </a:endParaRPr>
          </a:p>
          <a:p>
            <a:pPr lvl="0">
              <a:buSzPts val="6600"/>
            </a:pPr>
            <a:endParaRPr lang="ru-RU" sz="3600" b="1" dirty="0">
              <a:solidFill>
                <a:schemeClr val="tx1"/>
              </a:solidFill>
              <a:latin typeface="Georgia" panose="02040502050405020303" pitchFamily="18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1104539"/>
            <a:ext cx="158802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12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Цели </a:t>
            </a:r>
            <a:r>
              <a:rPr lang="ru-RU" sz="12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и виды деятельности</a:t>
            </a: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Закрытый перечень целей и видов </a:t>
            </a:r>
            <a:r>
              <a:rPr lang="ru-RU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деятельности, которые может осуществлять 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организация.</a:t>
            </a:r>
            <a:endParaRPr lang="ru-RU" sz="36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10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1104539"/>
            <a:ext cx="158802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Цели </a:t>
            </a:r>
            <a:r>
              <a:rPr lang="ru-RU" sz="80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деятельности</a:t>
            </a:r>
            <a:r>
              <a:rPr lang="ru-RU" sz="80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 благотворительной организации</a:t>
            </a:r>
            <a:endParaRPr lang="ru-RU" sz="80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Обязательное соответствие перечню целей в статье 2 закона о благотворительной деятельности.</a:t>
            </a:r>
            <a:endParaRPr lang="ru-RU" sz="36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11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219636"/>
            <a:ext cx="158802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Приносящая доход деятельность </a:t>
            </a:r>
          </a:p>
          <a:p>
            <a:r>
              <a:rPr lang="ru-RU" sz="8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– как описать?</a:t>
            </a:r>
            <a:endParaRPr lang="ru-RU" sz="80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12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5681" y="4674221"/>
            <a:ext cx="13459185" cy="501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Для достижения целей, определенных настоящим Уставом,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соответствии с ними Фонд осуществляет следующие виды деятельности: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</a:t>
            </a:r>
            <a:r>
              <a:rPr lang="ru-RU" sz="280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аааааааааааааааааааааааааааааааааааааааааааааааааааааааааааааааа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ru-RU" sz="280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аааааааааааааааааааааааааааааааааааааааааааааааааааааааааааааааа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sz="280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аааааааааааааааааааааааааааааааааааааааааааааааааааааааааааааааа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предпринимательской и иной приносящей доход деятельности Фонда: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</a:t>
            </a:r>
            <a:r>
              <a:rPr lang="ru-RU" sz="280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аааааааааааааааааааааааааааааааааааааааааааааааааааааааааааааааа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ru-RU" sz="280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аааааааааааааааааааааааааааааааааааааааааааааааааааааааааааааааа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sz="280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аааааааааааааааааааааааааааааааааааааааааааааааааааааааааааааааа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tabLst>
                <a:tab pos="253365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58802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Приносящая доход деятельность </a:t>
            </a:r>
          </a:p>
          <a:p>
            <a:endParaRPr lang="ru-RU" sz="80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48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А ничего тот факт, что…</a:t>
            </a:r>
            <a:endParaRPr lang="ru-RU" sz="48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4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«Организация может осуществлять приносящую доход деятельность лишь постольку, поскольку это служит достижению целей , ради которых она создана, и соответствует указанным целям, путем осуществления видов деятельности, предусмотренных пунктом </a:t>
            </a:r>
            <a:r>
              <a:rPr lang="ru-RU" sz="4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2.1 </a:t>
            </a:r>
            <a:r>
              <a:rPr lang="ru-RU" sz="4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устава, на </a:t>
            </a:r>
            <a:r>
              <a:rPr lang="ru-RU" sz="4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возмездной </a:t>
            </a:r>
            <a:r>
              <a:rPr lang="ru-RU" sz="40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основе</a:t>
            </a:r>
            <a:r>
              <a:rPr lang="ru-RU" sz="4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.»</a:t>
            </a:r>
            <a:endParaRPr lang="ru-RU" sz="40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13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58802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Возможная приносящая </a:t>
            </a:r>
            <a:r>
              <a:rPr lang="ru-RU" sz="8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доход деятельность </a:t>
            </a: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организация </a:t>
            </a:r>
            <a:r>
              <a:rPr lang="ru-RU" sz="36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и проведение конференций, семинаров, тренингов, лекций, круглых столов, консультаций, мастер-классов,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массовых </a:t>
            </a:r>
            <a:r>
              <a:rPr lang="ru-RU" sz="36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мероприятий, культурно-развлекательных и просветительских мероприятий, </a:t>
            </a:r>
            <a:endParaRPr lang="ru-RU" sz="3600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проведение </a:t>
            </a:r>
            <a:r>
              <a:rPr lang="ru-RU" sz="36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исследований, </a:t>
            </a:r>
            <a:endParaRPr lang="ru-RU" sz="3600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издание </a:t>
            </a:r>
            <a:r>
              <a:rPr lang="ru-RU" sz="36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реализация </a:t>
            </a:r>
            <a:r>
              <a:rPr lang="ru-RU" sz="36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книг, брошюр, журналов, буклетов, методических пособий, информационных материалов, 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оказание </a:t>
            </a:r>
            <a:r>
              <a:rPr lang="ru-RU" sz="36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консультационных, рекламных, организационных, юридических, информационных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услуг,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реализация </a:t>
            </a:r>
            <a:r>
              <a:rPr lang="ru-RU" sz="36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сувенирной продукции, а также продукции, созданной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целевой группой.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14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Образовательная деятельность</a:t>
            </a: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44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Вид деятельности: </a:t>
            </a:r>
            <a:r>
              <a:rPr lang="ru-RU" sz="4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осуществлять образовательную деятельность по программам профессионального обучения, дополнительным образовательным программам в порядке, предусмотренном действующим </a:t>
            </a:r>
            <a:r>
              <a:rPr lang="ru-RU" sz="44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законодательством.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15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Образовательная деятельность</a:t>
            </a: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44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Регламентация: </a:t>
            </a:r>
            <a:r>
              <a:rPr lang="ru-RU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Для </a:t>
            </a:r>
            <a:r>
              <a:rPr lang="ru-RU" sz="24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осуществления образовательной деятельности Организацией в ее структуре создается специализированное структурное образовательное подразделение в порядке, определенном действующим законодательством. Деятельность такого подразделения регулируется положением, разрабатываемым и утверждаемым Председателем. Специализированное структурное образовательное подразделение не является юридическим лицом, входит в состав Организации и вправе осуществлять образовательную деятельность после получения лицензии на осуществление образовательной деятельности</a:t>
            </a:r>
            <a:r>
              <a:rPr lang="ru-RU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 Непосредственное руководство </a:t>
            </a:r>
            <a:r>
              <a:rPr lang="ru-RU" sz="24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специализированным </a:t>
            </a:r>
            <a:r>
              <a:rPr lang="ru-RU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структурным образовательным подразделением осуществляет его руководитель, назначаемый Председателем. Руководитель специализированного структурного образовательного подразделения планирует, организует и контролирует образовательный процесс.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16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Депозиты</a:t>
            </a: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dirty="0" smtClean="0">
              <a:latin typeface="Montserrat" panose="020B0604020202020204" charset="-52"/>
              <a:ea typeface="Montserrat"/>
            </a:endParaRPr>
          </a:p>
          <a:p>
            <a:endParaRPr lang="ru-RU" sz="4400" dirty="0" smtClean="0">
              <a:latin typeface="Montserrat" panose="020B0604020202020204" charset="-52"/>
              <a:ea typeface="Montserrat"/>
            </a:endParaRPr>
          </a:p>
          <a:p>
            <a:r>
              <a:rPr lang="ru-RU" sz="4400" dirty="0" smtClean="0">
                <a:latin typeface="Montserrat" panose="020B0604020202020204" charset="-52"/>
                <a:ea typeface="Montserrat"/>
              </a:rPr>
              <a:t>Необязательно, но и не будет лишним</a:t>
            </a:r>
            <a:endParaRPr lang="ru-RU" sz="4400" dirty="0">
              <a:solidFill>
                <a:schemeClr val="tx1"/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17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Депозиты</a:t>
            </a: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2800" dirty="0">
                <a:latin typeface="Montserrat" panose="020B0604020202020204" charset="-52"/>
              </a:rPr>
              <a:t>Если иное не установлено жертвователем и не приводит к нарушению срока, в течение которого пожертвование должно быть использовано на определенные жертвователем цели, Организация вправе с целью минимизации риска потери (обесценивания) целевых средств размещать временно свободные остатки целевых средств, полученные в виде пожертвований (их часть), на банковских счетах по договорам банковского вклада (банковские депозитные счета), а также заключать договоры, предусматривающие начисление процентов на остатки на счетах Организации. Также Организация вправе размещать на указанных счетах (вкладах) и заключать указанные договоры в отношении свободных средств, полученных Организацией в результате осуществления ею приносящей доход деятельности.</a:t>
            </a:r>
          </a:p>
          <a:p>
            <a:r>
              <a:rPr lang="ru-RU" sz="2800" dirty="0">
                <a:latin typeface="Montserrat" panose="020B0604020202020204" charset="-52"/>
              </a:rPr>
              <a:t>Конечное расходование целевых средств, размещенных на банковских депозитных счетах, осуществляется в соответствии с условиями, установленными в соответствующем договоре пожертвования.</a:t>
            </a:r>
          </a:p>
          <a:p>
            <a:r>
              <a:rPr lang="ru-RU" sz="2800" dirty="0">
                <a:latin typeface="Montserrat" panose="020B0604020202020204" charset="-52"/>
              </a:rPr>
              <a:t>Директор или уполномоченное им лицо, принимая решение о размещении временно свободных средств на банковских счетах по договорам банковского вклада (банковские депозитные счета), определяет кредитную организацию, сумму, срок вклада и минимальную ставку.</a:t>
            </a:r>
            <a:endParaRPr lang="ru-RU" sz="2800" dirty="0">
              <a:solidFill>
                <a:schemeClr val="tx1"/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18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Символика</a:t>
            </a: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dirty="0" smtClean="0">
              <a:latin typeface="Montserrat" panose="020B0604020202020204" charset="-52"/>
              <a:ea typeface="Montserrat"/>
            </a:endParaRPr>
          </a:p>
          <a:p>
            <a:r>
              <a:rPr lang="ru-RU" sz="4400" b="1" dirty="0" smtClean="0">
                <a:latin typeface="Montserrat" panose="020B0604020202020204" charset="-52"/>
                <a:ea typeface="Montserrat"/>
              </a:rPr>
              <a:t>Если есть – нужно отразить в уставе</a:t>
            </a:r>
            <a:r>
              <a:rPr lang="ru-RU" sz="4400" dirty="0" smtClean="0">
                <a:latin typeface="Montserrat" panose="020B0604020202020204" charset="-52"/>
                <a:ea typeface="Montserrat"/>
              </a:rPr>
              <a:t>.</a:t>
            </a:r>
          </a:p>
          <a:p>
            <a:endParaRPr lang="ru-RU" sz="4400" dirty="0">
              <a:latin typeface="Montserrat" panose="020B0604020202020204" charset="-52"/>
              <a:ea typeface="Montserrat"/>
            </a:endParaRPr>
          </a:p>
          <a:p>
            <a:r>
              <a:rPr lang="ru-RU" sz="4400" dirty="0">
                <a:latin typeface="Montserrat" panose="020B0604020202020204" charset="-52"/>
                <a:ea typeface="Montserrat"/>
              </a:rPr>
              <a:t>Э</a:t>
            </a:r>
            <a:r>
              <a:rPr lang="ru-RU" sz="4400" dirty="0" smtClean="0">
                <a:latin typeface="Montserrat" panose="020B0604020202020204" charset="-52"/>
                <a:ea typeface="Montserrat"/>
              </a:rPr>
              <a:t>мблемы</a:t>
            </a:r>
            <a:r>
              <a:rPr lang="ru-RU" sz="4400" dirty="0">
                <a:latin typeface="Montserrat" panose="020B0604020202020204" charset="-52"/>
                <a:ea typeface="Montserrat"/>
              </a:rPr>
              <a:t>, гербы, иные геральдические знаки, флаги и </a:t>
            </a:r>
            <a:r>
              <a:rPr lang="ru-RU" sz="4400" dirty="0" smtClean="0">
                <a:latin typeface="Montserrat" panose="020B0604020202020204" charset="-52"/>
                <a:ea typeface="Montserrat"/>
              </a:rPr>
              <a:t>гимны</a:t>
            </a:r>
          </a:p>
          <a:p>
            <a:endParaRPr lang="ru-RU" sz="4400" dirty="0" smtClean="0">
              <a:latin typeface="Montserrat" panose="020B0604020202020204" charset="-52"/>
              <a:ea typeface="Montserrat"/>
            </a:endParaRPr>
          </a:p>
          <a:p>
            <a:r>
              <a:rPr lang="ru-RU" sz="4400" dirty="0" smtClean="0">
                <a:latin typeface="Montserrat" panose="020B0604020202020204" charset="-52"/>
                <a:ea typeface="Montserrat"/>
              </a:rPr>
              <a:t>Текстовое, графическое или </a:t>
            </a:r>
            <a:r>
              <a:rPr lang="ru-RU" sz="4400" dirty="0" err="1" smtClean="0">
                <a:latin typeface="Montserrat" panose="020B0604020202020204" charset="-52"/>
                <a:ea typeface="Montserrat"/>
              </a:rPr>
              <a:t>текстово</a:t>
            </a:r>
            <a:r>
              <a:rPr lang="ru-RU" sz="4400" dirty="0" smtClean="0">
                <a:latin typeface="Montserrat" panose="020B0604020202020204" charset="-52"/>
                <a:ea typeface="Montserrat"/>
              </a:rPr>
              <a:t>-графическое описание.</a:t>
            </a:r>
            <a:endParaRPr lang="ru-RU" sz="4400" dirty="0">
              <a:latin typeface="Montserrat" panose="020B0604020202020204" charset="-52"/>
              <a:ea typeface="Montserrat"/>
            </a:endParaRPr>
          </a:p>
          <a:p>
            <a:endParaRPr lang="ru-RU" sz="4400" dirty="0">
              <a:latin typeface="Montserrat" panose="020B0604020202020204" charset="-52"/>
              <a:ea typeface="Montserrat"/>
            </a:endParaRPr>
          </a:p>
          <a:p>
            <a:r>
              <a:rPr lang="ru-RU" sz="3600" dirty="0" smtClean="0">
                <a:latin typeface="Montserrat" panose="020B0604020202020204" charset="-52"/>
                <a:ea typeface="Montserrat"/>
              </a:rPr>
              <a:t>пункт 5 </a:t>
            </a:r>
            <a:r>
              <a:rPr lang="ru-RU" sz="3600" dirty="0">
                <a:latin typeface="Montserrat" panose="020B0604020202020204" charset="-52"/>
                <a:ea typeface="Montserrat"/>
              </a:rPr>
              <a:t>статьи </a:t>
            </a:r>
            <a:r>
              <a:rPr lang="ru-RU" sz="3600" dirty="0" smtClean="0">
                <a:latin typeface="Montserrat" panose="020B0604020202020204" charset="-52"/>
                <a:ea typeface="Montserrat"/>
              </a:rPr>
              <a:t>3 закона об НКО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19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55592">
            <a:off x="13555772" y="4662509"/>
            <a:ext cx="3959331" cy="662593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"/>
          <p:cNvSpPr/>
          <p:nvPr/>
        </p:nvSpPr>
        <p:spPr>
          <a:xfrm>
            <a:off x="1974272" y="2293919"/>
            <a:ext cx="12282055" cy="692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1" i="0" u="none" strike="noStrike" cap="none" dirty="0">
                <a:solidFill>
                  <a:schemeClr val="accent4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Обо мне</a:t>
            </a:r>
            <a:endParaRPr sz="2400" b="0" i="0" u="none" strike="noStrike" cap="none" dirty="0">
              <a:solidFill>
                <a:schemeClr val="accent4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Константин,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юрист</a:t>
            </a:r>
            <a:endParaRPr sz="2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7D3F9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3F95"/>
              </a:buClr>
              <a:buSzPts val="2800"/>
              <a:buFont typeface="Montserrat"/>
              <a:buChar char="●"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более </a:t>
            </a:r>
            <a:r>
              <a:rPr lang="ru-RU" sz="2800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 </a:t>
            </a: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лет работы в секторе;</a:t>
            </a: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683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7D3F95"/>
              </a:buClr>
              <a:buSzPts val="2800"/>
              <a:buFont typeface="Montserrat"/>
              <a:buChar char="●"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магистратура и аспирантура со специализацией на правовых проблемах деятельности НКО;</a:t>
            </a: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683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●"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автор телеграм-канала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“Юридический минимум НКО”</a:t>
            </a:r>
            <a:endParaRPr sz="28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683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●"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 научных и 30 публицистических статей о юридических аспектах работы НКО;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6100" marR="0" lvl="0" indent="-3683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●"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 </a:t>
            </a:r>
            <a:r>
              <a:rPr lang="ru-RU" sz="2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ProCharity</a:t>
            </a: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(больше 300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 bono </a:t>
            </a: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консультаций НКО).</a:t>
            </a: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680;p27">
            <a:extLst>
              <a:ext uri="{FF2B5EF4-FFF2-40B4-BE49-F238E27FC236}">
                <a16:creationId xmlns:a16="http://schemas.microsoft.com/office/drawing/2014/main" id="{6443A9D2-B4FD-29BE-C81C-CB0D9B044D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276" t="35165" r="18979" b="32775"/>
          <a:stretch/>
        </p:blipFill>
        <p:spPr>
          <a:xfrm>
            <a:off x="13456548" y="110219"/>
            <a:ext cx="4548423" cy="503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9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Учредители </a:t>
            </a:r>
            <a:r>
              <a:rPr lang="ru-RU" sz="8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/ создатели</a:t>
            </a: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dirty="0" smtClean="0">
              <a:latin typeface="Montserrat" panose="020B0604020202020204" charset="-52"/>
              <a:ea typeface="Montserrat"/>
            </a:endParaRPr>
          </a:p>
          <a:p>
            <a:r>
              <a:rPr lang="ru-RU" sz="4400" dirty="0" smtClean="0">
                <a:latin typeface="Montserrat" panose="020B0604020202020204" charset="-52"/>
                <a:ea typeface="Montserrat"/>
              </a:rPr>
              <a:t>Необязательно</a:t>
            </a:r>
          </a:p>
          <a:p>
            <a:endParaRPr lang="ru-RU" sz="4400" b="1" dirty="0">
              <a:latin typeface="Montserrat" panose="020B0604020202020204" charset="-52"/>
              <a:ea typeface="Montserrat"/>
            </a:endParaRPr>
          </a:p>
          <a:p>
            <a:r>
              <a:rPr lang="ru-RU" sz="4400" b="1" dirty="0" smtClean="0">
                <a:latin typeface="Montserrat" panose="020B0604020202020204" charset="-52"/>
                <a:ea typeface="Montserrat"/>
              </a:rPr>
              <a:t>Обязательно соответствие </a:t>
            </a:r>
          </a:p>
          <a:p>
            <a:r>
              <a:rPr lang="ru-RU" sz="4400" b="1" dirty="0" smtClean="0">
                <a:latin typeface="Montserrat" panose="020B0604020202020204" charset="-52"/>
                <a:ea typeface="Montserrat"/>
              </a:rPr>
              <a:t>со сведениями ЕГРЮЛ</a:t>
            </a:r>
            <a:endParaRPr lang="ru-RU" sz="3600" dirty="0" smtClean="0">
              <a:latin typeface="Montserrat" panose="020B0604020202020204" charset="-52"/>
              <a:ea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20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Источники формирования </a:t>
            </a:r>
            <a:r>
              <a:rPr lang="ru-RU" sz="8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имущества</a:t>
            </a: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dirty="0" smtClean="0">
              <a:latin typeface="Montserrat" panose="020B0604020202020204" charset="-52"/>
              <a:ea typeface="Montserrat"/>
            </a:endParaRPr>
          </a:p>
          <a:p>
            <a:r>
              <a:rPr lang="ru-RU" sz="4400" dirty="0" smtClean="0">
                <a:latin typeface="Montserrat" panose="020B0604020202020204" charset="-52"/>
                <a:ea typeface="Montserrat"/>
              </a:rPr>
              <a:t>Необязательно, но не будет лишним</a:t>
            </a:r>
          </a:p>
          <a:p>
            <a:endParaRPr lang="ru-RU" sz="4400" dirty="0" smtClean="0">
              <a:latin typeface="Montserrat" panose="020B0604020202020204" charset="-52"/>
              <a:ea typeface="Montserrat"/>
            </a:endParaRPr>
          </a:p>
          <a:p>
            <a:r>
              <a:rPr lang="ru-RU" sz="4400" b="1" dirty="0" smtClean="0">
                <a:latin typeface="Montserrat" panose="020B0604020202020204" charset="-52"/>
                <a:ea typeface="Montserrat"/>
              </a:rPr>
              <a:t>Важно</a:t>
            </a:r>
            <a:r>
              <a:rPr lang="ru-RU" sz="4400" b="1" dirty="0">
                <a:latin typeface="Montserrat" panose="020B0604020202020204" charset="-52"/>
                <a:ea typeface="Montserrat"/>
              </a:rPr>
              <a:t>: </a:t>
            </a:r>
            <a:r>
              <a:rPr lang="ru-RU" sz="4400" dirty="0" smtClean="0">
                <a:latin typeface="Montserrat" panose="020B0604020202020204" charset="-52"/>
                <a:ea typeface="Montserrat"/>
              </a:rPr>
              <a:t>порядок </a:t>
            </a:r>
            <a:r>
              <a:rPr lang="ru-RU" sz="4400" dirty="0">
                <a:latin typeface="Montserrat" panose="020B0604020202020204" charset="-52"/>
                <a:ea typeface="Montserrat"/>
              </a:rPr>
              <a:t>регулярных поступлений от учредителей </a:t>
            </a:r>
            <a:r>
              <a:rPr lang="ru-RU" sz="4400" dirty="0" smtClean="0">
                <a:latin typeface="Montserrat" panose="020B0604020202020204" charset="-52"/>
                <a:ea typeface="Montserrat"/>
              </a:rPr>
              <a:t>определяется уставом – указать только «единовременные поступления»</a:t>
            </a:r>
          </a:p>
          <a:p>
            <a:endParaRPr lang="ru-RU" sz="4400" dirty="0">
              <a:latin typeface="Montserrat" panose="020B0604020202020204" charset="-52"/>
              <a:ea typeface="Montserrat"/>
            </a:endParaRPr>
          </a:p>
          <a:p>
            <a:r>
              <a:rPr lang="ru-RU" sz="3200" dirty="0" smtClean="0">
                <a:latin typeface="Montserrat" panose="020B0604020202020204" charset="-52"/>
                <a:ea typeface="Montserrat"/>
              </a:rPr>
              <a:t>пункт 2 статьи 26 закона об НКО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21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Органы </a:t>
            </a:r>
            <a:r>
              <a:rPr lang="ru-RU" sz="8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НКО</a:t>
            </a:r>
            <a:endParaRPr lang="ru-RU" sz="80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dirty="0" smtClean="0">
              <a:latin typeface="Montserrat" panose="020B0604020202020204" charset="-52"/>
              <a:ea typeface="Montserra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Montserrat" panose="020B0604020202020204" charset="-52"/>
                <a:ea typeface="Montserrat"/>
              </a:rPr>
              <a:t>состав </a:t>
            </a:r>
            <a:endParaRPr lang="ru-RU" sz="4400" dirty="0">
              <a:latin typeface="Montserrat" panose="020B0604020202020204" charset="-52"/>
              <a:ea typeface="Montserra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Montserrat" panose="020B0604020202020204" charset="-52"/>
                <a:ea typeface="Montserrat"/>
              </a:rPr>
              <a:t>порядок </a:t>
            </a:r>
            <a:r>
              <a:rPr lang="ru-RU" sz="4400" dirty="0">
                <a:latin typeface="Montserrat" panose="020B0604020202020204" charset="-52"/>
                <a:ea typeface="Montserrat"/>
              </a:rPr>
              <a:t>формирования,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Montserrat" panose="020B0604020202020204" charset="-52"/>
                <a:ea typeface="Montserrat"/>
              </a:rPr>
              <a:t>компетенция</a:t>
            </a:r>
            <a:endParaRPr lang="ru-RU" sz="4400" dirty="0">
              <a:latin typeface="Montserrat" panose="020B0604020202020204" charset="-52"/>
              <a:ea typeface="Montserra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Montserrat" panose="020B0604020202020204" charset="-52"/>
                <a:ea typeface="Montserrat"/>
              </a:rPr>
              <a:t>срок </a:t>
            </a:r>
            <a:r>
              <a:rPr lang="ru-RU" sz="4400" dirty="0">
                <a:latin typeface="Montserrat" panose="020B0604020202020204" charset="-52"/>
                <a:ea typeface="Montserrat"/>
              </a:rPr>
              <a:t>полномочий органов некоммерческой </a:t>
            </a:r>
            <a:r>
              <a:rPr lang="ru-RU" sz="4400" dirty="0" smtClean="0">
                <a:latin typeface="Montserrat" panose="020B0604020202020204" charset="-52"/>
                <a:ea typeface="Montserrat"/>
              </a:rPr>
              <a:t>организации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Montserrat" panose="020B0604020202020204" charset="-52"/>
                <a:ea typeface="Montserrat"/>
              </a:rPr>
              <a:t>порядок </a:t>
            </a:r>
            <a:r>
              <a:rPr lang="ru-RU" sz="4400" dirty="0">
                <a:latin typeface="Montserrat" panose="020B0604020202020204" charset="-52"/>
                <a:ea typeface="Montserrat"/>
              </a:rPr>
              <a:t>принятия ими решений</a:t>
            </a:r>
            <a:endParaRPr lang="ru-RU" sz="3200" dirty="0" smtClean="0">
              <a:latin typeface="Montserrat" panose="020B0604020202020204" charset="-52"/>
              <a:ea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22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Органы </a:t>
            </a:r>
            <a:r>
              <a:rPr lang="ru-RU" sz="8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НКО</a:t>
            </a:r>
            <a:endParaRPr lang="ru-RU" sz="80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dirty="0" smtClean="0">
              <a:latin typeface="Montserrat" panose="020B0604020202020204" charset="-52"/>
              <a:ea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23</a:t>
            </a:fld>
            <a:endParaRPr sz="2100">
              <a:solidFill>
                <a:srgbClr val="22416D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63410"/>
              </p:ext>
            </p:extLst>
          </p:nvPr>
        </p:nvGraphicFramePr>
        <p:xfrm>
          <a:off x="1" y="2516764"/>
          <a:ext cx="18288000" cy="6277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1797">
                  <a:extLst>
                    <a:ext uri="{9D8B030D-6E8A-4147-A177-3AD203B41FA5}">
                      <a16:colId xmlns:a16="http://schemas.microsoft.com/office/drawing/2014/main" val="1227905560"/>
                    </a:ext>
                  </a:extLst>
                </a:gridCol>
                <a:gridCol w="3896835">
                  <a:extLst>
                    <a:ext uri="{9D8B030D-6E8A-4147-A177-3AD203B41FA5}">
                      <a16:colId xmlns:a16="http://schemas.microsoft.com/office/drawing/2014/main" val="4142957036"/>
                    </a:ext>
                  </a:extLst>
                </a:gridCol>
                <a:gridCol w="3725954">
                  <a:extLst>
                    <a:ext uri="{9D8B030D-6E8A-4147-A177-3AD203B41FA5}">
                      <a16:colId xmlns:a16="http://schemas.microsoft.com/office/drawing/2014/main" val="1115520449"/>
                    </a:ext>
                  </a:extLst>
                </a:gridCol>
                <a:gridCol w="3557460">
                  <a:extLst>
                    <a:ext uri="{9D8B030D-6E8A-4147-A177-3AD203B41FA5}">
                      <a16:colId xmlns:a16="http://schemas.microsoft.com/office/drawing/2014/main" val="2639161171"/>
                    </a:ext>
                  </a:extLst>
                </a:gridCol>
                <a:gridCol w="3725954">
                  <a:extLst>
                    <a:ext uri="{9D8B030D-6E8A-4147-A177-3AD203B41FA5}">
                      <a16:colId xmlns:a16="http://schemas.microsoft.com/office/drawing/2014/main" val="1433296252"/>
                    </a:ext>
                  </a:extLst>
                </a:gridCol>
              </a:tblGrid>
              <a:tr h="1567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effectLst/>
                        </a:rPr>
                        <a:t>Организационно-правовая форма НКО</a:t>
                      </a:r>
                      <a:r>
                        <a:rPr lang="ru-RU" sz="2000">
                          <a:effectLst/>
                        </a:rPr>
                        <a:t> </a:t>
                      </a:r>
                      <a:r>
                        <a:rPr lang="ru-RU" sz="2200">
                          <a:effectLst/>
                        </a:rPr>
                        <a:t> / Критерий сравнения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92" marR="1290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effectLst/>
                        </a:rPr>
                        <a:t>АНО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92" marR="12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effectLst/>
                        </a:rPr>
                        <a:t>Ассоциация    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92" marR="12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effectLst/>
                        </a:rPr>
                        <a:t>Фонд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92" marR="1290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effectLst/>
                        </a:rPr>
                        <a:t>Общественная организация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92" marR="129092" marT="0" marB="0" anchor="ctr"/>
                </a:tc>
                <a:extLst>
                  <a:ext uri="{0D108BD9-81ED-4DB2-BD59-A6C34878D82A}">
                    <a16:rowId xmlns:a16="http://schemas.microsoft.com/office/drawing/2014/main" val="2924658241"/>
                  </a:ext>
                </a:extLst>
              </a:tr>
              <a:tr h="4710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Органы управления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092" marR="129092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>
                          <a:effectLst/>
                        </a:rPr>
                        <a:t>Высший орган (единственный учредитель / собрание учредителей)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>
                          <a:effectLst/>
                        </a:rPr>
                        <a:t>Единоличный исполнительный орган (директор, президент)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092" marR="129092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Высший коллегиальный орган (собрание учредителей)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Единоличный исполнительный орган (директор, президент)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092" marR="129092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Высший коллегиальный орган (совет)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Надзорный орган (попечительский совет)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Единоличный исполнительный орган (директор, президент)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092" marR="129092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Высший руководящий орган — съезд или общее собрание участников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Постоянно действующий коллегиальный орган, подотчетный съезду или общему собранию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Единоличный исполнительный орган (директор, президент)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Ревизор</a:t>
                      </a:r>
                    </a:p>
                    <a:p>
                      <a:pPr marL="2286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092" marR="129092" marT="0" marB="0"/>
                </a:tc>
                <a:extLst>
                  <a:ext uri="{0D108BD9-81ED-4DB2-BD59-A6C34878D82A}">
                    <a16:rowId xmlns:a16="http://schemas.microsoft.com/office/drawing/2014/main" val="2656445260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 flipV="1">
            <a:off x="818692" y="3949802"/>
            <a:ext cx="2" cy="1071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499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Вопросы исключительной компетенции</a:t>
            </a:r>
            <a:endParaRPr lang="ru-RU" sz="80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4400" dirty="0" smtClean="0">
                <a:latin typeface="Montserrat" panose="020B0604020202020204" charset="-52"/>
                <a:ea typeface="Montserrat"/>
              </a:rPr>
              <a:t>Обязательное соответствие закону об НКО + нормы об управлении для конкретного вида НКО</a:t>
            </a:r>
          </a:p>
          <a:p>
            <a:endParaRPr lang="ru-RU" sz="4400" dirty="0">
              <a:latin typeface="Montserrat" panose="020B0604020202020204" charset="-52"/>
              <a:ea typeface="Montserrat"/>
            </a:endParaRPr>
          </a:p>
          <a:p>
            <a:r>
              <a:rPr lang="ru-RU" sz="4400" b="1" dirty="0" smtClean="0">
                <a:latin typeface="Montserrat" panose="020B0604020202020204" charset="-52"/>
                <a:ea typeface="Montserrat"/>
              </a:rPr>
              <a:t>Фонд:</a:t>
            </a:r>
            <a:r>
              <a:rPr lang="ru-RU" sz="4400" dirty="0" smtClean="0">
                <a:latin typeface="Montserrat" panose="020B0604020202020204" charset="-52"/>
                <a:ea typeface="Montserrat"/>
              </a:rPr>
              <a:t> статья 123.19 + статья 29 закона об НКО</a:t>
            </a:r>
          </a:p>
          <a:p>
            <a:endParaRPr lang="ru-RU" sz="4400" dirty="0">
              <a:latin typeface="Montserrat" panose="020B0604020202020204" charset="-52"/>
              <a:ea typeface="Montserrat"/>
            </a:endParaRPr>
          </a:p>
          <a:p>
            <a:r>
              <a:rPr lang="ru-RU" sz="4400" b="1" dirty="0" smtClean="0">
                <a:latin typeface="Montserrat" panose="020B0604020202020204" charset="-52"/>
                <a:ea typeface="Montserrat"/>
              </a:rPr>
              <a:t>Благотворительный фонд: </a:t>
            </a:r>
            <a:r>
              <a:rPr lang="ru-RU" sz="4400" dirty="0" smtClean="0">
                <a:latin typeface="Montserrat" panose="020B0604020202020204" charset="-52"/>
                <a:ea typeface="Montserrat"/>
              </a:rPr>
              <a:t>+ статья 10 закона о благотворительной деятельности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24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Вопросы исключительной компетенции</a:t>
            </a:r>
            <a:endParaRPr lang="ru-RU" sz="80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4400" b="1" dirty="0" err="1" smtClean="0">
                <a:latin typeface="Montserrat" panose="020B0604020202020204" charset="-52"/>
                <a:ea typeface="Montserrat"/>
              </a:rPr>
              <a:t>Лайфхак</a:t>
            </a:r>
            <a:r>
              <a:rPr lang="ru-RU" sz="4400" b="1" dirty="0" smtClean="0">
                <a:latin typeface="Montserrat" panose="020B0604020202020204" charset="-52"/>
                <a:ea typeface="Montserrat"/>
              </a:rPr>
              <a:t>: </a:t>
            </a:r>
            <a:r>
              <a:rPr lang="ru-RU" sz="4400" dirty="0" smtClean="0">
                <a:latin typeface="Montserrat" panose="020B0604020202020204" charset="-52"/>
                <a:ea typeface="Montserrat"/>
              </a:rPr>
              <a:t>«и иные вопросы, отнесенные законодательством к компетенции высшего органа управления Организации».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25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200123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Практическая часть</a:t>
            </a:r>
            <a:endParaRPr lang="ru-RU" sz="80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44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44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Покажите ваши уставы!</a:t>
            </a: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26</a:t>
            </a:fld>
            <a:endParaRPr sz="2100">
              <a:solidFill>
                <a:srgbClr val="22416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276" t="35165" r="18979" b="32775"/>
          <a:stretch/>
        </p:blipFill>
        <p:spPr>
          <a:xfrm>
            <a:off x="1230210" y="5059097"/>
            <a:ext cx="4185112" cy="46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313"/>
          </a:srgbClr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50" y="1065205"/>
            <a:ext cx="8115524" cy="811552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7"/>
          <p:cNvSpPr txBox="1"/>
          <p:nvPr/>
        </p:nvSpPr>
        <p:spPr>
          <a:xfrm>
            <a:off x="1038950" y="715600"/>
            <a:ext cx="9070800" cy="1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ru-RU" sz="6400" b="1" i="0" u="none" strike="noStrike" cap="none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</a:t>
            </a:r>
            <a:r>
              <a:rPr lang="ru-RU" sz="6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 внимание</a:t>
            </a:r>
            <a:endParaRPr sz="6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27"/>
          <p:cNvSpPr txBox="1"/>
          <p:nvPr/>
        </p:nvSpPr>
        <p:spPr>
          <a:xfrm>
            <a:off x="1038950" y="6700281"/>
            <a:ext cx="83676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000" tIns="184000" rIns="184000" bIns="18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27"/>
          <p:cNvSpPr/>
          <p:nvPr/>
        </p:nvSpPr>
        <p:spPr>
          <a:xfrm>
            <a:off x="1038950" y="3816986"/>
            <a:ext cx="672972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Напишите,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если будут вопросы!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8276" t="35165" r="18979" b="32775"/>
          <a:stretch/>
        </p:blipFill>
        <p:spPr>
          <a:xfrm>
            <a:off x="1038950" y="5484760"/>
            <a:ext cx="4185112" cy="4631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1173226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12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Устав</a:t>
            </a:r>
            <a:endParaRPr lang="ru-RU" sz="12000" b="1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12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ru-RU" sz="120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это база</a:t>
            </a:r>
            <a:endParaRPr lang="ru-RU" sz="120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3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1104539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12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Устав</a:t>
            </a:r>
            <a:endParaRPr lang="ru-RU" sz="12000" b="1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12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ru-RU" sz="120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это база</a:t>
            </a:r>
            <a:endParaRPr lang="ru-RU" sz="120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4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9642" y="6398884"/>
            <a:ext cx="140491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ст. 24 закона об НКО: ограниченная (целевая) правоспособность </a:t>
            </a:r>
          </a:p>
          <a:p>
            <a:endParaRPr lang="ru-RU" sz="40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НКО действует исключительно в рамках и 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в пределах устава</a:t>
            </a:r>
            <a:endParaRPr lang="ru-RU" sz="4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469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91248" y="1399507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Компания: </a:t>
            </a:r>
            <a:r>
              <a:rPr lang="ru-RU" sz="6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отсутствие целей и видов деятельности в уставе – нет </a:t>
            </a:r>
            <a:r>
              <a:rPr lang="ru-RU" sz="6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ограничений</a:t>
            </a:r>
          </a:p>
          <a:p>
            <a:endParaRPr lang="ru-RU" sz="60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60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6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НКО: </a:t>
            </a:r>
            <a:r>
              <a:rPr lang="ru-RU" sz="6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обязательное отражение в уставе конкретных целей и видов деятельности </a:t>
            </a:r>
            <a:endParaRPr lang="ru-RU" sz="60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5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1104539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12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Устав</a:t>
            </a:r>
            <a:r>
              <a:rPr lang="ru-RU" sz="120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ru-RU" sz="120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это</a:t>
            </a:r>
            <a:endParaRPr lang="ru-RU" sz="120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6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5681" y="3602145"/>
            <a:ext cx="140491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наименование и правовая форма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место нахождения (населенный пункт)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цели и виды деятельности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органы, порядок их создания и компетенция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судьба имущества после ликвидации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если есть членство – порядок вступления, права и обязанности членов</a:t>
            </a:r>
          </a:p>
          <a:p>
            <a:pPr marL="742950" indent="-742950">
              <a:buAutoNum type="arabicParenR"/>
            </a:pPr>
            <a:endParaRPr lang="ru-RU" sz="4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3200" b="1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пункт 3 статьи 14 закона об НКО</a:t>
            </a:r>
          </a:p>
        </p:txBody>
      </p:sp>
    </p:spTree>
    <p:extLst>
      <p:ext uri="{BB962C8B-B14F-4D97-AF65-F5344CB8AC3E}">
        <p14:creationId xmlns:p14="http://schemas.microsoft.com/office/powerpoint/2010/main" val="20676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1104539"/>
            <a:ext cx="15346977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12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Правовой статус</a:t>
            </a:r>
            <a:endParaRPr lang="ru-RU" sz="12000" b="1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Обязательно полное и корректное определение </a:t>
            </a:r>
            <a:r>
              <a:rPr lang="ru-RU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организационно-правовой формы и её 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признаков </a:t>
            </a:r>
            <a:r>
              <a:rPr lang="ru-RU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уставе</a:t>
            </a:r>
          </a:p>
          <a:p>
            <a:endParaRPr lang="ru-RU" sz="36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36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Статья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123.17 ГК – фонды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Статья 123.24 ГК – АНО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Статья 123.4 – общественные организации</a:t>
            </a:r>
          </a:p>
          <a:p>
            <a:endParaRPr lang="ru-RU" sz="36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7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1104539"/>
            <a:ext cx="15346977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12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Правовой статус</a:t>
            </a:r>
            <a:endParaRPr lang="ru-RU" sz="12000" b="1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60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</a:rPr>
              <a:t>Статья 123.17 ГК</a:t>
            </a:r>
          </a:p>
          <a:p>
            <a:r>
              <a:rPr lang="ru-RU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Общественно полезным фондом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признается </a:t>
            </a:r>
            <a:r>
              <a:rPr lang="ru-RU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унитарная</a:t>
            </a:r>
            <a:r>
              <a:rPr lang="ru-RU" sz="36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некоммерческая организация, </a:t>
            </a:r>
            <a:r>
              <a:rPr lang="ru-RU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не имеющая членства</a:t>
            </a:r>
            <a:r>
              <a:rPr lang="ru-RU" sz="36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, учрежденная гражданами и (или) юридическими лицами на основе добровольных имущественных взносов и преследующая благотворительные, культурные, образовательные или иные социальные, общественно полезные цели</a:t>
            </a:r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.</a:t>
            </a:r>
            <a:endParaRPr lang="ru-RU" sz="36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8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95681" y="1104539"/>
            <a:ext cx="15346977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12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Печать</a:t>
            </a:r>
            <a:endParaRPr lang="ru-RU" sz="12000" b="1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7200" b="1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Организация вправе иметь печать с полным наименованием.</a:t>
            </a:r>
          </a:p>
          <a:p>
            <a:endParaRPr lang="ru-RU" sz="36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r>
              <a:rPr lang="en-US" sz="7200" b="1" dirty="0" smtClean="0">
                <a:solidFill>
                  <a:srgbClr val="00B050"/>
                </a:solidFill>
                <a:latin typeface="Montserrat"/>
                <a:ea typeface="Montserrat"/>
                <a:cs typeface="Montserrat"/>
              </a:rPr>
              <a:t>V 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Организация имеет / не имеет печать </a:t>
            </a:r>
            <a:r>
              <a:rPr lang="ru-RU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с полным наименованием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.</a:t>
            </a:r>
          </a:p>
          <a:p>
            <a:endParaRPr lang="ru-RU" sz="36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 smtClean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пункт 4 статьи 3 закона об НКО</a:t>
            </a:r>
            <a:endParaRPr lang="ru-RU" sz="36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  <a:p>
            <a:endParaRPr lang="ru-RU" sz="36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9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992</Words>
  <Application>Microsoft Office PowerPoint</Application>
  <PresentationFormat>Произвольный</PresentationFormat>
  <Paragraphs>203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Symbol</vt:lpstr>
      <vt:lpstr>Arial</vt:lpstr>
      <vt:lpstr>Montserrat</vt:lpstr>
      <vt:lpstr>Times New Roman</vt:lpstr>
      <vt:lpstr>Calibri</vt:lpstr>
      <vt:lpstr>Georgia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k.vorobyov</dc:creator>
  <cp:lastModifiedBy>Konstantin Vorobyev</cp:lastModifiedBy>
  <cp:revision>66</cp:revision>
  <dcterms:modified xsi:type="dcterms:W3CDTF">2025-08-26T08:08:04Z</dcterms:modified>
</cp:coreProperties>
</file>