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2"/>
  </p:notesMasterIdLst>
  <p:handoutMasterIdLst>
    <p:handoutMasterId r:id="rId83"/>
  </p:handoutMasterIdLst>
  <p:sldIdLst>
    <p:sldId id="1258" r:id="rId2"/>
    <p:sldId id="1174" r:id="rId3"/>
    <p:sldId id="1261" r:id="rId4"/>
    <p:sldId id="1264" r:id="rId5"/>
    <p:sldId id="1267" r:id="rId6"/>
    <p:sldId id="1326" r:id="rId7"/>
    <p:sldId id="1290" r:id="rId8"/>
    <p:sldId id="1332" r:id="rId9"/>
    <p:sldId id="1289" r:id="rId10"/>
    <p:sldId id="1291" r:id="rId11"/>
    <p:sldId id="1196" r:id="rId12"/>
    <p:sldId id="1325" r:id="rId13"/>
    <p:sldId id="1327" r:id="rId14"/>
    <p:sldId id="1268" r:id="rId15"/>
    <p:sldId id="1205" r:id="rId16"/>
    <p:sldId id="1248" r:id="rId17"/>
    <p:sldId id="1208" r:id="rId18"/>
    <p:sldId id="1282" r:id="rId19"/>
    <p:sldId id="1288" r:id="rId20"/>
    <p:sldId id="1249" r:id="rId21"/>
    <p:sldId id="1328" r:id="rId22"/>
    <p:sldId id="1283" r:id="rId23"/>
    <p:sldId id="1313" r:id="rId24"/>
    <p:sldId id="1295" r:id="rId25"/>
    <p:sldId id="1296" r:id="rId26"/>
    <p:sldId id="1297" r:id="rId27"/>
    <p:sldId id="1298" r:id="rId28"/>
    <p:sldId id="1309" r:id="rId29"/>
    <p:sldId id="1310" r:id="rId30"/>
    <p:sldId id="1311" r:id="rId31"/>
    <p:sldId id="1278" r:id="rId32"/>
    <p:sldId id="1312" r:id="rId33"/>
    <p:sldId id="1299" r:id="rId34"/>
    <p:sldId id="1314" r:id="rId35"/>
    <p:sldId id="1308" r:id="rId36"/>
    <p:sldId id="1315" r:id="rId37"/>
    <p:sldId id="1300" r:id="rId38"/>
    <p:sldId id="1301" r:id="rId39"/>
    <p:sldId id="1316" r:id="rId40"/>
    <p:sldId id="1232" r:id="rId41"/>
    <p:sldId id="1239" r:id="rId42"/>
    <p:sldId id="1306" r:id="rId43"/>
    <p:sldId id="1307" r:id="rId44"/>
    <p:sldId id="1302" r:id="rId45"/>
    <p:sldId id="1303" r:id="rId46"/>
    <p:sldId id="1317" r:id="rId47"/>
    <p:sldId id="1169" r:id="rId48"/>
    <p:sldId id="1276" r:id="rId49"/>
    <p:sldId id="1274" r:id="rId50"/>
    <p:sldId id="1275" r:id="rId51"/>
    <p:sldId id="1048" r:id="rId52"/>
    <p:sldId id="1293" r:id="rId53"/>
    <p:sldId id="1049" r:id="rId54"/>
    <p:sldId id="1038" r:id="rId55"/>
    <p:sldId id="1063" r:id="rId56"/>
    <p:sldId id="1024" r:id="rId57"/>
    <p:sldId id="260" r:id="rId58"/>
    <p:sldId id="262" r:id="rId59"/>
    <p:sldId id="261" r:id="rId60"/>
    <p:sldId id="1118" r:id="rId61"/>
    <p:sldId id="256" r:id="rId62"/>
    <p:sldId id="257" r:id="rId63"/>
    <p:sldId id="258" r:id="rId64"/>
    <p:sldId id="1251" r:id="rId65"/>
    <p:sldId id="1252" r:id="rId66"/>
    <p:sldId id="1255" r:id="rId67"/>
    <p:sldId id="1329" r:id="rId68"/>
    <p:sldId id="1330" r:id="rId69"/>
    <p:sldId id="1186" r:id="rId70"/>
    <p:sldId id="1145" r:id="rId71"/>
    <p:sldId id="1281" r:id="rId72"/>
    <p:sldId id="1331" r:id="rId73"/>
    <p:sldId id="1318" r:id="rId74"/>
    <p:sldId id="1319" r:id="rId75"/>
    <p:sldId id="1320" r:id="rId76"/>
    <p:sldId id="1321" r:id="rId77"/>
    <p:sldId id="1322" r:id="rId78"/>
    <p:sldId id="1323" r:id="rId79"/>
    <p:sldId id="1304" r:id="rId80"/>
    <p:sldId id="1324" r:id="rId81"/>
  </p:sldIdLst>
  <p:sldSz cx="9906000" cy="6858000" type="A4"/>
  <p:notesSz cx="6735763" cy="98663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Титульный лист" id="{002720F9-5814-40A7-9907-CFC4FE854C61}">
          <p14:sldIdLst>
            <p14:sldId id="1258"/>
          </p14:sldIdLst>
        </p14:section>
        <p14:section name="Оформление трудовых отношений" id="{64C1B4DA-37E1-41DD-ABDF-A6F8051B6288}">
          <p14:sldIdLst>
            <p14:sldId id="1174"/>
            <p14:sldId id="1261"/>
            <p14:sldId id="1264"/>
            <p14:sldId id="1267"/>
            <p14:sldId id="1326"/>
            <p14:sldId id="1290"/>
            <p14:sldId id="1332"/>
          </p14:sldIdLst>
        </p14:section>
        <p14:section name="Оплата труда и рабочее время" id="{5E4C8F7F-485A-4700-9F5E-E43BBA48F4A6}">
          <p14:sldIdLst>
            <p14:sldId id="1289"/>
            <p14:sldId id="1291"/>
            <p14:sldId id="1196"/>
            <p14:sldId id="1325"/>
            <p14:sldId id="1327"/>
          </p14:sldIdLst>
        </p14:section>
        <p14:section name="Различные  категории" id="{9997A960-CC48-4C5D-9E94-6C0E8832DC85}">
          <p14:sldIdLst>
            <p14:sldId id="1268"/>
            <p14:sldId id="1205"/>
            <p14:sldId id="1248"/>
            <p14:sldId id="1208"/>
            <p14:sldId id="1282"/>
            <p14:sldId id="1288"/>
            <p14:sldId id="1249"/>
            <p14:sldId id="1328"/>
          </p14:sldIdLst>
        </p14:section>
        <p14:section name="Охрана труда" id="{29FACD9A-C130-428C-83DC-96674A959E74}">
          <p14:sldIdLst>
            <p14:sldId id="1283"/>
            <p14:sldId id="1313"/>
            <p14:sldId id="1295"/>
            <p14:sldId id="1296"/>
            <p14:sldId id="1297"/>
            <p14:sldId id="1298"/>
            <p14:sldId id="1309"/>
            <p14:sldId id="1310"/>
            <p14:sldId id="1311"/>
            <p14:sldId id="1278"/>
            <p14:sldId id="1312"/>
            <p14:sldId id="1299"/>
            <p14:sldId id="1314"/>
            <p14:sldId id="1308"/>
            <p14:sldId id="1315"/>
            <p14:sldId id="1300"/>
            <p14:sldId id="1301"/>
            <p14:sldId id="1316"/>
            <p14:sldId id="1232"/>
            <p14:sldId id="1239"/>
            <p14:sldId id="1306"/>
            <p14:sldId id="1307"/>
            <p14:sldId id="1302"/>
            <p14:sldId id="1303"/>
            <p14:sldId id="1317"/>
          </p14:sldIdLst>
        </p14:section>
        <p14:section name="Отчетность" id="{8C7EED92-E64C-4924-91E6-CD48984D7594}">
          <p14:sldIdLst>
            <p14:sldId id="1169"/>
            <p14:sldId id="1276"/>
          </p14:sldIdLst>
        </p14:section>
        <p14:section name="Проверки" id="{504FD480-6C8F-48FE-95CE-26FBB37F1F2E}">
          <p14:sldIdLst>
            <p14:sldId id="1274"/>
            <p14:sldId id="1275"/>
          </p14:sldIdLst>
        </p14:section>
        <p14:section name="Персональные данные" id="{16D37A6D-B683-412E-8AF6-8607F2737F77}">
          <p14:sldIdLst>
            <p14:sldId id="1048"/>
            <p14:sldId id="1293"/>
            <p14:sldId id="1049"/>
            <p14:sldId id="1038"/>
            <p14:sldId id="1063"/>
            <p14:sldId id="1024"/>
          </p14:sldIdLst>
        </p14:section>
        <p14:section name="Воинский учет" id="{174A68CA-A476-46DC-BDA0-376CB076EA19}">
          <p14:sldIdLst>
            <p14:sldId id="260"/>
            <p14:sldId id="262"/>
            <p14:sldId id="261"/>
            <p14:sldId id="1118"/>
            <p14:sldId id="256"/>
            <p14:sldId id="257"/>
            <p14:sldId id="258"/>
            <p14:sldId id="1251"/>
          </p14:sldIdLst>
        </p14:section>
        <p14:section name="Суд. практика - Оформление трудовых отношений" id="{E7A8D33E-F464-41BD-A4F1-0DA5DBC356C7}">
          <p14:sldIdLst>
            <p14:sldId id="1252"/>
            <p14:sldId id="1255"/>
            <p14:sldId id="1329"/>
            <p14:sldId id="1330"/>
            <p14:sldId id="1186"/>
            <p14:sldId id="1145"/>
            <p14:sldId id="1281"/>
            <p14:sldId id="1331"/>
            <p14:sldId id="1318"/>
            <p14:sldId id="1319"/>
            <p14:sldId id="1320"/>
            <p14:sldId id="1321"/>
            <p14:sldId id="1322"/>
            <p14:sldId id="1323"/>
            <p14:sldId id="1304"/>
            <p14:sldId id="1324"/>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guide id="3"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221D"/>
    <a:srgbClr val="D9D9D9"/>
    <a:srgbClr val="8C8C8C"/>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620" autoAdjust="0"/>
    <p:restoredTop sz="97459" autoAdjust="0"/>
  </p:normalViewPr>
  <p:slideViewPr>
    <p:cSldViewPr snapToGrid="0">
      <p:cViewPr varScale="1">
        <p:scale>
          <a:sx n="163" d="100"/>
          <a:sy n="163" d="100"/>
        </p:scale>
        <p:origin x="2190" y="150"/>
      </p:cViewPr>
      <p:guideLst>
        <p:guide orient="horz" pos="2160"/>
        <p:guide pos="3840"/>
        <p:guide pos="3120"/>
      </p:guideLst>
    </p:cSldViewPr>
  </p:slideViewPr>
  <p:notesTextViewPr>
    <p:cViewPr>
      <p:scale>
        <a:sx n="1" d="1"/>
        <a:sy n="1" d="1"/>
      </p:scale>
      <p:origin x="0" y="0"/>
    </p:cViewPr>
  </p:notesTextViewPr>
  <p:sorterViewPr>
    <p:cViewPr>
      <p:scale>
        <a:sx n="100" d="100"/>
        <a:sy n="100" d="100"/>
      </p:scale>
      <p:origin x="0" y="-3456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notesMaster" Target="notesMasters/notes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18830" cy="495029"/>
          </a:xfrm>
          <a:prstGeom prst="rect">
            <a:avLst/>
          </a:prstGeom>
        </p:spPr>
        <p:txBody>
          <a:bodyPr vert="horz" lIns="90882" tIns="45441" rIns="90882" bIns="45441" rtlCol="0"/>
          <a:lstStyle>
            <a:lvl1pPr algn="l">
              <a:defRPr sz="1200"/>
            </a:lvl1pPr>
          </a:lstStyle>
          <a:p>
            <a:endParaRPr lang="ru-RU" dirty="0"/>
          </a:p>
        </p:txBody>
      </p:sp>
      <p:sp>
        <p:nvSpPr>
          <p:cNvPr id="3" name="Дата 2"/>
          <p:cNvSpPr>
            <a:spLocks noGrp="1"/>
          </p:cNvSpPr>
          <p:nvPr>
            <p:ph type="dt" sz="quarter" idx="1"/>
          </p:nvPr>
        </p:nvSpPr>
        <p:spPr>
          <a:xfrm>
            <a:off x="3815374" y="0"/>
            <a:ext cx="2918830" cy="495029"/>
          </a:xfrm>
          <a:prstGeom prst="rect">
            <a:avLst/>
          </a:prstGeom>
        </p:spPr>
        <p:txBody>
          <a:bodyPr vert="horz" lIns="90882" tIns="45441" rIns="90882" bIns="45441" rtlCol="0"/>
          <a:lstStyle>
            <a:lvl1pPr algn="r">
              <a:defRPr sz="1200"/>
            </a:lvl1pPr>
          </a:lstStyle>
          <a:p>
            <a:fld id="{38444B15-F713-495A-827D-5732752B87EA}" type="datetimeFigureOut">
              <a:rPr lang="ru-RU" smtClean="0"/>
              <a:t>25.06.2025</a:t>
            </a:fld>
            <a:endParaRPr lang="ru-RU" dirty="0"/>
          </a:p>
        </p:txBody>
      </p:sp>
      <p:sp>
        <p:nvSpPr>
          <p:cNvPr id="4" name="Нижний колонтитул 3"/>
          <p:cNvSpPr>
            <a:spLocks noGrp="1"/>
          </p:cNvSpPr>
          <p:nvPr>
            <p:ph type="ftr" sz="quarter" idx="2"/>
          </p:nvPr>
        </p:nvSpPr>
        <p:spPr>
          <a:xfrm>
            <a:off x="1" y="9371286"/>
            <a:ext cx="2918830" cy="495028"/>
          </a:xfrm>
          <a:prstGeom prst="rect">
            <a:avLst/>
          </a:prstGeom>
        </p:spPr>
        <p:txBody>
          <a:bodyPr vert="horz" lIns="90882" tIns="45441" rIns="90882" bIns="45441" rtlCol="0" anchor="b"/>
          <a:lstStyle>
            <a:lvl1pPr algn="l">
              <a:defRPr sz="1200"/>
            </a:lvl1pPr>
          </a:lstStyle>
          <a:p>
            <a:endParaRPr lang="ru-RU" dirty="0"/>
          </a:p>
        </p:txBody>
      </p:sp>
      <p:sp>
        <p:nvSpPr>
          <p:cNvPr id="5" name="Номер слайда 4"/>
          <p:cNvSpPr>
            <a:spLocks noGrp="1"/>
          </p:cNvSpPr>
          <p:nvPr>
            <p:ph type="sldNum" sz="quarter" idx="3"/>
          </p:nvPr>
        </p:nvSpPr>
        <p:spPr>
          <a:xfrm>
            <a:off x="3815374" y="9371286"/>
            <a:ext cx="2918830" cy="495028"/>
          </a:xfrm>
          <a:prstGeom prst="rect">
            <a:avLst/>
          </a:prstGeom>
        </p:spPr>
        <p:txBody>
          <a:bodyPr vert="horz" lIns="90882" tIns="45441" rIns="90882" bIns="45441" rtlCol="0" anchor="b"/>
          <a:lstStyle>
            <a:lvl1pPr algn="r">
              <a:defRPr sz="1200"/>
            </a:lvl1pPr>
          </a:lstStyle>
          <a:p>
            <a:fld id="{106FEB3D-376C-456E-9DA6-2D1AAA481FD3}" type="slidenum">
              <a:rPr lang="ru-RU" smtClean="0"/>
              <a:t>‹#›</a:t>
            </a:fld>
            <a:endParaRPr lang="ru-RU" dirty="0"/>
          </a:p>
        </p:txBody>
      </p:sp>
    </p:spTree>
    <p:extLst>
      <p:ext uri="{BB962C8B-B14F-4D97-AF65-F5344CB8AC3E}">
        <p14:creationId xmlns:p14="http://schemas.microsoft.com/office/powerpoint/2010/main" val="21760609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19516" cy="494655"/>
          </a:xfrm>
          <a:prstGeom prst="rect">
            <a:avLst/>
          </a:prstGeom>
        </p:spPr>
        <p:txBody>
          <a:bodyPr vert="horz" lIns="90882" tIns="45441" rIns="90882" bIns="45441" rtlCol="0"/>
          <a:lstStyle>
            <a:lvl1pPr algn="l">
              <a:defRPr sz="1200"/>
            </a:lvl1pPr>
          </a:lstStyle>
          <a:p>
            <a:endParaRPr lang="ru-RU" dirty="0"/>
          </a:p>
        </p:txBody>
      </p:sp>
      <p:sp>
        <p:nvSpPr>
          <p:cNvPr id="3" name="Дата 2"/>
          <p:cNvSpPr>
            <a:spLocks noGrp="1"/>
          </p:cNvSpPr>
          <p:nvPr>
            <p:ph type="dt" idx="1"/>
          </p:nvPr>
        </p:nvSpPr>
        <p:spPr>
          <a:xfrm>
            <a:off x="3814666" y="0"/>
            <a:ext cx="2919516" cy="494655"/>
          </a:xfrm>
          <a:prstGeom prst="rect">
            <a:avLst/>
          </a:prstGeom>
        </p:spPr>
        <p:txBody>
          <a:bodyPr vert="horz" lIns="90882" tIns="45441" rIns="90882" bIns="45441" rtlCol="0"/>
          <a:lstStyle>
            <a:lvl1pPr algn="r">
              <a:defRPr sz="1200"/>
            </a:lvl1pPr>
          </a:lstStyle>
          <a:p>
            <a:fld id="{F914D98A-E734-4A79-9C55-3D25F5691A34}" type="datetimeFigureOut">
              <a:rPr lang="ru-RU" smtClean="0"/>
              <a:t>25.06.2025</a:t>
            </a:fld>
            <a:endParaRPr lang="ru-RU" dirty="0"/>
          </a:p>
        </p:txBody>
      </p:sp>
      <p:sp>
        <p:nvSpPr>
          <p:cNvPr id="4" name="Образ слайда 3"/>
          <p:cNvSpPr>
            <a:spLocks noGrp="1" noRot="1" noChangeAspect="1"/>
          </p:cNvSpPr>
          <p:nvPr>
            <p:ph type="sldImg" idx="2"/>
          </p:nvPr>
        </p:nvSpPr>
        <p:spPr>
          <a:xfrm>
            <a:off x="962025" y="1233488"/>
            <a:ext cx="4811713" cy="3330575"/>
          </a:xfrm>
          <a:prstGeom prst="rect">
            <a:avLst/>
          </a:prstGeom>
          <a:noFill/>
          <a:ln w="12700">
            <a:solidFill>
              <a:prstClr val="black"/>
            </a:solidFill>
          </a:ln>
        </p:spPr>
        <p:txBody>
          <a:bodyPr vert="horz" lIns="90882" tIns="45441" rIns="90882" bIns="45441" rtlCol="0" anchor="ctr"/>
          <a:lstStyle/>
          <a:p>
            <a:endParaRPr lang="ru-RU" dirty="0"/>
          </a:p>
        </p:txBody>
      </p:sp>
      <p:sp>
        <p:nvSpPr>
          <p:cNvPr id="5" name="Заметки 4"/>
          <p:cNvSpPr>
            <a:spLocks noGrp="1"/>
          </p:cNvSpPr>
          <p:nvPr>
            <p:ph type="body" sz="quarter" idx="3"/>
          </p:nvPr>
        </p:nvSpPr>
        <p:spPr>
          <a:xfrm>
            <a:off x="673735" y="4748055"/>
            <a:ext cx="5388294" cy="3884772"/>
          </a:xfrm>
          <a:prstGeom prst="rect">
            <a:avLst/>
          </a:prstGeom>
        </p:spPr>
        <p:txBody>
          <a:bodyPr vert="horz" lIns="90882" tIns="45441" rIns="90882" bIns="45441"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371659"/>
            <a:ext cx="2919516" cy="494655"/>
          </a:xfrm>
          <a:prstGeom prst="rect">
            <a:avLst/>
          </a:prstGeom>
        </p:spPr>
        <p:txBody>
          <a:bodyPr vert="horz" lIns="90882" tIns="45441" rIns="90882" bIns="45441" rtlCol="0" anchor="b"/>
          <a:lstStyle>
            <a:lvl1pPr algn="l">
              <a:defRPr sz="1200"/>
            </a:lvl1pPr>
          </a:lstStyle>
          <a:p>
            <a:endParaRPr lang="ru-RU" dirty="0"/>
          </a:p>
        </p:txBody>
      </p:sp>
      <p:sp>
        <p:nvSpPr>
          <p:cNvPr id="7" name="Номер слайда 6"/>
          <p:cNvSpPr>
            <a:spLocks noGrp="1"/>
          </p:cNvSpPr>
          <p:nvPr>
            <p:ph type="sldNum" sz="quarter" idx="5"/>
          </p:nvPr>
        </p:nvSpPr>
        <p:spPr>
          <a:xfrm>
            <a:off x="3814666" y="9371659"/>
            <a:ext cx="2919516" cy="494655"/>
          </a:xfrm>
          <a:prstGeom prst="rect">
            <a:avLst/>
          </a:prstGeom>
        </p:spPr>
        <p:txBody>
          <a:bodyPr vert="horz" lIns="90882" tIns="45441" rIns="90882" bIns="45441" rtlCol="0" anchor="b"/>
          <a:lstStyle>
            <a:lvl1pPr algn="r">
              <a:defRPr sz="1200"/>
            </a:lvl1pPr>
          </a:lstStyle>
          <a:p>
            <a:fld id="{5A47847D-3226-47FD-A93F-6DF9D40166D1}" type="slidenum">
              <a:rPr lang="ru-RU" smtClean="0"/>
              <a:t>‹#›</a:t>
            </a:fld>
            <a:endParaRPr lang="ru-RU" dirty="0"/>
          </a:p>
        </p:txBody>
      </p:sp>
    </p:spTree>
    <p:extLst>
      <p:ext uri="{BB962C8B-B14F-4D97-AF65-F5344CB8AC3E}">
        <p14:creationId xmlns:p14="http://schemas.microsoft.com/office/powerpoint/2010/main" val="3410406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42950" y="2130429"/>
            <a:ext cx="8420100" cy="1470025"/>
          </a:xfrm>
        </p:spPr>
        <p:txBody>
          <a:bodyPr/>
          <a:lstStyle/>
          <a:p>
            <a:r>
              <a:rPr lang="ru-RU"/>
              <a:t>Образец заголовка</a:t>
            </a:r>
          </a:p>
        </p:txBody>
      </p:sp>
      <p:sp>
        <p:nvSpPr>
          <p:cNvPr id="3" name="Подзаголовок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E2A1C89B-8FC2-4FC3-BCF2-928FE0EC40A7}" type="datetimeFigureOut">
              <a:rPr lang="ru-RU" smtClean="0"/>
              <a:t>25.06.2025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6426BD9D-A571-44CE-A835-872496A5FBB0}" type="slidenum">
              <a:rPr lang="ru-RU" smtClean="0"/>
              <a:t>‹#›</a:t>
            </a:fld>
            <a:endParaRPr lang="ru-RU" dirty="0"/>
          </a:p>
        </p:txBody>
      </p:sp>
    </p:spTree>
    <p:extLst>
      <p:ext uri="{BB962C8B-B14F-4D97-AF65-F5344CB8AC3E}">
        <p14:creationId xmlns:p14="http://schemas.microsoft.com/office/powerpoint/2010/main" val="3818617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E2A1C89B-8FC2-4FC3-BCF2-928FE0EC40A7}" type="datetimeFigureOut">
              <a:rPr lang="ru-RU" smtClean="0"/>
              <a:t>25.06.2025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6426BD9D-A571-44CE-A835-872496A5FBB0}" type="slidenum">
              <a:rPr lang="ru-RU" smtClean="0"/>
              <a:t>‹#›</a:t>
            </a:fld>
            <a:endParaRPr lang="ru-RU" dirty="0"/>
          </a:p>
        </p:txBody>
      </p:sp>
    </p:spTree>
    <p:extLst>
      <p:ext uri="{BB962C8B-B14F-4D97-AF65-F5344CB8AC3E}">
        <p14:creationId xmlns:p14="http://schemas.microsoft.com/office/powerpoint/2010/main" val="663939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9575800" y="274642"/>
            <a:ext cx="29718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60400" y="274642"/>
            <a:ext cx="87503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E2A1C89B-8FC2-4FC3-BCF2-928FE0EC40A7}" type="datetimeFigureOut">
              <a:rPr lang="ru-RU" smtClean="0"/>
              <a:t>25.06.2025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6426BD9D-A571-44CE-A835-872496A5FBB0}" type="slidenum">
              <a:rPr lang="ru-RU" smtClean="0"/>
              <a:t>‹#›</a:t>
            </a:fld>
            <a:endParaRPr lang="ru-RU" dirty="0"/>
          </a:p>
        </p:txBody>
      </p:sp>
    </p:spTree>
    <p:extLst>
      <p:ext uri="{BB962C8B-B14F-4D97-AF65-F5344CB8AC3E}">
        <p14:creationId xmlns:p14="http://schemas.microsoft.com/office/powerpoint/2010/main" val="24371748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38250" y="1122363"/>
            <a:ext cx="74295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E2A1C89B-8FC2-4FC3-BCF2-928FE0EC40A7}" type="datetimeFigureOut">
              <a:rPr lang="ru-RU" smtClean="0"/>
              <a:t>25.06.2025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6426BD9D-A571-44CE-A835-872496A5FBB0}" type="slidenum">
              <a:rPr lang="ru-RU" smtClean="0"/>
              <a:t>‹#›</a:t>
            </a:fld>
            <a:endParaRPr lang="ru-RU" dirty="0"/>
          </a:p>
        </p:txBody>
      </p:sp>
    </p:spTree>
    <p:extLst>
      <p:ext uri="{BB962C8B-B14F-4D97-AF65-F5344CB8AC3E}">
        <p14:creationId xmlns:p14="http://schemas.microsoft.com/office/powerpoint/2010/main" val="39869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E2A1C89B-8FC2-4FC3-BCF2-928FE0EC40A7}" type="datetimeFigureOut">
              <a:rPr lang="ru-RU" smtClean="0"/>
              <a:t>25.06.2025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6426BD9D-A571-44CE-A835-872496A5FBB0}" type="slidenum">
              <a:rPr lang="ru-RU" smtClean="0"/>
              <a:t>‹#›</a:t>
            </a:fld>
            <a:endParaRPr lang="ru-RU" dirty="0"/>
          </a:p>
        </p:txBody>
      </p:sp>
    </p:spTree>
    <p:extLst>
      <p:ext uri="{BB962C8B-B14F-4D97-AF65-F5344CB8AC3E}">
        <p14:creationId xmlns:p14="http://schemas.microsoft.com/office/powerpoint/2010/main" val="3394392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2506" y="4406904"/>
            <a:ext cx="84201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E2A1C89B-8FC2-4FC3-BCF2-928FE0EC40A7}" type="datetimeFigureOut">
              <a:rPr lang="ru-RU" smtClean="0"/>
              <a:t>25.06.2025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6426BD9D-A571-44CE-A835-872496A5FBB0}" type="slidenum">
              <a:rPr lang="ru-RU" smtClean="0"/>
              <a:t>‹#›</a:t>
            </a:fld>
            <a:endParaRPr lang="ru-RU" dirty="0"/>
          </a:p>
        </p:txBody>
      </p:sp>
    </p:spTree>
    <p:extLst>
      <p:ext uri="{BB962C8B-B14F-4D97-AF65-F5344CB8AC3E}">
        <p14:creationId xmlns:p14="http://schemas.microsoft.com/office/powerpoint/2010/main" val="2713668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660400" y="1600204"/>
            <a:ext cx="58610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686550" y="1600204"/>
            <a:ext cx="58610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E2A1C89B-8FC2-4FC3-BCF2-928FE0EC40A7}" type="datetimeFigureOut">
              <a:rPr lang="ru-RU" smtClean="0"/>
              <a:t>25.06.2025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6426BD9D-A571-44CE-A835-872496A5FBB0}" type="slidenum">
              <a:rPr lang="ru-RU" smtClean="0"/>
              <a:t>‹#›</a:t>
            </a:fld>
            <a:endParaRPr lang="ru-RU" dirty="0"/>
          </a:p>
        </p:txBody>
      </p:sp>
    </p:spTree>
    <p:extLst>
      <p:ext uri="{BB962C8B-B14F-4D97-AF65-F5344CB8AC3E}">
        <p14:creationId xmlns:p14="http://schemas.microsoft.com/office/powerpoint/2010/main" val="3795595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4638"/>
            <a:ext cx="89154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5032113"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5032113"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E2A1C89B-8FC2-4FC3-BCF2-928FE0EC40A7}" type="datetimeFigureOut">
              <a:rPr lang="ru-RU" smtClean="0"/>
              <a:t>25.06.2025</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6426BD9D-A571-44CE-A835-872496A5FBB0}" type="slidenum">
              <a:rPr lang="ru-RU" smtClean="0"/>
              <a:t>‹#›</a:t>
            </a:fld>
            <a:endParaRPr lang="ru-RU" dirty="0"/>
          </a:p>
        </p:txBody>
      </p:sp>
    </p:spTree>
    <p:extLst>
      <p:ext uri="{BB962C8B-B14F-4D97-AF65-F5344CB8AC3E}">
        <p14:creationId xmlns:p14="http://schemas.microsoft.com/office/powerpoint/2010/main" val="423932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E2A1C89B-8FC2-4FC3-BCF2-928FE0EC40A7}" type="datetimeFigureOut">
              <a:rPr lang="ru-RU" smtClean="0"/>
              <a:t>25.06.2025</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6426BD9D-A571-44CE-A835-872496A5FBB0}" type="slidenum">
              <a:rPr lang="ru-RU" smtClean="0"/>
              <a:t>‹#›</a:t>
            </a:fld>
            <a:endParaRPr lang="ru-RU" dirty="0"/>
          </a:p>
        </p:txBody>
      </p:sp>
    </p:spTree>
    <p:extLst>
      <p:ext uri="{BB962C8B-B14F-4D97-AF65-F5344CB8AC3E}">
        <p14:creationId xmlns:p14="http://schemas.microsoft.com/office/powerpoint/2010/main" val="1452819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2A1C89B-8FC2-4FC3-BCF2-928FE0EC40A7}" type="datetimeFigureOut">
              <a:rPr lang="ru-RU" smtClean="0"/>
              <a:t>25.06.2025</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6426BD9D-A571-44CE-A835-872496A5FBB0}" type="slidenum">
              <a:rPr lang="ru-RU" smtClean="0"/>
              <a:t>‹#›</a:t>
            </a:fld>
            <a:endParaRPr lang="ru-RU" dirty="0"/>
          </a:p>
        </p:txBody>
      </p:sp>
    </p:spTree>
    <p:extLst>
      <p:ext uri="{BB962C8B-B14F-4D97-AF65-F5344CB8AC3E}">
        <p14:creationId xmlns:p14="http://schemas.microsoft.com/office/powerpoint/2010/main" val="2141424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2" y="273050"/>
            <a:ext cx="3259006"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872971" y="273054"/>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95302"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E2A1C89B-8FC2-4FC3-BCF2-928FE0EC40A7}" type="datetimeFigureOut">
              <a:rPr lang="ru-RU" smtClean="0"/>
              <a:t>25.06.2025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6426BD9D-A571-44CE-A835-872496A5FBB0}" type="slidenum">
              <a:rPr lang="ru-RU" smtClean="0"/>
              <a:t>‹#›</a:t>
            </a:fld>
            <a:endParaRPr lang="ru-RU" dirty="0"/>
          </a:p>
        </p:txBody>
      </p:sp>
    </p:spTree>
    <p:extLst>
      <p:ext uri="{BB962C8B-B14F-4D97-AF65-F5344CB8AC3E}">
        <p14:creationId xmlns:p14="http://schemas.microsoft.com/office/powerpoint/2010/main" val="684806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41645" y="4800600"/>
            <a:ext cx="59436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E2A1C89B-8FC2-4FC3-BCF2-928FE0EC40A7}" type="datetimeFigureOut">
              <a:rPr lang="ru-RU" smtClean="0"/>
              <a:t>25.06.2025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6426BD9D-A571-44CE-A835-872496A5FBB0}" type="slidenum">
              <a:rPr lang="ru-RU" smtClean="0"/>
              <a:t>‹#›</a:t>
            </a:fld>
            <a:endParaRPr lang="ru-RU" dirty="0"/>
          </a:p>
        </p:txBody>
      </p:sp>
    </p:spTree>
    <p:extLst>
      <p:ext uri="{BB962C8B-B14F-4D97-AF65-F5344CB8AC3E}">
        <p14:creationId xmlns:p14="http://schemas.microsoft.com/office/powerpoint/2010/main" val="874672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95300" y="6356354"/>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A1C89B-8FC2-4FC3-BCF2-928FE0EC40A7}" type="datetimeFigureOut">
              <a:rPr lang="ru-RU" smtClean="0"/>
              <a:t>25.06.2025</a:t>
            </a:fld>
            <a:endParaRPr lang="ru-RU" dirty="0"/>
          </a:p>
        </p:txBody>
      </p:sp>
      <p:sp>
        <p:nvSpPr>
          <p:cNvPr id="5" name="Нижний колонтитул 4"/>
          <p:cNvSpPr>
            <a:spLocks noGrp="1"/>
          </p:cNvSpPr>
          <p:nvPr>
            <p:ph type="ftr" sz="quarter" idx="3"/>
          </p:nvPr>
        </p:nvSpPr>
        <p:spPr>
          <a:xfrm>
            <a:off x="3384550" y="6356354"/>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7099300" y="6356354"/>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26BD9D-A571-44CE-A835-872496A5FBB0}" type="slidenum">
              <a:rPr lang="ru-RU" smtClean="0"/>
              <a:t>‹#›</a:t>
            </a:fld>
            <a:endParaRPr lang="ru-RU" dirty="0"/>
          </a:p>
        </p:txBody>
      </p:sp>
    </p:spTree>
    <p:extLst>
      <p:ext uri="{BB962C8B-B14F-4D97-AF65-F5344CB8AC3E}">
        <p14:creationId xmlns:p14="http://schemas.microsoft.com/office/powerpoint/2010/main" val="8694562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61"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regulation.gov.ru/Regulation/Npa/PublicView?npaID=152710"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hyperlink" Target="https://regulation.gov.ru/Regulation/Npa/PublicView?npaID=154670" TargetMode="External"/><Relationship Id="rId2" Type="http://schemas.openxmlformats.org/officeDocument/2006/relationships/hyperlink" Target="https://regulation.gov.ru/Regulation/Npa/PublicView?npaID=154673" TargetMode="External"/><Relationship Id="rId1" Type="http://schemas.openxmlformats.org/officeDocument/2006/relationships/slideLayout" Target="../slideLayouts/slideLayout2.xml"/><Relationship Id="rId4" Type="http://schemas.openxmlformats.org/officeDocument/2006/relationships/hyperlink" Target="https://regulation.gov.ru/Regulation/Npa/PublicView?npaID=154349" TargetMode="External"/></Relationships>
</file>

<file path=ppt/slides/_rels/slide31.xml.rels><?xml version="1.0" encoding="UTF-8" standalone="yes"?>
<Relationships xmlns="http://schemas.openxmlformats.org/package/2006/relationships"><Relationship Id="rId2" Type="http://schemas.openxmlformats.org/officeDocument/2006/relationships/hyperlink" Target="https://regulation.gov.ru/Regulation/Npa/PublicView?npaID=149886"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regulation.gov.ru/Regulation/Npa/PublicView?npaID=154595" TargetMode="External"/><Relationship Id="rId2" Type="http://schemas.openxmlformats.org/officeDocument/2006/relationships/hyperlink" Target="https://regulation.gov.ru/Regulation/Npa/PublicView?npaID=154582"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regulation.gov.ru/Regulation/Npa/PublicView?npaID=156696"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regulation.gov.ru/Regulation/Npa/PublicView?npaID=156088"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regulation.gov.ru/Regulation/Npa/PublicView?npaID=144615" TargetMode="External"/><Relationship Id="rId2" Type="http://schemas.openxmlformats.org/officeDocument/2006/relationships/hyperlink" Target="https://regulation.gov.ru/Regulation/Npa/PublicView?npaID=142570"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sfr.gov.ru/branches/yaroslavl/info/~0/12957?ysclid=mbj8r0c8p6818896881"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hyperlink" Target="https://rostrud.gov.ru/"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hyperlink" Target="http://regulation.gov.ru/p/155867" TargetMode="Externa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hyperlink" Target="https://digital.gov.ru/ru/events/41906/" TargetMode="External"/><Relationship Id="rId2" Type="http://schemas.openxmlformats.org/officeDocument/2006/relationships/hyperlink" Target="https://t.me/mintsifry/1429"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1088;&#1077;&#1077;&#1089;&#1090;&#1088;&#1087;&#1086;&#1074;&#1077;&#1089;&#1090;&#1086;&#1082;.&#1088;&#1092;/" TargetMode="Externa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745602" y="1810126"/>
            <a:ext cx="8845442" cy="830997"/>
          </a:xfrm>
          <a:prstGeom prst="rect">
            <a:avLst/>
          </a:prstGeom>
        </p:spPr>
        <p:txBody>
          <a:bodyPr wrap="square">
            <a:spAutoFit/>
          </a:bodyPr>
          <a:lstStyle/>
          <a:p>
            <a:endParaRPr lang="ru-RU" sz="2400" b="1" dirty="0">
              <a:solidFill>
                <a:srgbClr val="00B050"/>
              </a:solidFill>
              <a:latin typeface="Arial Black" panose="020B0A04020102020204" pitchFamily="34" charset="0"/>
            </a:endParaRPr>
          </a:p>
          <a:p>
            <a:r>
              <a:rPr lang="ru-RU" sz="2400" b="1" dirty="0">
                <a:latin typeface="Arial" panose="020B0604020202020204" pitchFamily="34" charset="0"/>
                <a:cs typeface="Arial" panose="020B0604020202020204" pitchFamily="34" charset="0"/>
              </a:rPr>
              <a:t>Новости  трудового  законодательства </a:t>
            </a:r>
            <a:endParaRPr lang="ru-RU" sz="2400" dirty="0">
              <a:latin typeface="Arial" panose="020B0604020202020204" pitchFamily="34" charset="0"/>
              <a:cs typeface="Arial" panose="020B0604020202020204" pitchFamily="34" charset="0"/>
            </a:endParaRPr>
          </a:p>
        </p:txBody>
      </p:sp>
      <p:sp>
        <p:nvSpPr>
          <p:cNvPr id="6" name="Прямоугольник 5"/>
          <p:cNvSpPr/>
          <p:nvPr/>
        </p:nvSpPr>
        <p:spPr>
          <a:xfrm>
            <a:off x="745602" y="3664778"/>
            <a:ext cx="5998098" cy="646331"/>
          </a:xfrm>
          <a:prstGeom prst="rect">
            <a:avLst/>
          </a:prstGeom>
        </p:spPr>
        <p:txBody>
          <a:bodyPr wrap="square">
            <a:spAutoFit/>
          </a:bodyPr>
          <a:lstStyle/>
          <a:p>
            <a:r>
              <a:rPr lang="ru-RU" dirty="0"/>
              <a:t>Эксперт по трудовым отношениям</a:t>
            </a:r>
          </a:p>
          <a:p>
            <a:r>
              <a:rPr lang="ru-RU" dirty="0"/>
              <a:t>Юлия  Жижерина </a:t>
            </a:r>
          </a:p>
        </p:txBody>
      </p:sp>
    </p:spTree>
    <p:extLst>
      <p:ext uri="{BB962C8B-B14F-4D97-AF65-F5344CB8AC3E}">
        <p14:creationId xmlns:p14="http://schemas.microsoft.com/office/powerpoint/2010/main" val="6119077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CF8229-5ADB-8322-3D5C-409DA71C4CC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B2C6EBD-4835-83F4-EDB8-F8A2ADB0F22E}"/>
              </a:ext>
            </a:extLst>
          </p:cNvPr>
          <p:cNvSpPr txBox="1"/>
          <p:nvPr/>
        </p:nvSpPr>
        <p:spPr>
          <a:xfrm>
            <a:off x="540017" y="219268"/>
            <a:ext cx="5665474"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Оплата труда, рабочее время и время отдыха </a:t>
            </a:r>
          </a:p>
        </p:txBody>
      </p:sp>
      <p:cxnSp>
        <p:nvCxnSpPr>
          <p:cNvPr id="3" name="Прямая соединительная линия 2">
            <a:extLst>
              <a:ext uri="{FF2B5EF4-FFF2-40B4-BE49-F238E27FC236}">
                <a16:creationId xmlns:a16="http://schemas.microsoft.com/office/drawing/2014/main" id="{A2ED8FF4-4C4D-6E7E-CA18-F2B4A93A6EF1}"/>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9F963429-347A-2A66-8CD1-9D4871EEE3A0}"/>
              </a:ext>
            </a:extLst>
          </p:cNvPr>
          <p:cNvSpPr txBox="1"/>
          <p:nvPr/>
        </p:nvSpPr>
        <p:spPr>
          <a:xfrm>
            <a:off x="381000" y="940564"/>
            <a:ext cx="9038208" cy="5509200"/>
          </a:xfrm>
          <a:prstGeom prst="rect">
            <a:avLst/>
          </a:prstGeom>
          <a:noFill/>
        </p:spPr>
        <p:txBody>
          <a:bodyPr wrap="square">
            <a:spAutoFit/>
          </a:bodyPr>
          <a:lstStyle/>
          <a:p>
            <a:r>
              <a:rPr lang="ru-RU" sz="1600" b="1" dirty="0"/>
              <a:t>С 01.09.2025 новые правила по премиям </a:t>
            </a:r>
            <a:r>
              <a:rPr lang="ru-RU" sz="1600" dirty="0"/>
              <a:t>(Федеральный закон от 07.06.2025 № 144-ФЗ)</a:t>
            </a:r>
          </a:p>
          <a:p>
            <a:pPr marL="285750" indent="-285750">
              <a:buFont typeface="Arial" panose="020B0604020202020204" pitchFamily="34" charset="0"/>
              <a:buChar char="•"/>
            </a:pPr>
            <a:r>
              <a:rPr lang="ru-RU" sz="1600" dirty="0"/>
              <a:t>Системы премирования могут устанавливаться соглашениями (очевидно, отраслевыми и региональными), коллективными договорами, локальными актами (при наличии профсоюза с учетом мнения)</a:t>
            </a:r>
          </a:p>
          <a:p>
            <a:pPr marL="285750" indent="-285750">
              <a:buFont typeface="Arial" panose="020B0604020202020204" pitchFamily="34" charset="0"/>
              <a:buChar char="•"/>
            </a:pPr>
            <a:r>
              <a:rPr lang="ru-RU" sz="1600" dirty="0"/>
              <a:t>При установлении премии надо определить следующие элементы:</a:t>
            </a:r>
          </a:p>
          <a:p>
            <a:pPr marL="542925"/>
            <a:r>
              <a:rPr lang="ru-RU" sz="1600" dirty="0"/>
              <a:t>1) виды премий (наверное, имеется в виду за </a:t>
            </a:r>
            <a:r>
              <a:rPr lang="ru-RU" sz="1600" dirty="0" smtClean="0"/>
              <a:t>месяц</a:t>
            </a:r>
            <a:r>
              <a:rPr lang="ru-RU" sz="1600" dirty="0"/>
              <a:t>, за квартал, единоразовая и т.д.)</a:t>
            </a:r>
          </a:p>
          <a:p>
            <a:pPr marL="542925"/>
            <a:r>
              <a:rPr lang="ru-RU" sz="1600" dirty="0"/>
              <a:t>2) их размеры: полагаю, что можно указать так от 0 до 100 процентов от оклада, 20% от выручки, 10 тыс. руб.</a:t>
            </a:r>
          </a:p>
          <a:p>
            <a:pPr marL="542925"/>
            <a:r>
              <a:rPr lang="ru-RU" sz="1600" dirty="0"/>
              <a:t>3) сроки выплаты премии: обычно премии платят с заработной платой за вторую половину месяца, но можно установить и отдельные сроки выплаты в локальных актах.</a:t>
            </a:r>
          </a:p>
          <a:p>
            <a:pPr marL="542925"/>
            <a:r>
              <a:rPr lang="ru-RU" sz="1600" dirty="0"/>
              <a:t>4) основания и условия выплаты премии в том числе:</a:t>
            </a:r>
          </a:p>
          <a:p>
            <a:pPr marL="990600"/>
            <a:r>
              <a:rPr lang="ru-RU" sz="1600" dirty="0"/>
              <a:t>- с учетом качества</a:t>
            </a:r>
          </a:p>
          <a:p>
            <a:pPr marL="990600"/>
            <a:r>
              <a:rPr lang="ru-RU" sz="1600" dirty="0"/>
              <a:t>- эффективности,</a:t>
            </a:r>
          </a:p>
          <a:p>
            <a:pPr marL="990600"/>
            <a:r>
              <a:rPr lang="ru-RU" sz="1600" dirty="0"/>
              <a:t>- продолжительности работы</a:t>
            </a:r>
          </a:p>
          <a:p>
            <a:pPr marL="990600"/>
            <a:r>
              <a:rPr lang="ru-RU" sz="1600" dirty="0"/>
              <a:t>- наличия или отсутствия у работника дисциплинарного взыскания</a:t>
            </a:r>
          </a:p>
          <a:p>
            <a:pPr marL="990600"/>
            <a:r>
              <a:rPr lang="ru-RU" sz="1600" dirty="0"/>
              <a:t>- и других показателей</a:t>
            </a:r>
          </a:p>
          <a:p>
            <a:pPr marL="285750" indent="-285750">
              <a:buFont typeface="Arial" panose="020B0604020202020204" pitchFamily="34" charset="0"/>
              <a:buChar char="•"/>
            </a:pPr>
            <a:r>
              <a:rPr lang="ru-RU" sz="1600" dirty="0"/>
              <a:t>Можно предусмотреть в ЛНА, что премию можно снизить за дисциплинарный проступок. Но если такой момент прописали, надо его дополнить тем, что:</a:t>
            </a:r>
          </a:p>
          <a:p>
            <a:pPr marL="542925"/>
            <a:r>
              <a:rPr lang="ru-RU" sz="1600" dirty="0"/>
              <a:t>- снижение размера премии в связи с применением этого взыскания может быть в отношении только тех премий, которые начисляются за период, в котором было применено взыскание,</a:t>
            </a:r>
          </a:p>
          <a:p>
            <a:pPr marL="542925"/>
            <a:r>
              <a:rPr lang="ru-RU" sz="1600" dirty="0"/>
              <a:t>- а размер такого снижения премии не может приводить к уменьшению размера месячной заработной платы работника более чем на 20 процентов.</a:t>
            </a:r>
          </a:p>
        </p:txBody>
      </p:sp>
    </p:spTree>
    <p:extLst>
      <p:ext uri="{BB962C8B-B14F-4D97-AF65-F5344CB8AC3E}">
        <p14:creationId xmlns:p14="http://schemas.microsoft.com/office/powerpoint/2010/main" val="3592682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C733CF-B273-E7E7-9117-1D7C93350847}"/>
            </a:ext>
          </a:extLst>
        </p:cNvPr>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6DF07F53-3AF9-2BDB-EB21-84D4ADE46D22}"/>
              </a:ext>
            </a:extLst>
          </p:cNvPr>
          <p:cNvSpPr/>
          <p:nvPr/>
        </p:nvSpPr>
        <p:spPr>
          <a:xfrm>
            <a:off x="479395" y="689492"/>
            <a:ext cx="9045605" cy="4770537"/>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600" b="1" i="0" u="none" strike="noStrike" kern="1200" cap="none" spc="0" normalizeH="0" baseline="0" noProof="0" dirty="0">
                <a:ln>
                  <a:noFill/>
                </a:ln>
                <a:effectLst/>
                <a:uLnTx/>
                <a:uFillTx/>
              </a:rPr>
              <a:t>Компенсация при увольнении неиспользованных отгулов за работу в выходные с 01.03.2025</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600" b="0" i="0" u="none" strike="noStrike" kern="1200" cap="none" spc="0" normalizeH="0" baseline="0" noProof="0" dirty="0">
                <a:ln>
                  <a:noFill/>
                </a:ln>
                <a:effectLst/>
                <a:uLnTx/>
                <a:uFillTx/>
              </a:rPr>
              <a:t>(Федеральный закон от 30.09.2024 N 339-ФЗ)</a:t>
            </a: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ru-RU" sz="1600" b="0" i="0" u="none" strike="noStrike" kern="1200" cap="none" spc="0" normalizeH="0" baseline="0" noProof="0" dirty="0">
                <a:ln>
                  <a:noFill/>
                </a:ln>
                <a:effectLst/>
                <a:uLnTx/>
                <a:uFillTx/>
              </a:rPr>
              <a:t>Поправки к ТК РФ обязывают работодателей выплачивать при увольнении компенсацию за </a:t>
            </a:r>
            <a:r>
              <a:rPr kumimoji="0" lang="ru-RU" sz="1600" b="1" i="0" u="none" strike="noStrike" kern="1200" cap="none" spc="0" normalizeH="0" baseline="0" noProof="0" dirty="0">
                <a:ln>
                  <a:noFill/>
                </a:ln>
                <a:effectLst/>
                <a:uLnTx/>
                <a:uFillTx/>
              </a:rPr>
              <a:t>ВСЕ</a:t>
            </a:r>
            <a:r>
              <a:rPr kumimoji="0" lang="ru-RU" sz="1600" b="0" i="0" u="none" strike="noStrike" kern="1200" cap="none" spc="0" normalizeH="0" baseline="0" noProof="0" dirty="0">
                <a:ln>
                  <a:noFill/>
                </a:ln>
                <a:effectLst/>
                <a:uLnTx/>
                <a:uFillTx/>
              </a:rPr>
              <a:t> неиспользованные дни отдыха за работу в выходные и праздники. Специалист должен получить разницу между повышенной и уже начисленной оплатой.</a:t>
            </a:r>
          </a:p>
          <a:p>
            <a:pPr marL="285750" lvl="0" indent="-285750" algn="just">
              <a:buFont typeface="Wingdings" panose="05000000000000000000" pitchFamily="2" charset="2"/>
              <a:buChar char="§"/>
              <a:defRPr/>
            </a:pPr>
            <a:r>
              <a:rPr kumimoji="0" lang="ru-RU" sz="1600" b="0" i="0" u="none" strike="noStrike" kern="1200" cap="none" spc="0" normalizeH="0" baseline="0" noProof="0" dirty="0">
                <a:ln>
                  <a:noFill/>
                </a:ln>
                <a:effectLst/>
                <a:uLnTx/>
                <a:uFillTx/>
              </a:rPr>
              <a:t>Требовать день отдыха работник вправе </a:t>
            </a:r>
            <a:r>
              <a:rPr kumimoji="0" lang="ru-RU" sz="1600" b="1" i="0" u="none" strike="noStrike" kern="1200" cap="none" spc="0" normalizeH="0" baseline="0" noProof="0" dirty="0">
                <a:ln>
                  <a:noFill/>
                </a:ln>
                <a:effectLst/>
                <a:uLnTx/>
                <a:uFillTx/>
              </a:rPr>
              <a:t>в течение года </a:t>
            </a:r>
            <a:r>
              <a:rPr kumimoji="0" lang="ru-RU" sz="1600" b="0" i="0" u="none" strike="noStrike" kern="1200" cap="none" spc="0" normalizeH="0" baseline="0" noProof="0" dirty="0">
                <a:ln>
                  <a:noFill/>
                </a:ln>
                <a:effectLst/>
                <a:uLnTx/>
                <a:uFillTx/>
              </a:rPr>
              <a:t>с даты выполнения обязанностей в выходной или праздник. Сотрудник также может присоединить отгул к отпуску в этом периоде. </a:t>
            </a:r>
            <a:r>
              <a:rPr lang="ru-RU" sz="1600" b="1" dirty="0"/>
              <a:t>НО! </a:t>
            </a:r>
            <a:r>
              <a:rPr lang="ru-RU" sz="1600" dirty="0"/>
              <a:t>Отгулы, заработанные до 01.03.25г., предоставляться по ранее действующим правилам (без ограничений к сроку предоставления).</a:t>
            </a:r>
          </a:p>
          <a:p>
            <a:pPr lvl="0" algn="just">
              <a:defRPr/>
            </a:pPr>
            <a:endParaRPr lang="ru-RU" sz="1600" strike="sngStrike" dirty="0"/>
          </a:p>
          <a:p>
            <a:pPr algn="just">
              <a:defRPr/>
            </a:pPr>
            <a:r>
              <a:rPr lang="ru-RU" sz="1600" b="1" dirty="0" err="1"/>
              <a:t>Онлайнинспекция</a:t>
            </a:r>
            <a:r>
              <a:rPr lang="ru-RU" sz="1600" b="1" dirty="0"/>
              <a:t>. Вопрос № 216454 от 18.02.2025: Время на переодевание в спецодежду должно включаться в рабочее. </a:t>
            </a:r>
          </a:p>
          <a:p>
            <a:pPr algn="just">
              <a:defRPr/>
            </a:pPr>
            <a:r>
              <a:rPr lang="ru-RU" sz="1600" dirty="0"/>
              <a:t>Если использование спецодежды обязательно для исполнения работником его трудовых обязанностей (предусмотрено требованиями охраны труда), то время на переодевание должно быть включено в рабочее время. В правилах внутреннего трудового распорядка должно быть прописано время начала и окончания рабочего времени, а также указано, включается ли время на переодевание в спецодежду в рабочее время. Переодевание в спецодежду во исполнение требований охраны труда – это трудовая обязанностью работника и время на ее исполнение должно включаться в рабочее время. </a:t>
            </a:r>
          </a:p>
        </p:txBody>
      </p:sp>
      <p:sp>
        <p:nvSpPr>
          <p:cNvPr id="2" name="TextBox 1">
            <a:extLst>
              <a:ext uri="{FF2B5EF4-FFF2-40B4-BE49-F238E27FC236}">
                <a16:creationId xmlns:a16="http://schemas.microsoft.com/office/drawing/2014/main" id="{B4C30DCF-DCF3-5A4A-806D-C3598198B346}"/>
              </a:ext>
            </a:extLst>
          </p:cNvPr>
          <p:cNvSpPr txBox="1"/>
          <p:nvPr/>
        </p:nvSpPr>
        <p:spPr>
          <a:xfrm>
            <a:off x="540017" y="219268"/>
            <a:ext cx="5665474"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Оплата труда, рабочее время и время отдыха </a:t>
            </a:r>
          </a:p>
        </p:txBody>
      </p:sp>
      <p:cxnSp>
        <p:nvCxnSpPr>
          <p:cNvPr id="3" name="Прямая соединительная линия 2">
            <a:extLst>
              <a:ext uri="{FF2B5EF4-FFF2-40B4-BE49-F238E27FC236}">
                <a16:creationId xmlns:a16="http://schemas.microsoft.com/office/drawing/2014/main" id="{A237E285-CC59-18CC-7B54-15120D4ED37F}"/>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0163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70DA62-CD3A-2718-1448-BEF053EA5473}"/>
            </a:ext>
          </a:extLst>
        </p:cNvPr>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271301CD-E721-F4A5-C314-077A482720CD}"/>
              </a:ext>
            </a:extLst>
          </p:cNvPr>
          <p:cNvSpPr/>
          <p:nvPr/>
        </p:nvSpPr>
        <p:spPr>
          <a:xfrm>
            <a:off x="479395" y="689492"/>
            <a:ext cx="9045605" cy="5509200"/>
          </a:xfrm>
          <a:prstGeom prst="rect">
            <a:avLst/>
          </a:prstGeom>
        </p:spPr>
        <p:txBody>
          <a:bodyPr wrap="square">
            <a:spAutoFit/>
          </a:bodyPr>
          <a:lstStyle/>
          <a:p>
            <a:pPr algn="just">
              <a:defRPr/>
            </a:pPr>
            <a:r>
              <a:rPr lang="ru-RU" sz="1600" b="1" dirty="0"/>
              <a:t>Письмо Роструда от 16.01.2025 № ПГ/28050-6-1. Отпуск вызванного в военкомат работника нужно продлить. </a:t>
            </a:r>
            <a:r>
              <a:rPr lang="ru-RU" sz="1600" dirty="0"/>
              <a:t>Роструд считает, что по ТК отпуск должен быть продлен или перенесен на другой срок, в том числе в случае исполнения работником во время отпуска государственных обязанностей, если для этого трудовым законодательством предусмотрено освобождение от работы. А необходимость исполнения обязанностей, связанных с воинским учетом, как раз такой случай.</a:t>
            </a:r>
          </a:p>
          <a:p>
            <a:pPr algn="just">
              <a:defRPr/>
            </a:pPr>
            <a:endParaRPr lang="ru-RU" sz="1600" dirty="0"/>
          </a:p>
          <a:p>
            <a:pPr algn="just">
              <a:defRPr/>
            </a:pPr>
            <a:r>
              <a:rPr lang="ru-RU" sz="1600" b="1" dirty="0"/>
              <a:t>Расчетный лист работнику нужно выдать в день увольнения</a:t>
            </a:r>
            <a:r>
              <a:rPr lang="ru-RU" sz="1600" dirty="0"/>
              <a:t> (Письмо Роструда от 26.03.2025 г. № ПГ/04545-6-1)</a:t>
            </a:r>
          </a:p>
          <a:p>
            <a:pPr algn="just">
              <a:defRPr/>
            </a:pPr>
            <a:r>
              <a:rPr lang="ru-RU" sz="1600" dirty="0"/>
              <a:t>Роструд напомнил, что по общему правилу в день увольнения работнику выплачивают все суммы. В этот же день ему нужно выдать расчетный лист, в котором указать такие выплаты.</a:t>
            </a:r>
          </a:p>
          <a:p>
            <a:pPr algn="just">
              <a:defRPr/>
            </a:pPr>
            <a:endParaRPr lang="ru-RU" sz="1600" dirty="0"/>
          </a:p>
          <a:p>
            <a:pPr algn="just">
              <a:defRPr/>
            </a:pPr>
            <a:r>
              <a:rPr lang="ru-RU" sz="1600" b="1" dirty="0"/>
              <a:t>Перед праздником рабочий день короче и у специалистов с неполной занятостью </a:t>
            </a:r>
            <a:r>
              <a:rPr lang="ru-RU" sz="1600" dirty="0"/>
              <a:t>(Письмо Роструда от 02.04.2025 г. № ПГ/05231-6-1)</a:t>
            </a:r>
          </a:p>
          <a:p>
            <a:pPr algn="just">
              <a:defRPr/>
            </a:pPr>
            <a:r>
              <a:rPr lang="ru-RU" sz="1600" dirty="0"/>
              <a:t>Продолжительность рабочего дня или смены в предпраздничный день сокращается на час. Это касается в том числе тех, кто трудится неполное время или по совместительству. Если продолжительность работы такого специалиста 1 час или меньше, то в предпраздничный день он не работает.</a:t>
            </a:r>
          </a:p>
          <a:p>
            <a:pPr algn="just">
              <a:defRPr/>
            </a:pPr>
            <a:endParaRPr lang="ru-RU" sz="1600" dirty="0"/>
          </a:p>
          <a:p>
            <a:pPr algn="just">
              <a:defRPr/>
            </a:pPr>
            <a:r>
              <a:rPr lang="ru-RU" sz="1600" b="1" dirty="0"/>
              <a:t>Выплата за наставничество – стимулирующая, а не компенсационная </a:t>
            </a:r>
            <a:r>
              <a:rPr lang="ru-RU" sz="1600" dirty="0"/>
              <a:t>(Письмо Роструда от 06.05.2025 г. № ПГ/08383-6-1)</a:t>
            </a:r>
          </a:p>
          <a:p>
            <a:pPr algn="just">
              <a:defRPr/>
            </a:pPr>
            <a:r>
              <a:rPr lang="ru-RU" sz="1600" dirty="0"/>
              <a:t>Выплата за наставничество – стимулирующая. Ее устанавливают, чтобы материально поощрить работника выполнять дополнительные функции.</a:t>
            </a:r>
          </a:p>
        </p:txBody>
      </p:sp>
      <p:sp>
        <p:nvSpPr>
          <p:cNvPr id="2" name="TextBox 1">
            <a:extLst>
              <a:ext uri="{FF2B5EF4-FFF2-40B4-BE49-F238E27FC236}">
                <a16:creationId xmlns:a16="http://schemas.microsoft.com/office/drawing/2014/main" id="{03A04A1D-20D6-8355-B413-C085ACD45C77}"/>
              </a:ext>
            </a:extLst>
          </p:cNvPr>
          <p:cNvSpPr txBox="1"/>
          <p:nvPr/>
        </p:nvSpPr>
        <p:spPr>
          <a:xfrm>
            <a:off x="540017" y="219268"/>
            <a:ext cx="5665474"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Оплата труда, рабочее время и время отдыха </a:t>
            </a:r>
          </a:p>
        </p:txBody>
      </p:sp>
      <p:cxnSp>
        <p:nvCxnSpPr>
          <p:cNvPr id="3" name="Прямая соединительная линия 2">
            <a:extLst>
              <a:ext uri="{FF2B5EF4-FFF2-40B4-BE49-F238E27FC236}">
                <a16:creationId xmlns:a16="http://schemas.microsoft.com/office/drawing/2014/main" id="{923D405E-CEFF-C7E2-B6F1-7203064295A8}"/>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5638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C123BC-874A-EE79-10B5-24CE79392A1E}"/>
            </a:ext>
          </a:extLst>
        </p:cNvPr>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69776E5F-DA37-2177-2444-0B707D45D01E}"/>
              </a:ext>
            </a:extLst>
          </p:cNvPr>
          <p:cNvSpPr/>
          <p:nvPr/>
        </p:nvSpPr>
        <p:spPr>
          <a:xfrm>
            <a:off x="479395" y="689492"/>
            <a:ext cx="9045605" cy="5262979"/>
          </a:xfrm>
          <a:prstGeom prst="rect">
            <a:avLst/>
          </a:prstGeom>
        </p:spPr>
        <p:txBody>
          <a:bodyPr wrap="square">
            <a:spAutoFit/>
          </a:bodyPr>
          <a:lstStyle/>
          <a:p>
            <a:pPr algn="just">
              <a:defRPr/>
            </a:pPr>
            <a:r>
              <a:rPr lang="ru-RU" sz="1600" b="1" dirty="0"/>
              <a:t>При работе во время больничного пособия по временной нетрудоспособности не будет </a:t>
            </a:r>
            <a:r>
              <a:rPr lang="ru-RU" sz="1600" dirty="0"/>
              <a:t>(Письмо СФР от 19.05.2025 г. № 14-20/25931)</a:t>
            </a:r>
          </a:p>
          <a:p>
            <a:pPr algn="just">
              <a:defRPr/>
            </a:pPr>
            <a:r>
              <a:rPr lang="ru-RU" sz="1600" dirty="0"/>
              <a:t>СФР напомнил, что не оплатит больничный, если работник во время болезни работал. Поскольку работник трудится и получает зарплату, пособие теряет функцию компенсации утраченного заработка и такая выплата становится дополнительным материальным стимулированием, а выход на работу без выписки – одно из нарушений условий оказания медпомощи.</a:t>
            </a:r>
          </a:p>
          <a:p>
            <a:pPr algn="just">
              <a:defRPr/>
            </a:pPr>
            <a:endParaRPr lang="ru-RU" sz="1600" dirty="0"/>
          </a:p>
          <a:p>
            <a:pPr algn="just">
              <a:defRPr/>
            </a:pPr>
            <a:r>
              <a:rPr lang="ru-RU" sz="1600" b="1" dirty="0"/>
              <a:t>Отгул за работу в выходные дни командировки не может быть предоставлен авансом </a:t>
            </a:r>
            <a:r>
              <a:rPr lang="ru-RU" sz="1600" dirty="0"/>
              <a:t>— только после выполнения работы. День отдыха должен быть использован в течение года (ст. 153 ТК РФ) (Письмо Минтруда от 02.04.2025 № 14-6/ООГ-1756).</a:t>
            </a:r>
          </a:p>
          <a:p>
            <a:pPr algn="just">
              <a:defRPr/>
            </a:pPr>
            <a:endParaRPr lang="ru-RU" sz="1600" dirty="0"/>
          </a:p>
          <a:p>
            <a:pPr algn="just">
              <a:defRPr/>
            </a:pPr>
            <a:r>
              <a:rPr lang="ru-RU" sz="1600" b="1" dirty="0"/>
              <a:t>Работа в ночное время во время командировки не подлежит повышенной оплате</a:t>
            </a:r>
            <a:r>
              <a:rPr lang="ru-RU" sz="1600" dirty="0"/>
              <a:t>, так как сотрудник получает средний заработок, а не оплату за фактически отработанные часы. Доплата возможна только если это предусмотрено трудовым или коллективным договором (Письмо Роструда от 27.03.2025 № ПГ/04657-6-1).</a:t>
            </a:r>
          </a:p>
          <a:p>
            <a:pPr algn="just">
              <a:defRPr/>
            </a:pPr>
            <a:endParaRPr lang="ru-RU" sz="1600" dirty="0"/>
          </a:p>
          <a:p>
            <a:pPr algn="just">
              <a:defRPr/>
            </a:pPr>
            <a:r>
              <a:rPr lang="ru-RU" sz="1600" b="1" dirty="0"/>
              <a:t>Минтруд разъяснил, что время, затрачиваемое работником на переодевание в спецодежду, не включается в рабочее время</a:t>
            </a:r>
            <a:r>
              <a:rPr lang="ru-RU" sz="1600" dirty="0"/>
              <a:t>, если иное не установлено трудовым договором, коллективным соглашением или локальными актами. Исключение составляют случаи, когда переодевание прямо связано с исполнением трудовых обязанностей (например, для медицинских работников) (Письмо Минтруда от 31.03.2025 № 14-6/ООГ-1659).</a:t>
            </a:r>
          </a:p>
        </p:txBody>
      </p:sp>
      <p:sp>
        <p:nvSpPr>
          <p:cNvPr id="2" name="TextBox 1">
            <a:extLst>
              <a:ext uri="{FF2B5EF4-FFF2-40B4-BE49-F238E27FC236}">
                <a16:creationId xmlns:a16="http://schemas.microsoft.com/office/drawing/2014/main" id="{BFB5114A-8918-76C6-EAAE-159CB9A05BDE}"/>
              </a:ext>
            </a:extLst>
          </p:cNvPr>
          <p:cNvSpPr txBox="1"/>
          <p:nvPr/>
        </p:nvSpPr>
        <p:spPr>
          <a:xfrm>
            <a:off x="540017" y="219268"/>
            <a:ext cx="5665474"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Оплата труда, рабочее время и время отдыха </a:t>
            </a:r>
          </a:p>
        </p:txBody>
      </p:sp>
      <p:cxnSp>
        <p:nvCxnSpPr>
          <p:cNvPr id="3" name="Прямая соединительная линия 2">
            <a:extLst>
              <a:ext uri="{FF2B5EF4-FFF2-40B4-BE49-F238E27FC236}">
                <a16:creationId xmlns:a16="http://schemas.microsoft.com/office/drawing/2014/main" id="{B02B632F-E236-AFC6-A293-A06A6C0D6053}"/>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1402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F855B4-0456-713E-4285-005DA24F654A}"/>
              </a:ext>
            </a:extLst>
          </p:cNvPr>
          <p:cNvSpPr txBox="1"/>
          <p:nvPr/>
        </p:nvSpPr>
        <p:spPr>
          <a:xfrm>
            <a:off x="540017" y="219268"/>
            <a:ext cx="3605855"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Работники с инвалидностью</a:t>
            </a:r>
          </a:p>
        </p:txBody>
      </p:sp>
      <p:cxnSp>
        <p:nvCxnSpPr>
          <p:cNvPr id="3" name="Прямая соединительная линия 2">
            <a:extLst>
              <a:ext uri="{FF2B5EF4-FFF2-40B4-BE49-F238E27FC236}">
                <a16:creationId xmlns:a16="http://schemas.microsoft.com/office/drawing/2014/main" id="{A655AAB6-8D5D-230F-B69F-D201DB4927E0}"/>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Прямоугольник 3"/>
          <p:cNvSpPr/>
          <p:nvPr/>
        </p:nvSpPr>
        <p:spPr>
          <a:xfrm>
            <a:off x="390525" y="752788"/>
            <a:ext cx="9028683" cy="6001643"/>
          </a:xfrm>
          <a:prstGeom prst="rect">
            <a:avLst/>
          </a:prstGeom>
        </p:spPr>
        <p:txBody>
          <a:bodyPr wrap="square">
            <a:spAutoFit/>
          </a:bodyPr>
          <a:lstStyle/>
          <a:p>
            <a:pPr algn="just"/>
            <a:r>
              <a:rPr lang="ru-RU" sz="1600" b="1" dirty="0">
                <a:latin typeface="Calibri" panose="020F0502020204030204" pitchFamily="34" charset="0"/>
                <a:cs typeface="Calibri" panose="020F0502020204030204" pitchFamily="34" charset="0"/>
              </a:rPr>
              <a:t>Письмо Минтруда РФ от 11 сентября 2024 г. N 16-5/ООГ-1690 Минтруд разъяснил, каких работников-инвалидов можно зачесть в счет квоты.</a:t>
            </a:r>
          </a:p>
          <a:p>
            <a:pPr algn="just"/>
            <a:r>
              <a:rPr lang="ru-RU" sz="1600" dirty="0">
                <a:latin typeface="Calibri" panose="020F0502020204030204" pitchFamily="34" charset="0"/>
                <a:cs typeface="Calibri" panose="020F0502020204030204" pitchFamily="34" charset="0"/>
              </a:rPr>
              <a:t>Минтруд сообщал, что в счет установленной квоты для приема на работу инвалидов </a:t>
            </a:r>
            <a:r>
              <a:rPr lang="ru-RU" sz="1600" b="1" dirty="0">
                <a:latin typeface="Calibri" panose="020F0502020204030204" pitchFamily="34" charset="0"/>
                <a:cs typeface="Calibri" panose="020F0502020204030204" pitchFamily="34" charset="0"/>
              </a:rPr>
              <a:t>можно</a:t>
            </a:r>
            <a:r>
              <a:rPr lang="ru-RU" sz="1600" dirty="0">
                <a:latin typeface="Calibri" panose="020F0502020204030204" pitchFamily="34" charset="0"/>
                <a:cs typeface="Calibri" panose="020F0502020204030204" pitchFamily="34" charset="0"/>
              </a:rPr>
              <a:t> засчитывать </a:t>
            </a:r>
            <a:r>
              <a:rPr lang="ru-RU" sz="1600" b="1" dirty="0">
                <a:latin typeface="Calibri" panose="020F0502020204030204" pitchFamily="34" charset="0"/>
                <a:cs typeface="Calibri" panose="020F0502020204030204" pitchFamily="34" charset="0"/>
              </a:rPr>
              <a:t>дистанционных работников и внешних совместителей</a:t>
            </a:r>
            <a:r>
              <a:rPr lang="ru-RU" sz="1600" dirty="0">
                <a:latin typeface="Calibri" panose="020F0502020204030204" pitchFamily="34" charset="0"/>
                <a:cs typeface="Calibri" panose="020F0502020204030204" pitchFamily="34" charset="0"/>
              </a:rPr>
              <a:t>. Квота для приема на работу инвалидов считается выполненной работодателем при оформлении трудовых отношений с инвалидом в том числе </a:t>
            </a:r>
            <a:r>
              <a:rPr lang="ru-RU" sz="1600" b="1" dirty="0">
                <a:latin typeface="Calibri" panose="020F0502020204030204" pitchFamily="34" charset="0"/>
                <a:cs typeface="Calibri" panose="020F0502020204030204" pitchFamily="34" charset="0"/>
              </a:rPr>
              <a:t>на условиях неполного рабочего времени</a:t>
            </a:r>
            <a:r>
              <a:rPr lang="ru-RU" sz="1600" dirty="0">
                <a:latin typeface="Calibri" panose="020F0502020204030204" pitchFamily="34" charset="0"/>
                <a:cs typeface="Calibri" panose="020F0502020204030204" pitchFamily="34" charset="0"/>
              </a:rPr>
              <a:t>.</a:t>
            </a:r>
          </a:p>
          <a:p>
            <a:pPr algn="just"/>
            <a:endParaRPr lang="ru-RU" sz="1600" dirty="0">
              <a:latin typeface="Calibri" panose="020F0502020204030204" pitchFamily="34" charset="0"/>
              <a:cs typeface="Calibri" panose="020F0502020204030204" pitchFamily="34" charset="0"/>
            </a:endParaRPr>
          </a:p>
          <a:p>
            <a:pPr algn="just"/>
            <a:r>
              <a:rPr lang="ru-RU" sz="1600" b="1" dirty="0">
                <a:latin typeface="Calibri" panose="020F0502020204030204" pitchFamily="34" charset="0"/>
                <a:cs typeface="Calibri" panose="020F0502020204030204" pitchFamily="34" charset="0"/>
              </a:rPr>
              <a:t>Письмо Минтруда России от 26 июля 2024 г. N 15-1/ООГ-2492. Работники с инвалидностью могут трудиться на рабочих местах с вредными условиями.</a:t>
            </a:r>
          </a:p>
          <a:p>
            <a:pPr algn="just"/>
            <a:r>
              <a:rPr lang="ru-RU" sz="1600" dirty="0">
                <a:latin typeface="Calibri" panose="020F0502020204030204" pitchFamily="34" charset="0"/>
                <a:cs typeface="Calibri" panose="020F0502020204030204" pitchFamily="34" charset="0"/>
              </a:rPr>
              <a:t>На рабочем месте установлены вредные условия труда. Работник получил I группу инвалидности, в связи с чем работодатель переводит его на другую должность, где нет вредных условий. </a:t>
            </a:r>
            <a:r>
              <a:rPr lang="ru-RU" sz="1600" b="1" dirty="0">
                <a:latin typeface="Calibri" panose="020F0502020204030204" pitchFamily="34" charset="0"/>
                <a:cs typeface="Calibri" panose="020F0502020204030204" pitchFamily="34" charset="0"/>
              </a:rPr>
              <a:t>В ИПРА не указаны ограничения на работу во вредных условиях</a:t>
            </a:r>
            <a:r>
              <a:rPr lang="ru-RU" sz="1600" dirty="0">
                <a:latin typeface="Calibri" panose="020F0502020204030204" pitchFamily="34" charset="0"/>
                <a:cs typeface="Calibri" panose="020F0502020204030204" pitchFamily="34" charset="0"/>
              </a:rPr>
              <a:t>. Работник хотел бы остаться на прежней должности. В министерстве сообщили, что </a:t>
            </a:r>
            <a:r>
              <a:rPr lang="ru-RU" sz="1600" b="1" dirty="0">
                <a:latin typeface="Calibri" panose="020F0502020204030204" pitchFamily="34" charset="0"/>
                <a:cs typeface="Calibri" panose="020F0502020204030204" pitchFamily="34" charset="0"/>
              </a:rPr>
              <a:t>положения ТК РФ не содержат прямого запрета на применение труда инвалидов на работах с вредными</a:t>
            </a:r>
            <a:r>
              <a:rPr lang="ru-RU" sz="1600" dirty="0">
                <a:latin typeface="Calibri" panose="020F0502020204030204" pitchFamily="34" charset="0"/>
                <a:cs typeface="Calibri" panose="020F0502020204030204" pitchFamily="34" charset="0"/>
              </a:rPr>
              <a:t> и (или) опасными условиями труда, выявленными по результатам специальной оценки условий труда. Вместе с тем в соответствии со ст. 216.1 ТК РФ работодатель </a:t>
            </a:r>
            <a:r>
              <a:rPr lang="ru-RU" sz="1600" b="1" dirty="0">
                <a:latin typeface="Calibri" panose="020F0502020204030204" pitchFamily="34" charset="0"/>
                <a:cs typeface="Calibri" panose="020F0502020204030204" pitchFamily="34" charset="0"/>
              </a:rPr>
              <a:t>обязан, в частности</a:t>
            </a:r>
            <a:r>
              <a:rPr lang="ru-RU" sz="1600" dirty="0">
                <a:latin typeface="Calibri" panose="020F0502020204030204" pitchFamily="34" charset="0"/>
                <a:cs typeface="Calibri" panose="020F0502020204030204" pitchFamily="34" charset="0"/>
              </a:rPr>
              <a:t>: соблюдать </a:t>
            </a:r>
            <a:r>
              <a:rPr lang="ru-RU" sz="1600" i="1" dirty="0">
                <a:latin typeface="Calibri" panose="020F0502020204030204" pitchFamily="34" charset="0"/>
                <a:cs typeface="Calibri" panose="020F0502020204030204" pitchFamily="34" charset="0"/>
              </a:rPr>
              <a:t>установленные</a:t>
            </a:r>
            <a:r>
              <a:rPr lang="ru-RU" sz="1600" dirty="0">
                <a:latin typeface="Calibri" panose="020F0502020204030204" pitchFamily="34" charset="0"/>
                <a:cs typeface="Calibri" panose="020F0502020204030204" pitchFamily="34" charset="0"/>
              </a:rPr>
              <a:t> для отдельных категорий работников ограничения на привлечение их к выполнению работ с вредными и (или) опасными условиями труда, к выполнению работ в ночное время, а также к сверхурочным работам; осуществлять перевод работников, нуждающихся по состоянию здоровья в предоставлении им более легкой работы, на другую работу </a:t>
            </a:r>
            <a:r>
              <a:rPr lang="ru-RU" sz="1600" i="1" dirty="0">
                <a:latin typeface="Calibri" panose="020F0502020204030204" pitchFamily="34" charset="0"/>
                <a:cs typeface="Calibri" panose="020F0502020204030204" pitchFamily="34" charset="0"/>
              </a:rPr>
              <a:t>в соответствии с медицинским заключением </a:t>
            </a:r>
            <a:r>
              <a:rPr lang="ru-RU" sz="1600" dirty="0">
                <a:latin typeface="Calibri" panose="020F0502020204030204" pitchFamily="34" charset="0"/>
                <a:cs typeface="Calibri" panose="020F0502020204030204" pitchFamily="34" charset="0"/>
              </a:rPr>
              <a:t>с соответствующей оплатой; устанавливать перерывы для отдыха, включаемые в рабочее время; при приеме на работу инвалида или в случае признания работника инвалидом создавать для него условия труда </a:t>
            </a:r>
            <a:r>
              <a:rPr lang="ru-RU" sz="1600" i="1" dirty="0">
                <a:latin typeface="Calibri" panose="020F0502020204030204" pitchFamily="34" charset="0"/>
                <a:cs typeface="Calibri" panose="020F0502020204030204" pitchFamily="34" charset="0"/>
              </a:rPr>
              <a:t>в соответствии с индивидуальной программой реабилитации или </a:t>
            </a:r>
            <a:r>
              <a:rPr lang="ru-RU" sz="1600" i="1" dirty="0" err="1">
                <a:latin typeface="Calibri" panose="020F0502020204030204" pitchFamily="34" charset="0"/>
                <a:cs typeface="Calibri" panose="020F0502020204030204" pitchFamily="34" charset="0"/>
              </a:rPr>
              <a:t>абилитации</a:t>
            </a:r>
            <a:r>
              <a:rPr lang="ru-RU" sz="1600" i="1" dirty="0">
                <a:latin typeface="Calibri" panose="020F0502020204030204" pitchFamily="34" charset="0"/>
                <a:cs typeface="Calibri" panose="020F0502020204030204" pitchFamily="34" charset="0"/>
              </a:rPr>
              <a:t> (ИПРА) инвалида.</a:t>
            </a:r>
          </a:p>
        </p:txBody>
      </p:sp>
    </p:spTree>
    <p:extLst>
      <p:ext uri="{BB962C8B-B14F-4D97-AF65-F5344CB8AC3E}">
        <p14:creationId xmlns:p14="http://schemas.microsoft.com/office/powerpoint/2010/main" val="13180688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104201"/>
            <a:ext cx="9735127"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6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TextBox 3">
            <a:extLst>
              <a:ext uri="{FF2B5EF4-FFF2-40B4-BE49-F238E27FC236}">
                <a16:creationId xmlns:a16="http://schemas.microsoft.com/office/drawing/2014/main" id="{B44DA05A-3558-6823-C668-E30516A12746}"/>
              </a:ext>
            </a:extLst>
          </p:cNvPr>
          <p:cNvSpPr txBox="1"/>
          <p:nvPr/>
        </p:nvSpPr>
        <p:spPr>
          <a:xfrm>
            <a:off x="427966" y="173870"/>
            <a:ext cx="8879191"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Дистанционные работники</a:t>
            </a:r>
          </a:p>
        </p:txBody>
      </p:sp>
      <p:cxnSp>
        <p:nvCxnSpPr>
          <p:cNvPr id="5" name="Прямая соединительная линия 4">
            <a:extLst>
              <a:ext uri="{FF2B5EF4-FFF2-40B4-BE49-F238E27FC236}">
                <a16:creationId xmlns:a16="http://schemas.microsoft.com/office/drawing/2014/main" id="{01917238-FFCE-723E-5C72-95BC4CA0265C}"/>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416955" y="1137646"/>
            <a:ext cx="9318171" cy="501675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600" b="1" i="0" u="none" strike="noStrike" kern="1200" cap="none" spc="0" normalizeH="0" baseline="0" noProof="0" dirty="0">
                <a:ln>
                  <a:noFill/>
                </a:ln>
                <a:solidFill>
                  <a:prstClr val="black"/>
                </a:solidFill>
                <a:effectLst/>
                <a:uLnTx/>
                <a:uFillTx/>
                <a:latin typeface="Calibri"/>
                <a:ea typeface="+mn-ea"/>
                <a:cs typeface="+mn-cs"/>
              </a:rPr>
              <a:t>В Роструде сообщили, как фиксировать в трудовом договоре условие о месте работы дистанционного сотрудника </a:t>
            </a:r>
            <a:r>
              <a:rPr kumimoji="0" lang="ru-RU" sz="1600" b="0" i="0" u="none" strike="noStrike" kern="1200" cap="none" spc="0" normalizeH="0" baseline="0" noProof="0" dirty="0">
                <a:ln>
                  <a:noFill/>
                </a:ln>
                <a:solidFill>
                  <a:prstClr val="black"/>
                </a:solidFill>
                <a:effectLst/>
                <a:uLnTx/>
                <a:uFillTx/>
                <a:latin typeface="Calibri"/>
                <a:ea typeface="+mn-ea"/>
                <a:cs typeface="+mn-cs"/>
              </a:rPr>
              <a:t>(Письмо Роструда от 9 апреля 2024 г. N ПГ/05642-6-1)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600" b="0" i="0" u="none" strike="noStrike" kern="1200" cap="none" spc="0" normalizeH="0" baseline="0" noProof="0" dirty="0">
                <a:ln>
                  <a:noFill/>
                </a:ln>
                <a:solidFill>
                  <a:prstClr val="black"/>
                </a:solidFill>
                <a:effectLst/>
                <a:uLnTx/>
                <a:uFillTx/>
                <a:latin typeface="Calibri"/>
                <a:ea typeface="+mn-ea"/>
                <a:cs typeface="+mn-cs"/>
              </a:rPr>
              <a:t>По мнению Роструда, местом работы дистанционного работника является место его нахождения (место исполнения трудовых обязанностей). С учетом позиции Верховного Суда РФ, приведенной в Обзоре, утвержденном 26.02.2014, представляется достаточным конкретизировать место работы до населенного пункта.</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6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600" b="1" i="0" u="none" strike="noStrike" kern="1200" cap="none" spc="0" normalizeH="0" baseline="0" noProof="0" dirty="0">
                <a:ln>
                  <a:noFill/>
                </a:ln>
                <a:solidFill>
                  <a:prstClr val="black"/>
                </a:solidFill>
                <a:effectLst/>
                <a:uLnTx/>
                <a:uFillTx/>
                <a:latin typeface="Calibri"/>
                <a:ea typeface="+mn-ea"/>
                <a:cs typeface="+mn-cs"/>
              </a:rPr>
              <a:t>Налоговики пояснили, к каким выплатам применять ставки 13 и 15%  НДФЛ. </a:t>
            </a:r>
            <a:r>
              <a:rPr kumimoji="0" lang="ru-RU" sz="1600" b="0" i="0" u="none" strike="noStrike" kern="1200" cap="none" spc="0" normalizeH="0" baseline="0" noProof="0" dirty="0">
                <a:ln>
                  <a:noFill/>
                </a:ln>
                <a:solidFill>
                  <a:prstClr val="black"/>
                </a:solidFill>
                <a:effectLst/>
                <a:uLnTx/>
                <a:uFillTx/>
                <a:latin typeface="Calibri"/>
                <a:ea typeface="+mn-ea"/>
                <a:cs typeface="+mn-cs"/>
              </a:rPr>
              <a:t>(Письмо ФНС России от 15.04.2024 N ЗГ-2-11/5893).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600" b="0" i="0" u="none" strike="noStrike" kern="1200" cap="none" spc="0" normalizeH="0" baseline="0" noProof="0" dirty="0">
                <a:ln>
                  <a:noFill/>
                </a:ln>
                <a:solidFill>
                  <a:prstClr val="black"/>
                </a:solidFill>
                <a:effectLst/>
                <a:uLnTx/>
                <a:uFillTx/>
                <a:latin typeface="Calibri"/>
                <a:ea typeface="+mn-ea"/>
                <a:cs typeface="+mn-cs"/>
              </a:rPr>
              <a:t>Работодатель – российская организация облагает вознаграждение и иные выплаты удаленщика по ставке 13 или 15% в зависимости от размера его дохода. Статус физлица неважен. К иным выплатам относят: отпускные; командировочные; компенсацию за задержку зарплаты; матпомощь; пособие по больничному; выплаты при увольнении.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6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600" b="1" i="0" u="none" strike="noStrike" kern="1200" cap="none" spc="0" normalizeH="0" baseline="0" noProof="0" dirty="0">
                <a:ln>
                  <a:noFill/>
                </a:ln>
                <a:solidFill>
                  <a:prstClr val="black"/>
                </a:solidFill>
                <a:effectLst/>
                <a:uLnTx/>
                <a:uFillTx/>
                <a:latin typeface="Calibri"/>
                <a:ea typeface="+mn-ea"/>
                <a:cs typeface="+mn-cs"/>
              </a:rPr>
              <a:t>ФНС указала, какие выплаты считать иными для ставки 13 и 15%  НДФЛ </a:t>
            </a:r>
            <a:r>
              <a:rPr kumimoji="0" lang="ru-RU" sz="1600" b="0" i="0" u="none" strike="noStrike" kern="1200" cap="none" spc="0" normalizeH="0" baseline="0" noProof="0" dirty="0">
                <a:ln>
                  <a:noFill/>
                </a:ln>
                <a:solidFill>
                  <a:prstClr val="black"/>
                </a:solidFill>
                <a:effectLst/>
                <a:uLnTx/>
                <a:uFillTx/>
                <a:latin typeface="Calibri"/>
                <a:ea typeface="+mn-ea"/>
                <a:cs typeface="+mn-cs"/>
              </a:rPr>
              <a:t>(Письмо ФНС России от 13.03.2024 N ЗГ-2-11/3699@).</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600" b="0" i="0" u="none" strike="noStrike" kern="1200" cap="none" spc="0" normalizeH="0" baseline="0" noProof="0" dirty="0">
                <a:ln>
                  <a:noFill/>
                </a:ln>
                <a:solidFill>
                  <a:prstClr val="black"/>
                </a:solidFill>
                <a:effectLst/>
                <a:uLnTx/>
                <a:uFillTx/>
                <a:latin typeface="Calibri"/>
                <a:ea typeface="+mn-ea"/>
                <a:cs typeface="+mn-cs"/>
              </a:rPr>
              <a:t>К иным выплатам можно отнести: компенсацию за задержку зарплаты; возмещение свыше 35 руб. за каждый день работы дистанционно, если расходы не подтвердили документами. ФНС напомнила, что зарплату и иные выплаты дистанционным работникам – нерезидентам, которые трудятся за границей, облагают по ставке 13% (15% – с дохода свыше 5 млн руб.).</a:t>
            </a:r>
          </a:p>
        </p:txBody>
      </p:sp>
    </p:spTree>
    <p:extLst>
      <p:ext uri="{BB962C8B-B14F-4D97-AF65-F5344CB8AC3E}">
        <p14:creationId xmlns:p14="http://schemas.microsoft.com/office/powerpoint/2010/main" val="32407305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104201"/>
            <a:ext cx="9735127"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6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TextBox 3">
            <a:extLst>
              <a:ext uri="{FF2B5EF4-FFF2-40B4-BE49-F238E27FC236}">
                <a16:creationId xmlns:a16="http://schemas.microsoft.com/office/drawing/2014/main" id="{B44DA05A-3558-6823-C668-E30516A12746}"/>
              </a:ext>
            </a:extLst>
          </p:cNvPr>
          <p:cNvSpPr txBox="1"/>
          <p:nvPr/>
        </p:nvSpPr>
        <p:spPr>
          <a:xfrm>
            <a:off x="427966" y="173870"/>
            <a:ext cx="8879191"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Дистанционные работники</a:t>
            </a:r>
          </a:p>
        </p:txBody>
      </p:sp>
      <p:cxnSp>
        <p:nvCxnSpPr>
          <p:cNvPr id="5" name="Прямая соединительная линия 4">
            <a:extLst>
              <a:ext uri="{FF2B5EF4-FFF2-40B4-BE49-F238E27FC236}">
                <a16:creationId xmlns:a16="http://schemas.microsoft.com/office/drawing/2014/main" id="{01917238-FFCE-723E-5C72-95BC4CA0265C}"/>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416296" y="796002"/>
            <a:ext cx="9318171" cy="5755422"/>
          </a:xfrm>
          <a:prstGeom prst="rect">
            <a:avLst/>
          </a:prstGeom>
        </p:spPr>
        <p:txBody>
          <a:bodyPr wrap="square">
            <a:spAutoFit/>
          </a:bodyPr>
          <a:lstStyle/>
          <a:p>
            <a:pPr lvl="0">
              <a:defRPr/>
            </a:pPr>
            <a:r>
              <a:rPr lang="ru-RU" sz="1600" b="1" dirty="0"/>
              <a:t>С дистанционным работником, который трудится за границей, можно заключить трудовой договор</a:t>
            </a:r>
          </a:p>
          <a:p>
            <a:pPr lvl="0">
              <a:defRPr/>
            </a:pPr>
            <a:r>
              <a:rPr lang="ru-RU" sz="1600" dirty="0"/>
              <a:t>(ГИТ в г. Москве в письме от 30.10.2024 № 77/7-33553-24-ОБ/10-36088-ОБ/661).</a:t>
            </a:r>
          </a:p>
          <a:p>
            <a:pPr lvl="0">
              <a:defRPr/>
            </a:pPr>
            <a:endParaRPr lang="ru-RU" sz="1600" dirty="0"/>
          </a:p>
          <a:p>
            <a:pPr lvl="0">
              <a:defRPr/>
            </a:pPr>
            <a:r>
              <a:rPr lang="ru-RU" sz="1600" dirty="0"/>
              <a:t>В Трудовом кодексе РФ нет прямого запрета на прием на дистанционную работу сотрудника, проживающего за границей. Трудовые отношения основаны на соглашении между работником и работодателем (ч. 1 ст. 15 ТК РФ). При этом стороны могут договориться о том, где именно дистанционный сотрудник будет выполнять свои трудовые обязанности. Поэтому в трудовом договоре можно указать, что место выполнения работы находится на территории иностранного государства (например, Республики Беларусь или иного государства). В этом случае работник вправе выполнять работу дистанционно на территории другого государства.</a:t>
            </a:r>
          </a:p>
          <a:p>
            <a:pPr lvl="0">
              <a:defRPr/>
            </a:pPr>
            <a:endParaRPr lang="ru-RU" sz="1600" dirty="0"/>
          </a:p>
          <a:p>
            <a:pPr lvl="0">
              <a:defRPr/>
            </a:pPr>
            <a:r>
              <a:rPr lang="ru-RU" sz="1600" b="1" dirty="0"/>
              <a:t>Минтруд России придерживается противоположной точки зрения. </a:t>
            </a:r>
            <a:r>
              <a:rPr lang="ru-RU" sz="1600" dirty="0"/>
              <a:t>Ведомство считает, что заключение с гражданином трудового договора о дистанционной работе для выполнения трудовой функции за пределами территории РФ не допускается. Связано это с тем, что федеральные законы и нормативные правовые акты РФ, содержащие нормы трудового права, действуют только на территории России (ч. 1 ст. 13 ТК РФ). Поэтому работодатель не может обеспечить безопасные условия труда для дистанционных работников за пределами РФ. Такую точку зрения ведомство высказывало неоднократно (см. письма Минтруда России от 09.09.2022 № 14-2/ООГ-5755 (https://www.v2b.ru/documents/pismo-mintruda-rf-ot-09-09-2022-g-14-2-oog-5755/), от 16.01.2017 № 14-2/ООГ-245, от 07.12.2016 № 14-2/ООГ-10811, от 07.08.2015 № 17-3/В-410</a:t>
            </a:r>
            <a:r>
              <a:rPr lang="ru-RU" sz="1600" dirty="0" smtClean="0"/>
              <a:t>). </a:t>
            </a:r>
            <a:endParaRPr lang="ru-RU" sz="1600" dirty="0"/>
          </a:p>
          <a:p>
            <a:pPr lvl="0">
              <a:defRPr/>
            </a:pPr>
            <a:endParaRPr lang="ru-RU" sz="1600" dirty="0"/>
          </a:p>
          <a:p>
            <a:pPr lvl="0">
              <a:defRPr/>
            </a:pPr>
            <a:r>
              <a:rPr lang="ru-RU" sz="1600" b="1" dirty="0"/>
              <a:t>Выходной для диспансеризации нужно давать и дистанционным работникам </a:t>
            </a:r>
            <a:r>
              <a:rPr lang="ru-RU" sz="1600" dirty="0"/>
              <a:t>(Информация Минтруда России от 06.06.2025)</a:t>
            </a:r>
          </a:p>
        </p:txBody>
      </p:sp>
    </p:spTree>
    <p:extLst>
      <p:ext uri="{BB962C8B-B14F-4D97-AF65-F5344CB8AC3E}">
        <p14:creationId xmlns:p14="http://schemas.microsoft.com/office/powerpoint/2010/main" val="26386936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40017" y="1019488"/>
            <a:ext cx="9098293" cy="4524315"/>
          </a:xfrm>
          <a:prstGeom prst="rect">
            <a:avLst/>
          </a:prstGeom>
        </p:spPr>
        <p:txBody>
          <a:bodyPr wrap="square">
            <a:spAutoFit/>
          </a:bodyPr>
          <a:lstStyle/>
          <a:p>
            <a:pPr lvl="0" algn="just">
              <a:defRPr/>
            </a:pPr>
            <a:r>
              <a:rPr lang="ru-RU" sz="1600" b="1" dirty="0"/>
              <a:t>С 10.10.2024 отменены визы для работников из Грузии </a:t>
            </a:r>
            <a:r>
              <a:rPr lang="ru-RU" sz="1600" dirty="0"/>
              <a:t>(Указ Президента РФ от 10.10.2024 N 873)</a:t>
            </a:r>
          </a:p>
          <a:p>
            <a:pPr lvl="0" algn="just">
              <a:defRPr/>
            </a:pPr>
            <a:r>
              <a:rPr lang="ru-RU" sz="1600" dirty="0"/>
              <a:t>Виза не требуется тем гражданам Грузии, которые въезжают в РФ для трудовой деятельности или на срок более 90 дней, в т.ч. для учебы. Для пересечения границы достаточно предъявить документ, удостоверяющий личность.</a:t>
            </a:r>
          </a:p>
          <a:p>
            <a:pPr lvl="0">
              <a:defRPr/>
            </a:pPr>
            <a:endParaRPr lang="ru-RU" sz="1600" b="1" dirty="0"/>
          </a:p>
          <a:p>
            <a:pPr lvl="0">
              <a:defRPr/>
            </a:pPr>
            <a:r>
              <a:rPr lang="ru-RU" sz="1600" b="1" dirty="0"/>
              <a:t>Допустимые доли иностранных работников на 2025 год</a:t>
            </a:r>
          </a:p>
          <a:p>
            <a:pPr lvl="0">
              <a:defRPr/>
            </a:pPr>
            <a:r>
              <a:rPr lang="ru-RU" sz="1600" dirty="0"/>
              <a:t>(Постановление Правительства РФ от 16 декабря 2024 г. N 1796)</a:t>
            </a:r>
          </a:p>
          <a:p>
            <a:pPr lvl="0">
              <a:defRPr/>
            </a:pPr>
            <a:r>
              <a:rPr lang="ru-RU" sz="1600" dirty="0"/>
              <a:t>Допустимые доли иностранных работников установлены в размере от нуля до 80% в зависимости от вида деятельности и субъекта РФ.</a:t>
            </a:r>
          </a:p>
          <a:p>
            <a:pPr lvl="0">
              <a:defRPr/>
            </a:pPr>
            <a:endParaRPr lang="ru-RU" sz="1600" b="1" dirty="0"/>
          </a:p>
          <a:p>
            <a:pPr lvl="0" algn="just">
              <a:defRPr/>
            </a:pPr>
            <a:r>
              <a:rPr lang="ru-RU" sz="1600" b="1" dirty="0"/>
              <a:t>Потребность в иностранных работниках, прибывающих в Россию в визовом порядке, в 2025 г. составляет 234 958 человек </a:t>
            </a:r>
            <a:r>
              <a:rPr lang="ru-RU" sz="1600" dirty="0"/>
              <a:t>(Постановление Правительства РФ от 03.12.2024 1707) Столько же составляет количество приглашений на въезд и разрешений на работу в текущем году. Квота распределена по приоритетным профессионально-квалификационным группам:</a:t>
            </a:r>
          </a:p>
          <a:p>
            <a:pPr marL="285750" lvl="0" indent="-285750" algn="just">
              <a:buFont typeface="Arial" panose="020B0604020202020204" pitchFamily="34" charset="0"/>
              <a:buChar char="•"/>
              <a:defRPr/>
            </a:pPr>
            <a:r>
              <a:rPr lang="ru-RU" sz="1600" dirty="0"/>
              <a:t>Больше всего потребность в квалифицированных рабочих на крупных и мелких промышленных предприятиях. </a:t>
            </a:r>
          </a:p>
          <a:p>
            <a:pPr marL="285750" lvl="0" indent="-285750" algn="just">
              <a:buFont typeface="Arial" panose="020B0604020202020204" pitchFamily="34" charset="0"/>
              <a:buChar char="•"/>
              <a:defRPr/>
            </a:pPr>
            <a:r>
              <a:rPr lang="ru-RU" sz="1600" dirty="0"/>
              <a:t>Наименьшая потребность - в специалистах в области биологических, сельскохозяйственных наук и здравоохранения. </a:t>
            </a:r>
          </a:p>
        </p:txBody>
      </p:sp>
      <p:sp>
        <p:nvSpPr>
          <p:cNvPr id="2" name="TextBox 1">
            <a:extLst>
              <a:ext uri="{FF2B5EF4-FFF2-40B4-BE49-F238E27FC236}">
                <a16:creationId xmlns:a16="http://schemas.microsoft.com/office/drawing/2014/main" id="{73518815-5D56-BC1D-EBCD-C1BE5948AAC4}"/>
              </a:ext>
            </a:extLst>
          </p:cNvPr>
          <p:cNvSpPr txBox="1"/>
          <p:nvPr/>
        </p:nvSpPr>
        <p:spPr>
          <a:xfrm>
            <a:off x="540017" y="219268"/>
            <a:ext cx="3605855"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1" i="0" u="none" strike="noStrike" kern="1200" cap="none" spc="0" normalizeH="0" baseline="0" noProof="0" dirty="0">
                <a:ln>
                  <a:noFill/>
                </a:ln>
                <a:solidFill>
                  <a:prstClr val="black"/>
                </a:solidFill>
                <a:effectLst/>
                <a:uLnTx/>
                <a:uFillTx/>
                <a:latin typeface="Calibri"/>
                <a:ea typeface="+mn-ea"/>
                <a:cs typeface="+mn-cs"/>
              </a:rPr>
              <a:t>Иностранные работники</a:t>
            </a:r>
          </a:p>
        </p:txBody>
      </p:sp>
      <p:cxnSp>
        <p:nvCxnSpPr>
          <p:cNvPr id="3" name="Прямая соединительная линия 2">
            <a:extLst>
              <a:ext uri="{FF2B5EF4-FFF2-40B4-BE49-F238E27FC236}">
                <a16:creationId xmlns:a16="http://schemas.microsoft.com/office/drawing/2014/main" id="{01A442EE-EA2E-5E6E-4A50-65A693B19FD5}"/>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11011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EE8CBE-6A6F-935F-EEC5-C0B526D9FE17}"/>
            </a:ext>
          </a:extLst>
        </p:cNvPr>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40E139F6-BFE6-F0A2-E436-DBEA0897078D}"/>
              </a:ext>
            </a:extLst>
          </p:cNvPr>
          <p:cNvSpPr/>
          <p:nvPr/>
        </p:nvSpPr>
        <p:spPr>
          <a:xfrm>
            <a:off x="540017" y="883310"/>
            <a:ext cx="9098293" cy="4524315"/>
          </a:xfrm>
          <a:prstGeom prst="rect">
            <a:avLst/>
          </a:prstGeom>
        </p:spPr>
        <p:txBody>
          <a:bodyPr wrap="square">
            <a:spAutoFit/>
          </a:bodyPr>
          <a:lstStyle/>
          <a:p>
            <a:pPr lvl="0">
              <a:defRPr/>
            </a:pPr>
            <a:r>
              <a:rPr lang="ru-RU" sz="1600" b="1" dirty="0"/>
              <a:t>С 23.06.2025 МВД уточнило способы направления работодателями и заказчиками работ (услуг) уведомлений</a:t>
            </a:r>
            <a:r>
              <a:rPr lang="ru-RU" sz="1600" dirty="0"/>
              <a:t> (Приказ МВД России от 16 мая 2024 г. N 260):</a:t>
            </a:r>
          </a:p>
          <a:p>
            <a:pPr marL="285750" lvl="0" indent="-285750">
              <a:buFont typeface="Wingdings" panose="05000000000000000000" pitchFamily="2" charset="2"/>
              <a:buChar char="§"/>
              <a:defRPr/>
            </a:pPr>
            <a:r>
              <a:rPr lang="ru-RU" sz="1600" dirty="0"/>
              <a:t>об исполнении обязательств по выплате зарплаты (вознаграждения) иностранцам - высококвалифицированным специалистам;</a:t>
            </a:r>
          </a:p>
          <a:p>
            <a:pPr marL="285750" lvl="0" indent="-285750">
              <a:buFont typeface="Wingdings" panose="05000000000000000000" pitchFamily="2" charset="2"/>
              <a:buChar char="§"/>
              <a:defRPr/>
            </a:pPr>
            <a:r>
              <a:rPr lang="ru-RU" sz="1600" dirty="0"/>
              <a:t> о заключении и прекращении (расторжении) трудового или гражданско-правового договора с иностранцем. </a:t>
            </a:r>
          </a:p>
          <a:p>
            <a:pPr lvl="0">
              <a:defRPr/>
            </a:pPr>
            <a:r>
              <a:rPr lang="ru-RU" sz="1600" dirty="0"/>
              <a:t>Уведомления можно направлять в том числе через:</a:t>
            </a:r>
          </a:p>
          <a:p>
            <a:pPr marL="285750" lvl="0" indent="-285750">
              <a:buFont typeface="Arial" panose="020B0604020202020204" pitchFamily="34" charset="0"/>
              <a:buChar char="•"/>
              <a:defRPr/>
            </a:pPr>
            <a:r>
              <a:rPr lang="ru-RU" sz="1600" dirty="0"/>
              <a:t>уполномоченное МВД России и находящееся в его ведении федеральное государственное унитарное предприятие;</a:t>
            </a:r>
          </a:p>
          <a:p>
            <a:pPr marL="285750" lvl="0" indent="-285750">
              <a:buFont typeface="Arial" panose="020B0604020202020204" pitchFamily="34" charset="0"/>
              <a:buChar char="•"/>
              <a:defRPr/>
            </a:pPr>
            <a:r>
              <a:rPr lang="ru-RU" sz="1600" dirty="0"/>
              <a:t>или в уполномоченную городом федерального значения Москвой организацию;</a:t>
            </a:r>
          </a:p>
          <a:p>
            <a:pPr marL="285750" lvl="0" indent="-285750">
              <a:buFont typeface="Arial" panose="020B0604020202020204" pitchFamily="34" charset="0"/>
              <a:buChar char="•"/>
              <a:defRPr/>
            </a:pPr>
            <a:r>
              <a:rPr lang="ru-RU" sz="1600" dirty="0"/>
              <a:t>или путем направления заказным почтовым отправлением с уведомлением о вручении;</a:t>
            </a:r>
          </a:p>
          <a:p>
            <a:pPr marL="285750" lvl="0" indent="-285750">
              <a:buFont typeface="Arial" panose="020B0604020202020204" pitchFamily="34" charset="0"/>
              <a:buChar char="•"/>
              <a:defRPr/>
            </a:pPr>
            <a:r>
              <a:rPr lang="ru-RU" sz="1600" dirty="0"/>
              <a:t>либо в форме электронного документа с использованием Госуслуг.</a:t>
            </a:r>
          </a:p>
          <a:p>
            <a:pPr lvl="0">
              <a:defRPr/>
            </a:pPr>
            <a:endParaRPr lang="ru-RU" sz="1600" dirty="0"/>
          </a:p>
          <a:p>
            <a:pPr lvl="0">
              <a:defRPr/>
            </a:pPr>
            <a:r>
              <a:rPr lang="ru-RU" sz="1600" b="1" dirty="0"/>
              <a:t>Учет мигрантов через приложение и работа в двух регионах по одному патенту </a:t>
            </a:r>
            <a:r>
              <a:rPr lang="ru-RU" sz="1600" dirty="0"/>
              <a:t>(Федеральный закон от 23.05.2025 № 121-ФЗ)</a:t>
            </a:r>
            <a:endParaRPr lang="ru-RU" sz="1600" b="1" dirty="0"/>
          </a:p>
          <a:p>
            <a:pPr lvl="0">
              <a:defRPr/>
            </a:pPr>
            <a:r>
              <a:rPr lang="ru-RU" sz="1600" dirty="0"/>
              <a:t>В Москве и Московской области проведут эксперимент, в котором иностранцы станут передавать данные для учета через специальное мобильное приложение. В ряде случаев мигрантам разрешат работать по патенту, полученному в соседнем регионе.</a:t>
            </a:r>
          </a:p>
        </p:txBody>
      </p:sp>
      <p:sp>
        <p:nvSpPr>
          <p:cNvPr id="2" name="TextBox 1">
            <a:extLst>
              <a:ext uri="{FF2B5EF4-FFF2-40B4-BE49-F238E27FC236}">
                <a16:creationId xmlns:a16="http://schemas.microsoft.com/office/drawing/2014/main" id="{6ACCA32E-34FB-80E8-1998-6944A12A34FE}"/>
              </a:ext>
            </a:extLst>
          </p:cNvPr>
          <p:cNvSpPr txBox="1"/>
          <p:nvPr/>
        </p:nvSpPr>
        <p:spPr>
          <a:xfrm>
            <a:off x="540017" y="219268"/>
            <a:ext cx="3605855"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1" i="0" u="none" strike="noStrike" kern="1200" cap="none" spc="0" normalizeH="0" baseline="0" noProof="0" dirty="0">
                <a:ln>
                  <a:noFill/>
                </a:ln>
                <a:solidFill>
                  <a:prstClr val="black"/>
                </a:solidFill>
                <a:effectLst/>
                <a:uLnTx/>
                <a:uFillTx/>
                <a:latin typeface="Calibri"/>
                <a:ea typeface="+mn-ea"/>
                <a:cs typeface="+mn-cs"/>
              </a:rPr>
              <a:t>Иностранные работники</a:t>
            </a:r>
          </a:p>
        </p:txBody>
      </p:sp>
      <p:cxnSp>
        <p:nvCxnSpPr>
          <p:cNvPr id="3" name="Прямая соединительная линия 2">
            <a:extLst>
              <a:ext uri="{FF2B5EF4-FFF2-40B4-BE49-F238E27FC236}">
                <a16:creationId xmlns:a16="http://schemas.microsoft.com/office/drawing/2014/main" id="{54AA6223-7520-333D-22E7-93474E49DC2C}"/>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24198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2807D9-B35F-0B6E-FEBE-56520B4753E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9D9C89A-C9D9-F343-F40A-7CA8469EF988}"/>
              </a:ext>
            </a:extLst>
          </p:cNvPr>
          <p:cNvSpPr txBox="1"/>
          <p:nvPr/>
        </p:nvSpPr>
        <p:spPr>
          <a:xfrm>
            <a:off x="540017" y="219268"/>
            <a:ext cx="3605855"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Молодежь</a:t>
            </a:r>
          </a:p>
        </p:txBody>
      </p:sp>
      <p:cxnSp>
        <p:nvCxnSpPr>
          <p:cNvPr id="3" name="Прямая соединительная линия 2">
            <a:extLst>
              <a:ext uri="{FF2B5EF4-FFF2-40B4-BE49-F238E27FC236}">
                <a16:creationId xmlns:a16="http://schemas.microsoft.com/office/drawing/2014/main" id="{E50F5F73-2DF2-43A7-3AD7-BBB8755A36D3}"/>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Прямоугольник 3">
            <a:extLst>
              <a:ext uri="{FF2B5EF4-FFF2-40B4-BE49-F238E27FC236}">
                <a16:creationId xmlns:a16="http://schemas.microsoft.com/office/drawing/2014/main" id="{F54E9A9C-8950-CCD5-5A82-EF9D02848362}"/>
              </a:ext>
            </a:extLst>
          </p:cNvPr>
          <p:cNvSpPr/>
          <p:nvPr/>
        </p:nvSpPr>
        <p:spPr>
          <a:xfrm>
            <a:off x="390525" y="752788"/>
            <a:ext cx="9028683" cy="6247864"/>
          </a:xfrm>
          <a:prstGeom prst="rect">
            <a:avLst/>
          </a:prstGeom>
        </p:spPr>
        <p:txBody>
          <a:bodyPr wrap="square">
            <a:spAutoFit/>
          </a:bodyPr>
          <a:lstStyle/>
          <a:p>
            <a:pPr algn="just"/>
            <a:r>
              <a:rPr lang="ru-RU" sz="1600" b="1" dirty="0">
                <a:latin typeface="Calibri" panose="020F0502020204030204" pitchFamily="34" charset="0"/>
                <a:cs typeface="Calibri" panose="020F0502020204030204" pitchFamily="34" charset="0"/>
              </a:rPr>
              <a:t>С 01.09.2025 работодателям можно привлекать к труду в выходные и праздники лиц от 14 до 18 лет на летних каникулах </a:t>
            </a:r>
            <a:r>
              <a:rPr lang="ru-RU" sz="1600" dirty="0">
                <a:latin typeface="Calibri" panose="020F0502020204030204" pitchFamily="34" charset="0"/>
                <a:cs typeface="Calibri" panose="020F0502020204030204" pitchFamily="34" charset="0"/>
              </a:rPr>
              <a:t>(Федеральный закон от 07.04.2025 N 63-ФЗ)</a:t>
            </a:r>
          </a:p>
          <a:p>
            <a:pPr algn="just"/>
            <a:r>
              <a:rPr lang="ru-RU" sz="1600" dirty="0">
                <a:latin typeface="Calibri" panose="020F0502020204030204" pitchFamily="34" charset="0"/>
                <a:cs typeface="Calibri" panose="020F0502020204030204" pitchFamily="34" charset="0"/>
              </a:rPr>
              <a:t>Воспользоваться правом можно, в частности, если несовершеннолетний работает по направлению службы занятости. Для работы в выходные и праздники потребуются письменные согласия:</a:t>
            </a:r>
          </a:p>
          <a:p>
            <a:pPr marL="285750" indent="-285750" algn="just">
              <a:buFont typeface="Arial" panose="020B0604020202020204" pitchFamily="34" charset="0"/>
              <a:buChar char="•"/>
            </a:pPr>
            <a:r>
              <a:rPr lang="ru-RU" sz="1600" dirty="0">
                <a:latin typeface="Calibri" panose="020F0502020204030204" pitchFamily="34" charset="0"/>
                <a:cs typeface="Calibri" panose="020F0502020204030204" pitchFamily="34" charset="0"/>
              </a:rPr>
              <a:t>самого несовершеннолетнего;</a:t>
            </a:r>
          </a:p>
          <a:p>
            <a:pPr marL="285750" indent="-285750" algn="just">
              <a:buFont typeface="Arial" panose="020B0604020202020204" pitchFamily="34" charset="0"/>
              <a:buChar char="•"/>
            </a:pPr>
            <a:r>
              <a:rPr lang="ru-RU" sz="1600" dirty="0">
                <a:latin typeface="Calibri" panose="020F0502020204030204" pitchFamily="34" charset="0"/>
                <a:cs typeface="Calibri" panose="020F0502020204030204" pitchFamily="34" charset="0"/>
              </a:rPr>
              <a:t>одного из родителей или попечителя, если работнику меньше 15 лет;</a:t>
            </a:r>
          </a:p>
          <a:p>
            <a:pPr marL="285750" indent="-285750" algn="just">
              <a:buFont typeface="Arial" panose="020B0604020202020204" pitchFamily="34" charset="0"/>
              <a:buChar char="•"/>
            </a:pPr>
            <a:r>
              <a:rPr lang="ru-RU" sz="1600" dirty="0">
                <a:latin typeface="Calibri" panose="020F0502020204030204" pitchFamily="34" charset="0"/>
                <a:cs typeface="Calibri" panose="020F0502020204030204" pitchFamily="34" charset="0"/>
              </a:rPr>
              <a:t>органа опеки и попечительства либо иного законного представителя, если ребенок, например, сирота.</a:t>
            </a:r>
          </a:p>
          <a:p>
            <a:pPr algn="just"/>
            <a:r>
              <a:rPr lang="ru-RU" sz="1600" dirty="0">
                <a:latin typeface="Calibri" panose="020F0502020204030204" pitchFamily="34" charset="0"/>
                <a:cs typeface="Calibri" panose="020F0502020204030204" pitchFamily="34" charset="0"/>
              </a:rPr>
              <a:t>Пока в выходные и праздники могут трудиться только творческие несовершеннолетние работники. Исключение для них останется. </a:t>
            </a:r>
          </a:p>
          <a:p>
            <a:pPr algn="just"/>
            <a:endParaRPr lang="ru-RU" sz="1600" dirty="0">
              <a:latin typeface="Calibri" panose="020F0502020204030204" pitchFamily="34" charset="0"/>
              <a:cs typeface="Calibri" panose="020F0502020204030204" pitchFamily="34" charset="0"/>
            </a:endParaRPr>
          </a:p>
          <a:p>
            <a:pPr algn="just"/>
            <a:r>
              <a:rPr lang="ru-RU" sz="1600" b="1" dirty="0">
                <a:latin typeface="Calibri" panose="020F0502020204030204" pitchFamily="34" charset="0"/>
                <a:cs typeface="Calibri" panose="020F0502020204030204" pitchFamily="34" charset="0"/>
              </a:rPr>
              <a:t>Рекомендации по работе лиц в возрасте от 14 до 18 лет в свободное от учебы время </a:t>
            </a:r>
            <a:r>
              <a:rPr lang="ru-RU" sz="1600" dirty="0">
                <a:latin typeface="Calibri" panose="020F0502020204030204" pitchFamily="34" charset="0"/>
                <a:cs typeface="Calibri" panose="020F0502020204030204" pitchFamily="34" charset="0"/>
              </a:rPr>
              <a:t>(Письмо Минтруда России от 22.05.2025 г. № 14-6/10/В-8758)</a:t>
            </a:r>
          </a:p>
          <a:p>
            <a:pPr algn="just"/>
            <a:r>
              <a:rPr lang="ru-RU" sz="1600" dirty="0">
                <a:latin typeface="Calibri" panose="020F0502020204030204" pitchFamily="34" charset="0"/>
                <a:cs typeface="Calibri" panose="020F0502020204030204" pitchFamily="34" charset="0"/>
              </a:rPr>
              <a:t>Отличия от прежних рекомендаций:</a:t>
            </a:r>
          </a:p>
          <a:p>
            <a:pPr algn="just"/>
            <a:r>
              <a:rPr lang="ru-RU" sz="1600" dirty="0">
                <a:latin typeface="Calibri" panose="020F0502020204030204" pitchFamily="34" charset="0"/>
                <a:cs typeface="Calibri" panose="020F0502020204030204" pitchFamily="34" charset="0"/>
              </a:rPr>
              <a:t>• работодатели могут содействовать трудоустройству несовершеннолетних родственников своих работников, такие кандидаты должны соответствовать требованиям вакансий и успешно проходить процедуры отбора, также нужно учитывать ограничения по совместной деятельности родственников в ряде организаций;</a:t>
            </a:r>
          </a:p>
          <a:p>
            <a:pPr algn="just"/>
            <a:r>
              <a:rPr lang="ru-RU" sz="1600" dirty="0">
                <a:latin typeface="Calibri" panose="020F0502020204030204" pitchFamily="34" charset="0"/>
                <a:cs typeface="Calibri" panose="020F0502020204030204" pitchFamily="34" charset="0"/>
              </a:rPr>
              <a:t>• важно разъяснять родителям особенности трудового законодательства, которые касаются несовершеннолетних, информировать их о мерах социальной поддержки и гарантиях для работников;</a:t>
            </a:r>
          </a:p>
          <a:p>
            <a:pPr algn="just"/>
            <a:r>
              <a:rPr lang="ru-RU" sz="1600" dirty="0">
                <a:latin typeface="Calibri" panose="020F0502020204030204" pitchFamily="34" charset="0"/>
                <a:cs typeface="Calibri" panose="020F0502020204030204" pitchFamily="34" charset="0"/>
              </a:rPr>
              <a:t>• рекомендуется установить четкие правила работы с соцсетями и коммуникационными платформами для минимизации рисков негативного влияния на имидж компании и психическое здоровье подростков;</a:t>
            </a:r>
          </a:p>
          <a:p>
            <a:pPr algn="just"/>
            <a:r>
              <a:rPr lang="ru-RU" sz="1600" dirty="0">
                <a:latin typeface="Calibri" panose="020F0502020204030204" pitchFamily="34" charset="0"/>
                <a:cs typeface="Calibri" panose="020F0502020204030204" pitchFamily="34" charset="0"/>
              </a:rPr>
              <a:t>• установлен перечень рекомендуемых профессий и должностей из 90 позиций.</a:t>
            </a:r>
          </a:p>
        </p:txBody>
      </p:sp>
    </p:spTree>
    <p:extLst>
      <p:ext uri="{BB962C8B-B14F-4D97-AF65-F5344CB8AC3E}">
        <p14:creationId xmlns:p14="http://schemas.microsoft.com/office/powerpoint/2010/main" val="2317290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300C8B-3F8C-4443-7742-DFA505139FB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8ED3E5F1-8AC8-D7A6-99C9-19B046BEE5B9}"/>
              </a:ext>
            </a:extLst>
          </p:cNvPr>
          <p:cNvSpPr txBox="1"/>
          <p:nvPr/>
        </p:nvSpPr>
        <p:spPr>
          <a:xfrm>
            <a:off x="315642" y="219268"/>
            <a:ext cx="4138515" cy="400110"/>
          </a:xfrm>
          <a:prstGeom prst="rect">
            <a:avLst/>
          </a:prstGeom>
          <a:noFill/>
        </p:spPr>
        <p:txBody>
          <a:bodyPr wrap="square">
            <a:spAutoFit/>
          </a:bodyPr>
          <a:lstStyle/>
          <a:p>
            <a:r>
              <a:rPr lang="ru-RU" sz="2000" b="1" dirty="0"/>
              <a:t>Оформление трудовых отношений</a:t>
            </a:r>
          </a:p>
        </p:txBody>
      </p:sp>
      <p:cxnSp>
        <p:nvCxnSpPr>
          <p:cNvPr id="5" name="Прямая соединительная линия 4">
            <a:extLst>
              <a:ext uri="{FF2B5EF4-FFF2-40B4-BE49-F238E27FC236}">
                <a16:creationId xmlns:a16="http://schemas.microsoft.com/office/drawing/2014/main" id="{DA1D5707-250E-6683-FC54-187C79DC57AA}"/>
              </a:ext>
            </a:extLst>
          </p:cNvPr>
          <p:cNvCxnSpPr>
            <a:cxnSpLocks/>
          </p:cNvCxnSpPr>
          <p:nvPr/>
        </p:nvCxnSpPr>
        <p:spPr>
          <a:xfrm>
            <a:off x="389292" y="790200"/>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Прямоугольник 5">
            <a:extLst>
              <a:ext uri="{FF2B5EF4-FFF2-40B4-BE49-F238E27FC236}">
                <a16:creationId xmlns:a16="http://schemas.microsoft.com/office/drawing/2014/main" id="{F8277376-8EB1-73CA-88C1-8D2DA0C73875}"/>
              </a:ext>
            </a:extLst>
          </p:cNvPr>
          <p:cNvSpPr/>
          <p:nvPr/>
        </p:nvSpPr>
        <p:spPr>
          <a:xfrm>
            <a:off x="370826" y="961023"/>
            <a:ext cx="9274715" cy="6001643"/>
          </a:xfrm>
          <a:prstGeom prst="rect">
            <a:avLst/>
          </a:prstGeom>
        </p:spPr>
        <p:txBody>
          <a:bodyPr wrap="square">
            <a:spAutoFit/>
          </a:bodyPr>
          <a:lstStyle/>
          <a:p>
            <a:r>
              <a:rPr lang="ru-RU" sz="1600" dirty="0"/>
              <a:t>Во исполнение постановления  Конституционного Суда РФ от 19.12.2023 N 59-П </a:t>
            </a:r>
            <a:r>
              <a:rPr lang="ru-RU" sz="1600" b="1" dirty="0"/>
              <a:t>принят Федеральный закон от 13 декабря 2024 г. N 470-ФЗ </a:t>
            </a:r>
            <a:r>
              <a:rPr lang="ru-RU" sz="1600" dirty="0"/>
              <a:t>о внесении изменений в ТК РФ. Целью поправок является устранение сложившейся правовой неопределённости в понимании содержания термина "руководитель организации" и </a:t>
            </a:r>
            <a:r>
              <a:rPr lang="ru-RU" sz="1600" b="1" dirty="0"/>
              <a:t>недопущение заключения срочных трудовых договоров с работниками, замещающими должности руководителей структурных подразделений организаций</a:t>
            </a:r>
            <a:r>
              <a:rPr lang="ru-RU" sz="1600" dirty="0"/>
              <a:t>, на основании абзаца восьмого части второй ст. 59 ТК РФ.</a:t>
            </a:r>
          </a:p>
          <a:p>
            <a:endParaRPr lang="ru-RU" sz="1600" dirty="0"/>
          </a:p>
          <a:p>
            <a:r>
              <a:rPr lang="ru-RU" sz="1600" dirty="0"/>
              <a:t>Указанные изменения в ТК РФ </a:t>
            </a:r>
            <a:r>
              <a:rPr lang="ru-RU" sz="1600" b="1" dirty="0"/>
              <a:t>вступили в силу с 13.12.2024. </a:t>
            </a:r>
            <a:r>
              <a:rPr lang="ru-RU" sz="1600" dirty="0"/>
              <a:t>При этом срочные трудовые договоры с руководителями структурных подразделений, заключенные на основании абзаца восьмого части второй ст. 59 ТК РФ, считаются заключенными на неопределенный срок при отсутствии иных оснований для заключения срочных трудовых договоров. Если иные основания для заключения срочного трудового договора имеются, трудовые договоры необходимо привести в соответствие с положениями ТК РФ в период до 01.03.2025.</a:t>
            </a:r>
          </a:p>
          <a:p>
            <a:endParaRPr lang="ru-RU" sz="1600" dirty="0"/>
          </a:p>
          <a:p>
            <a:r>
              <a:rPr lang="ru-RU" sz="1600" dirty="0"/>
              <a:t>Кроме того, в связи с принятием нового закона с 01.01.2025 в ст. 252 ТК РФ зафиксировано право </a:t>
            </a:r>
            <a:r>
              <a:rPr lang="ru-RU" sz="1600" b="1" dirty="0"/>
              <a:t>Правительства РФ устанавливать </a:t>
            </a:r>
            <a:r>
              <a:rPr lang="ru-RU" sz="1600" dirty="0"/>
              <a:t>(с учетом мнения РТК) особенности регулирования трудовых отношений и иных непосредственно связанных с ними отношений (включая временный перевод работников от одного работодателя к другому) в случае катастрофы, аварии, пожара, наводнения, землетрясения, эпидемии, эпизоотии и в любых других исключительных случаях, ставящих под угрозу жизнь или нормальные жизненные условия населения.</a:t>
            </a:r>
          </a:p>
          <a:p>
            <a:endParaRPr lang="ru-RU" sz="1600" dirty="0"/>
          </a:p>
          <a:p>
            <a:r>
              <a:rPr lang="ru-RU" sz="1600" dirty="0"/>
              <a:t>Также внесены изменения в часть вторую статьи 284 ТК РФ, </a:t>
            </a:r>
            <a:r>
              <a:rPr lang="ru-RU" sz="1600" b="1" dirty="0"/>
              <a:t>представляющую возможность работать по совместительству полный рабочий день (смену) </a:t>
            </a:r>
            <a:r>
              <a:rPr lang="ru-RU" sz="1600" dirty="0"/>
              <a:t>в случаях, установленных Правительством РФ.</a:t>
            </a:r>
          </a:p>
          <a:p>
            <a:endParaRPr lang="ru-RU" sz="1600" dirty="0"/>
          </a:p>
        </p:txBody>
      </p:sp>
    </p:spTree>
    <p:extLst>
      <p:ext uri="{BB962C8B-B14F-4D97-AF65-F5344CB8AC3E}">
        <p14:creationId xmlns:p14="http://schemas.microsoft.com/office/powerpoint/2010/main" val="16068078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104201"/>
            <a:ext cx="9735127"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6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TextBox 3">
            <a:extLst>
              <a:ext uri="{FF2B5EF4-FFF2-40B4-BE49-F238E27FC236}">
                <a16:creationId xmlns:a16="http://schemas.microsoft.com/office/drawing/2014/main" id="{B44DA05A-3558-6823-C668-E30516A12746}"/>
              </a:ext>
            </a:extLst>
          </p:cNvPr>
          <p:cNvSpPr txBox="1"/>
          <p:nvPr/>
        </p:nvSpPr>
        <p:spPr>
          <a:xfrm>
            <a:off x="427966" y="173870"/>
            <a:ext cx="8879191"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Иные категории работников</a:t>
            </a:r>
          </a:p>
        </p:txBody>
      </p:sp>
      <p:cxnSp>
        <p:nvCxnSpPr>
          <p:cNvPr id="5" name="Прямая соединительная линия 4">
            <a:extLst>
              <a:ext uri="{FF2B5EF4-FFF2-40B4-BE49-F238E27FC236}">
                <a16:creationId xmlns:a16="http://schemas.microsoft.com/office/drawing/2014/main" id="{01917238-FFCE-723E-5C72-95BC4CA0265C}"/>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416955" y="874455"/>
            <a:ext cx="9318171" cy="5755422"/>
          </a:xfrm>
          <a:prstGeom prst="rect">
            <a:avLst/>
          </a:prstGeom>
        </p:spPr>
        <p:txBody>
          <a:bodyPr wrap="square">
            <a:spAutoFit/>
          </a:bodyPr>
          <a:lstStyle/>
          <a:p>
            <a:pPr>
              <a:defRPr/>
            </a:pPr>
            <a:r>
              <a:rPr lang="ru-RU" sz="1600" b="1" dirty="0">
                <a:solidFill>
                  <a:prstClr val="black"/>
                </a:solidFill>
                <a:cs typeface="Arial" panose="020B0604020202020204" pitchFamily="34" charset="0"/>
              </a:rPr>
              <a:t>Дистанционные работники</a:t>
            </a:r>
          </a:p>
          <a:p>
            <a:pPr lvl="0">
              <a:defRPr/>
            </a:pPr>
            <a:endParaRPr lang="ru-RU" sz="1600" b="1" dirty="0">
              <a:latin typeface="Calibri" panose="020F0502020204030204" pitchFamily="34" charset="0"/>
              <a:cs typeface="Calibri" panose="020F0502020204030204" pitchFamily="34" charset="0"/>
            </a:endParaRPr>
          </a:p>
          <a:p>
            <a:pPr lvl="0">
              <a:defRPr/>
            </a:pPr>
            <a:r>
              <a:rPr lang="ru-RU" sz="1600" b="1" dirty="0">
                <a:latin typeface="Calibri" panose="020F0502020204030204" pitchFamily="34" charset="0"/>
                <a:cs typeface="Calibri" panose="020F0502020204030204" pitchFamily="34" charset="0"/>
              </a:rPr>
              <a:t>Роструд пояснил можно ли уволить за отказ от перевода в офис</a:t>
            </a:r>
          </a:p>
          <a:p>
            <a:pPr>
              <a:defRPr/>
            </a:pPr>
            <a:r>
              <a:rPr lang="ru-RU" sz="1600" dirty="0">
                <a:latin typeface="Calibri" panose="020F0502020204030204" pitchFamily="34" charset="0"/>
                <a:cs typeface="Calibri" panose="020F0502020204030204" pitchFamily="34" charset="0"/>
              </a:rPr>
              <a:t>(Письмо Роструда от 12.11.2024 N ПГ/22052-6-1)</a:t>
            </a:r>
          </a:p>
          <a:p>
            <a:pPr marL="285750" lvl="0" indent="-285750">
              <a:buFont typeface="Arial" panose="020B0604020202020204" pitchFamily="34" charset="0"/>
              <a:buChar char="•"/>
              <a:defRPr/>
            </a:pPr>
            <a:r>
              <a:rPr lang="ru-RU" sz="1600" dirty="0">
                <a:latin typeface="Calibri" panose="020F0502020204030204" pitchFamily="34" charset="0"/>
                <a:cs typeface="Calibri" panose="020F0502020204030204" pitchFamily="34" charset="0"/>
              </a:rPr>
              <a:t>Ведомство напомнило, что менять условия трудового договора, в том числе переводить специалиста, допустимо по соглашению сторон. Однако есть исключения. Так, работодатель вправе скорректировать условия и по своей инициативе (кроме трудовой функции) из-за организационных или технологических изменений, когда сохранить прежние договоренности нельзя.</a:t>
            </a:r>
            <a:br>
              <a:rPr lang="ru-RU" sz="1600" dirty="0">
                <a:latin typeface="Calibri" panose="020F0502020204030204" pitchFamily="34" charset="0"/>
                <a:cs typeface="Calibri" panose="020F0502020204030204" pitchFamily="34" charset="0"/>
              </a:rPr>
            </a:br>
            <a:r>
              <a:rPr lang="ru-RU" sz="1600" dirty="0">
                <a:latin typeface="Calibri" panose="020F0502020204030204" pitchFamily="34" charset="0"/>
                <a:cs typeface="Calibri" panose="020F0502020204030204" pitchFamily="34" charset="0"/>
              </a:rPr>
              <a:t>Если специалист не согласен, его можно уволить в связи с отказом от работы в новых условиях. При этом нужно соблюсти процедуру по ст. 74 ТК РФ.</a:t>
            </a:r>
          </a:p>
          <a:p>
            <a:pPr lvl="0">
              <a:defRPr/>
            </a:pPr>
            <a:endParaRPr lang="ru-RU" sz="1600" dirty="0">
              <a:latin typeface="Calibri" panose="020F0502020204030204" pitchFamily="34" charset="0"/>
              <a:cs typeface="Calibri" panose="020F0502020204030204" pitchFamily="34" charset="0"/>
            </a:endParaRPr>
          </a:p>
          <a:p>
            <a:pPr lvl="0">
              <a:defRPr/>
            </a:pPr>
            <a:r>
              <a:rPr lang="ru-RU" sz="1600" b="1" dirty="0">
                <a:latin typeface="Calibri" panose="020F0502020204030204" pitchFamily="34" charset="0"/>
                <a:cs typeface="Calibri" panose="020F0502020204030204" pitchFamily="34" charset="0"/>
              </a:rPr>
              <a:t>Водители</a:t>
            </a:r>
          </a:p>
          <a:p>
            <a:pPr lvl="0">
              <a:defRPr/>
            </a:pPr>
            <a:endParaRPr lang="ru-RU" sz="1600" dirty="0">
              <a:latin typeface="Calibri" panose="020F0502020204030204" pitchFamily="34" charset="0"/>
              <a:cs typeface="Calibri" panose="020F0502020204030204" pitchFamily="34" charset="0"/>
            </a:endParaRPr>
          </a:p>
          <a:p>
            <a:pPr algn="just" defTabSz="990570" eaLnBrk="0" fontAlgn="base" hangingPunct="0">
              <a:spcBef>
                <a:spcPct val="0"/>
              </a:spcBef>
              <a:spcAft>
                <a:spcPct val="0"/>
              </a:spcAft>
              <a:defRPr/>
            </a:pPr>
            <a:r>
              <a:rPr lang="ru-RU" sz="1600" b="1" dirty="0">
                <a:latin typeface="Calibri" panose="020F0502020204030204" pitchFamily="34" charset="0"/>
                <a:cs typeface="Calibri" panose="020F0502020204030204" pitchFamily="34" charset="0"/>
              </a:rPr>
              <a:t>Новый порядок внеочередного медосвидетельствования водителей с 01.09.2025 </a:t>
            </a:r>
            <a:r>
              <a:rPr lang="ru-RU" sz="1600" dirty="0">
                <a:latin typeface="Calibri" panose="020F0502020204030204" pitchFamily="34" charset="0"/>
                <a:cs typeface="Calibri" panose="020F0502020204030204" pitchFamily="34" charset="0"/>
              </a:rPr>
              <a:t>(Приказ Минздрава от 09.04.2025 № 173н)</a:t>
            </a:r>
          </a:p>
          <a:p>
            <a:pPr marL="285750" indent="-285750" algn="just" defTabSz="990570" eaLnBrk="0" fontAlgn="base" hangingPunct="0">
              <a:spcBef>
                <a:spcPct val="0"/>
              </a:spcBef>
              <a:spcAft>
                <a:spcPct val="0"/>
              </a:spcAft>
              <a:buFont typeface="Arial" panose="020B0604020202020204" pitchFamily="34" charset="0"/>
              <a:buChar char="•"/>
              <a:defRPr/>
            </a:pPr>
            <a:r>
              <a:rPr lang="ru-RU" sz="1600" dirty="0">
                <a:latin typeface="Calibri" panose="020F0502020204030204" pitchFamily="34" charset="0"/>
                <a:cs typeface="Calibri" panose="020F0502020204030204" pitchFamily="34" charset="0"/>
              </a:rPr>
              <a:t>Направление выдается при выявлении противопоказаний во время периодического осмотра.</a:t>
            </a:r>
          </a:p>
          <a:p>
            <a:pPr marL="285750" indent="-285750" algn="just" defTabSz="990570" eaLnBrk="0" fontAlgn="base" hangingPunct="0">
              <a:spcBef>
                <a:spcPct val="0"/>
              </a:spcBef>
              <a:spcAft>
                <a:spcPct val="0"/>
              </a:spcAft>
              <a:buFont typeface="Arial" panose="020B0604020202020204" pitchFamily="34" charset="0"/>
              <a:buChar char="•"/>
              <a:defRPr/>
            </a:pPr>
            <a:r>
              <a:rPr lang="ru-RU" sz="1600" dirty="0">
                <a:latin typeface="Calibri" panose="020F0502020204030204" pitchFamily="34" charset="0"/>
                <a:cs typeface="Calibri" panose="020F0502020204030204" pitchFamily="34" charset="0"/>
              </a:rPr>
              <a:t>Медзаключение приостанавливается до завершения обследования.</a:t>
            </a:r>
          </a:p>
          <a:p>
            <a:pPr marL="285750" indent="-285750" algn="just" defTabSz="990570" eaLnBrk="0" fontAlgn="base" hangingPunct="0">
              <a:spcBef>
                <a:spcPct val="0"/>
              </a:spcBef>
              <a:spcAft>
                <a:spcPct val="0"/>
              </a:spcAft>
              <a:buFont typeface="Arial" panose="020B0604020202020204" pitchFamily="34" charset="0"/>
              <a:buChar char="•"/>
              <a:defRPr/>
            </a:pPr>
            <a:endParaRPr lang="ru-RU" sz="1600" dirty="0">
              <a:latin typeface="Calibri" panose="020F0502020204030204" pitchFamily="34" charset="0"/>
              <a:cs typeface="Calibri" panose="020F0502020204030204" pitchFamily="34" charset="0"/>
            </a:endParaRPr>
          </a:p>
          <a:p>
            <a:pPr algn="just" defTabSz="990570" eaLnBrk="0" fontAlgn="base" hangingPunct="0">
              <a:spcBef>
                <a:spcPct val="0"/>
              </a:spcBef>
              <a:spcAft>
                <a:spcPct val="0"/>
              </a:spcAft>
              <a:defRPr/>
            </a:pPr>
            <a:r>
              <a:rPr lang="ru-RU" sz="1600" b="1" dirty="0">
                <a:latin typeface="Calibri" panose="020F0502020204030204" pitchFamily="34" charset="0"/>
                <a:cs typeface="Calibri" panose="020F0502020204030204" pitchFamily="34" charset="0"/>
              </a:rPr>
              <a:t>Управление автомобилем не может входить в обязанности работника, если он не водитель </a:t>
            </a:r>
            <a:r>
              <a:rPr lang="ru-RU" sz="1600" dirty="0">
                <a:latin typeface="Calibri" panose="020F0502020204030204" pitchFamily="34" charset="0"/>
                <a:cs typeface="Calibri" panose="020F0502020204030204" pitchFamily="34" charset="0"/>
              </a:rPr>
              <a:t>(Письмо Роструда от 18.04.2025 г. № ПГ/06726-6-1)</a:t>
            </a:r>
          </a:p>
          <a:p>
            <a:pPr algn="just" defTabSz="990570" eaLnBrk="0" fontAlgn="base" hangingPunct="0">
              <a:spcBef>
                <a:spcPct val="0"/>
              </a:spcBef>
              <a:spcAft>
                <a:spcPct val="0"/>
              </a:spcAft>
              <a:defRPr/>
            </a:pPr>
            <a:r>
              <a:rPr lang="ru-RU" sz="1600" dirty="0">
                <a:latin typeface="Calibri" panose="020F0502020204030204" pitchFamily="34" charset="0"/>
                <a:cs typeface="Calibri" panose="020F0502020204030204" pitchFamily="34" charset="0"/>
              </a:rPr>
              <a:t>Вождение транспортного средства относится к функциям водителя. Тот, кто занимает иную должность, такую обязанность выполнять не может. Сотрудник должен делать только ту работу, которая связана с его трудовой функцией.</a:t>
            </a:r>
          </a:p>
        </p:txBody>
      </p:sp>
    </p:spTree>
    <p:extLst>
      <p:ext uri="{BB962C8B-B14F-4D97-AF65-F5344CB8AC3E}">
        <p14:creationId xmlns:p14="http://schemas.microsoft.com/office/powerpoint/2010/main" val="23478015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2454F4-0F01-BBE2-F7E9-8A6BBA4D79EC}"/>
            </a:ext>
          </a:extLst>
        </p:cNvPr>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522E39D0-1059-A5A9-137C-BDFB3EA3F6DF}"/>
              </a:ext>
            </a:extLst>
          </p:cNvPr>
          <p:cNvSpPr/>
          <p:nvPr/>
        </p:nvSpPr>
        <p:spPr>
          <a:xfrm>
            <a:off x="-1" y="104201"/>
            <a:ext cx="9735127"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6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TextBox 3">
            <a:extLst>
              <a:ext uri="{FF2B5EF4-FFF2-40B4-BE49-F238E27FC236}">
                <a16:creationId xmlns:a16="http://schemas.microsoft.com/office/drawing/2014/main" id="{B2281756-5591-116D-6E3D-840E082C8C0D}"/>
              </a:ext>
            </a:extLst>
          </p:cNvPr>
          <p:cNvSpPr txBox="1"/>
          <p:nvPr/>
        </p:nvSpPr>
        <p:spPr>
          <a:xfrm>
            <a:off x="427966" y="173870"/>
            <a:ext cx="8879191"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Иные категории работников</a:t>
            </a:r>
          </a:p>
        </p:txBody>
      </p:sp>
      <p:cxnSp>
        <p:nvCxnSpPr>
          <p:cNvPr id="5" name="Прямая соединительная линия 4">
            <a:extLst>
              <a:ext uri="{FF2B5EF4-FFF2-40B4-BE49-F238E27FC236}">
                <a16:creationId xmlns:a16="http://schemas.microsoft.com/office/drawing/2014/main" id="{C1DA2DDF-9EB5-6477-3D12-8C2D6CEDB8F9}"/>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Прямоугольник 5">
            <a:extLst>
              <a:ext uri="{FF2B5EF4-FFF2-40B4-BE49-F238E27FC236}">
                <a16:creationId xmlns:a16="http://schemas.microsoft.com/office/drawing/2014/main" id="{B1A50557-AC64-02C2-A202-4029877C1AEB}"/>
              </a:ext>
            </a:extLst>
          </p:cNvPr>
          <p:cNvSpPr/>
          <p:nvPr/>
        </p:nvSpPr>
        <p:spPr>
          <a:xfrm>
            <a:off x="416955" y="874455"/>
            <a:ext cx="9318171" cy="5509200"/>
          </a:xfrm>
          <a:prstGeom prst="rect">
            <a:avLst/>
          </a:prstGeom>
        </p:spPr>
        <p:txBody>
          <a:bodyPr wrap="square">
            <a:spAutoFit/>
          </a:bodyPr>
          <a:lstStyle/>
          <a:p>
            <a:pPr>
              <a:defRPr/>
            </a:pPr>
            <a:r>
              <a:rPr lang="ru-RU" sz="1600" b="1" dirty="0">
                <a:solidFill>
                  <a:prstClr val="black"/>
                </a:solidFill>
                <a:cs typeface="Arial" panose="020B0604020202020204" pitchFamily="34" charset="0"/>
              </a:rPr>
              <a:t>Педагогические работники</a:t>
            </a:r>
          </a:p>
          <a:p>
            <a:pPr lvl="0">
              <a:defRPr/>
            </a:pPr>
            <a:endParaRPr lang="ru-RU" sz="1600" b="1" dirty="0">
              <a:latin typeface="Calibri" panose="020F0502020204030204" pitchFamily="34" charset="0"/>
              <a:cs typeface="Calibri" panose="020F0502020204030204" pitchFamily="34" charset="0"/>
            </a:endParaRPr>
          </a:p>
          <a:p>
            <a:pPr algn="just" defTabSz="990570" eaLnBrk="0" fontAlgn="base" hangingPunct="0">
              <a:spcBef>
                <a:spcPct val="0"/>
              </a:spcBef>
              <a:spcAft>
                <a:spcPct val="0"/>
              </a:spcAft>
              <a:defRPr/>
            </a:pPr>
            <a:r>
              <a:rPr lang="ru-RU" sz="1600" b="1" dirty="0">
                <a:latin typeface="Calibri" panose="020F0502020204030204" pitchFamily="34" charset="0"/>
                <a:cs typeface="Calibri" panose="020F0502020204030204" pitchFamily="34" charset="0"/>
              </a:rPr>
              <a:t>Новый порядок определения учебной нагрузки педагогов с 01.09.2025 </a:t>
            </a:r>
            <a:r>
              <a:rPr lang="ru-RU" sz="1600" dirty="0">
                <a:latin typeface="Calibri" panose="020F0502020204030204" pitchFamily="34" charset="0"/>
                <a:cs typeface="Calibri" panose="020F0502020204030204" pitchFamily="34" charset="0"/>
              </a:rPr>
              <a:t>(Приказ </a:t>
            </a:r>
            <a:r>
              <a:rPr lang="ru-RU" sz="1600" dirty="0" err="1">
                <a:latin typeface="Calibri" panose="020F0502020204030204" pitchFamily="34" charset="0"/>
                <a:cs typeface="Calibri" panose="020F0502020204030204" pitchFamily="34" charset="0"/>
              </a:rPr>
              <a:t>Минпросвещения</a:t>
            </a:r>
            <a:r>
              <a:rPr lang="ru-RU" sz="1600" dirty="0">
                <a:latin typeface="Calibri" panose="020F0502020204030204" pitchFamily="34" charset="0"/>
                <a:cs typeface="Calibri" panose="020F0502020204030204" pitchFamily="34" charset="0"/>
              </a:rPr>
              <a:t> России от 04.04.2025 № 269)</a:t>
            </a:r>
          </a:p>
          <a:p>
            <a:pPr marL="285750" indent="-285750" algn="just" defTabSz="990570" eaLnBrk="0" fontAlgn="base" hangingPunct="0">
              <a:spcBef>
                <a:spcPct val="0"/>
              </a:spcBef>
              <a:spcAft>
                <a:spcPct val="0"/>
              </a:spcAft>
              <a:buFont typeface="Arial" panose="020B0604020202020204" pitchFamily="34" charset="0"/>
              <a:buChar char="•"/>
              <a:defRPr/>
            </a:pPr>
            <a:r>
              <a:rPr lang="ru-RU" sz="1600" dirty="0">
                <a:latin typeface="Calibri" panose="020F0502020204030204" pitchFamily="34" charset="0"/>
                <a:cs typeface="Calibri" panose="020F0502020204030204" pitchFamily="34" charset="0"/>
              </a:rPr>
              <a:t>Уточнения: включение внеурочной деятельности, лимит часов для преподавателей колледжей. </a:t>
            </a:r>
          </a:p>
          <a:p>
            <a:pPr marL="285750" indent="-285750" algn="just" defTabSz="990570" eaLnBrk="0" fontAlgn="base" hangingPunct="0">
              <a:spcBef>
                <a:spcPct val="0"/>
              </a:spcBef>
              <a:spcAft>
                <a:spcPct val="0"/>
              </a:spcAft>
              <a:buFont typeface="Arial" panose="020B0604020202020204" pitchFamily="34" charset="0"/>
              <a:buChar char="•"/>
              <a:defRPr/>
            </a:pPr>
            <a:endParaRPr lang="ru-RU" sz="1600" dirty="0">
              <a:latin typeface="Calibri" panose="020F0502020204030204" pitchFamily="34" charset="0"/>
              <a:cs typeface="Calibri" panose="020F0502020204030204" pitchFamily="34" charset="0"/>
            </a:endParaRPr>
          </a:p>
          <a:p>
            <a:pPr marL="285750" indent="-285750" algn="just" defTabSz="990570" eaLnBrk="0" fontAlgn="base" hangingPunct="0">
              <a:spcBef>
                <a:spcPct val="0"/>
              </a:spcBef>
              <a:spcAft>
                <a:spcPct val="0"/>
              </a:spcAft>
              <a:buFont typeface="Arial" panose="020B0604020202020204" pitchFamily="34" charset="0"/>
              <a:buChar char="•"/>
              <a:defRPr/>
            </a:pPr>
            <a:endParaRPr lang="ru-RU" sz="1600" dirty="0">
              <a:latin typeface="Calibri" panose="020F0502020204030204" pitchFamily="34" charset="0"/>
              <a:cs typeface="Calibri" panose="020F0502020204030204" pitchFamily="34" charset="0"/>
            </a:endParaRPr>
          </a:p>
          <a:p>
            <a:pPr algn="just" defTabSz="990570" eaLnBrk="0" fontAlgn="base" hangingPunct="0">
              <a:spcBef>
                <a:spcPct val="0"/>
              </a:spcBef>
              <a:spcAft>
                <a:spcPct val="0"/>
              </a:spcAft>
              <a:defRPr/>
            </a:pPr>
            <a:r>
              <a:rPr lang="ru-RU" sz="1600" b="1" dirty="0">
                <a:latin typeface="Calibri" panose="020F0502020204030204" pitchFamily="34" charset="0"/>
                <a:cs typeface="Calibri" panose="020F0502020204030204" pitchFamily="34" charset="0"/>
              </a:rPr>
              <a:t>Материально-ответственные лица</a:t>
            </a:r>
          </a:p>
          <a:p>
            <a:pPr algn="just" defTabSz="990570" eaLnBrk="0" fontAlgn="base" hangingPunct="0">
              <a:spcBef>
                <a:spcPct val="0"/>
              </a:spcBef>
              <a:spcAft>
                <a:spcPct val="0"/>
              </a:spcAft>
              <a:defRPr/>
            </a:pPr>
            <a:endParaRPr lang="ru-RU" sz="1600" dirty="0">
              <a:latin typeface="Calibri" panose="020F0502020204030204" pitchFamily="34" charset="0"/>
              <a:cs typeface="Calibri" panose="020F0502020204030204" pitchFamily="34" charset="0"/>
            </a:endParaRPr>
          </a:p>
          <a:p>
            <a:pPr algn="just" defTabSz="990570" eaLnBrk="0" fontAlgn="base" hangingPunct="0">
              <a:spcBef>
                <a:spcPct val="0"/>
              </a:spcBef>
              <a:spcAft>
                <a:spcPct val="0"/>
              </a:spcAft>
              <a:defRPr/>
            </a:pPr>
            <a:r>
              <a:rPr lang="ru-RU" sz="1600" b="1" dirty="0">
                <a:latin typeface="Calibri" panose="020F0502020204030204" pitchFamily="34" charset="0"/>
                <a:cs typeface="Calibri" panose="020F0502020204030204" pitchFamily="34" charset="0"/>
              </a:rPr>
              <a:t>Новые перечни должностей с полной материальной ответственностью и формы договоров с 01.09.2025 </a:t>
            </a:r>
            <a:r>
              <a:rPr lang="ru-RU" sz="1600" dirty="0">
                <a:latin typeface="Calibri" panose="020F0502020204030204" pitchFamily="34" charset="0"/>
                <a:cs typeface="Calibri" panose="020F0502020204030204" pitchFamily="34" charset="0"/>
              </a:rPr>
              <a:t>(Приказ Минтруда от 16.04.2025 № 251н)</a:t>
            </a:r>
          </a:p>
          <a:p>
            <a:pPr marL="285750" indent="-285750" algn="just" defTabSz="990570" eaLnBrk="0" fontAlgn="base" hangingPunct="0">
              <a:spcBef>
                <a:spcPct val="0"/>
              </a:spcBef>
              <a:spcAft>
                <a:spcPct val="0"/>
              </a:spcAft>
              <a:buFont typeface="Arial" panose="020B0604020202020204" pitchFamily="34" charset="0"/>
              <a:buChar char="•"/>
              <a:defRPr/>
            </a:pPr>
            <a:r>
              <a:rPr lang="ru-RU" sz="1600" dirty="0">
                <a:latin typeface="Calibri" panose="020F0502020204030204" pitchFamily="34" charset="0"/>
                <a:cs typeface="Calibri" panose="020F0502020204030204" pitchFamily="34" charset="0"/>
              </a:rPr>
              <a:t>От действующих перечней они почти не отличаются. Однако можно отметить, что должности и работы будут пронумерованы.</a:t>
            </a:r>
          </a:p>
          <a:p>
            <a:pPr marL="285750" indent="-285750" algn="just" defTabSz="990570" eaLnBrk="0" fontAlgn="base" hangingPunct="0">
              <a:spcBef>
                <a:spcPct val="0"/>
              </a:spcBef>
              <a:spcAft>
                <a:spcPct val="0"/>
              </a:spcAft>
              <a:buFont typeface="Arial" panose="020B0604020202020204" pitchFamily="34" charset="0"/>
              <a:buChar char="•"/>
              <a:defRPr/>
            </a:pPr>
            <a:r>
              <a:rPr lang="ru-RU" sz="1600" dirty="0">
                <a:latin typeface="Calibri" panose="020F0502020204030204" pitchFamily="34" charset="0"/>
                <a:cs typeface="Calibri" panose="020F0502020204030204" pitchFamily="34" charset="0"/>
              </a:rPr>
              <a:t>Документ также содержит новые типовые договоры о полной индивидуальной и коллективной </a:t>
            </a:r>
            <a:r>
              <a:rPr lang="ru-RU" sz="1600" dirty="0" err="1">
                <a:latin typeface="Calibri" panose="020F0502020204030204" pitchFamily="34" charset="0"/>
                <a:cs typeface="Calibri" panose="020F0502020204030204" pitchFamily="34" charset="0"/>
              </a:rPr>
              <a:t>матответственности</a:t>
            </a:r>
            <a:r>
              <a:rPr lang="ru-RU" sz="1600" dirty="0">
                <a:latin typeface="Calibri" panose="020F0502020204030204" pitchFamily="34" charset="0"/>
                <a:cs typeface="Calibri" panose="020F0502020204030204" pitchFamily="34" charset="0"/>
              </a:rPr>
              <a:t>, включая возможность заключения, дополнения, расторжения  или  прекращения в электронном виде.</a:t>
            </a:r>
          </a:p>
          <a:p>
            <a:pPr marL="285750" indent="-285750" algn="just" defTabSz="990570" eaLnBrk="0" fontAlgn="base" hangingPunct="0">
              <a:spcBef>
                <a:spcPct val="0"/>
              </a:spcBef>
              <a:spcAft>
                <a:spcPct val="0"/>
              </a:spcAft>
              <a:buFont typeface="Arial" panose="020B0604020202020204" pitchFamily="34" charset="0"/>
              <a:buChar char="•"/>
              <a:defRPr/>
            </a:pPr>
            <a:endParaRPr lang="ru-RU" sz="1600" dirty="0">
              <a:latin typeface="Calibri" panose="020F0502020204030204" pitchFamily="34" charset="0"/>
              <a:cs typeface="Calibri" panose="020F0502020204030204" pitchFamily="34" charset="0"/>
            </a:endParaRPr>
          </a:p>
          <a:p>
            <a:pPr marL="285750" indent="-285750" algn="just" defTabSz="990570" eaLnBrk="0" fontAlgn="base" hangingPunct="0">
              <a:spcBef>
                <a:spcPct val="0"/>
              </a:spcBef>
              <a:spcAft>
                <a:spcPct val="0"/>
              </a:spcAft>
              <a:buFont typeface="Arial" panose="020B0604020202020204" pitchFamily="34" charset="0"/>
              <a:buChar char="•"/>
              <a:defRPr/>
            </a:pPr>
            <a:endParaRPr lang="ru-RU" sz="1600" dirty="0">
              <a:latin typeface="Calibri" panose="020F0502020204030204" pitchFamily="34" charset="0"/>
              <a:cs typeface="Calibri" panose="020F0502020204030204" pitchFamily="34" charset="0"/>
            </a:endParaRPr>
          </a:p>
          <a:p>
            <a:pPr algn="just" defTabSz="990570" eaLnBrk="0" fontAlgn="base" hangingPunct="0">
              <a:spcBef>
                <a:spcPct val="0"/>
              </a:spcBef>
              <a:spcAft>
                <a:spcPct val="0"/>
              </a:spcAft>
              <a:defRPr/>
            </a:pPr>
            <a:r>
              <a:rPr lang="ru-RU" sz="1600" b="1" dirty="0">
                <a:latin typeface="Calibri" panose="020F0502020204030204" pitchFamily="34" charset="0"/>
                <a:cs typeface="Calibri" panose="020F0502020204030204" pitchFamily="34" charset="0"/>
              </a:rPr>
              <a:t>Семейные работники</a:t>
            </a:r>
          </a:p>
          <a:p>
            <a:pPr algn="just" defTabSz="990570" eaLnBrk="0" fontAlgn="base" hangingPunct="0">
              <a:spcBef>
                <a:spcPct val="0"/>
              </a:spcBef>
              <a:spcAft>
                <a:spcPct val="0"/>
              </a:spcAft>
              <a:defRPr/>
            </a:pPr>
            <a:endParaRPr lang="ru-RU" sz="1600" dirty="0">
              <a:latin typeface="Calibri" panose="020F0502020204030204" pitchFamily="34" charset="0"/>
              <a:cs typeface="Calibri" panose="020F0502020204030204" pitchFamily="34" charset="0"/>
            </a:endParaRPr>
          </a:p>
          <a:p>
            <a:pPr algn="just" defTabSz="990570" eaLnBrk="0" fontAlgn="base" hangingPunct="0">
              <a:spcBef>
                <a:spcPct val="0"/>
              </a:spcBef>
              <a:spcAft>
                <a:spcPct val="0"/>
              </a:spcAft>
              <a:defRPr/>
            </a:pPr>
            <a:r>
              <a:rPr lang="ru-RU" sz="1600" b="1" dirty="0">
                <a:latin typeface="Calibri" panose="020F0502020204030204" pitchFamily="34" charset="0"/>
                <a:cs typeface="Calibri" panose="020F0502020204030204" pitchFamily="34" charset="0"/>
              </a:rPr>
              <a:t>Ежемесячное пособие по уходу за ребенком до 1,5 лет </a:t>
            </a:r>
            <a:r>
              <a:rPr lang="ru-RU" sz="1600" dirty="0">
                <a:latin typeface="Calibri" panose="020F0502020204030204" pitchFamily="34" charset="0"/>
                <a:cs typeface="Calibri" panose="020F0502020204030204" pitchFamily="34" charset="0"/>
              </a:rPr>
              <a:t>– с 15.06.2025 обновлены формы документов (Приказ СФР от 28.04.2025 N 520).</a:t>
            </a:r>
          </a:p>
        </p:txBody>
      </p:sp>
    </p:spTree>
    <p:extLst>
      <p:ext uri="{BB962C8B-B14F-4D97-AF65-F5344CB8AC3E}">
        <p14:creationId xmlns:p14="http://schemas.microsoft.com/office/powerpoint/2010/main" val="36876673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EC6194-F7E7-5DA0-83D0-F49D0091BB81}"/>
            </a:ext>
          </a:extLst>
        </p:cNvPr>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4E35F8FC-DF49-D8CD-2186-A843BD05D4AF}"/>
              </a:ext>
            </a:extLst>
          </p:cNvPr>
          <p:cNvSpPr/>
          <p:nvPr/>
        </p:nvSpPr>
        <p:spPr>
          <a:xfrm>
            <a:off x="540017" y="883310"/>
            <a:ext cx="9098293" cy="5755422"/>
          </a:xfrm>
          <a:prstGeom prst="rect">
            <a:avLst/>
          </a:prstGeom>
        </p:spPr>
        <p:txBody>
          <a:bodyPr wrap="square">
            <a:spAutoFit/>
          </a:bodyPr>
          <a:lstStyle/>
          <a:p>
            <a:pPr lvl="0">
              <a:defRPr/>
            </a:pPr>
            <a:r>
              <a:rPr lang="ru-RU" sz="1600" b="1" dirty="0"/>
              <a:t>С 01.09.2025 Изменение правил корректировки сведений в реестре организаций по охране труда</a:t>
            </a:r>
            <a:r>
              <a:rPr lang="ru-RU" sz="1600" dirty="0"/>
              <a:t> (Постановление Правительства РФ от 18.04.2025 № 521):</a:t>
            </a:r>
          </a:p>
          <a:p>
            <a:pPr marL="285750" lvl="0" indent="-285750">
              <a:buFont typeface="Wingdings" panose="05000000000000000000" pitchFamily="2" charset="2"/>
              <a:buChar char="§"/>
              <a:defRPr/>
            </a:pPr>
            <a:r>
              <a:rPr lang="ru-RU" sz="1600" dirty="0"/>
              <a:t>Срок рассмотрения заявок изменен и стал составлять 21 рабочий день дня (до 01.09.25 – 30 календарных дней).</a:t>
            </a:r>
          </a:p>
          <a:p>
            <a:pPr marL="285750" lvl="0" indent="-285750">
              <a:buFont typeface="Wingdings" panose="05000000000000000000" pitchFamily="2" charset="2"/>
              <a:buChar char="§"/>
              <a:defRPr/>
            </a:pPr>
            <a:r>
              <a:rPr lang="ru-RU" sz="1600" dirty="0"/>
              <a:t>Дополнили, что заявление может быть подано через Госуслуги посредством заполнения интерактивной формы заявления.</a:t>
            </a:r>
          </a:p>
          <a:p>
            <a:pPr marL="285750" lvl="0" indent="-285750">
              <a:buFont typeface="Wingdings" panose="05000000000000000000" pitchFamily="2" charset="2"/>
              <a:buChar char="§"/>
              <a:defRPr/>
            </a:pPr>
            <a:r>
              <a:rPr lang="ru-RU" sz="1600" dirty="0"/>
              <a:t>Такие заявления подписываются усиленной квалифицированной электронной подписью или усиленной неквалифицированной электронной подписью, если он создан и используется в инфраструктуре, обеспечивающей взаимодействие информационных систем для Госуслуг согласно Постановлению Правительства. Электронная подпись может применяться при представлении интересов на основании доверенности.</a:t>
            </a:r>
          </a:p>
          <a:p>
            <a:pPr lvl="0">
              <a:defRPr/>
            </a:pPr>
            <a:endParaRPr lang="ru-RU" sz="1600" dirty="0"/>
          </a:p>
          <a:p>
            <a:pPr>
              <a:defRPr/>
            </a:pPr>
            <a:r>
              <a:rPr lang="ru-RU" sz="1600" b="1" dirty="0">
                <a:latin typeface="Calibri" panose="020F0502020204030204" pitchFamily="34" charset="0"/>
                <a:cs typeface="Calibri" panose="020F0502020204030204" pitchFamily="34" charset="0"/>
              </a:rPr>
              <a:t>Тарифы на ОСС, установленные Законом N 179-ФЗ, в 2025 году и в плановый период 2026 и 2027 годов</a:t>
            </a:r>
            <a:r>
              <a:rPr lang="ru-RU" sz="1600" dirty="0">
                <a:latin typeface="Calibri" panose="020F0502020204030204" pitchFamily="34" charset="0"/>
                <a:cs typeface="Calibri" panose="020F0502020204030204" pitchFamily="34" charset="0"/>
              </a:rPr>
              <a:t> </a:t>
            </a:r>
            <a:r>
              <a:rPr lang="ru-RU" sz="1600" b="1" dirty="0">
                <a:latin typeface="Calibri" panose="020F0502020204030204" pitchFamily="34" charset="0"/>
                <a:cs typeface="Calibri" panose="020F0502020204030204" pitchFamily="34" charset="0"/>
              </a:rPr>
              <a:t>останутся неизменными </a:t>
            </a:r>
            <a:r>
              <a:rPr lang="ru-RU" sz="1600" dirty="0">
                <a:latin typeface="Calibri" panose="020F0502020204030204" pitchFamily="34" charset="0"/>
                <a:cs typeface="Calibri" panose="020F0502020204030204" pitchFamily="34" charset="0"/>
              </a:rPr>
              <a:t>(Федеральный закон от 26 октября 2024 г. N 352-ФЗ)</a:t>
            </a:r>
          </a:p>
          <a:p>
            <a:pPr>
              <a:defRPr/>
            </a:pPr>
            <a:endParaRPr lang="ru-RU" sz="1600" dirty="0">
              <a:latin typeface="Calibri" panose="020F0502020204030204" pitchFamily="34" charset="0"/>
              <a:cs typeface="Calibri" panose="020F0502020204030204" pitchFamily="34" charset="0"/>
            </a:endParaRPr>
          </a:p>
          <a:p>
            <a:pPr>
              <a:defRPr/>
            </a:pPr>
            <a:r>
              <a:rPr lang="ru-RU" sz="1600" b="1" dirty="0">
                <a:latin typeface="Calibri" panose="020F0502020204030204" pitchFamily="34" charset="0"/>
                <a:cs typeface="Calibri" panose="020F0502020204030204" pitchFamily="34" charset="0"/>
              </a:rPr>
              <a:t>С 01.01.2025 новые Правила финансового обеспечения предупредительных мер по сокращению производственного травматизма и профессиональных заболеваний работников и санаторно-курортного лечения работников, занятых на работах с вредными и (или) опасными производственными факторами</a:t>
            </a:r>
          </a:p>
          <a:p>
            <a:pPr>
              <a:defRPr/>
            </a:pPr>
            <a:r>
              <a:rPr lang="ru-RU" sz="1600" dirty="0">
                <a:latin typeface="Calibri" panose="020F0502020204030204" pitchFamily="34" charset="0"/>
                <a:cs typeface="Calibri" panose="020F0502020204030204" pitchFamily="34" charset="0"/>
              </a:rPr>
              <a:t>(Приказ Минтруда России от 11.07.2024 N 347н)</a:t>
            </a:r>
          </a:p>
          <a:p>
            <a:pPr>
              <a:defRPr/>
            </a:pPr>
            <a:r>
              <a:rPr lang="ru-RU" sz="1600" dirty="0">
                <a:latin typeface="Calibri" panose="020F0502020204030204" pitchFamily="34" charset="0"/>
                <a:cs typeface="Calibri" panose="020F0502020204030204" pitchFamily="34" charset="0"/>
              </a:rPr>
              <a:t>Теперь страхователь самостоятельно определяет состав мер с учетом перечня мероприятий, разработанного по результатам СОУТ. Для направления заявления о возмещении расходов определен новый срок – 15 ноября.</a:t>
            </a:r>
          </a:p>
        </p:txBody>
      </p:sp>
      <p:sp>
        <p:nvSpPr>
          <p:cNvPr id="2" name="TextBox 1">
            <a:extLst>
              <a:ext uri="{FF2B5EF4-FFF2-40B4-BE49-F238E27FC236}">
                <a16:creationId xmlns:a16="http://schemas.microsoft.com/office/drawing/2014/main" id="{A22058A8-F70D-B7EA-7FB8-F0B3361FCFED}"/>
              </a:ext>
            </a:extLst>
          </p:cNvPr>
          <p:cNvSpPr txBox="1"/>
          <p:nvPr/>
        </p:nvSpPr>
        <p:spPr>
          <a:xfrm>
            <a:off x="540017" y="219268"/>
            <a:ext cx="3605855"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1" i="0" u="none" strike="noStrike" kern="1200" cap="none" spc="0" normalizeH="0" baseline="0" noProof="0" dirty="0">
                <a:ln>
                  <a:noFill/>
                </a:ln>
                <a:solidFill>
                  <a:prstClr val="black"/>
                </a:solidFill>
                <a:effectLst/>
                <a:uLnTx/>
                <a:uFillTx/>
                <a:latin typeface="Calibri"/>
                <a:ea typeface="+mn-ea"/>
                <a:cs typeface="+mn-cs"/>
              </a:rPr>
              <a:t>Охрана труда</a:t>
            </a:r>
          </a:p>
        </p:txBody>
      </p:sp>
      <p:cxnSp>
        <p:nvCxnSpPr>
          <p:cNvPr id="3" name="Прямая соединительная линия 2">
            <a:extLst>
              <a:ext uri="{FF2B5EF4-FFF2-40B4-BE49-F238E27FC236}">
                <a16:creationId xmlns:a16="http://schemas.microsoft.com/office/drawing/2014/main" id="{8E9F1094-23E4-65AA-62BB-EF36FD1C04E3}"/>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57116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6A9A20-9E1F-665E-AD33-ED3AFC4E74E6}"/>
            </a:ext>
          </a:extLst>
        </p:cNvPr>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04C43C70-C792-EFA5-291E-A042C583D05A}"/>
              </a:ext>
            </a:extLst>
          </p:cNvPr>
          <p:cNvSpPr/>
          <p:nvPr/>
        </p:nvSpPr>
        <p:spPr>
          <a:xfrm>
            <a:off x="540017" y="883310"/>
            <a:ext cx="9098293" cy="4031873"/>
          </a:xfrm>
          <a:prstGeom prst="rect">
            <a:avLst/>
          </a:prstGeom>
        </p:spPr>
        <p:txBody>
          <a:bodyPr wrap="square">
            <a:spAutoFit/>
          </a:bodyPr>
          <a:lstStyle/>
          <a:p>
            <a:pPr lvl="0">
              <a:defRPr/>
            </a:pPr>
            <a:r>
              <a:rPr lang="ru-RU" sz="1600" b="1" dirty="0"/>
              <a:t>С 06.01.2025 новые правила, регулирующие порядок предоставления скидок по страховым тарифам от несчастных случаев на производстве</a:t>
            </a:r>
          </a:p>
          <a:p>
            <a:pPr lvl="0">
              <a:defRPr/>
            </a:pPr>
            <a:r>
              <a:rPr lang="ru-RU" sz="1600" dirty="0"/>
              <a:t>(Приказ Фонда пенсионного и социального страхования Российской Федерации от 27 ноября 2024 года № 2250)</a:t>
            </a:r>
          </a:p>
          <a:p>
            <a:pPr marL="285750" lvl="0" indent="-285750">
              <a:buFont typeface="Arial" panose="020B0604020202020204" pitchFamily="34" charset="0"/>
              <a:buChar char="•"/>
              <a:defRPr/>
            </a:pPr>
            <a:r>
              <a:rPr lang="ru-RU" sz="1600" dirty="0"/>
              <a:t>Теперь процесс будет осуществляться в соответствии с новым регламентом. </a:t>
            </a:r>
          </a:p>
          <a:p>
            <a:pPr marL="285750" lvl="0" indent="-285750">
              <a:buFont typeface="Arial" panose="020B0604020202020204" pitchFamily="34" charset="0"/>
              <a:buChar char="•"/>
              <a:defRPr/>
            </a:pPr>
            <a:r>
              <a:rPr lang="ru-RU" sz="1600" dirty="0"/>
              <a:t>Услуга предоставляется через территориальные органы Фонда, многофункциональные центры, Единый портал государственных услуг и почтовой связью. </a:t>
            </a:r>
          </a:p>
          <a:p>
            <a:pPr marL="285750" lvl="0" indent="-285750">
              <a:buFont typeface="Arial" panose="020B0604020202020204" pitchFamily="34" charset="0"/>
              <a:buChar char="•"/>
              <a:defRPr/>
            </a:pPr>
            <a:r>
              <a:rPr lang="ru-RU" sz="1600" dirty="0"/>
              <a:t>Максимальный срок предоставления услуги составляет 15 рабочих дней. Результатом является решение об установлении или отказе в установлении скидки, которое вносится в информационную систему, и может быть получено заявителем различными способами. Регламент содержит исчерпывающий перечень документов, необходимых для предоставления услуги, оснований для отказа в приеме документов и в предоставлении услуги.</a:t>
            </a:r>
          </a:p>
          <a:p>
            <a:pPr marL="285750" lvl="0" indent="-285750">
              <a:buFont typeface="Arial" panose="020B0604020202020204" pitchFamily="34" charset="0"/>
              <a:buChar char="•"/>
              <a:defRPr/>
            </a:pPr>
            <a:r>
              <a:rPr lang="ru-RU" sz="1600" dirty="0"/>
              <a:t>Основаниями для отказа являются, в частности, осуществление деятельности менее 3 лет, наличие недоимки, страхового случая со смертельным исходом не по вине третьих лиц, плохие показатели, отсутствие данных по СОУТ и медосмотрах. Взимание платы за предоставление услуги не предусмотрено. </a:t>
            </a:r>
          </a:p>
        </p:txBody>
      </p:sp>
      <p:sp>
        <p:nvSpPr>
          <p:cNvPr id="2" name="TextBox 1">
            <a:extLst>
              <a:ext uri="{FF2B5EF4-FFF2-40B4-BE49-F238E27FC236}">
                <a16:creationId xmlns:a16="http://schemas.microsoft.com/office/drawing/2014/main" id="{8E5436EF-D8DA-D5F2-D2A5-8CA7C148C871}"/>
              </a:ext>
            </a:extLst>
          </p:cNvPr>
          <p:cNvSpPr txBox="1"/>
          <p:nvPr/>
        </p:nvSpPr>
        <p:spPr>
          <a:xfrm>
            <a:off x="540017" y="219268"/>
            <a:ext cx="3605855"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1" i="0" u="none" strike="noStrike" kern="1200" cap="none" spc="0" normalizeH="0" baseline="0" noProof="0" dirty="0">
                <a:ln>
                  <a:noFill/>
                </a:ln>
                <a:solidFill>
                  <a:prstClr val="black"/>
                </a:solidFill>
                <a:effectLst/>
                <a:uLnTx/>
                <a:uFillTx/>
                <a:latin typeface="Calibri"/>
                <a:ea typeface="+mn-ea"/>
                <a:cs typeface="+mn-cs"/>
              </a:rPr>
              <a:t>Охрана труда</a:t>
            </a:r>
          </a:p>
        </p:txBody>
      </p:sp>
      <p:cxnSp>
        <p:nvCxnSpPr>
          <p:cNvPr id="3" name="Прямая соединительная линия 2">
            <a:extLst>
              <a:ext uri="{FF2B5EF4-FFF2-40B4-BE49-F238E27FC236}">
                <a16:creationId xmlns:a16="http://schemas.microsoft.com/office/drawing/2014/main" id="{0B90FDDA-08AE-3B29-E93A-94C6CE7BA11A}"/>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57681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3802C2-2234-CFFC-300E-EEB1675A85FB}"/>
            </a:ext>
          </a:extLst>
        </p:cNvPr>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BF0388FB-D76D-E538-1B78-76FF53ED2D32}"/>
              </a:ext>
            </a:extLst>
          </p:cNvPr>
          <p:cNvSpPr/>
          <p:nvPr/>
        </p:nvSpPr>
        <p:spPr>
          <a:xfrm>
            <a:off x="540017" y="883310"/>
            <a:ext cx="9098293" cy="5509200"/>
          </a:xfrm>
          <a:prstGeom prst="rect">
            <a:avLst/>
          </a:prstGeom>
        </p:spPr>
        <p:txBody>
          <a:bodyPr wrap="square">
            <a:spAutoFit/>
          </a:bodyPr>
          <a:lstStyle/>
          <a:p>
            <a:pPr algn="just" defTabSz="990570" eaLnBrk="0" fontAlgn="base" hangingPunct="0">
              <a:spcBef>
                <a:spcPct val="0"/>
              </a:spcBef>
              <a:spcAft>
                <a:spcPct val="0"/>
              </a:spcAft>
              <a:defRPr/>
            </a:pPr>
            <a:r>
              <a:rPr lang="ru-RU" sz="1600" b="1" dirty="0">
                <a:solidFill>
                  <a:prstClr val="black"/>
                </a:solidFill>
                <a:latin typeface="Calibri" panose="020F0502020204030204" pitchFamily="34" charset="0"/>
                <a:cs typeface="Calibri" panose="020F0502020204030204" pitchFamily="34" charset="0"/>
              </a:rPr>
              <a:t>С 01.03.2025 новые требования к размещению, хранению и использованию аптечки </a:t>
            </a:r>
          </a:p>
          <a:p>
            <a:pPr algn="just" defTabSz="990570" eaLnBrk="0" fontAlgn="base" hangingPunct="0">
              <a:spcBef>
                <a:spcPct val="0"/>
              </a:spcBef>
              <a:spcAft>
                <a:spcPct val="0"/>
              </a:spcAft>
              <a:defRPr/>
            </a:pPr>
            <a:r>
              <a:rPr lang="ru-RU" sz="1600" dirty="0">
                <a:solidFill>
                  <a:prstClr val="black"/>
                </a:solidFill>
                <a:latin typeface="Calibri" panose="020F0502020204030204" pitchFamily="34" charset="0"/>
                <a:cs typeface="Calibri" panose="020F0502020204030204" pitchFamily="34" charset="0"/>
              </a:rPr>
              <a:t>(Приказ Минтруда России от 09.08.2024 N 398н)</a:t>
            </a:r>
            <a:endParaRPr lang="ru-RU" sz="1600" dirty="0">
              <a:solidFill>
                <a:srgbClr val="FF0000"/>
              </a:solidFill>
              <a:latin typeface="Calibri" panose="020F0502020204030204" pitchFamily="34" charset="0"/>
              <a:cs typeface="Calibri" panose="020F0502020204030204" pitchFamily="34" charset="0"/>
            </a:endParaRPr>
          </a:p>
          <a:p>
            <a:pPr marL="285750" indent="-285750" algn="just" defTabSz="990570" eaLnBrk="0" fontAlgn="base" hangingPunct="0">
              <a:spcBef>
                <a:spcPct val="0"/>
              </a:spcBef>
              <a:spcAft>
                <a:spcPct val="0"/>
              </a:spcAft>
              <a:buFont typeface="Wingdings" panose="05000000000000000000" pitchFamily="2" charset="2"/>
              <a:buChar char="§"/>
              <a:defRPr/>
            </a:pPr>
            <a:r>
              <a:rPr lang="ru-RU" sz="1600" dirty="0">
                <a:solidFill>
                  <a:prstClr val="black"/>
                </a:solidFill>
                <a:latin typeface="Calibri" panose="020F0502020204030204" pitchFamily="34" charset="0"/>
                <a:cs typeface="Calibri" panose="020F0502020204030204" pitchFamily="34" charset="0"/>
              </a:rPr>
              <a:t>Определили, как размещать, хранить и использовать аптечки для оказания первой помощи персоналу. Пока действуют только требования к их комплектации.</a:t>
            </a:r>
          </a:p>
          <a:p>
            <a:pPr marL="285750" indent="-285750" algn="just" defTabSz="990570" eaLnBrk="0" fontAlgn="base" hangingPunct="0">
              <a:spcBef>
                <a:spcPct val="0"/>
              </a:spcBef>
              <a:spcAft>
                <a:spcPct val="0"/>
              </a:spcAft>
              <a:buFont typeface="Wingdings" panose="05000000000000000000" pitchFamily="2" charset="2"/>
              <a:buChar char="§"/>
              <a:defRPr/>
            </a:pPr>
            <a:r>
              <a:rPr lang="ru-RU" sz="1600" dirty="0">
                <a:solidFill>
                  <a:prstClr val="black"/>
                </a:solidFill>
                <a:latin typeface="Calibri" panose="020F0502020204030204" pitchFamily="34" charset="0"/>
                <a:cs typeface="Calibri" panose="020F0502020204030204" pitchFamily="34" charset="0"/>
              </a:rPr>
              <a:t>Среди прочего закрепили положение о том, что количество аптечек, а также мест для их размещения и хранения работодатель определяет, в частности, исходя из среднесписочной численности организации, специфики деятельности организации, результатов оценки профессиональных рисков. При этом надо учесть мнение первичной профсоюзной организации или иного представительного органа сотрудников.</a:t>
            </a:r>
          </a:p>
          <a:p>
            <a:pPr marL="285750" indent="-285750" algn="just" defTabSz="990570" eaLnBrk="0" fontAlgn="base" hangingPunct="0">
              <a:spcBef>
                <a:spcPct val="0"/>
              </a:spcBef>
              <a:spcAft>
                <a:spcPct val="0"/>
              </a:spcAft>
              <a:buFont typeface="Wingdings" panose="05000000000000000000" pitchFamily="2" charset="2"/>
              <a:buChar char="§"/>
              <a:defRPr/>
            </a:pPr>
            <a:r>
              <a:rPr lang="ru-RU" sz="1600" dirty="0">
                <a:solidFill>
                  <a:prstClr val="black"/>
                </a:solidFill>
                <a:latin typeface="Calibri" panose="020F0502020204030204" pitchFamily="34" charset="0"/>
                <a:cs typeface="Calibri" panose="020F0502020204030204" pitchFamily="34" charset="0"/>
              </a:rPr>
              <a:t>Места для размещения и хранения аптечек должны быть в беспрепятственном доступе. Их нужно обозначать сигнальными цветами и знаками. Эти места можно указывать в том числе на стендах, в уголках по охране труда, на плане эвакуации при пожаре.</a:t>
            </a:r>
          </a:p>
          <a:p>
            <a:pPr marL="285750" indent="-285750" algn="just" defTabSz="990570" eaLnBrk="0" fontAlgn="base" hangingPunct="0">
              <a:spcBef>
                <a:spcPct val="0"/>
              </a:spcBef>
              <a:spcAft>
                <a:spcPct val="0"/>
              </a:spcAft>
              <a:buFont typeface="Wingdings" panose="05000000000000000000" pitchFamily="2" charset="2"/>
              <a:buChar char="§"/>
              <a:defRPr/>
            </a:pPr>
            <a:r>
              <a:rPr lang="ru-RU" sz="1600" dirty="0">
                <a:solidFill>
                  <a:prstClr val="black"/>
                </a:solidFill>
                <a:latin typeface="Calibri" panose="020F0502020204030204" pitchFamily="34" charset="0"/>
                <a:cs typeface="Calibri" panose="020F0502020204030204" pitchFamily="34" charset="0"/>
              </a:rPr>
              <a:t>Если стерильность комплектующих нарушена или они загрязнены биологическими жидкостями, использовать такие медизделия нельзя.</a:t>
            </a:r>
          </a:p>
          <a:p>
            <a:pPr marL="285750" indent="-285750" algn="just" defTabSz="990570" eaLnBrk="0" fontAlgn="base" hangingPunct="0">
              <a:spcBef>
                <a:spcPct val="0"/>
              </a:spcBef>
              <a:spcAft>
                <a:spcPct val="0"/>
              </a:spcAft>
              <a:buFont typeface="Wingdings" panose="05000000000000000000" pitchFamily="2" charset="2"/>
              <a:buChar char="§"/>
              <a:defRPr/>
            </a:pPr>
            <a:r>
              <a:rPr lang="ru-RU" sz="1600" dirty="0">
                <a:solidFill>
                  <a:prstClr val="black"/>
                </a:solidFill>
                <a:latin typeface="Calibri" panose="020F0502020204030204" pitchFamily="34" charset="0"/>
                <a:cs typeface="Calibri" panose="020F0502020204030204" pitchFamily="34" charset="0"/>
              </a:rPr>
              <a:t>Содержание, пополнение аптечек, сроки годности контролирует работодатель. Периодичность проверок он устанавливает сам.</a:t>
            </a:r>
          </a:p>
          <a:p>
            <a:pPr marL="285750" indent="-285750" algn="just" defTabSz="990570" eaLnBrk="0" fontAlgn="base" hangingPunct="0">
              <a:spcBef>
                <a:spcPct val="0"/>
              </a:spcBef>
              <a:spcAft>
                <a:spcPct val="0"/>
              </a:spcAft>
              <a:buFont typeface="Wingdings" panose="05000000000000000000" pitchFamily="2" charset="2"/>
              <a:buChar char="§"/>
              <a:defRPr/>
            </a:pPr>
            <a:r>
              <a:rPr lang="ru-RU" sz="1600" dirty="0">
                <a:solidFill>
                  <a:prstClr val="black"/>
                </a:solidFill>
                <a:latin typeface="Calibri" panose="020F0502020204030204" pitchFamily="34" charset="0"/>
                <a:cs typeface="Calibri" panose="020F0502020204030204" pitchFamily="34" charset="0"/>
              </a:rPr>
              <a:t>Требования к порядку размещения, хранения, использования аптечек доводят до работников в виде распоряжений, указаний, приказов. Сделать это можно в рамках обучения по охране труда или ином порядке.</a:t>
            </a:r>
          </a:p>
          <a:p>
            <a:pPr marL="285750" indent="-285750" algn="just" defTabSz="990570" eaLnBrk="0" fontAlgn="base" hangingPunct="0">
              <a:spcBef>
                <a:spcPct val="0"/>
              </a:spcBef>
              <a:spcAft>
                <a:spcPct val="0"/>
              </a:spcAft>
              <a:buFont typeface="Wingdings" panose="05000000000000000000" pitchFamily="2" charset="2"/>
              <a:buChar char="§"/>
              <a:defRPr/>
            </a:pPr>
            <a:r>
              <a:rPr lang="ru-RU" sz="1600" dirty="0">
                <a:solidFill>
                  <a:prstClr val="black"/>
                </a:solidFill>
                <a:latin typeface="Calibri" panose="020F0502020204030204" pitchFamily="34" charset="0"/>
                <a:cs typeface="Calibri" panose="020F0502020204030204" pitchFamily="34" charset="0"/>
              </a:rPr>
              <a:t>В зависимости от специфики деятельности и по результатам оценки </a:t>
            </a:r>
            <a:r>
              <a:rPr lang="ru-RU" sz="1600" dirty="0" err="1">
                <a:solidFill>
                  <a:prstClr val="black"/>
                </a:solidFill>
                <a:latin typeface="Calibri" panose="020F0502020204030204" pitchFamily="34" charset="0"/>
                <a:cs typeface="Calibri" panose="020F0502020204030204" pitchFamily="34" charset="0"/>
              </a:rPr>
              <a:t>профрисков</a:t>
            </a:r>
            <a:r>
              <a:rPr lang="ru-RU" sz="1600" dirty="0">
                <a:solidFill>
                  <a:prstClr val="black"/>
                </a:solidFill>
                <a:latin typeface="Calibri" panose="020F0502020204030204" pitchFamily="34" charset="0"/>
                <a:cs typeface="Calibri" panose="020F0502020204030204" pitchFamily="34" charset="0"/>
              </a:rPr>
              <a:t> работодатель может устанавливать дополнительные требования.</a:t>
            </a:r>
          </a:p>
          <a:p>
            <a:pPr marL="285750" indent="-285750" algn="just" defTabSz="990570" eaLnBrk="0" fontAlgn="base" hangingPunct="0">
              <a:spcBef>
                <a:spcPct val="0"/>
              </a:spcBef>
              <a:spcAft>
                <a:spcPct val="0"/>
              </a:spcAft>
              <a:buFont typeface="Wingdings" panose="05000000000000000000" pitchFamily="2" charset="2"/>
              <a:buChar char="§"/>
              <a:defRPr/>
            </a:pPr>
            <a:endParaRPr lang="ru-RU" sz="1600" dirty="0">
              <a:solidFill>
                <a:prstClr val="black"/>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82E5E248-315B-4A6F-09C2-FADCA5392944}"/>
              </a:ext>
            </a:extLst>
          </p:cNvPr>
          <p:cNvSpPr txBox="1"/>
          <p:nvPr/>
        </p:nvSpPr>
        <p:spPr>
          <a:xfrm>
            <a:off x="540017" y="219268"/>
            <a:ext cx="3605855"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1" i="0" u="none" strike="noStrike" kern="1200" cap="none" spc="0" normalizeH="0" baseline="0" noProof="0" dirty="0">
                <a:ln>
                  <a:noFill/>
                </a:ln>
                <a:solidFill>
                  <a:prstClr val="black"/>
                </a:solidFill>
                <a:effectLst/>
                <a:uLnTx/>
                <a:uFillTx/>
                <a:latin typeface="Calibri"/>
                <a:ea typeface="+mn-ea"/>
                <a:cs typeface="+mn-cs"/>
              </a:rPr>
              <a:t>Охрана труда</a:t>
            </a:r>
          </a:p>
        </p:txBody>
      </p:sp>
      <p:cxnSp>
        <p:nvCxnSpPr>
          <p:cNvPr id="3" name="Прямая соединительная линия 2">
            <a:extLst>
              <a:ext uri="{FF2B5EF4-FFF2-40B4-BE49-F238E27FC236}">
                <a16:creationId xmlns:a16="http://schemas.microsoft.com/office/drawing/2014/main" id="{C1BC80C5-5063-AC56-F566-7D3430FEAB04}"/>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60190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3FC186-F645-0121-F95E-8BDF967B20BC}"/>
            </a:ext>
          </a:extLst>
        </p:cNvPr>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A7F2BBF9-8896-2F64-FA7F-9DC0A4BC9E79}"/>
              </a:ext>
            </a:extLst>
          </p:cNvPr>
          <p:cNvSpPr/>
          <p:nvPr/>
        </p:nvSpPr>
        <p:spPr>
          <a:xfrm>
            <a:off x="540017" y="883310"/>
            <a:ext cx="9213583" cy="6001643"/>
          </a:xfrm>
          <a:prstGeom prst="rect">
            <a:avLst/>
          </a:prstGeom>
        </p:spPr>
        <p:txBody>
          <a:bodyPr wrap="square">
            <a:spAutoFit/>
          </a:bodyPr>
          <a:lstStyle/>
          <a:p>
            <a:pPr lvl="0">
              <a:defRPr/>
            </a:pPr>
            <a:r>
              <a:rPr lang="ru-RU" sz="1600" b="1" dirty="0"/>
              <a:t>Новые требования по аптечкам с 01.03.2025</a:t>
            </a:r>
          </a:p>
          <a:p>
            <a:pPr marL="285750" lvl="0" indent="-285750">
              <a:buFont typeface="Arial" panose="020B0604020202020204" pitchFamily="34" charset="0"/>
              <a:buChar char="•"/>
              <a:defRPr/>
            </a:pPr>
            <a:r>
              <a:rPr lang="ru-RU" sz="1600" dirty="0"/>
              <a:t>Приказ Минобрнауки России от 07.11.2024 N 752 «Об утверждении требований к размещению, хранению и использованию аптечек для оказания первой помощи с применением медицинских изделий в организациях, осуществляющих образовательную деятельность (образовательных организациях высшего образования и научных организациях, реализующих образовательные программы высшего образования)» В ВУЗах, в отличии от других образовательных учреждений, нужно обязательно вести учёт расхода медицинских изделий, которыми укомплектована аптечка (может вестись журнал использования аптечки с обязательным указанием причины (основания) ее использования).</a:t>
            </a:r>
          </a:p>
          <a:p>
            <a:pPr marL="285750" lvl="0" indent="-285750">
              <a:buFont typeface="Arial" panose="020B0604020202020204" pitchFamily="34" charset="0"/>
              <a:buChar char="•"/>
              <a:defRPr/>
            </a:pPr>
            <a:r>
              <a:rPr lang="ru-RU" sz="1600" dirty="0"/>
              <a:t>Приказ Министерства просвещения Российской Федерации от 29.10.2024 № 752 «Об утверждении требований к размещению, хранению и использованию аптечек для оказания первой помощи с применением медицинских изделий в организациях, осуществляющих образовательную деятельность в установленной сфере ведения Министерства просвещения Российской Федерации»</a:t>
            </a:r>
          </a:p>
          <a:p>
            <a:pPr marL="285750" lvl="0" indent="-285750">
              <a:buFont typeface="Arial" panose="020B0604020202020204" pitchFamily="34" charset="0"/>
              <a:buChar char="•"/>
              <a:defRPr/>
            </a:pPr>
            <a:r>
              <a:rPr lang="ru-RU" sz="1600" dirty="0"/>
              <a:t>Приказ Минтранса России от 12.09.2024 № 314 «Об утверждении требований к размещению, хранению и использованию укладок для оказания первой помощи с применением медицинских изделий пострадавшим на железнодорожном транспорте при оказании услуг по перевозкам пассажиров»</a:t>
            </a:r>
          </a:p>
          <a:p>
            <a:pPr marL="285750" lvl="0" indent="-285750">
              <a:buFont typeface="Arial" panose="020B0604020202020204" pitchFamily="34" charset="0"/>
              <a:buChar char="•"/>
              <a:defRPr/>
            </a:pPr>
            <a:r>
              <a:rPr lang="ru-RU" sz="1600" dirty="0"/>
              <a:t>Приказ Минтранса России от 18 ноября 2024 года № 408 «Об утверждении требований к размещению, хранению и использованию аптечки и укладки для оказания первой помощи с применением медицинских изделий и лекарственных препаратов на гражданском воздушном судне»</a:t>
            </a:r>
          </a:p>
          <a:p>
            <a:pPr marL="285750" lvl="0" indent="-285750">
              <a:buFont typeface="Arial" panose="020B0604020202020204" pitchFamily="34" charset="0"/>
              <a:buChar char="•"/>
              <a:defRPr/>
            </a:pPr>
            <a:r>
              <a:rPr lang="ru-RU" sz="1600" dirty="0"/>
              <a:t>Приказ МЧС России от 19.11.2024 № 1000 «Об утверждении требований к размещению, хранению и использованию укладки для оказания первой помощи с применением медицинских изделий для оснащения пожарных автомобилей»</a:t>
            </a:r>
          </a:p>
        </p:txBody>
      </p:sp>
      <p:sp>
        <p:nvSpPr>
          <p:cNvPr id="2" name="TextBox 1">
            <a:extLst>
              <a:ext uri="{FF2B5EF4-FFF2-40B4-BE49-F238E27FC236}">
                <a16:creationId xmlns:a16="http://schemas.microsoft.com/office/drawing/2014/main" id="{D1B968AD-F99B-5D9E-EBEF-56F1B6477E86}"/>
              </a:ext>
            </a:extLst>
          </p:cNvPr>
          <p:cNvSpPr txBox="1"/>
          <p:nvPr/>
        </p:nvSpPr>
        <p:spPr>
          <a:xfrm>
            <a:off x="540017" y="219268"/>
            <a:ext cx="3605855"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1" i="0" u="none" strike="noStrike" kern="1200" cap="none" spc="0" normalizeH="0" baseline="0" noProof="0" dirty="0">
                <a:ln>
                  <a:noFill/>
                </a:ln>
                <a:solidFill>
                  <a:prstClr val="black"/>
                </a:solidFill>
                <a:effectLst/>
                <a:uLnTx/>
                <a:uFillTx/>
                <a:latin typeface="Calibri"/>
                <a:ea typeface="+mn-ea"/>
                <a:cs typeface="+mn-cs"/>
              </a:rPr>
              <a:t>Охрана труда</a:t>
            </a:r>
          </a:p>
        </p:txBody>
      </p:sp>
      <p:cxnSp>
        <p:nvCxnSpPr>
          <p:cNvPr id="3" name="Прямая соединительная линия 2">
            <a:extLst>
              <a:ext uri="{FF2B5EF4-FFF2-40B4-BE49-F238E27FC236}">
                <a16:creationId xmlns:a16="http://schemas.microsoft.com/office/drawing/2014/main" id="{02F80008-8F8B-3B4E-01BF-540333DF68C8}"/>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67415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3534F9-8325-F318-92CF-7A751A403EE1}"/>
            </a:ext>
          </a:extLst>
        </p:cNvPr>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5A169884-491A-7D38-1570-B0C81408E076}"/>
              </a:ext>
            </a:extLst>
          </p:cNvPr>
          <p:cNvSpPr/>
          <p:nvPr/>
        </p:nvSpPr>
        <p:spPr>
          <a:xfrm>
            <a:off x="540017" y="883310"/>
            <a:ext cx="9098293" cy="4031873"/>
          </a:xfrm>
          <a:prstGeom prst="rect">
            <a:avLst/>
          </a:prstGeom>
        </p:spPr>
        <p:txBody>
          <a:bodyPr wrap="square">
            <a:spAutoFit/>
          </a:bodyPr>
          <a:lstStyle/>
          <a:p>
            <a:pPr>
              <a:defRPr/>
            </a:pPr>
            <a:r>
              <a:rPr lang="ru-RU" sz="1600" b="1" dirty="0"/>
              <a:t>Новые требования по аптечкам с 01.09.2025</a:t>
            </a:r>
          </a:p>
          <a:p>
            <a:pPr marL="285750" lvl="0" indent="-285750">
              <a:buFont typeface="Arial" panose="020B0604020202020204" pitchFamily="34" charset="0"/>
              <a:buChar char="•"/>
              <a:defRPr/>
            </a:pPr>
            <a:r>
              <a:rPr lang="ru-RU" sz="1600" dirty="0"/>
              <a:t>Приказ Минздрава РФ от 29.10.2024 № 579н «Об утверждении требований к комплектации аптечки для оказания первой помощи с применением медицинских изделий должностными лицами Федеральной службы исполнения наказаний»</a:t>
            </a:r>
          </a:p>
          <a:p>
            <a:pPr marL="285750" lvl="0" indent="-285750">
              <a:buFont typeface="Arial" panose="020B0604020202020204" pitchFamily="34" charset="0"/>
              <a:buChar char="•"/>
              <a:defRPr/>
            </a:pPr>
            <a:r>
              <a:rPr lang="ru-RU" sz="1600" dirty="0"/>
              <a:t>Приказ Минздрава РФ от 14.04.2025 № 209н «Об утверждении требований к комплектации укладки для оказания первой помощи с применением медицинских изделий нештатными аварийно-спасательными формированиями и нештатными формированиями по обеспечению выполнения мероприятий по гражданской обороне»</a:t>
            </a:r>
          </a:p>
          <a:p>
            <a:pPr marL="285750" lvl="0" indent="-285750">
              <a:buFont typeface="Arial" panose="020B0604020202020204" pitchFamily="34" charset="0"/>
              <a:buChar char="•"/>
              <a:defRPr/>
            </a:pPr>
            <a:r>
              <a:rPr lang="ru-RU" sz="1600" dirty="0"/>
              <a:t>Приказ Министерства экономического развития РФ от 1 ноября 2024 года № 689 «Об утверждении требований к размещению, хранению и использованию аптечки для оказания первой помощи с применением медицинских изделий инструктором-проводником при прохождении туристских маршрутов, требующих специального сопровождения»</a:t>
            </a:r>
          </a:p>
          <a:p>
            <a:pPr marL="285750" lvl="0" indent="-285750">
              <a:buFont typeface="Arial" panose="020B0604020202020204" pitchFamily="34" charset="0"/>
              <a:buChar char="•"/>
              <a:defRPr/>
            </a:pPr>
            <a:r>
              <a:rPr lang="ru-RU" sz="1600" dirty="0"/>
              <a:t>Приказ Минтранса России от 10.12.2024 № 436 «Об утверждении Требований к размещению, хранению и использованию аптечки для оказания первой помощи с применением медицинских изделий на железнодорожном, морском, речном вокзалах, аэровокзалах, автовокзалах, железнодорожных станциях и автостанциях»</a:t>
            </a:r>
          </a:p>
        </p:txBody>
      </p:sp>
      <p:sp>
        <p:nvSpPr>
          <p:cNvPr id="2" name="TextBox 1">
            <a:extLst>
              <a:ext uri="{FF2B5EF4-FFF2-40B4-BE49-F238E27FC236}">
                <a16:creationId xmlns:a16="http://schemas.microsoft.com/office/drawing/2014/main" id="{7FCF668D-5901-AA69-741F-FE369ECDCA3F}"/>
              </a:ext>
            </a:extLst>
          </p:cNvPr>
          <p:cNvSpPr txBox="1"/>
          <p:nvPr/>
        </p:nvSpPr>
        <p:spPr>
          <a:xfrm>
            <a:off x="540017" y="219268"/>
            <a:ext cx="3605855"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1" i="0" u="none" strike="noStrike" kern="1200" cap="none" spc="0" normalizeH="0" baseline="0" noProof="0" dirty="0">
                <a:ln>
                  <a:noFill/>
                </a:ln>
                <a:solidFill>
                  <a:prstClr val="black"/>
                </a:solidFill>
                <a:effectLst/>
                <a:uLnTx/>
                <a:uFillTx/>
                <a:latin typeface="Calibri"/>
                <a:ea typeface="+mn-ea"/>
                <a:cs typeface="+mn-cs"/>
              </a:rPr>
              <a:t>Охрана труда</a:t>
            </a:r>
          </a:p>
        </p:txBody>
      </p:sp>
      <p:cxnSp>
        <p:nvCxnSpPr>
          <p:cNvPr id="3" name="Прямая соединительная линия 2">
            <a:extLst>
              <a:ext uri="{FF2B5EF4-FFF2-40B4-BE49-F238E27FC236}">
                <a16:creationId xmlns:a16="http://schemas.microsoft.com/office/drawing/2014/main" id="{2930CC2A-100E-34A7-3E83-E8AA9974C43A}"/>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80351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CC25CF-F043-8E69-4B5D-B314A11F9910}"/>
            </a:ext>
          </a:extLst>
        </p:cNvPr>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2F705EAF-DC45-4F8C-F139-3A97D2B81305}"/>
              </a:ext>
            </a:extLst>
          </p:cNvPr>
          <p:cNvSpPr/>
          <p:nvPr/>
        </p:nvSpPr>
        <p:spPr>
          <a:xfrm>
            <a:off x="540017" y="883310"/>
            <a:ext cx="9098293" cy="5262979"/>
          </a:xfrm>
          <a:prstGeom prst="rect">
            <a:avLst/>
          </a:prstGeom>
        </p:spPr>
        <p:txBody>
          <a:bodyPr wrap="square">
            <a:spAutoFit/>
          </a:bodyPr>
          <a:lstStyle/>
          <a:p>
            <a:pPr defTabSz="990570" eaLnBrk="0" fontAlgn="base" hangingPunct="0">
              <a:spcBef>
                <a:spcPct val="0"/>
              </a:spcBef>
              <a:spcAft>
                <a:spcPct val="0"/>
              </a:spcAft>
              <a:buNone/>
            </a:pPr>
            <a:r>
              <a:rPr lang="ru-RU" altLang="ru-RU" sz="1600" b="1" dirty="0">
                <a:latin typeface="Calibri" panose="020F0502020204030204" pitchFamily="34" charset="0"/>
                <a:cs typeface="Calibri" panose="020F0502020204030204" pitchFamily="34" charset="0"/>
              </a:rPr>
              <a:t>Минтруд уточнил список работ, на которых труд женщин ограничен </a:t>
            </a:r>
            <a:r>
              <a:rPr lang="ru-RU" altLang="ru-RU" sz="1600" dirty="0">
                <a:latin typeface="Calibri" panose="020F0502020204030204" pitchFamily="34" charset="0"/>
                <a:cs typeface="Calibri" panose="020F0502020204030204" pitchFamily="34" charset="0"/>
              </a:rPr>
              <a:t>(Приказ Минтруда России от 18.07.2019 N 512н)</a:t>
            </a:r>
            <a:endParaRPr lang="ru-RU" altLang="ru-RU" sz="1600" b="1" dirty="0">
              <a:latin typeface="Calibri" panose="020F0502020204030204" pitchFamily="34" charset="0"/>
              <a:cs typeface="Calibri" panose="020F0502020204030204" pitchFamily="34" charset="0"/>
            </a:endParaRPr>
          </a:p>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Теперь женщинам можно:</a:t>
            </a:r>
          </a:p>
          <a:p>
            <a:pPr marL="285750" indent="-285750" algn="just"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работать машинистом экскаватора;</a:t>
            </a:r>
          </a:p>
          <a:p>
            <a:pPr marL="285750" indent="-285750" algn="just"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работать машинистом погрузочной машины;</a:t>
            </a:r>
          </a:p>
          <a:p>
            <a:pPr marL="285750" indent="-285750" algn="just"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управлять самоходными машинами, в том числе на открытых горных работах, на поверхности действующих строящихся шахт, разрезов и рудников;</a:t>
            </a:r>
          </a:p>
          <a:p>
            <a:pPr marL="285750" indent="-285750" algn="just"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работать дробильщиком вручную;</a:t>
            </a:r>
          </a:p>
          <a:p>
            <a:pPr marL="285750" indent="-285750" algn="just"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работать </a:t>
            </a:r>
            <a:r>
              <a:rPr lang="ru-RU" altLang="ru-RU" sz="1600" dirty="0" err="1">
                <a:latin typeface="Calibri" panose="020F0502020204030204" pitchFamily="34" charset="0"/>
                <a:cs typeface="Calibri" panose="020F0502020204030204" pitchFamily="34" charset="0"/>
              </a:rPr>
              <a:t>выморозчиком</a:t>
            </a:r>
            <a:r>
              <a:rPr lang="ru-RU" altLang="ru-RU" sz="1600" dirty="0">
                <a:latin typeface="Calibri" panose="020F0502020204030204" pitchFamily="34" charset="0"/>
                <a:cs typeface="Calibri" panose="020F0502020204030204" pitchFamily="34" charset="0"/>
              </a:rPr>
              <a:t> судов.</a:t>
            </a:r>
          </a:p>
          <a:p>
            <a:pPr defTabSz="990570" eaLnBrk="0" fontAlgn="base" hangingPunct="0">
              <a:spcBef>
                <a:spcPct val="0"/>
              </a:spcBef>
              <a:spcAft>
                <a:spcPct val="0"/>
              </a:spcAft>
              <a:buNone/>
            </a:pPr>
            <a:endParaRPr lang="ru-RU" altLang="ru-RU" sz="1600" dirty="0">
              <a:solidFill>
                <a:srgbClr val="FF0000"/>
              </a:solidFill>
              <a:latin typeface="Calibri" panose="020F0502020204030204" pitchFamily="34" charset="0"/>
              <a:cs typeface="Calibri" panose="020F0502020204030204" pitchFamily="34" charset="0"/>
            </a:endParaRPr>
          </a:p>
          <a:p>
            <a:pPr algn="just" defTabSz="990570" eaLnBrk="0" fontAlgn="base" hangingPunct="0">
              <a:spcBef>
                <a:spcPct val="0"/>
              </a:spcBef>
              <a:spcAft>
                <a:spcPct val="0"/>
              </a:spcAft>
              <a:defRPr/>
            </a:pPr>
            <a:r>
              <a:rPr lang="ru-RU" sz="1600" b="1" dirty="0">
                <a:latin typeface="Calibri" panose="020F0502020204030204" pitchFamily="34" charset="0"/>
                <a:cs typeface="Calibri" panose="020F0502020204030204" pitchFamily="34" charset="0"/>
              </a:rPr>
              <a:t>С 01.03.2025 уточнили ограничения на работу для лиц с нарушением слуха</a:t>
            </a:r>
          </a:p>
          <a:p>
            <a:pPr algn="just" defTabSz="990570" eaLnBrk="0" fontAlgn="base" hangingPunct="0">
              <a:spcBef>
                <a:spcPct val="0"/>
              </a:spcBef>
              <a:spcAft>
                <a:spcPct val="0"/>
              </a:spcAft>
              <a:defRPr/>
            </a:pPr>
            <a:r>
              <a:rPr lang="ru-RU" sz="1600" dirty="0">
                <a:latin typeface="Calibri" panose="020F0502020204030204" pitchFamily="34" charset="0"/>
                <a:cs typeface="Calibri" panose="020F0502020204030204" pitchFamily="34" charset="0"/>
              </a:rPr>
              <a:t>(Приказ Минздрава России от 2 октября 2024 г. N 509н)</a:t>
            </a:r>
          </a:p>
          <a:p>
            <a:pPr algn="just" defTabSz="990570" eaLnBrk="0" fontAlgn="base" hangingPunct="0">
              <a:spcBef>
                <a:spcPct val="0"/>
              </a:spcBef>
              <a:spcAft>
                <a:spcPct val="0"/>
              </a:spcAft>
              <a:defRPr/>
            </a:pPr>
            <a:r>
              <a:rPr lang="ru-RU" sz="1600" dirty="0">
                <a:latin typeface="Calibri" panose="020F0502020204030204" pitchFamily="34" charset="0"/>
                <a:cs typeface="Calibri" panose="020F0502020204030204" pitchFamily="34" charset="0"/>
              </a:rPr>
              <a:t>Скорректирован перечень медицинских противопоказаний к вредным работам, а также к работам, при выполнении которых проводятся обязательные предварительные и периодические медосмотры. </a:t>
            </a:r>
          </a:p>
          <a:p>
            <a:pPr defTabSz="990570" eaLnBrk="0" fontAlgn="base" hangingPunct="0">
              <a:spcBef>
                <a:spcPct val="0"/>
              </a:spcBef>
              <a:spcAft>
                <a:spcPct val="0"/>
              </a:spcAft>
              <a:buNone/>
            </a:pPr>
            <a:endParaRPr lang="ru-RU" altLang="ru-RU" sz="1600" dirty="0">
              <a:solidFill>
                <a:srgbClr val="FF0000"/>
              </a:solidFill>
              <a:latin typeface="Calibri" panose="020F0502020204030204" pitchFamily="34" charset="0"/>
              <a:cs typeface="Calibri" panose="020F0502020204030204" pitchFamily="34" charset="0"/>
            </a:endParaRPr>
          </a:p>
          <a:p>
            <a:pPr algn="just" defTabSz="990570" eaLnBrk="0" fontAlgn="base" hangingPunct="0">
              <a:spcBef>
                <a:spcPct val="0"/>
              </a:spcBef>
              <a:spcAft>
                <a:spcPct val="0"/>
              </a:spcAft>
              <a:buNone/>
            </a:pPr>
            <a:r>
              <a:rPr lang="ru-RU" altLang="ru-RU" sz="1600" b="1" dirty="0">
                <a:solidFill>
                  <a:prstClr val="black"/>
                </a:solidFill>
                <a:latin typeface="Calibri" panose="020F0502020204030204" pitchFamily="34" charset="0"/>
                <a:cs typeface="Calibri" panose="020F0502020204030204" pitchFamily="34" charset="0"/>
              </a:rPr>
              <a:t>Минтруд разработал проект норм переноски и перемещения тяжестей для несовершеннолетних работников </a:t>
            </a:r>
          </a:p>
          <a:p>
            <a:pPr algn="just" defTabSz="990570" eaLnBrk="0" fontAlgn="base" hangingPunct="0">
              <a:spcBef>
                <a:spcPct val="0"/>
              </a:spcBef>
              <a:spcAft>
                <a:spcPct val="0"/>
              </a:spcAft>
              <a:buNone/>
            </a:pPr>
            <a:r>
              <a:rPr lang="ru-RU" altLang="ru-RU" sz="1600" dirty="0">
                <a:solidFill>
                  <a:srgbClr val="000000"/>
                </a:solidFill>
                <a:latin typeface="Calibri" panose="020F0502020204030204" pitchFamily="34" charset="0"/>
                <a:cs typeface="Calibri" panose="020F0502020204030204" pitchFamily="34" charset="0"/>
              </a:rPr>
              <a:t>Планируемый срок вступления в силу новых норм – с 1 сентября 2025 года. Действовать они будут 6 лет – до 1 сентября 2031 года.</a:t>
            </a:r>
          </a:p>
          <a:p>
            <a:pPr algn="just" defTabSz="990570" eaLnBrk="0" fontAlgn="base" hangingPunct="0">
              <a:spcBef>
                <a:spcPct val="0"/>
              </a:spcBef>
              <a:spcAft>
                <a:spcPct val="0"/>
              </a:spcAft>
              <a:buNone/>
            </a:pPr>
            <a:r>
              <a:rPr lang="ru-RU" altLang="ru-RU" sz="1600" dirty="0">
                <a:solidFill>
                  <a:prstClr val="black"/>
                </a:solidFill>
                <a:latin typeface="Calibri" panose="020F0502020204030204" pitchFamily="34" charset="0"/>
                <a:cs typeface="Calibri" panose="020F0502020204030204" pitchFamily="34" charset="0"/>
              </a:rPr>
              <a:t>На данный момент никаких изменений нет - Нормы остались те же.</a:t>
            </a:r>
          </a:p>
          <a:p>
            <a:pPr algn="just" defTabSz="990570" eaLnBrk="0" fontAlgn="base" hangingPunct="0">
              <a:spcBef>
                <a:spcPct val="0"/>
              </a:spcBef>
              <a:spcAft>
                <a:spcPct val="0"/>
              </a:spcAft>
              <a:buNone/>
            </a:pPr>
            <a:r>
              <a:rPr lang="ru-RU" altLang="ru-RU" sz="1600" dirty="0">
                <a:solidFill>
                  <a:prstClr val="black"/>
                </a:solidFill>
                <a:latin typeface="Calibri" panose="020F0502020204030204" pitchFamily="34" charset="0"/>
                <a:cs typeface="Calibri" panose="020F0502020204030204" pitchFamily="34" charset="0"/>
              </a:rPr>
              <a:t>(Проект приказ: </a:t>
            </a:r>
            <a:r>
              <a:rPr lang="en-US" altLang="ru-RU" sz="1600" dirty="0">
                <a:solidFill>
                  <a:prstClr val="black"/>
                </a:solidFill>
                <a:latin typeface="Calibri" panose="020F0502020204030204" pitchFamily="34" charset="0"/>
                <a:cs typeface="Calibri" panose="020F0502020204030204" pitchFamily="34" charset="0"/>
                <a:hlinkClick r:id="rId2"/>
              </a:rPr>
              <a:t>https://regulation.gov.ru/Regulation/Npa/PublicView?npaID=152710</a:t>
            </a:r>
            <a:r>
              <a:rPr lang="ru-RU" altLang="ru-RU" sz="1600" dirty="0">
                <a:solidFill>
                  <a:prstClr val="black"/>
                </a:solidFill>
                <a:latin typeface="Calibri" panose="020F0502020204030204" pitchFamily="34" charset="0"/>
                <a:cs typeface="Calibri" panose="020F0502020204030204" pitchFamily="34" charset="0"/>
              </a:rPr>
              <a:t>)</a:t>
            </a:r>
          </a:p>
        </p:txBody>
      </p:sp>
      <p:sp>
        <p:nvSpPr>
          <p:cNvPr id="2" name="TextBox 1">
            <a:extLst>
              <a:ext uri="{FF2B5EF4-FFF2-40B4-BE49-F238E27FC236}">
                <a16:creationId xmlns:a16="http://schemas.microsoft.com/office/drawing/2014/main" id="{B432E747-2C5F-A41E-148A-416710FDA0F0}"/>
              </a:ext>
            </a:extLst>
          </p:cNvPr>
          <p:cNvSpPr txBox="1"/>
          <p:nvPr/>
        </p:nvSpPr>
        <p:spPr>
          <a:xfrm>
            <a:off x="540017" y="219268"/>
            <a:ext cx="3605855"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1" i="0" u="none" strike="noStrike" kern="1200" cap="none" spc="0" normalizeH="0" baseline="0" noProof="0" dirty="0">
                <a:ln>
                  <a:noFill/>
                </a:ln>
                <a:solidFill>
                  <a:prstClr val="black"/>
                </a:solidFill>
                <a:effectLst/>
                <a:uLnTx/>
                <a:uFillTx/>
                <a:latin typeface="Calibri"/>
                <a:ea typeface="+mn-ea"/>
                <a:cs typeface="+mn-cs"/>
              </a:rPr>
              <a:t>Охрана труда</a:t>
            </a:r>
          </a:p>
        </p:txBody>
      </p:sp>
      <p:cxnSp>
        <p:nvCxnSpPr>
          <p:cNvPr id="3" name="Прямая соединительная линия 2">
            <a:extLst>
              <a:ext uri="{FF2B5EF4-FFF2-40B4-BE49-F238E27FC236}">
                <a16:creationId xmlns:a16="http://schemas.microsoft.com/office/drawing/2014/main" id="{67126B14-F1F0-9138-C78C-92EE4B7E74EC}"/>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4240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5F054D-C070-F961-1212-157EDF85B05F}"/>
            </a:ext>
          </a:extLst>
        </p:cNvPr>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953CB8E7-2EB1-5075-9534-7C797016A0B4}"/>
              </a:ext>
            </a:extLst>
          </p:cNvPr>
          <p:cNvSpPr/>
          <p:nvPr/>
        </p:nvSpPr>
        <p:spPr>
          <a:xfrm>
            <a:off x="540017" y="883310"/>
            <a:ext cx="9098293" cy="4770537"/>
          </a:xfrm>
          <a:prstGeom prst="rect">
            <a:avLst/>
          </a:prstGeom>
        </p:spPr>
        <p:txBody>
          <a:bodyPr wrap="square">
            <a:spAutoFit/>
          </a:bodyPr>
          <a:lstStyle/>
          <a:p>
            <a:pPr defTabSz="990570" eaLnBrk="0" fontAlgn="base" hangingPunct="0">
              <a:spcBef>
                <a:spcPct val="0"/>
              </a:spcBef>
              <a:spcAft>
                <a:spcPct val="0"/>
              </a:spcAft>
              <a:buNone/>
            </a:pPr>
            <a:r>
              <a:rPr lang="ru-RU" altLang="ru-RU" sz="1600" b="1" dirty="0">
                <a:latin typeface="Calibri" panose="020F0502020204030204" pitchFamily="34" charset="0"/>
                <a:cs typeface="Calibri" panose="020F0502020204030204" pitchFamily="34" charset="0"/>
              </a:rPr>
              <a:t>С 01.03.2025 упрощена процедура оплаты реабилитации пострадавших на производстве</a:t>
            </a:r>
          </a:p>
          <a:p>
            <a:pPr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(Приказ Минтруда России от 16.01.2025 № 8н)</a:t>
            </a:r>
          </a:p>
          <a:p>
            <a:pPr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Теперь страховщик принимает решение об оплате дополнительных расходов на реабилитацию на основании заявления застрахованного лица (или его доверенного представителя) и программы реабилитации, составленной бюро медико-социальной экспертизы. Это означает, что ключевым документом становится программа реабилитации, которая разрабатывается с учетом потребностей пострадавшего. Программа должна быть оформлена по форме, утвержденной Минтрудом России, и включать четкие рекомендации по восстановлению здоровья и трудоспособности, а также список необходимых услуг и средств реабилитации.</a:t>
            </a:r>
          </a:p>
          <a:p>
            <a:pPr defTabSz="990570" eaLnBrk="0" fontAlgn="base" hangingPunct="0">
              <a:spcBef>
                <a:spcPct val="0"/>
              </a:spcBef>
              <a:spcAft>
                <a:spcPct val="0"/>
              </a:spcAft>
              <a:buNone/>
            </a:pPr>
            <a:endParaRPr lang="ru-RU" altLang="ru-RU" sz="1600" b="1" dirty="0">
              <a:latin typeface="Calibri" panose="020F0502020204030204" pitchFamily="34" charset="0"/>
              <a:cs typeface="Calibri" panose="020F0502020204030204" pitchFamily="34" charset="0"/>
            </a:endParaRPr>
          </a:p>
          <a:p>
            <a:pPr defTabSz="990570" eaLnBrk="0" fontAlgn="base" hangingPunct="0">
              <a:spcBef>
                <a:spcPct val="0"/>
              </a:spcBef>
              <a:spcAft>
                <a:spcPct val="0"/>
              </a:spcAft>
              <a:buNone/>
            </a:pPr>
            <a:r>
              <a:rPr lang="ru-RU" altLang="ru-RU" sz="1600" b="1" dirty="0">
                <a:latin typeface="Calibri" panose="020F0502020204030204" pitchFamily="34" charset="0"/>
                <a:cs typeface="Calibri" panose="020F0502020204030204" pitchFamily="34" charset="0"/>
              </a:rPr>
              <a:t>С 10.01.2025 вступили в силу поправки в часть вторую статьи 353 ТК РФ</a:t>
            </a:r>
          </a:p>
          <a:p>
            <a:pPr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(Федеральный закон от 28.12.2024 N 541-ФЗ)</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с 1 марта 2025 года ГИТ может внепланово проверять организации, проводящие СОУТ по согласованию с прокуратурой (например, при наличии жалоб со стороны работодателей);</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к 1 июля 2025 года ГИТ присвоит организациям, проводящим СОУТ категории риска для целей проверок на 2026 год;</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с 1 января 2026 года ГИТ сможет </a:t>
            </a:r>
            <a:r>
              <a:rPr lang="ru-RU" altLang="ru-RU" sz="1600" dirty="0" err="1">
                <a:latin typeface="Calibri" panose="020F0502020204030204" pitchFamily="34" charset="0"/>
                <a:cs typeface="Calibri" panose="020F0502020204030204" pitchFamily="34" charset="0"/>
              </a:rPr>
              <a:t>планово</a:t>
            </a:r>
            <a:r>
              <a:rPr lang="ru-RU" altLang="ru-RU" sz="1600" dirty="0">
                <a:latin typeface="Calibri" panose="020F0502020204030204" pitchFamily="34" charset="0"/>
                <a:cs typeface="Calibri" panose="020F0502020204030204" pitchFamily="34" charset="0"/>
              </a:rPr>
              <a:t> проверять организации, проводящие СОУТ, если их деятельность отнесут к высокой категории риска, а если не присвоит, то будет считаться, что они отнесены к низкой категории риска и плановым проверкам не подлежат.</a:t>
            </a:r>
          </a:p>
        </p:txBody>
      </p:sp>
      <p:sp>
        <p:nvSpPr>
          <p:cNvPr id="2" name="TextBox 1">
            <a:extLst>
              <a:ext uri="{FF2B5EF4-FFF2-40B4-BE49-F238E27FC236}">
                <a16:creationId xmlns:a16="http://schemas.microsoft.com/office/drawing/2014/main" id="{A8F807AC-E796-2226-3127-557B3C416981}"/>
              </a:ext>
            </a:extLst>
          </p:cNvPr>
          <p:cNvSpPr txBox="1"/>
          <p:nvPr/>
        </p:nvSpPr>
        <p:spPr>
          <a:xfrm>
            <a:off x="540017" y="219268"/>
            <a:ext cx="3605855"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1" i="0" u="none" strike="noStrike" kern="1200" cap="none" spc="0" normalizeH="0" baseline="0" noProof="0" dirty="0">
                <a:ln>
                  <a:noFill/>
                </a:ln>
                <a:solidFill>
                  <a:prstClr val="black"/>
                </a:solidFill>
                <a:effectLst/>
                <a:uLnTx/>
                <a:uFillTx/>
                <a:latin typeface="Calibri"/>
                <a:ea typeface="+mn-ea"/>
                <a:cs typeface="+mn-cs"/>
              </a:rPr>
              <a:t>Охрана труда</a:t>
            </a:r>
          </a:p>
        </p:txBody>
      </p:sp>
      <p:cxnSp>
        <p:nvCxnSpPr>
          <p:cNvPr id="3" name="Прямая соединительная линия 2">
            <a:extLst>
              <a:ext uri="{FF2B5EF4-FFF2-40B4-BE49-F238E27FC236}">
                <a16:creationId xmlns:a16="http://schemas.microsoft.com/office/drawing/2014/main" id="{DD4A8B20-5E8C-C227-A054-7F151B7DAB20}"/>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46615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Box 6"/>
          <p:cNvSpPr txBox="1">
            <a:spLocks noChangeArrowheads="1"/>
          </p:cNvSpPr>
          <p:nvPr/>
        </p:nvSpPr>
        <p:spPr bwMode="auto">
          <a:xfrm>
            <a:off x="151943" y="589489"/>
            <a:ext cx="9612978" cy="6401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defTabSz="990570" eaLnBrk="0" fontAlgn="base" hangingPunct="0">
              <a:spcBef>
                <a:spcPct val="0"/>
              </a:spcBef>
              <a:spcAft>
                <a:spcPct val="0"/>
              </a:spcAft>
              <a:buNone/>
            </a:pPr>
            <a:r>
              <a:rPr lang="ru-RU" altLang="ru-RU" sz="1600" u="sng" dirty="0">
                <a:latin typeface="Calibri" panose="020F0502020204030204" pitchFamily="34" charset="0"/>
                <a:cs typeface="Calibri" panose="020F0502020204030204" pitchFamily="34" charset="0"/>
              </a:rPr>
              <a:t>С 01.03.2025 г</a:t>
            </a:r>
            <a:r>
              <a:rPr lang="ru-RU" altLang="ru-RU" sz="1600" dirty="0">
                <a:latin typeface="Calibri" panose="020F0502020204030204" pitchFamily="34" charset="0"/>
                <a:cs typeface="Calibri" panose="020F0502020204030204" pitchFamily="34" charset="0"/>
              </a:rPr>
              <a:t> </a:t>
            </a:r>
            <a:r>
              <a:rPr lang="ru-RU" altLang="ru-RU" sz="1400" dirty="0">
                <a:latin typeface="Calibri" panose="020F0502020204030204" pitchFamily="34" charset="0"/>
                <a:cs typeface="Calibri" panose="020F0502020204030204" pitchFamily="34" charset="0"/>
              </a:rPr>
              <a:t>вступил в силу Приказ Минтруда России от 06.05.2024 № 255н «Об утверждении особенностей проведения СОУТ на рабочих местах членов </a:t>
            </a:r>
            <a:r>
              <a:rPr lang="ru-RU" altLang="ru-RU" sz="1400" b="1" dirty="0">
                <a:latin typeface="Calibri" panose="020F0502020204030204" pitchFamily="34" charset="0"/>
                <a:cs typeface="Calibri" panose="020F0502020204030204" pitchFamily="34" charset="0"/>
              </a:rPr>
              <a:t>лётных и </a:t>
            </a:r>
            <a:r>
              <a:rPr lang="ru-RU" altLang="ru-RU" sz="1400" b="1" dirty="0" err="1">
                <a:latin typeface="Calibri" panose="020F0502020204030204" pitchFamily="34" charset="0"/>
                <a:cs typeface="Calibri" panose="020F0502020204030204" pitchFamily="34" charset="0"/>
              </a:rPr>
              <a:t>кабинных</a:t>
            </a:r>
            <a:r>
              <a:rPr lang="ru-RU" altLang="ru-RU" sz="1400" b="1" dirty="0">
                <a:latin typeface="Calibri" panose="020F0502020204030204" pitchFamily="34" charset="0"/>
                <a:cs typeface="Calibri" panose="020F0502020204030204" pitchFamily="34" charset="0"/>
              </a:rPr>
              <a:t> экипажей воздушных </a:t>
            </a:r>
            <a:r>
              <a:rPr lang="ru-RU" altLang="ru-RU" sz="1400" dirty="0">
                <a:latin typeface="Calibri" panose="020F0502020204030204" pitchFamily="34" charset="0"/>
                <a:cs typeface="Calibri" panose="020F0502020204030204" pitchFamily="34" charset="0"/>
              </a:rPr>
              <a:t>судов гражданской авиации». </a:t>
            </a:r>
          </a:p>
          <a:p>
            <a:pPr algn="just" defTabSz="990570" eaLnBrk="0" fontAlgn="base" hangingPunct="0">
              <a:spcBef>
                <a:spcPct val="0"/>
              </a:spcBef>
              <a:spcAft>
                <a:spcPct val="0"/>
              </a:spcAft>
              <a:buNone/>
            </a:pPr>
            <a:r>
              <a:rPr lang="ru-RU" altLang="ru-RU" sz="1600" u="sng" dirty="0">
                <a:latin typeface="Calibri" panose="020F0502020204030204" pitchFamily="34" charset="0"/>
                <a:cs typeface="Calibri" panose="020F0502020204030204" pitchFamily="34" charset="0"/>
              </a:rPr>
              <a:t>С 01.09.2025 г</a:t>
            </a:r>
            <a:r>
              <a:rPr lang="ru-RU" altLang="ru-RU" sz="1600" dirty="0">
                <a:latin typeface="Calibri" panose="020F0502020204030204" pitchFamily="34" charset="0"/>
                <a:cs typeface="Calibri" panose="020F0502020204030204" pitchFamily="34" charset="0"/>
              </a:rPr>
              <a:t> вступят в силу:</a:t>
            </a:r>
          </a:p>
          <a:p>
            <a:pPr algn="just" defTabSz="990570" eaLnBrk="0" fontAlgn="base" hangingPunct="0">
              <a:spcBef>
                <a:spcPct val="0"/>
              </a:spcBef>
              <a:spcAft>
                <a:spcPct val="0"/>
              </a:spcAft>
              <a:buNone/>
            </a:pPr>
            <a:r>
              <a:rPr lang="ru-RU" altLang="ru-RU" sz="1400" dirty="0">
                <a:latin typeface="Calibri" panose="020F0502020204030204" pitchFamily="34" charset="0"/>
                <a:cs typeface="Calibri" panose="020F0502020204030204" pitchFamily="34" charset="0"/>
              </a:rPr>
              <a:t>- Приказ Минтруда России от 10.04.2025 № 197н «Об утверждении особенностей проведения специальной оценки условий труда на рабочих местах </a:t>
            </a:r>
            <a:r>
              <a:rPr lang="ru-RU" altLang="ru-RU" sz="1400" b="1" dirty="0">
                <a:latin typeface="Calibri" panose="020F0502020204030204" pitchFamily="34" charset="0"/>
                <a:cs typeface="Calibri" panose="020F0502020204030204" pitchFamily="34" charset="0"/>
              </a:rPr>
              <a:t>отдельных категорий медицинских работников и перечня медицинской аппаратуры (аппаратов, приборов, оборудования)</a:t>
            </a:r>
            <a:r>
              <a:rPr lang="ru-RU" altLang="ru-RU" sz="1400" dirty="0">
                <a:latin typeface="Calibri" panose="020F0502020204030204" pitchFamily="34" charset="0"/>
                <a:cs typeface="Calibri" panose="020F0502020204030204" pitchFamily="34" charset="0"/>
              </a:rPr>
              <a:t>, на нормальное функционирование которой могут оказывать воздействие средства измерений, используемые в ходе проведения специальной оценки условий труда». Утратит силу приказ Минтруда России от 24.04.2015 № 250н.</a:t>
            </a:r>
          </a:p>
          <a:p>
            <a:pPr algn="just" defTabSz="990570" eaLnBrk="0" fontAlgn="base" hangingPunct="0">
              <a:spcBef>
                <a:spcPct val="0"/>
              </a:spcBef>
              <a:spcAft>
                <a:spcPct val="0"/>
              </a:spcAft>
              <a:buNone/>
            </a:pPr>
            <a:r>
              <a:rPr lang="ru-RU" altLang="ru-RU" sz="1400" dirty="0">
                <a:latin typeface="Calibri" panose="020F0502020204030204" pitchFamily="34" charset="0"/>
                <a:cs typeface="Calibri" panose="020F0502020204030204" pitchFamily="34" charset="0"/>
              </a:rPr>
              <a:t>- Приказ Минтруда России от 09.04.2025 № 192н «Об утверждении особенностей проведения специальной оценки условий труда на рабочих местах, на которых предусматривается пребывание работников в условиях </a:t>
            </a:r>
            <a:r>
              <a:rPr lang="ru-RU" altLang="ru-RU" sz="1400" b="1" dirty="0">
                <a:latin typeface="Calibri" panose="020F0502020204030204" pitchFamily="34" charset="0"/>
                <a:cs typeface="Calibri" panose="020F0502020204030204" pitchFamily="34" charset="0"/>
              </a:rPr>
              <a:t>повышенного давления газовой и воздушной среды»</a:t>
            </a:r>
            <a:r>
              <a:rPr lang="ru-RU" altLang="ru-RU" sz="1400" dirty="0">
                <a:latin typeface="Calibri" panose="020F0502020204030204" pitchFamily="34" charset="0"/>
                <a:cs typeface="Calibri" panose="020F0502020204030204" pitchFamily="34" charset="0"/>
              </a:rPr>
              <a:t>. Утратит силу приказ Минтруда от 19.02.2015 № 102н.</a:t>
            </a:r>
          </a:p>
          <a:p>
            <a:pPr algn="just" defTabSz="990570" eaLnBrk="0" fontAlgn="base" hangingPunct="0">
              <a:spcBef>
                <a:spcPct val="0"/>
              </a:spcBef>
              <a:spcAft>
                <a:spcPct val="0"/>
              </a:spcAft>
              <a:buNone/>
            </a:pPr>
            <a:r>
              <a:rPr lang="ru-RU" altLang="ru-RU" sz="1400" dirty="0">
                <a:latin typeface="Calibri" panose="020F0502020204030204" pitchFamily="34" charset="0"/>
                <a:cs typeface="Calibri" panose="020F0502020204030204" pitchFamily="34" charset="0"/>
              </a:rPr>
              <a:t>- Приказ Минтруда России от 8 апреля 2025 года № 188н «Об утверждении особенностей проведения специальной оценки условий труда на рабочих местах работников, перечень профессий и должностей которых утвержден распоряжением Правительства Российской Федерации от 4 июля 2023 г. № 1777-р». Утратит силу  Приказ Минтруда России от 14.11.2014 N 882н.</a:t>
            </a:r>
          </a:p>
          <a:p>
            <a:pPr lvl="0" algn="just" defTabSz="990570" eaLnBrk="0" fontAlgn="base" hangingPunct="0">
              <a:spcBef>
                <a:spcPct val="0"/>
              </a:spcBef>
              <a:spcAft>
                <a:spcPct val="0"/>
              </a:spcAft>
              <a:buNone/>
            </a:pPr>
            <a:r>
              <a:rPr lang="ru-RU" altLang="ru-RU" sz="1400" dirty="0">
                <a:latin typeface="Calibri" panose="020F0502020204030204" pitchFamily="34" charset="0"/>
                <a:cs typeface="Calibri" panose="020F0502020204030204" pitchFamily="34" charset="0"/>
              </a:rPr>
              <a:t>- Приказ Минтруда России от 08.04.2025 N 189н «Об утверждении особенностей проведения специальной оценки условий труда на рабочих местах членов экипажей морских судов, судов </a:t>
            </a:r>
            <a:r>
              <a:rPr lang="ru-RU" altLang="ru-RU" sz="1400" b="1" dirty="0">
                <a:latin typeface="Calibri" panose="020F0502020204030204" pitchFamily="34" charset="0"/>
                <a:cs typeface="Calibri" panose="020F0502020204030204" pitchFamily="34" charset="0"/>
              </a:rPr>
              <a:t>внутреннего плавания и рыбопромысловых судов</a:t>
            </a:r>
            <a:r>
              <a:rPr lang="ru-RU" altLang="ru-RU" sz="1400" dirty="0">
                <a:latin typeface="Calibri" panose="020F0502020204030204" pitchFamily="34" charset="0"/>
                <a:cs typeface="Calibri" panose="020F0502020204030204" pitchFamily="34" charset="0"/>
              </a:rPr>
              <a:t>». Утратит силу приказ Минтруда России от 08.05. 2015 № 301н.</a:t>
            </a:r>
          </a:p>
          <a:p>
            <a:pPr lvl="0" algn="just" defTabSz="990570" eaLnBrk="0" fontAlgn="base" hangingPunct="0">
              <a:spcBef>
                <a:spcPct val="0"/>
              </a:spcBef>
              <a:spcAft>
                <a:spcPct val="0"/>
              </a:spcAft>
              <a:buNone/>
            </a:pPr>
            <a:r>
              <a:rPr lang="ru-RU" altLang="ru-RU" sz="1400" dirty="0">
                <a:latin typeface="Calibri" panose="020F0502020204030204" pitchFamily="34" charset="0"/>
                <a:cs typeface="Calibri" panose="020F0502020204030204" pitchFamily="34" charset="0"/>
              </a:rPr>
              <a:t>- Приказ Минтруда России от 8 апреля 2025 года № 186н «Об утверждении особенностей проведения специальной оценки условий труда на рабочих местах работников, трудовая функция которых состоит </a:t>
            </a:r>
            <a:r>
              <a:rPr lang="ru-RU" altLang="ru-RU" sz="1400" b="1" dirty="0">
                <a:latin typeface="Calibri" panose="020F0502020204030204" pitchFamily="34" charset="0"/>
                <a:cs typeface="Calibri" panose="020F0502020204030204" pitchFamily="34" charset="0"/>
              </a:rPr>
              <a:t>в подготовке к спортивным соревнованиям и в участии </a:t>
            </a:r>
            <a:r>
              <a:rPr lang="ru-RU" altLang="ru-RU" sz="1400" dirty="0">
                <a:latin typeface="Calibri" panose="020F0502020204030204" pitchFamily="34" charset="0"/>
                <a:cs typeface="Calibri" panose="020F0502020204030204" pitchFamily="34" charset="0"/>
              </a:rPr>
              <a:t>в спортивных соревнованиях по определенному виду или видам спорта». Утратит силу приказ Минтруда России от 01.06.2015 № 335н.</a:t>
            </a:r>
          </a:p>
          <a:p>
            <a:pPr lvl="0" algn="just" defTabSz="990570" eaLnBrk="0" fontAlgn="base" hangingPunct="0">
              <a:spcBef>
                <a:spcPct val="0"/>
              </a:spcBef>
              <a:spcAft>
                <a:spcPct val="0"/>
              </a:spcAft>
              <a:buNone/>
            </a:pPr>
            <a:r>
              <a:rPr lang="ru-RU" altLang="ru-RU" sz="1400" dirty="0">
                <a:latin typeface="Calibri" panose="020F0502020204030204" pitchFamily="34" charset="0"/>
                <a:cs typeface="Calibri" panose="020F0502020204030204" pitchFamily="34" charset="0"/>
              </a:rPr>
              <a:t>- Приказ Минтруда России от 08.04.2025 № 187н «Об утверждении особенностей проведения специальной оценки условий труда на рабочих местах работников </a:t>
            </a:r>
            <a:r>
              <a:rPr lang="ru-RU" altLang="ru-RU" sz="1400" b="1" dirty="0" err="1">
                <a:latin typeface="Calibri" panose="020F0502020204030204" pitchFamily="34" charset="0"/>
                <a:cs typeface="Calibri" panose="020F0502020204030204" pitchFamily="34" charset="0"/>
              </a:rPr>
              <a:t>радиационно</a:t>
            </a:r>
            <a:r>
              <a:rPr lang="ru-RU" altLang="ru-RU" sz="1400" b="1" dirty="0">
                <a:latin typeface="Calibri" panose="020F0502020204030204" pitchFamily="34" charset="0"/>
                <a:cs typeface="Calibri" panose="020F0502020204030204" pitchFamily="34" charset="0"/>
              </a:rPr>
              <a:t> опасных и </a:t>
            </a:r>
            <a:r>
              <a:rPr lang="ru-RU" altLang="ru-RU" sz="1400" b="1" dirty="0" err="1">
                <a:latin typeface="Calibri" panose="020F0502020204030204" pitchFamily="34" charset="0"/>
                <a:cs typeface="Calibri" panose="020F0502020204030204" pitchFamily="34" charset="0"/>
              </a:rPr>
              <a:t>ядерно</a:t>
            </a:r>
            <a:r>
              <a:rPr lang="ru-RU" altLang="ru-RU" sz="1400" b="1" dirty="0">
                <a:latin typeface="Calibri" panose="020F0502020204030204" pitchFamily="34" charset="0"/>
                <a:cs typeface="Calibri" panose="020F0502020204030204" pitchFamily="34" charset="0"/>
              </a:rPr>
              <a:t> опасных производств </a:t>
            </a:r>
            <a:r>
              <a:rPr lang="ru-RU" altLang="ru-RU" sz="1400" dirty="0">
                <a:latin typeface="Calibri" panose="020F0502020204030204" pitchFamily="34" charset="0"/>
                <a:cs typeface="Calibri" panose="020F0502020204030204" pitchFamily="34" charset="0"/>
              </a:rPr>
              <a:t>и объектов, занятых на работах с техногенными источниками ионизирующих излучений». Утратит силу приказ Минтруда России от 27.01.2015 № 46н. </a:t>
            </a:r>
          </a:p>
          <a:p>
            <a:pPr lvl="0" algn="just" defTabSz="990570" eaLnBrk="0" fontAlgn="base" hangingPunct="0">
              <a:spcBef>
                <a:spcPct val="0"/>
              </a:spcBef>
              <a:spcAft>
                <a:spcPct val="0"/>
              </a:spcAft>
              <a:buNone/>
            </a:pPr>
            <a:r>
              <a:rPr lang="ru-RU" altLang="ru-RU" sz="1400" dirty="0">
                <a:latin typeface="Calibri" panose="020F0502020204030204" pitchFamily="34" charset="0"/>
                <a:cs typeface="Calibri" panose="020F0502020204030204" pitchFamily="34" charset="0"/>
              </a:rPr>
              <a:t>- Приказ Минтруда России от 09.04.2025 № 191н «Об утверждении особенностей проведения специальной оценки условий труда на рабочих местах водолазов, а также работников, непосредственно осуществляющих </a:t>
            </a:r>
            <a:r>
              <a:rPr lang="ru-RU" altLang="ru-RU" sz="1400" b="1" dirty="0">
                <a:latin typeface="Calibri" panose="020F0502020204030204" pitchFamily="34" charset="0"/>
                <a:cs typeface="Calibri" panose="020F0502020204030204" pitchFamily="34" charset="0"/>
              </a:rPr>
              <a:t>кессонные работы»</a:t>
            </a:r>
            <a:r>
              <a:rPr lang="ru-RU" altLang="ru-RU" sz="1400" dirty="0">
                <a:latin typeface="Calibri" panose="020F0502020204030204" pitchFamily="34" charset="0"/>
                <a:cs typeface="Calibri" panose="020F0502020204030204" pitchFamily="34" charset="0"/>
              </a:rPr>
              <a:t>. Утратит силу приказ Минтруда России от 18.02.2015 № 96н.</a:t>
            </a:r>
          </a:p>
        </p:txBody>
      </p:sp>
      <p:sp>
        <p:nvSpPr>
          <p:cNvPr id="40963" name="TextBox 1"/>
          <p:cNvSpPr txBox="1">
            <a:spLocks noChangeArrowheads="1"/>
          </p:cNvSpPr>
          <p:nvPr/>
        </p:nvSpPr>
        <p:spPr bwMode="auto">
          <a:xfrm>
            <a:off x="235121" y="142528"/>
            <a:ext cx="2930525" cy="342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defTabSz="990570" eaLnBrk="0" fontAlgn="base" hangingPunct="0">
              <a:spcBef>
                <a:spcPct val="0"/>
              </a:spcBef>
              <a:spcAft>
                <a:spcPct val="0"/>
              </a:spcAft>
              <a:buNone/>
            </a:pPr>
            <a:r>
              <a:rPr lang="ru-RU" altLang="ru-RU" sz="1625" b="1" dirty="0">
                <a:solidFill>
                  <a:srgbClr val="000000"/>
                </a:solidFill>
                <a:cs typeface="Arial" panose="020B0604020202020204" pitchFamily="34" charset="0"/>
              </a:rPr>
              <a:t>Охрана труда</a:t>
            </a:r>
          </a:p>
        </p:txBody>
      </p:sp>
      <p:cxnSp>
        <p:nvCxnSpPr>
          <p:cNvPr id="3" name="Прямая соединительная линия 2">
            <a:extLst>
              <a:ext uri="{FF2B5EF4-FFF2-40B4-BE49-F238E27FC236}">
                <a16:creationId xmlns:a16="http://schemas.microsoft.com/office/drawing/2014/main" id="{227AE41B-A037-393F-CC1B-65349D952151}"/>
              </a:ext>
            </a:extLst>
          </p:cNvPr>
          <p:cNvCxnSpPr>
            <a:cxnSpLocks/>
          </p:cNvCxnSpPr>
          <p:nvPr/>
        </p:nvCxnSpPr>
        <p:spPr>
          <a:xfrm flipV="1">
            <a:off x="348332" y="552450"/>
            <a:ext cx="9090943" cy="3703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6161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79037" y="1078755"/>
            <a:ext cx="9201150" cy="4770537"/>
          </a:xfrm>
          <a:prstGeom prst="rect">
            <a:avLst/>
          </a:prstGeom>
        </p:spPr>
        <p:txBody>
          <a:bodyPr wrap="square">
            <a:spAutoFit/>
          </a:bodyPr>
          <a:lstStyle/>
          <a:p>
            <a:pPr algn="just"/>
            <a:r>
              <a:rPr lang="ru-RU" sz="1600" b="1" dirty="0"/>
              <a:t>Постановление Правительства РФ от 29 января 2025 г. N 61. Работа в новых регионах: как быть, если в трудовой книжке не указана дата последнего увольнения. </a:t>
            </a:r>
          </a:p>
          <a:p>
            <a:pPr algn="just"/>
            <a:r>
              <a:rPr lang="ru-RU" sz="1600" dirty="0"/>
              <a:t>В случае отсутствия в трудовой книжке сведений о дате прекращения трудовых отношений с работодателем по последнему месту работы на отдельных территориях ДНР, ЛНР, Запорожской и Херсонской областей работник или его представитель вправе обратиться в любой территориальный орган СФР с заявлением о внесении даты прекращения трудовых отношений с указанным работодателем в сведения о трудовой деятельности для хранения в информационных ресурсах СФР. При этом датой прекращения трудовых отношений признается дата, определяемая высшим исполнительным органом субъекта РФ либо уполномоченным им исполнительным органом субъекта РФ по месту жительства работника либо по месту осуществления им трудовой деятельности.</a:t>
            </a:r>
          </a:p>
          <a:p>
            <a:pPr algn="just"/>
            <a:endParaRPr lang="ru-RU" sz="1600" dirty="0"/>
          </a:p>
          <a:p>
            <a:pPr algn="just"/>
            <a:r>
              <a:rPr lang="ru-RU" sz="1600" b="1" dirty="0"/>
              <a:t>С 11.02.2025 новая форма справки о среднем заработке для пособия по безработице</a:t>
            </a:r>
          </a:p>
          <a:p>
            <a:pPr algn="just"/>
            <a:r>
              <a:rPr lang="ru-RU" sz="1600" dirty="0"/>
              <a:t>(Приказ Минтруда России от 27 ноября 2024 г. N 637н)</a:t>
            </a:r>
          </a:p>
          <a:p>
            <a:pPr algn="just"/>
            <a:r>
              <a:rPr lang="ru-RU" sz="1600" dirty="0"/>
              <a:t>По общему правилу средний заработок по последнему месту работы (службы) для регистрации граждан в центрах занятости в целях поиска подходящей работы и для получения пособия по безработице исчисляется органами службы занятости. Однако в ряде случаев от гражданина требуется справка работодателя. В новой форме нужно будет указывать ИНН и КПП в данных о работодателе; в данных о работнике вместо адреса места жительства можно будет указать адрес регистрации по месту пребывания работника.</a:t>
            </a:r>
          </a:p>
        </p:txBody>
      </p:sp>
      <p:sp>
        <p:nvSpPr>
          <p:cNvPr id="6" name="TextBox 5">
            <a:extLst>
              <a:ext uri="{FF2B5EF4-FFF2-40B4-BE49-F238E27FC236}">
                <a16:creationId xmlns:a16="http://schemas.microsoft.com/office/drawing/2014/main" id="{4B85FA47-CDAC-C1E1-2EE1-8E1193BCCE27}"/>
              </a:ext>
            </a:extLst>
          </p:cNvPr>
          <p:cNvSpPr txBox="1"/>
          <p:nvPr/>
        </p:nvSpPr>
        <p:spPr>
          <a:xfrm>
            <a:off x="540016" y="219268"/>
            <a:ext cx="7060933" cy="400110"/>
          </a:xfrm>
          <a:prstGeom prst="rect">
            <a:avLst/>
          </a:prstGeom>
          <a:noFill/>
        </p:spPr>
        <p:txBody>
          <a:bodyPr wrap="square">
            <a:spAutoFit/>
          </a:bodyPr>
          <a:lstStyle/>
          <a:p>
            <a:r>
              <a:rPr lang="ru-RU" sz="2000" b="1" dirty="0"/>
              <a:t>Оформление трудовых отношений. </a:t>
            </a:r>
            <a:endParaRPr lang="ru-RU" sz="2000" b="1" dirty="0">
              <a:solidFill>
                <a:srgbClr val="FF0000"/>
              </a:solidFill>
            </a:endParaRPr>
          </a:p>
        </p:txBody>
      </p:sp>
      <p:cxnSp>
        <p:nvCxnSpPr>
          <p:cNvPr id="7" name="Прямая соединительная линия 6">
            <a:extLst>
              <a:ext uri="{FF2B5EF4-FFF2-40B4-BE49-F238E27FC236}">
                <a16:creationId xmlns:a16="http://schemas.microsoft.com/office/drawing/2014/main" id="{270BE759-19C6-CF2B-E5BE-3749ADD5D693}"/>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94193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Box 6"/>
          <p:cNvSpPr txBox="1">
            <a:spLocks noChangeArrowheads="1"/>
          </p:cNvSpPr>
          <p:nvPr/>
        </p:nvSpPr>
        <p:spPr bwMode="auto">
          <a:xfrm>
            <a:off x="348332" y="914400"/>
            <a:ext cx="9334500" cy="3754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lvl="0" algn="just" defTabSz="990570" eaLnBrk="0" fontAlgn="base" hangingPunct="0">
              <a:spcBef>
                <a:spcPct val="0"/>
              </a:spcBef>
              <a:spcAft>
                <a:spcPct val="0"/>
              </a:spcAft>
              <a:buNone/>
            </a:pPr>
            <a:r>
              <a:rPr lang="ru-RU" altLang="ru-RU" sz="1400" dirty="0">
                <a:latin typeface="Calibri" panose="020F0502020204030204" pitchFamily="34" charset="0"/>
                <a:cs typeface="Calibri" panose="020F0502020204030204" pitchFamily="34" charset="0"/>
              </a:rPr>
              <a:t>- Утвердят новые Особенности проведения СОУТ на рабочих местах водителей городского наземного пассажирского транспорта общего пользования к которому относятся автобусы, трамваи, троллейбусы, осуществляющие регулярные перевозки пассажиров и багажа. Утратит силу приказ Минтруда России от 30.06.2017 № 543н.</a:t>
            </a:r>
            <a:r>
              <a:rPr lang="en-US" altLang="ru-RU" sz="1400" dirty="0">
                <a:latin typeface="Calibri" panose="020F0502020204030204" pitchFamily="34" charset="0"/>
                <a:cs typeface="Calibri" panose="020F0502020204030204" pitchFamily="34" charset="0"/>
              </a:rPr>
              <a:t> </a:t>
            </a:r>
            <a:endParaRPr lang="ru-RU" altLang="ru-RU" sz="1400" dirty="0">
              <a:latin typeface="Calibri" panose="020F0502020204030204" pitchFamily="34" charset="0"/>
              <a:cs typeface="Calibri" panose="020F0502020204030204" pitchFamily="34" charset="0"/>
            </a:endParaRPr>
          </a:p>
          <a:p>
            <a:pPr lvl="0" algn="just" defTabSz="990570" eaLnBrk="0" fontAlgn="base" hangingPunct="0">
              <a:spcBef>
                <a:spcPct val="0"/>
              </a:spcBef>
              <a:spcAft>
                <a:spcPct val="0"/>
              </a:spcAft>
              <a:buNone/>
            </a:pPr>
            <a:r>
              <a:rPr lang="en-US" altLang="ru-RU" sz="1400" dirty="0">
                <a:latin typeface="Calibri" panose="020F0502020204030204" pitchFamily="34" charset="0"/>
                <a:cs typeface="Calibri" panose="020F0502020204030204" pitchFamily="34" charset="0"/>
                <a:hlinkClick r:id="rId2"/>
              </a:rPr>
              <a:t>https://regulation.gov.ru/Regulation/Npa/PublicView?npaID=154673</a:t>
            </a:r>
            <a:endParaRPr lang="ru-RU" altLang="ru-RU" sz="1400" dirty="0">
              <a:latin typeface="Calibri" panose="020F0502020204030204" pitchFamily="34" charset="0"/>
              <a:cs typeface="Calibri" panose="020F0502020204030204" pitchFamily="34" charset="0"/>
            </a:endParaRPr>
          </a:p>
          <a:p>
            <a:pPr lvl="0" algn="just" defTabSz="990570" eaLnBrk="0" fontAlgn="base" hangingPunct="0">
              <a:spcBef>
                <a:spcPct val="0"/>
              </a:spcBef>
              <a:spcAft>
                <a:spcPct val="0"/>
              </a:spcAft>
              <a:buNone/>
            </a:pPr>
            <a:endParaRPr lang="ru-RU" altLang="ru-RU" sz="1400" dirty="0">
              <a:latin typeface="Calibri" panose="020F0502020204030204" pitchFamily="34" charset="0"/>
              <a:cs typeface="Calibri" panose="020F0502020204030204" pitchFamily="34" charset="0"/>
            </a:endParaRPr>
          </a:p>
          <a:p>
            <a:pPr marL="285750" indent="-285750" algn="just" defTabSz="990570" eaLnBrk="0" fontAlgn="base" hangingPunct="0">
              <a:spcBef>
                <a:spcPct val="0"/>
              </a:spcBef>
              <a:spcAft>
                <a:spcPct val="0"/>
              </a:spcAft>
              <a:buFontTx/>
              <a:buChar char="-"/>
            </a:pPr>
            <a:r>
              <a:rPr lang="ru-RU" altLang="ru-RU" sz="1400" dirty="0">
                <a:latin typeface="Calibri" panose="020F0502020204030204" pitchFamily="34" charset="0"/>
                <a:cs typeface="Calibri" panose="020F0502020204030204" pitchFamily="34" charset="0"/>
              </a:rPr>
              <a:t>Утвердят новые Особенности проведения СОУТ на рабочих местах работников, на которых непосредственно осуществляются разработка, изготовление, переработка, испытание, утилизация, межоперационное хранение взрывчатых веществ, инициирующих составов и продуктов, транспортирование (транспортировка), уничтожение боеприпасов и взрывчатых веществ, пиротехнических составов, порохов, ракетных топлив, средств инициирования и изделий на их основе, в организациях, эксплуатирующих </a:t>
            </a:r>
            <a:r>
              <a:rPr lang="ru-RU" altLang="ru-RU" sz="1400" dirty="0" err="1">
                <a:latin typeface="Calibri" panose="020F0502020204030204" pitchFamily="34" charset="0"/>
                <a:cs typeface="Calibri" panose="020F0502020204030204" pitchFamily="34" charset="0"/>
              </a:rPr>
              <a:t>радиационно</a:t>
            </a:r>
            <a:r>
              <a:rPr lang="ru-RU" altLang="ru-RU" sz="1400" dirty="0">
                <a:latin typeface="Calibri" panose="020F0502020204030204" pitchFamily="34" charset="0"/>
                <a:cs typeface="Calibri" panose="020F0502020204030204" pitchFamily="34" charset="0"/>
              </a:rPr>
              <a:t> опасные и </a:t>
            </a:r>
            <a:r>
              <a:rPr lang="ru-RU" altLang="ru-RU" sz="1400" dirty="0" err="1">
                <a:latin typeface="Calibri" panose="020F0502020204030204" pitchFamily="34" charset="0"/>
                <a:cs typeface="Calibri" panose="020F0502020204030204" pitchFamily="34" charset="0"/>
              </a:rPr>
              <a:t>ядерно</a:t>
            </a:r>
            <a:r>
              <a:rPr lang="ru-RU" altLang="ru-RU" sz="1400" dirty="0">
                <a:latin typeface="Calibri" panose="020F0502020204030204" pitchFamily="34" charset="0"/>
                <a:cs typeface="Calibri" panose="020F0502020204030204" pitchFamily="34" charset="0"/>
              </a:rPr>
              <a:t> опасные производства (объекты), и организациях промышленности боеприпасов и спецхимии. Утратит силу приказ Минтруда России от 28.06.2018 № 433н.</a:t>
            </a:r>
            <a:r>
              <a:rPr lang="en-US" altLang="ru-RU" sz="1400" dirty="0">
                <a:latin typeface="Calibri" panose="020F0502020204030204" pitchFamily="34" charset="0"/>
                <a:cs typeface="Calibri" panose="020F0502020204030204" pitchFamily="34" charset="0"/>
              </a:rPr>
              <a:t> </a:t>
            </a:r>
            <a:r>
              <a:rPr lang="en-US" altLang="ru-RU" sz="1400" dirty="0">
                <a:latin typeface="Calibri" panose="020F0502020204030204" pitchFamily="34" charset="0"/>
                <a:cs typeface="Calibri" panose="020F0502020204030204" pitchFamily="34" charset="0"/>
                <a:hlinkClick r:id="rId3"/>
              </a:rPr>
              <a:t>https://regulation.gov.ru/Regulation/Npa/PublicView?npaID=154670</a:t>
            </a:r>
            <a:endParaRPr lang="ru-RU" altLang="ru-RU" sz="1400" dirty="0">
              <a:latin typeface="Calibri" panose="020F0502020204030204" pitchFamily="34" charset="0"/>
              <a:cs typeface="Calibri" panose="020F0502020204030204" pitchFamily="34" charset="0"/>
            </a:endParaRPr>
          </a:p>
          <a:p>
            <a:pPr marL="285750" indent="-285750" algn="just" defTabSz="990570" eaLnBrk="0" fontAlgn="base" hangingPunct="0">
              <a:spcBef>
                <a:spcPct val="0"/>
              </a:spcBef>
              <a:spcAft>
                <a:spcPct val="0"/>
              </a:spcAft>
              <a:buFontTx/>
              <a:buChar char="-"/>
            </a:pPr>
            <a:endParaRPr lang="ru-RU" altLang="ru-RU" sz="1400" dirty="0">
              <a:latin typeface="Calibri" panose="020F0502020204030204" pitchFamily="34" charset="0"/>
              <a:cs typeface="Calibri" panose="020F0502020204030204" pitchFamily="34" charset="0"/>
            </a:endParaRPr>
          </a:p>
          <a:p>
            <a:pPr lvl="0" algn="just" defTabSz="990570" eaLnBrk="0" fontAlgn="base" hangingPunct="0">
              <a:spcBef>
                <a:spcPct val="0"/>
              </a:spcBef>
              <a:spcAft>
                <a:spcPct val="0"/>
              </a:spcAft>
              <a:buNone/>
            </a:pPr>
            <a:r>
              <a:rPr lang="ru-RU" altLang="ru-RU" sz="1400" dirty="0">
                <a:latin typeface="Calibri" panose="020F0502020204030204" pitchFamily="34" charset="0"/>
                <a:cs typeface="Calibri" panose="020F0502020204030204" pitchFamily="34" charset="0"/>
              </a:rPr>
              <a:t>- Утвердят новые Особенности проведения СОУТ на рабочих местах работников, занятых на подземных работах, утверждены приказом Минтруда России». Утратит силу приказ Минтруда России от 09.12.2014 № 996н.</a:t>
            </a:r>
          </a:p>
          <a:p>
            <a:pPr algn="just" defTabSz="990570" eaLnBrk="0" fontAlgn="base" hangingPunct="0">
              <a:spcBef>
                <a:spcPct val="0"/>
              </a:spcBef>
              <a:spcAft>
                <a:spcPct val="0"/>
              </a:spcAft>
              <a:buNone/>
            </a:pPr>
            <a:r>
              <a:rPr lang="en-US" altLang="ru-RU" sz="1400" dirty="0">
                <a:latin typeface="Calibri" panose="020F0502020204030204" pitchFamily="34" charset="0"/>
                <a:cs typeface="Calibri" panose="020F0502020204030204" pitchFamily="34" charset="0"/>
                <a:hlinkClick r:id="rId4"/>
              </a:rPr>
              <a:t>https://regulation.gov.ru/Regulation/Npa/PublicView?npaID=154349</a:t>
            </a:r>
            <a:endParaRPr lang="ru-RU" altLang="ru-RU" sz="1400" dirty="0">
              <a:latin typeface="Calibri" panose="020F0502020204030204" pitchFamily="34" charset="0"/>
              <a:cs typeface="Calibri" panose="020F0502020204030204" pitchFamily="34" charset="0"/>
            </a:endParaRPr>
          </a:p>
          <a:p>
            <a:pPr algn="just" defTabSz="990570" eaLnBrk="0" fontAlgn="base" hangingPunct="0">
              <a:spcBef>
                <a:spcPct val="0"/>
              </a:spcBef>
              <a:spcAft>
                <a:spcPct val="0"/>
              </a:spcAft>
              <a:buNone/>
            </a:pPr>
            <a:endParaRPr lang="ru-RU" altLang="ru-RU" sz="1400" dirty="0">
              <a:latin typeface="Calibri" panose="020F0502020204030204" pitchFamily="34" charset="0"/>
              <a:cs typeface="Calibri" panose="020F0502020204030204" pitchFamily="34" charset="0"/>
            </a:endParaRPr>
          </a:p>
        </p:txBody>
      </p:sp>
      <p:sp>
        <p:nvSpPr>
          <p:cNvPr id="40963" name="TextBox 1"/>
          <p:cNvSpPr txBox="1">
            <a:spLocks noChangeArrowheads="1"/>
          </p:cNvSpPr>
          <p:nvPr/>
        </p:nvSpPr>
        <p:spPr bwMode="auto">
          <a:xfrm>
            <a:off x="235121" y="142528"/>
            <a:ext cx="2930525" cy="342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defTabSz="990570" eaLnBrk="0" fontAlgn="base" hangingPunct="0">
              <a:spcBef>
                <a:spcPct val="0"/>
              </a:spcBef>
              <a:spcAft>
                <a:spcPct val="0"/>
              </a:spcAft>
              <a:buNone/>
            </a:pPr>
            <a:r>
              <a:rPr lang="ru-RU" altLang="ru-RU" sz="1625" b="1" dirty="0">
                <a:solidFill>
                  <a:srgbClr val="000000"/>
                </a:solidFill>
                <a:cs typeface="Arial" panose="020B0604020202020204" pitchFamily="34" charset="0"/>
              </a:rPr>
              <a:t>Охрана труда</a:t>
            </a:r>
          </a:p>
        </p:txBody>
      </p:sp>
      <p:cxnSp>
        <p:nvCxnSpPr>
          <p:cNvPr id="3" name="Прямая соединительная линия 2">
            <a:extLst>
              <a:ext uri="{FF2B5EF4-FFF2-40B4-BE49-F238E27FC236}">
                <a16:creationId xmlns:a16="http://schemas.microsoft.com/office/drawing/2014/main" id="{227AE41B-A037-393F-CC1B-65349D952151}"/>
              </a:ext>
            </a:extLst>
          </p:cNvPr>
          <p:cNvCxnSpPr>
            <a:cxnSpLocks/>
          </p:cNvCxnSpPr>
          <p:nvPr/>
        </p:nvCxnSpPr>
        <p:spPr>
          <a:xfrm flipV="1">
            <a:off x="348332" y="552450"/>
            <a:ext cx="9090943" cy="3703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04637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Box 6"/>
          <p:cNvSpPr txBox="1">
            <a:spLocks noChangeArrowheads="1"/>
          </p:cNvSpPr>
          <p:nvPr/>
        </p:nvSpPr>
        <p:spPr bwMode="auto">
          <a:xfrm>
            <a:off x="348331" y="729340"/>
            <a:ext cx="9433843"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СОУТ для </a:t>
            </a:r>
            <a:r>
              <a:rPr lang="ru-RU" altLang="ru-RU" sz="1600" dirty="0" err="1">
                <a:latin typeface="Calibri" panose="020F0502020204030204" pitchFamily="34" charset="0"/>
                <a:cs typeface="Calibri" panose="020F0502020204030204" pitchFamily="34" charset="0"/>
              </a:rPr>
              <a:t>микропредприятий</a:t>
            </a:r>
            <a:r>
              <a:rPr lang="ru-RU" altLang="ru-RU" sz="1600" dirty="0">
                <a:latin typeface="Calibri" panose="020F0502020204030204" pitchFamily="34" charset="0"/>
                <a:cs typeface="Calibri" panose="020F0502020204030204" pitchFamily="34" charset="0"/>
              </a:rPr>
              <a:t>.</a:t>
            </a:r>
          </a:p>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С </a:t>
            </a:r>
            <a:r>
              <a:rPr lang="en-US" altLang="ru-RU" sz="1600" dirty="0">
                <a:latin typeface="Calibri" panose="020F0502020204030204" pitchFamily="34" charset="0"/>
                <a:cs typeface="Calibri" panose="020F0502020204030204" pitchFamily="34" charset="0"/>
              </a:rPr>
              <a:t>01</a:t>
            </a:r>
            <a:r>
              <a:rPr lang="ru-RU" altLang="ru-RU" sz="1600" dirty="0">
                <a:latin typeface="Calibri" panose="020F0502020204030204" pitchFamily="34" charset="0"/>
                <a:cs typeface="Calibri" panose="020F0502020204030204" pitchFamily="34" charset="0"/>
              </a:rPr>
              <a:t>.09.2025 планируют обновить перечень рабочих мест, на которых СОУТ организуют с учетом особенностей (в частности, идентифицируют вредные факторы самостоятельно). Изменения внесут Постановление Правительства РФ от 14.10.2022 № 1830.</a:t>
            </a:r>
          </a:p>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В таком порядке СОУТ предлагают проводить на малых и </a:t>
            </a:r>
            <a:r>
              <a:rPr lang="ru-RU" altLang="ru-RU" sz="1600" dirty="0" err="1">
                <a:latin typeface="Calibri" panose="020F0502020204030204" pitchFamily="34" charset="0"/>
                <a:cs typeface="Calibri" panose="020F0502020204030204" pitchFamily="34" charset="0"/>
              </a:rPr>
              <a:t>микропредприятиях</a:t>
            </a:r>
            <a:r>
              <a:rPr lang="ru-RU" altLang="ru-RU" sz="1600" dirty="0">
                <a:latin typeface="Calibri" panose="020F0502020204030204" pitchFamily="34" charset="0"/>
                <a:cs typeface="Calibri" panose="020F0502020204030204" pitchFamily="34" charset="0"/>
              </a:rPr>
              <a:t>, если основной и иные виды деятельности относятся к списку из 86 направлений. Оформить перечень хотят отдельным приложением.</a:t>
            </a:r>
          </a:p>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 В него среди прочего войдут такие виды деятельности:</a:t>
            </a:r>
          </a:p>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 пошив обуви и меховых изделий по индивидуальному заказу населения;</a:t>
            </a:r>
          </a:p>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 розничная торговля свежими фруктами, овощами, картофелем и орехами в специализированных магазинах;</a:t>
            </a:r>
          </a:p>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 оказание услуг по передаче данных для целей передачи голосовой информации (IР-телефония);</a:t>
            </a:r>
          </a:p>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 консультационные услуги при купле-продаже жилой и нежилой недвижимости за вознаграждение или на договорной основе;</a:t>
            </a:r>
          </a:p>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 бронирование билетов на культурно-развлекательные мероприятия;</a:t>
            </a:r>
          </a:p>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 ремонт компьютеров, коммуникационного оборудования, одежды и текстильных изделий.</a:t>
            </a:r>
          </a:p>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Сейчас проводить СОУТ в упрощенном порядке могут </a:t>
            </a:r>
            <a:r>
              <a:rPr lang="ru-RU" altLang="ru-RU" sz="1600" dirty="0" err="1">
                <a:latin typeface="Calibri" panose="020F0502020204030204" pitchFamily="34" charset="0"/>
                <a:cs typeface="Calibri" panose="020F0502020204030204" pitchFamily="34" charset="0"/>
              </a:rPr>
              <a:t>микропредприятия</a:t>
            </a:r>
            <a:r>
              <a:rPr lang="ru-RU" altLang="ru-RU" sz="1600" dirty="0">
                <a:latin typeface="Calibri" panose="020F0502020204030204" pitchFamily="34" charset="0"/>
                <a:cs typeface="Calibri" panose="020F0502020204030204" pitchFamily="34" charset="0"/>
              </a:rPr>
              <a:t>, чей основной профиль есть в списке из 12 пунктов.</a:t>
            </a:r>
          </a:p>
          <a:p>
            <a:pPr algn="just" defTabSz="990570" eaLnBrk="0" fontAlgn="base" hangingPunct="0">
              <a:spcBef>
                <a:spcPct val="0"/>
              </a:spcBef>
              <a:spcAft>
                <a:spcPct val="0"/>
              </a:spcAft>
              <a:buNone/>
            </a:pPr>
            <a:r>
              <a:rPr lang="en-US" altLang="ru-RU" sz="1600" dirty="0">
                <a:latin typeface="Calibri" panose="020F0502020204030204" pitchFamily="34" charset="0"/>
                <a:cs typeface="Calibri" panose="020F0502020204030204" pitchFamily="34" charset="0"/>
                <a:hlinkClick r:id="rId2"/>
              </a:rPr>
              <a:t>https://regulation.gov.ru/Regulation/Npa/PublicView?npaID=149886</a:t>
            </a:r>
            <a:endParaRPr lang="ru-RU" altLang="ru-RU" sz="1600" dirty="0">
              <a:latin typeface="Calibri" panose="020F0502020204030204" pitchFamily="34" charset="0"/>
              <a:cs typeface="Calibri" panose="020F0502020204030204" pitchFamily="34" charset="0"/>
            </a:endParaRPr>
          </a:p>
          <a:p>
            <a:pPr algn="just" defTabSz="990570" eaLnBrk="0" fontAlgn="base" hangingPunct="0">
              <a:spcBef>
                <a:spcPct val="0"/>
              </a:spcBef>
              <a:spcAft>
                <a:spcPct val="0"/>
              </a:spcAft>
              <a:buNone/>
            </a:pPr>
            <a:endParaRPr lang="ru-RU" altLang="ru-RU" sz="1600" dirty="0">
              <a:latin typeface="Calibri" panose="020F0502020204030204" pitchFamily="34" charset="0"/>
              <a:cs typeface="Calibri" panose="020F0502020204030204" pitchFamily="34" charset="0"/>
            </a:endParaRPr>
          </a:p>
        </p:txBody>
      </p:sp>
      <p:sp>
        <p:nvSpPr>
          <p:cNvPr id="40963" name="TextBox 1"/>
          <p:cNvSpPr txBox="1">
            <a:spLocks noChangeArrowheads="1"/>
          </p:cNvSpPr>
          <p:nvPr/>
        </p:nvSpPr>
        <p:spPr bwMode="auto">
          <a:xfrm>
            <a:off x="235121" y="142528"/>
            <a:ext cx="2930525" cy="342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defTabSz="990570" eaLnBrk="0" fontAlgn="base" hangingPunct="0">
              <a:spcBef>
                <a:spcPct val="0"/>
              </a:spcBef>
              <a:spcAft>
                <a:spcPct val="0"/>
              </a:spcAft>
              <a:buNone/>
            </a:pPr>
            <a:r>
              <a:rPr lang="ru-RU" altLang="ru-RU" sz="1625" b="1" dirty="0">
                <a:solidFill>
                  <a:srgbClr val="000000"/>
                </a:solidFill>
                <a:cs typeface="Arial" panose="020B0604020202020204" pitchFamily="34" charset="0"/>
              </a:rPr>
              <a:t>Охрана труда</a:t>
            </a:r>
          </a:p>
        </p:txBody>
      </p:sp>
      <p:cxnSp>
        <p:nvCxnSpPr>
          <p:cNvPr id="3" name="Прямая соединительная линия 2">
            <a:extLst>
              <a:ext uri="{FF2B5EF4-FFF2-40B4-BE49-F238E27FC236}">
                <a16:creationId xmlns:a16="http://schemas.microsoft.com/office/drawing/2014/main" id="{227AE41B-A037-393F-CC1B-65349D952151}"/>
              </a:ext>
            </a:extLst>
          </p:cNvPr>
          <p:cNvCxnSpPr>
            <a:cxnSpLocks/>
          </p:cNvCxnSpPr>
          <p:nvPr/>
        </p:nvCxnSpPr>
        <p:spPr>
          <a:xfrm flipV="1">
            <a:off x="348332" y="552450"/>
            <a:ext cx="9090943" cy="3703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47782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Box 6"/>
          <p:cNvSpPr txBox="1">
            <a:spLocks noChangeArrowheads="1"/>
          </p:cNvSpPr>
          <p:nvPr/>
        </p:nvSpPr>
        <p:spPr bwMode="auto">
          <a:xfrm>
            <a:off x="169197" y="729340"/>
            <a:ext cx="9612978" cy="6032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Планируют с 01.09.2025 заменить:</a:t>
            </a:r>
          </a:p>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 Постановление Правительства Российской Федерации от 06.06.2013 № 482 «О продолжительности ежегодного дополнительного оплачиваемого отпуска за работу с вредными и (или) опасными условиями труда, предоставляемого отдельным категориям работников».</a:t>
            </a:r>
          </a:p>
          <a:p>
            <a:pPr algn="just" defTabSz="990570" eaLnBrk="0" fontAlgn="base" hangingPunct="0">
              <a:spcBef>
                <a:spcPct val="0"/>
              </a:spcBef>
              <a:spcAft>
                <a:spcPct val="0"/>
              </a:spcAft>
              <a:buNone/>
            </a:pPr>
            <a:r>
              <a:rPr lang="ru-RU" altLang="ru-RU" sz="1400" dirty="0">
                <a:latin typeface="Calibri" panose="020F0502020204030204" pitchFamily="34" charset="0"/>
                <a:cs typeface="Calibri" panose="020F0502020204030204" pitchFamily="34" charset="0"/>
              </a:rPr>
              <a:t>Проектом утвердят: </a:t>
            </a:r>
            <a:r>
              <a:rPr lang="en-US" altLang="ru-RU" sz="1400" dirty="0">
                <a:latin typeface="Calibri" panose="020F0502020204030204" pitchFamily="34" charset="0"/>
                <a:cs typeface="Calibri" panose="020F0502020204030204" pitchFamily="34" charset="0"/>
                <a:hlinkClick r:id="rId2"/>
              </a:rPr>
              <a:t>https://regulation.gov.ru/Regulation/Npa/PublicView?npaID=154582</a:t>
            </a:r>
            <a:endParaRPr lang="ru-RU" altLang="ru-RU" sz="1400" dirty="0">
              <a:latin typeface="Calibri" panose="020F0502020204030204" pitchFamily="34" charset="0"/>
              <a:cs typeface="Calibri" panose="020F0502020204030204" pitchFamily="34" charset="0"/>
            </a:endParaRPr>
          </a:p>
          <a:p>
            <a:pPr algn="just" defTabSz="990570" eaLnBrk="0" fontAlgn="base" hangingPunct="0">
              <a:spcBef>
                <a:spcPct val="0"/>
              </a:spcBef>
              <a:spcAft>
                <a:spcPct val="0"/>
              </a:spcAft>
              <a:buNone/>
            </a:pPr>
            <a:r>
              <a:rPr lang="ru-RU" altLang="ru-RU" sz="1400" dirty="0">
                <a:latin typeface="Calibri" panose="020F0502020204030204" pitchFamily="34" charset="0"/>
                <a:cs typeface="Calibri" panose="020F0502020204030204" pitchFamily="34" charset="0"/>
              </a:rPr>
              <a:t>- новый перечень медицинских и иных работников, участвующих в оказании психиатрической помощи, непосредственно участвующих в оказании противотуберкулёзной помощи, осуществляющим диагностику и лечение ВИЧ-инфицированных, а также лицам, работа которых связана с материалами, содержащими вирус иммунодефицита человека, которым установлен ежегодный дополнительный оплачиваемый отпуск за работу с вредными и (или) опасными условиями труда;</a:t>
            </a:r>
          </a:p>
          <a:p>
            <a:pPr algn="just" defTabSz="990570" eaLnBrk="0" fontAlgn="base" hangingPunct="0">
              <a:spcBef>
                <a:spcPct val="0"/>
              </a:spcBef>
              <a:spcAft>
                <a:spcPct val="0"/>
              </a:spcAft>
              <a:buNone/>
            </a:pPr>
            <a:r>
              <a:rPr lang="ru-RU" altLang="ru-RU" sz="1400" dirty="0">
                <a:latin typeface="Calibri" panose="020F0502020204030204" pitchFamily="34" charset="0"/>
                <a:cs typeface="Calibri" panose="020F0502020204030204" pitchFamily="34" charset="0"/>
              </a:rPr>
              <a:t>- новую продолжительность ежегодного дополнительного оплачиваемого отпуска за работу с вредными и (или) опасными условиями труда включённым в перечень медицинским работникам.</a:t>
            </a:r>
          </a:p>
          <a:p>
            <a:pPr algn="just" defTabSz="990570" eaLnBrk="0" fontAlgn="base" hangingPunct="0">
              <a:spcBef>
                <a:spcPct val="0"/>
              </a:spcBef>
              <a:spcAft>
                <a:spcPct val="0"/>
              </a:spcAft>
              <a:buNone/>
            </a:pPr>
            <a:endParaRPr lang="ru-RU" altLang="ru-RU" sz="1600" dirty="0">
              <a:latin typeface="Calibri" panose="020F0502020204030204" pitchFamily="34" charset="0"/>
              <a:cs typeface="Calibri" panose="020F0502020204030204" pitchFamily="34" charset="0"/>
            </a:endParaRPr>
          </a:p>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 Приказ Минтруда России от 11.09.2013 № 457н «Об установлении продолжительности сокращённого рабочего времени и ежегодного дополнительного оплачиваемого отпуска за работу с вредными и (или) опасными условиями труда ветеринарным и иным работникам, непосредственно участвующим в оказании противотуберкулёзной помощи, а также работникам организаций по производству и хранению продуктов животноводства, обслуживающим больных туберкулёзом сельскохозяйственных животных».</a:t>
            </a:r>
          </a:p>
          <a:p>
            <a:pPr algn="just" defTabSz="990570" eaLnBrk="0" fontAlgn="base" hangingPunct="0">
              <a:spcBef>
                <a:spcPct val="0"/>
              </a:spcBef>
              <a:spcAft>
                <a:spcPct val="0"/>
              </a:spcAft>
              <a:buNone/>
            </a:pPr>
            <a:r>
              <a:rPr lang="ru-RU" altLang="ru-RU" sz="1400" dirty="0">
                <a:latin typeface="Calibri" panose="020F0502020204030204" pitchFamily="34" charset="0"/>
                <a:cs typeface="Calibri" panose="020F0502020204030204" pitchFamily="34" charset="0"/>
              </a:rPr>
              <a:t>Проектом утвердят продолжительность сокращённой рабочей недели и ежегодного дополнительного оплачиваемого отпуска за работу с вредными и (или) опасными условиями труда:</a:t>
            </a:r>
          </a:p>
          <a:p>
            <a:pPr algn="just" defTabSz="990570" eaLnBrk="0" fontAlgn="base" hangingPunct="0">
              <a:spcBef>
                <a:spcPct val="0"/>
              </a:spcBef>
              <a:spcAft>
                <a:spcPct val="0"/>
              </a:spcAft>
              <a:buNone/>
            </a:pPr>
            <a:r>
              <a:rPr lang="ru-RU" altLang="ru-RU" sz="1400" dirty="0">
                <a:latin typeface="Calibri" panose="020F0502020204030204" pitchFamily="34" charset="0"/>
                <a:cs typeface="Calibri" panose="020F0502020204030204" pitchFamily="34" charset="0"/>
              </a:rPr>
              <a:t>- ветеринарным специалистам учреждений, непосредственно участвующим в оказании противотуберкулёзной помощи, а также работникам организаций по производству и хранению продуктов животноводства, обслуживающие больных туберкулёзом сельскохозяйственных животных;</a:t>
            </a:r>
          </a:p>
          <a:p>
            <a:pPr algn="just" defTabSz="990570" eaLnBrk="0" fontAlgn="base" hangingPunct="0">
              <a:spcBef>
                <a:spcPct val="0"/>
              </a:spcBef>
              <a:spcAft>
                <a:spcPct val="0"/>
              </a:spcAft>
              <a:buNone/>
            </a:pPr>
            <a:r>
              <a:rPr lang="ru-RU" altLang="ru-RU" sz="1400" dirty="0">
                <a:latin typeface="Calibri" panose="020F0502020204030204" pitchFamily="34" charset="0"/>
                <a:cs typeface="Calibri" panose="020F0502020204030204" pitchFamily="34" charset="0"/>
              </a:rPr>
              <a:t>- иным работникам, непосредственно участвующим в оказании противотуберкулёзной помощи, а также работники организаций по производству и хранению продуктов животноводства, обслуживающим больных туберкулёзом сельскохозяйственных животных, занятие которых связано с опасностью инфицирования микобактериями туберкулёза.</a:t>
            </a:r>
          </a:p>
          <a:p>
            <a:pPr algn="just" defTabSz="990570" eaLnBrk="0" fontAlgn="base" hangingPunct="0">
              <a:spcBef>
                <a:spcPct val="0"/>
              </a:spcBef>
              <a:spcAft>
                <a:spcPct val="0"/>
              </a:spcAft>
              <a:buNone/>
            </a:pPr>
            <a:r>
              <a:rPr lang="en-US" altLang="ru-RU" sz="1600" dirty="0">
                <a:latin typeface="Calibri" panose="020F0502020204030204" pitchFamily="34" charset="0"/>
                <a:cs typeface="Calibri" panose="020F0502020204030204" pitchFamily="34" charset="0"/>
                <a:hlinkClick r:id="rId3"/>
              </a:rPr>
              <a:t>https://regulation.gov.ru/Regulation/Npa/PublicView?npaID=154595</a:t>
            </a:r>
            <a:endParaRPr lang="ru-RU" altLang="ru-RU" sz="1600" dirty="0">
              <a:latin typeface="Calibri" panose="020F0502020204030204" pitchFamily="34" charset="0"/>
              <a:cs typeface="Calibri" panose="020F0502020204030204" pitchFamily="34" charset="0"/>
            </a:endParaRPr>
          </a:p>
        </p:txBody>
      </p:sp>
      <p:sp>
        <p:nvSpPr>
          <p:cNvPr id="40963" name="TextBox 1"/>
          <p:cNvSpPr txBox="1">
            <a:spLocks noChangeArrowheads="1"/>
          </p:cNvSpPr>
          <p:nvPr/>
        </p:nvSpPr>
        <p:spPr bwMode="auto">
          <a:xfrm>
            <a:off x="235121" y="142528"/>
            <a:ext cx="2930525" cy="342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defTabSz="990570" eaLnBrk="0" fontAlgn="base" hangingPunct="0">
              <a:spcBef>
                <a:spcPct val="0"/>
              </a:spcBef>
              <a:spcAft>
                <a:spcPct val="0"/>
              </a:spcAft>
              <a:buNone/>
            </a:pPr>
            <a:r>
              <a:rPr lang="ru-RU" altLang="ru-RU" sz="1625" b="1" dirty="0">
                <a:solidFill>
                  <a:srgbClr val="000000"/>
                </a:solidFill>
                <a:cs typeface="Arial" panose="020B0604020202020204" pitchFamily="34" charset="0"/>
              </a:rPr>
              <a:t>Охрана труда</a:t>
            </a:r>
          </a:p>
        </p:txBody>
      </p:sp>
      <p:cxnSp>
        <p:nvCxnSpPr>
          <p:cNvPr id="3" name="Прямая соединительная линия 2">
            <a:extLst>
              <a:ext uri="{FF2B5EF4-FFF2-40B4-BE49-F238E27FC236}">
                <a16:creationId xmlns:a16="http://schemas.microsoft.com/office/drawing/2014/main" id="{227AE41B-A037-393F-CC1B-65349D952151}"/>
              </a:ext>
            </a:extLst>
          </p:cNvPr>
          <p:cNvCxnSpPr>
            <a:cxnSpLocks/>
          </p:cNvCxnSpPr>
          <p:nvPr/>
        </p:nvCxnSpPr>
        <p:spPr>
          <a:xfrm flipV="1">
            <a:off x="348332" y="552450"/>
            <a:ext cx="9090943" cy="3703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30274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6B35E7-2620-806D-D493-797FD29ACA25}"/>
            </a:ext>
          </a:extLst>
        </p:cNvPr>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9D17295E-0775-1EEC-59E0-DD56BD175378}"/>
              </a:ext>
            </a:extLst>
          </p:cNvPr>
          <p:cNvSpPr/>
          <p:nvPr/>
        </p:nvSpPr>
        <p:spPr>
          <a:xfrm>
            <a:off x="540017" y="883310"/>
            <a:ext cx="9098293" cy="5262979"/>
          </a:xfrm>
          <a:prstGeom prst="rect">
            <a:avLst/>
          </a:prstGeom>
        </p:spPr>
        <p:txBody>
          <a:bodyPr wrap="square">
            <a:spAutoFit/>
          </a:bodyPr>
          <a:lstStyle/>
          <a:p>
            <a:pPr defTabSz="990570" eaLnBrk="0" fontAlgn="base" hangingPunct="0">
              <a:spcBef>
                <a:spcPct val="0"/>
              </a:spcBef>
              <a:spcAft>
                <a:spcPct val="0"/>
              </a:spcAft>
              <a:buNone/>
            </a:pPr>
            <a:r>
              <a:rPr lang="ru-RU" altLang="ru-RU" sz="1600" b="1" dirty="0">
                <a:latin typeface="Calibri" panose="020F0502020204030204" pitchFamily="34" charset="0"/>
                <a:cs typeface="Calibri" panose="020F0502020204030204" pitchFamily="34" charset="0"/>
              </a:rPr>
              <a:t>С 01.09.2025 новый порядок антинаркотических медосмотров для работников транспортной безопасности </a:t>
            </a:r>
          </a:p>
          <a:p>
            <a:pPr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(Приказ Минздрава России от 11.04.2025 № 194н)</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Ежегодные осмотры с проверкой на наркотики.</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Требуется лицензия у медучреждений.</a:t>
            </a:r>
          </a:p>
          <a:p>
            <a:pPr defTabSz="990570" eaLnBrk="0" fontAlgn="base" hangingPunct="0">
              <a:spcBef>
                <a:spcPct val="0"/>
              </a:spcBef>
              <a:spcAft>
                <a:spcPct val="0"/>
              </a:spcAft>
            </a:pPr>
            <a:endParaRPr lang="ru-RU" altLang="ru-RU" sz="1600" dirty="0">
              <a:latin typeface="Calibri" panose="020F0502020204030204" pitchFamily="34" charset="0"/>
              <a:cs typeface="Calibri" panose="020F0502020204030204" pitchFamily="34" charset="0"/>
            </a:endParaRPr>
          </a:p>
          <a:p>
            <a:pPr algn="just" defTabSz="990570" eaLnBrk="0" fontAlgn="base" hangingPunct="0">
              <a:spcBef>
                <a:spcPct val="0"/>
              </a:spcBef>
              <a:spcAft>
                <a:spcPct val="0"/>
              </a:spcAft>
              <a:buNone/>
            </a:pPr>
            <a:r>
              <a:rPr lang="ru-RU" altLang="ru-RU" sz="1600" b="1" dirty="0">
                <a:latin typeface="Calibri" panose="020F0502020204030204" pitchFamily="34" charset="0"/>
                <a:cs typeface="Calibri" panose="020F0502020204030204" pitchFamily="34" charset="0"/>
              </a:rPr>
              <a:t>С 01.09.2025 новые формы медзаключений по несчастным случаям на производстве </a:t>
            </a:r>
          </a:p>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(Приказ Минздрава России от 11.04.2025 № 196н)</a:t>
            </a:r>
          </a:p>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Упрощены некоторые пункты, например, удалена строка о последствиях случая.</a:t>
            </a:r>
          </a:p>
          <a:p>
            <a:pPr defTabSz="990570" eaLnBrk="0" fontAlgn="base" hangingPunct="0">
              <a:spcBef>
                <a:spcPct val="0"/>
              </a:spcBef>
              <a:spcAft>
                <a:spcPct val="0"/>
              </a:spcAft>
            </a:pPr>
            <a:endParaRPr lang="ru-RU" altLang="ru-RU" sz="1600" dirty="0">
              <a:latin typeface="Calibri" panose="020F0502020204030204" pitchFamily="34" charset="0"/>
              <a:cs typeface="Calibri" panose="020F0502020204030204" pitchFamily="34" charset="0"/>
            </a:endParaRPr>
          </a:p>
          <a:p>
            <a:pPr defTabSz="990570" eaLnBrk="0" fontAlgn="base" hangingPunct="0">
              <a:spcBef>
                <a:spcPct val="0"/>
              </a:spcBef>
              <a:spcAft>
                <a:spcPct val="0"/>
              </a:spcAft>
            </a:pPr>
            <a:r>
              <a:rPr lang="ru-RU" altLang="ru-RU" sz="1600" b="1" dirty="0">
                <a:latin typeface="Calibri" panose="020F0502020204030204" pitchFamily="34" charset="0"/>
                <a:cs typeface="Calibri" panose="020F0502020204030204" pitchFamily="34" charset="0"/>
              </a:rPr>
              <a:t>Неявка работника на обязательный медосмотр требует отстранения его от работы</a:t>
            </a:r>
          </a:p>
          <a:p>
            <a:pPr defTabSz="990570" eaLnBrk="0" fontAlgn="base" hangingPunct="0">
              <a:spcBef>
                <a:spcPct val="0"/>
              </a:spcBef>
              <a:spcAft>
                <a:spcPct val="0"/>
              </a:spcAft>
            </a:pPr>
            <a:r>
              <a:rPr lang="ru-RU" altLang="ru-RU" sz="1600" dirty="0">
                <a:latin typeface="Calibri" panose="020F0502020204030204" pitchFamily="34" charset="0"/>
                <a:cs typeface="Calibri" panose="020F0502020204030204" pitchFamily="34" charset="0"/>
              </a:rPr>
              <a:t>(Письмо ГИТ г. Москвы от 13.05.2024 № ПГ/08962/10-15302-ОБ/18-1277)</a:t>
            </a:r>
          </a:p>
          <a:p>
            <a:pPr defTabSz="990570" eaLnBrk="0" fontAlgn="base" hangingPunct="0">
              <a:spcBef>
                <a:spcPct val="0"/>
              </a:spcBef>
              <a:spcAft>
                <a:spcPct val="0"/>
              </a:spcAft>
            </a:pPr>
            <a:r>
              <a:rPr lang="ru-RU" altLang="ru-RU" sz="1600" dirty="0">
                <a:latin typeface="Calibri" panose="020F0502020204030204" pitchFamily="34" charset="0"/>
                <a:cs typeface="Calibri" panose="020F0502020204030204" pitchFamily="34" charset="0"/>
              </a:rPr>
              <a:t>Ведомство отмечает, что статья 215 ТК РФ обязывает работника:</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соблюдать требования охраны труда; </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в случаях, предусмотренных трудовым законодательством и иными нормативными правовыми актами, содержащими нормы трудового права, проходить обязательные медицинские осмотры и обязательные психиатрические освидетельствования, а также внеочередные медицинские осмотры по направлению работодателя.</a:t>
            </a:r>
          </a:p>
          <a:p>
            <a:pPr defTabSz="990570" eaLnBrk="0" fontAlgn="base" hangingPunct="0">
              <a:spcBef>
                <a:spcPct val="0"/>
              </a:spcBef>
              <a:spcAft>
                <a:spcPct val="0"/>
              </a:spcAft>
            </a:pPr>
            <a:r>
              <a:rPr lang="ru-RU" altLang="ru-RU" sz="1600" dirty="0">
                <a:latin typeface="Calibri" panose="020F0502020204030204" pitchFamily="34" charset="0"/>
                <a:cs typeface="Calibri" panose="020F0502020204030204" pitchFamily="34" charset="0"/>
              </a:rPr>
              <a:t>При этом статья 76 ТК РФ обязывает работодателя отстранить от работы (не допускать к работе) работника, в том числе не прошедшего в установленном порядке обязательный медицинский осмотр, а также обязательное психиатрическое освидетельствование.</a:t>
            </a:r>
          </a:p>
        </p:txBody>
      </p:sp>
      <p:sp>
        <p:nvSpPr>
          <p:cNvPr id="2" name="TextBox 1">
            <a:extLst>
              <a:ext uri="{FF2B5EF4-FFF2-40B4-BE49-F238E27FC236}">
                <a16:creationId xmlns:a16="http://schemas.microsoft.com/office/drawing/2014/main" id="{6645D832-692E-6B59-3FF6-F863E21DCBE5}"/>
              </a:ext>
            </a:extLst>
          </p:cNvPr>
          <p:cNvSpPr txBox="1"/>
          <p:nvPr/>
        </p:nvSpPr>
        <p:spPr>
          <a:xfrm>
            <a:off x="540017" y="219268"/>
            <a:ext cx="3605855"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1" i="0" u="none" strike="noStrike" kern="1200" cap="none" spc="0" normalizeH="0" baseline="0" noProof="0" dirty="0">
                <a:ln>
                  <a:noFill/>
                </a:ln>
                <a:solidFill>
                  <a:prstClr val="black"/>
                </a:solidFill>
                <a:effectLst/>
                <a:uLnTx/>
                <a:uFillTx/>
                <a:latin typeface="Calibri"/>
                <a:ea typeface="+mn-ea"/>
                <a:cs typeface="+mn-cs"/>
              </a:rPr>
              <a:t>Охрана труда</a:t>
            </a:r>
          </a:p>
        </p:txBody>
      </p:sp>
      <p:cxnSp>
        <p:nvCxnSpPr>
          <p:cNvPr id="3" name="Прямая соединительная линия 2">
            <a:extLst>
              <a:ext uri="{FF2B5EF4-FFF2-40B4-BE49-F238E27FC236}">
                <a16:creationId xmlns:a16="http://schemas.microsoft.com/office/drawing/2014/main" id="{111B4F77-180D-83A0-8994-8BEB51A24559}"/>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8589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D89AB4-C2BF-F3B4-1E50-0407984DE77E}"/>
            </a:ext>
          </a:extLst>
        </p:cNvPr>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B2102138-1812-E392-7789-42BF5CC97307}"/>
              </a:ext>
            </a:extLst>
          </p:cNvPr>
          <p:cNvSpPr/>
          <p:nvPr/>
        </p:nvSpPr>
        <p:spPr>
          <a:xfrm>
            <a:off x="540017" y="883310"/>
            <a:ext cx="9098293" cy="3785652"/>
          </a:xfrm>
          <a:prstGeom prst="rect">
            <a:avLst/>
          </a:prstGeom>
        </p:spPr>
        <p:txBody>
          <a:bodyPr wrap="square">
            <a:spAutoFit/>
          </a:bodyPr>
          <a:lstStyle/>
          <a:p>
            <a:pPr defTabSz="990570" eaLnBrk="0" fontAlgn="base" hangingPunct="0">
              <a:spcBef>
                <a:spcPct val="0"/>
              </a:spcBef>
              <a:spcAft>
                <a:spcPct val="0"/>
              </a:spcAft>
              <a:buNone/>
            </a:pPr>
            <a:r>
              <a:rPr lang="ru-RU" altLang="ru-RU" sz="1600" b="1" dirty="0">
                <a:latin typeface="Calibri" panose="020F0502020204030204" pitchFamily="34" charset="0"/>
                <a:cs typeface="Calibri" panose="020F0502020204030204" pitchFamily="34" charset="0"/>
              </a:rPr>
              <a:t>Основные проблемы единых типовых норм СИЗ</a:t>
            </a:r>
          </a:p>
          <a:p>
            <a:pPr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(Письмо Минздрава от 13.01.2025 № 16-6/3157654-168)</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большинство должностей медицинских и фармацевтических работников, предусмотренных Номенклатурой должностей, утв. Приказом Минздрава России от 02.05.2023 № 205н отсутствует в приложении 1 ЕТН;</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в ЕТН предусмотрено обеспечение медицинских работников СИЗ в разрезе профессий (должностей) без указания их места работы, видов (рода) выполняемых работ;</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Минздрав обратил внимание на то, что обеспечение работников СИЗ осуществляется по результатам проведения СОУТ на рабочих местах работников, в том числе и медицинских работников.</a:t>
            </a:r>
          </a:p>
          <a:p>
            <a:pPr defTabSz="990570" eaLnBrk="0" fontAlgn="base" hangingPunct="0">
              <a:spcBef>
                <a:spcPct val="0"/>
              </a:spcBef>
              <a:spcAft>
                <a:spcPct val="0"/>
              </a:spcAft>
            </a:pPr>
            <a:endParaRPr lang="ru-RU" altLang="ru-RU" sz="1600" dirty="0">
              <a:latin typeface="Calibri" panose="020F0502020204030204" pitchFamily="34" charset="0"/>
              <a:cs typeface="Calibri" panose="020F0502020204030204" pitchFamily="34" charset="0"/>
            </a:endParaRPr>
          </a:p>
          <a:p>
            <a:pPr defTabSz="990570" eaLnBrk="0" fontAlgn="base" hangingPunct="0">
              <a:spcBef>
                <a:spcPct val="0"/>
              </a:spcBef>
              <a:spcAft>
                <a:spcPct val="0"/>
              </a:spcAft>
            </a:pPr>
            <a:r>
              <a:rPr lang="ru-RU" altLang="ru-RU" sz="1600" b="1" dirty="0">
                <a:latin typeface="Calibri" panose="020F0502020204030204" pitchFamily="34" charset="0"/>
                <a:cs typeface="Calibri" panose="020F0502020204030204" pitchFamily="34" charset="0"/>
              </a:rPr>
              <a:t>Медосмотр после возобновления трудового договора (например, после военной службы) не требуется, если условия труда не изменились и срок очередного осмотра не наступил</a:t>
            </a:r>
            <a:r>
              <a:rPr lang="ru-RU" altLang="ru-RU" sz="1600" dirty="0">
                <a:latin typeface="Calibri" panose="020F0502020204030204" pitchFamily="34" charset="0"/>
                <a:cs typeface="Calibri" panose="020F0502020204030204" pitchFamily="34" charset="0"/>
              </a:rPr>
              <a:t>. При переводе на другую должность с новыми вредными факторами осмотр обязателен (Письмо Минтруда от 20.02.2025 № 15-2/ООГ-348).</a:t>
            </a:r>
          </a:p>
        </p:txBody>
      </p:sp>
      <p:sp>
        <p:nvSpPr>
          <p:cNvPr id="2" name="TextBox 1">
            <a:extLst>
              <a:ext uri="{FF2B5EF4-FFF2-40B4-BE49-F238E27FC236}">
                <a16:creationId xmlns:a16="http://schemas.microsoft.com/office/drawing/2014/main" id="{51D8C85C-161A-E0C5-3832-80C41ADD9E2F}"/>
              </a:ext>
            </a:extLst>
          </p:cNvPr>
          <p:cNvSpPr txBox="1"/>
          <p:nvPr/>
        </p:nvSpPr>
        <p:spPr>
          <a:xfrm>
            <a:off x="540017" y="219268"/>
            <a:ext cx="3605855"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1" i="0" u="none" strike="noStrike" kern="1200" cap="none" spc="0" normalizeH="0" baseline="0" noProof="0" dirty="0">
                <a:ln>
                  <a:noFill/>
                </a:ln>
                <a:solidFill>
                  <a:prstClr val="black"/>
                </a:solidFill>
                <a:effectLst/>
                <a:uLnTx/>
                <a:uFillTx/>
                <a:latin typeface="Calibri"/>
                <a:ea typeface="+mn-ea"/>
                <a:cs typeface="+mn-cs"/>
              </a:rPr>
              <a:t>Охрана труда</a:t>
            </a:r>
          </a:p>
        </p:txBody>
      </p:sp>
      <p:cxnSp>
        <p:nvCxnSpPr>
          <p:cNvPr id="3" name="Прямая соединительная линия 2">
            <a:extLst>
              <a:ext uri="{FF2B5EF4-FFF2-40B4-BE49-F238E27FC236}">
                <a16:creationId xmlns:a16="http://schemas.microsoft.com/office/drawing/2014/main" id="{15D6054E-6684-E624-8C10-FD82EE24C5DD}"/>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61658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813FF3-C711-F8C3-4E6F-1A0E2D3CB019}"/>
            </a:ext>
          </a:extLst>
        </p:cNvPr>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363B6611-8CCE-AA65-A4B4-4FD69865306C}"/>
              </a:ext>
            </a:extLst>
          </p:cNvPr>
          <p:cNvSpPr/>
          <p:nvPr/>
        </p:nvSpPr>
        <p:spPr>
          <a:xfrm>
            <a:off x="540017" y="883310"/>
            <a:ext cx="9098293" cy="5016758"/>
          </a:xfrm>
          <a:prstGeom prst="rect">
            <a:avLst/>
          </a:prstGeom>
        </p:spPr>
        <p:txBody>
          <a:bodyPr wrap="square">
            <a:spAutoFit/>
          </a:bodyPr>
          <a:lstStyle/>
          <a:p>
            <a:pPr defTabSz="990570" eaLnBrk="0" fontAlgn="base" hangingPunct="0">
              <a:spcBef>
                <a:spcPct val="0"/>
              </a:spcBef>
              <a:spcAft>
                <a:spcPct val="0"/>
              </a:spcAft>
              <a:buNone/>
            </a:pPr>
            <a:r>
              <a:rPr lang="ru-RU" altLang="ru-RU" sz="1600" b="1" dirty="0">
                <a:latin typeface="Calibri" panose="020F0502020204030204" pitchFamily="34" charset="0"/>
                <a:cs typeface="Calibri" panose="020F0502020204030204" pitchFamily="34" charset="0"/>
              </a:rPr>
              <a:t>С 01.09.2025 – обновленный Перечень профзаболеваний</a:t>
            </a:r>
          </a:p>
          <a:p>
            <a:pPr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(Приказ Минздрава России от 21.03.2025 № 141н)</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Перечислены болезни, которые могут возникнуть у работников из-за воздействия вредных труда. Помогает установить связь между трудовой деятельностью и заболеваниями.</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Утратит силу аналогичный Приказ Минздравсоцразвития от 27 апреля 2012 г. N 417н.</a:t>
            </a:r>
            <a:endParaRPr lang="ru-RU" altLang="ru-RU" sz="1600" b="1" dirty="0">
              <a:latin typeface="Calibri" panose="020F0502020204030204" pitchFamily="34" charset="0"/>
              <a:cs typeface="Calibri" panose="020F0502020204030204" pitchFamily="34" charset="0"/>
            </a:endParaRPr>
          </a:p>
          <a:p>
            <a:pPr defTabSz="990570" eaLnBrk="0" fontAlgn="base" hangingPunct="0">
              <a:spcBef>
                <a:spcPct val="0"/>
              </a:spcBef>
              <a:spcAft>
                <a:spcPct val="0"/>
              </a:spcAft>
              <a:buNone/>
            </a:pPr>
            <a:endParaRPr lang="ru-RU" altLang="ru-RU" sz="1600" b="1" dirty="0">
              <a:latin typeface="Calibri" panose="020F0502020204030204" pitchFamily="34" charset="0"/>
              <a:cs typeface="Calibri" panose="020F0502020204030204" pitchFamily="34" charset="0"/>
            </a:endParaRPr>
          </a:p>
          <a:p>
            <a:pPr defTabSz="990570" eaLnBrk="0" fontAlgn="base" hangingPunct="0">
              <a:spcBef>
                <a:spcPct val="0"/>
              </a:spcBef>
              <a:spcAft>
                <a:spcPct val="0"/>
              </a:spcAft>
              <a:buNone/>
            </a:pPr>
            <a:r>
              <a:rPr lang="ru-RU" altLang="ru-RU" sz="1600" b="1" dirty="0">
                <a:latin typeface="Calibri" panose="020F0502020204030204" pitchFamily="34" charset="0"/>
                <a:cs typeface="Calibri" panose="020F0502020204030204" pitchFamily="34" charset="0"/>
              </a:rPr>
              <a:t>Минтруд планирует с 01.09.2025 ввести новый способ информирования работников</a:t>
            </a:r>
          </a:p>
          <a:p>
            <a:pPr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(Проект Приказа Минтруда: </a:t>
            </a:r>
            <a:r>
              <a:rPr lang="ru-RU" altLang="ru-RU" sz="1600" dirty="0">
                <a:latin typeface="Calibri" panose="020F0502020204030204" pitchFamily="34" charset="0"/>
                <a:cs typeface="Calibri" panose="020F0502020204030204" pitchFamily="34" charset="0"/>
                <a:hlinkClick r:id="rId2"/>
              </a:rPr>
              <a:t>https://regulation.gov.ru/Regulation/Npa/PublicView?npaID=156696</a:t>
            </a:r>
            <a:r>
              <a:rPr lang="ru-RU" altLang="ru-RU" sz="1600" dirty="0">
                <a:latin typeface="Calibri" panose="020F0502020204030204" pitchFamily="34" charset="0"/>
                <a:cs typeface="Calibri" panose="020F0502020204030204" pitchFamily="34" charset="0"/>
              </a:rPr>
              <a:t>) </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Минтруд России в соответствии с частью второй статьи 216.2 ТК РФ будет информировать работников о проведении СОУТ на его рабочем месте и/или прохождении обучения по охране труда посредством единого личного кабинета на едином портале государственных и муниципальных услуг (функций) (ЕЛК ЕПГУ).</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Проектом приказа вводится проактивное информирование работников о результатах СОУТ и прохождении обучения по охране труда через личный кабинет на портале Госуслуг. Сейчас работник либо сам разыскивает данные в реестре обученных лиц во ФГИС СОУТ, либо работодатель ознакомляет его под подпись с результатами проведения специальной оценки условий труда, что приводит к дополнительным временным затратам. </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Вводимое проектом приказа регулирование позволяет запустить в работу уже реализованные на цифровом уровне (ЕПГУ) способы информирования, осуществляемые бесплатно, что будет экономить время работника и снижать административную нагрузку на работодателей.</a:t>
            </a:r>
          </a:p>
        </p:txBody>
      </p:sp>
      <p:sp>
        <p:nvSpPr>
          <p:cNvPr id="2" name="TextBox 1">
            <a:extLst>
              <a:ext uri="{FF2B5EF4-FFF2-40B4-BE49-F238E27FC236}">
                <a16:creationId xmlns:a16="http://schemas.microsoft.com/office/drawing/2014/main" id="{F9D8CA7A-55E0-E278-6091-AE53CD08F74D}"/>
              </a:ext>
            </a:extLst>
          </p:cNvPr>
          <p:cNvSpPr txBox="1"/>
          <p:nvPr/>
        </p:nvSpPr>
        <p:spPr>
          <a:xfrm>
            <a:off x="540017" y="219268"/>
            <a:ext cx="3605855"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1" i="0" u="none" strike="noStrike" kern="1200" cap="none" spc="0" normalizeH="0" baseline="0" noProof="0" dirty="0">
                <a:ln>
                  <a:noFill/>
                </a:ln>
                <a:solidFill>
                  <a:prstClr val="black"/>
                </a:solidFill>
                <a:effectLst/>
                <a:uLnTx/>
                <a:uFillTx/>
                <a:latin typeface="Calibri"/>
                <a:ea typeface="+mn-ea"/>
                <a:cs typeface="+mn-cs"/>
              </a:rPr>
              <a:t>Охрана труда</a:t>
            </a:r>
          </a:p>
        </p:txBody>
      </p:sp>
      <p:cxnSp>
        <p:nvCxnSpPr>
          <p:cNvPr id="3" name="Прямая соединительная линия 2">
            <a:extLst>
              <a:ext uri="{FF2B5EF4-FFF2-40B4-BE49-F238E27FC236}">
                <a16:creationId xmlns:a16="http://schemas.microsoft.com/office/drawing/2014/main" id="{6D6F0CE0-8B03-E2B0-9C89-7F0E10325E4C}"/>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58343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Box 6"/>
          <p:cNvSpPr txBox="1">
            <a:spLocks noChangeArrowheads="1"/>
          </p:cNvSpPr>
          <p:nvPr/>
        </p:nvSpPr>
        <p:spPr bwMode="auto">
          <a:xfrm>
            <a:off x="86264" y="616523"/>
            <a:ext cx="9726040" cy="6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01.09.2025 прекращают свое действие Правила по охране труда (в количестве 41 ПОТ). Их действие планируют продлить на срок до 01.09.2031 г:</a:t>
            </a:r>
          </a:p>
          <a:p>
            <a:pPr algn="just" defTabSz="990570" eaLnBrk="0" fontAlgn="base" hangingPunct="0">
              <a:spcBef>
                <a:spcPct val="0"/>
              </a:spcBef>
              <a:spcAft>
                <a:spcPct val="0"/>
              </a:spcAft>
              <a:buNone/>
            </a:pPr>
            <a:r>
              <a:rPr lang="en-US" altLang="ru-RU" sz="1600" dirty="0">
                <a:latin typeface="Calibri" panose="020F0502020204030204" pitchFamily="34" charset="0"/>
                <a:cs typeface="Calibri" panose="020F0502020204030204" pitchFamily="34" charset="0"/>
                <a:hlinkClick r:id="rId2"/>
              </a:rPr>
              <a:t>https://regulation.gov.ru/Regulation/Npa/PublicView?npaID=156088</a:t>
            </a:r>
            <a:endParaRPr lang="ru-RU" altLang="ru-RU" sz="1600" dirty="0">
              <a:latin typeface="Calibri" panose="020F0502020204030204" pitchFamily="34" charset="0"/>
              <a:cs typeface="Calibri" panose="020F0502020204030204" pitchFamily="34" charset="0"/>
            </a:endParaRP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15 июня 2020 г. № 343н «Об утверждении ПОТ в морских и речных портах»;</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23 сентября 2020 г. № 644н «Об утверждении ПОТ в лесозаготовительном, деревообрабатывающем производствах и при выполнении лесохозяйственных работ»;</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25 сентября 2020 г. № 652н «Об утверждении ПОТ при эксплуатации объектов инфраструктуры железнодорожного транспорта»;</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13 октября 2020 г. № 721н «Об утверждении ПОТ при проведении работ в метрополитене»;</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27 октября 2020 г. № 746н «Об утверждении ПОТ в сельском хозяйстве»;</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28 октября 2020 г. № 753н «Об утверждении ПОТ при погрузочно-разгрузочных работах и размещении грузов»;</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29 октября 2020 г. № 758н «Об утверждении ПОТ в жилищно-коммунальном хозяйстве»;</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12 ноября 2020 г. № 776н «Об утверждении ПОТ при нанесении металлопокрытий»;</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16 ноября 2020 г. № 780н «Об утверждении ПОТ при проведении работ в легкой промышленности»;</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16 ноября 2020 г. № 781н «Об утверждении ПОТ при производстве цемента»;</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16 ноября 2020 г. № 782н «Об утверждении ПОТ при работе на высоте»;</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18 ноября 2020 г. № 814н «Об утверждении ПОТ при эксплуатации промышленного транспорта»;</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19 ноября 2020 г. № 815н «Об утверждении ПОТ при осуществлении охраны (защиты) объектов и (или) имущества»;</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27 ноября 2020 г. № 832н «Об утверждении ПОТ при проведении полиграфических работ»;</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27 ноября 2020 г. № 833н «Об утверждении ПОТ при размещении, монтаже, техническом обслуживании и ремонте технологического оборудования»;</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27 ноября 2020 г. № 834н «Об утверждении ПОТ при использовании отдельных видов хим. веществ и материалов, при химчистке, стирке, обеззараживании и дезактивации»;</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27 ноября 2020 г. № 835н «Об утверждении ПОТ при работе с инструментом и приспособлениями»;</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27 ноября 2020 г. № 836н «Об утверждении ПОТ при осуществлении грузопассажирских перевозок на железнодорожном транспорте»;</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2 декабря 2020 г. № 849н «Об утверждении ПОТ при выполнении окрасочных работ»;</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4 декабря 2020 г. № 858н «Об утверждении ПОТ при добыче (вылове), переработке водных биоресурсов и производстве отдельных видов продукции из водных биоресурсов»;</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4 декабря 2020 г. № 859н «Об утверждении ПОТ в целлюлозно-бумажной и лесохимической промышленности»;</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7 декабря 2020 г. № 866н «Об утверждении ПОТ при производстве отдельных видов пищевой продукции»;</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7 декабря 2020 г. № 867н «Об утверждении ПОТ при выполнении работ на объектах связи»;</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9 декабря 2020 г. № 871н «Об утверждении ПОТ на автомобильном транспорте»;</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9 декабря 2020 г. № 872н «Об утверждении ПОТ при строительстве, реконструкции, ремонте и содержании мостов»</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9 декабря 2020 г. № 875н «Об утверждении ПОТ на городском электрическом транспорте»;</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11 декабря 2020 г. № 881н «Об утверждении ПОТ в подразделениях пожарной охраны»;</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11 декабря 2020 г. № 882н «Об утверждении ПОТ при производстве дорожных строительных и ремонтно-строительных работ»;</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11 декабря 2020 г. № 883н «Об утверждении ПОТ при строительстве, реконструкции и ремонте»;</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11 декабря 2020 г. № 884н «Об утверждении ПОТ при выполнении электросварочных и газосварочных работ»;</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11 декабря 2020 г. № 886н «Об утверждении ПОТ на морских судах и судах внутреннего водного транспорта»;</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11 декабря 2020 г. № 887н «Об утверждении ПОТ при обработке металлов»;</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15 декабря 2020 г. № 901н «Об утверждении ПОТ при производстве строительных материалов»;</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15 декабря 2020 г. № 902н «Об утверждении ПОТ при работе в ограниченных и замкнутых пространствах»;</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15 декабря 2020 г. № 903н «Об утверждении ПОТ при эксплуатации электроустановок»;</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16 декабря 2020 г. № 914н «Об утверждении ПОТ при выполнении работ в театрах, концертных залах, цирках, </a:t>
            </a:r>
            <a:r>
              <a:rPr lang="ru-RU" altLang="ru-RU" sz="850" dirty="0" err="1">
                <a:latin typeface="Calibri" panose="020F0502020204030204" pitchFamily="34" charset="0"/>
                <a:cs typeface="Calibri" panose="020F0502020204030204" pitchFamily="34" charset="0"/>
              </a:rPr>
              <a:t>зоотеатрах</a:t>
            </a:r>
            <a:r>
              <a:rPr lang="ru-RU" altLang="ru-RU" sz="850" dirty="0">
                <a:latin typeface="Calibri" panose="020F0502020204030204" pitchFamily="34" charset="0"/>
                <a:cs typeface="Calibri" panose="020F0502020204030204" pitchFamily="34" charset="0"/>
              </a:rPr>
              <a:t>, зоопарках и океанариумах»;</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16 декабря 2020 г. № 915н «Об утверждении ПОТ при хранении, транспортировании и реализации нефтепродуктов»;</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17 декабря 2020 г. № 922н «Об утверждении ПОТ при проведении водолазных работ»;</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17 декабря 2020 г. № 924н «Об утверждении ПОТ при эксплуатации объектов теплоснабжения и </a:t>
            </a:r>
            <a:r>
              <a:rPr lang="ru-RU" altLang="ru-RU" sz="850" dirty="0" err="1">
                <a:latin typeface="Calibri" panose="020F0502020204030204" pitchFamily="34" charset="0"/>
                <a:cs typeface="Calibri" panose="020F0502020204030204" pitchFamily="34" charset="0"/>
              </a:rPr>
              <a:t>теплопотребляющих</a:t>
            </a:r>
            <a:r>
              <a:rPr lang="ru-RU" altLang="ru-RU" sz="850" dirty="0">
                <a:latin typeface="Calibri" panose="020F0502020204030204" pitchFamily="34" charset="0"/>
                <a:cs typeface="Calibri" panose="020F0502020204030204" pitchFamily="34" charset="0"/>
              </a:rPr>
              <a:t> установок»;</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18 декабря 2020 г. № 928н «Об утверждении ПОТ в медицинских организациях»;</a:t>
            </a:r>
          </a:p>
          <a:p>
            <a:pPr algn="just" defTabSz="990570" eaLnBrk="0" fontAlgn="base" hangingPunct="0">
              <a:spcBef>
                <a:spcPct val="0"/>
              </a:spcBef>
              <a:spcAft>
                <a:spcPct val="0"/>
              </a:spcAft>
              <a:buNone/>
            </a:pPr>
            <a:r>
              <a:rPr lang="ru-RU" altLang="ru-RU" sz="850" dirty="0">
                <a:latin typeface="Calibri" panose="020F0502020204030204" pitchFamily="34" charset="0"/>
                <a:cs typeface="Calibri" panose="020F0502020204030204" pitchFamily="34" charset="0"/>
              </a:rPr>
              <a:t>приказ Минтруда России от 29 апреля 2022 г. № 279н «О внесении изменений в ПОТ труда при эксплуатации электроустановок, утверждённые приказом приказа Минтруда России  от 15 декабря 2020 г. № 903н».</a:t>
            </a:r>
          </a:p>
        </p:txBody>
      </p:sp>
      <p:cxnSp>
        <p:nvCxnSpPr>
          <p:cNvPr id="3" name="Прямая соединительная линия 2">
            <a:extLst>
              <a:ext uri="{FF2B5EF4-FFF2-40B4-BE49-F238E27FC236}">
                <a16:creationId xmlns:a16="http://schemas.microsoft.com/office/drawing/2014/main" id="{4AB3B7F6-453E-C2A2-663E-72881AADBE06}"/>
              </a:ext>
            </a:extLst>
          </p:cNvPr>
          <p:cNvCxnSpPr>
            <a:cxnSpLocks/>
          </p:cNvCxnSpPr>
          <p:nvPr/>
        </p:nvCxnSpPr>
        <p:spPr>
          <a:xfrm flipV="1">
            <a:off x="281343" y="584383"/>
            <a:ext cx="9117885" cy="321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8916" name="TextBox 4"/>
          <p:cNvSpPr txBox="1">
            <a:spLocks noChangeArrowheads="1"/>
          </p:cNvSpPr>
          <p:nvPr/>
        </p:nvSpPr>
        <p:spPr bwMode="auto">
          <a:xfrm>
            <a:off x="194338" y="177362"/>
            <a:ext cx="2930525" cy="342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defTabSz="990570" eaLnBrk="0" fontAlgn="base" hangingPunct="0">
              <a:spcBef>
                <a:spcPct val="0"/>
              </a:spcBef>
              <a:spcAft>
                <a:spcPct val="0"/>
              </a:spcAft>
              <a:buNone/>
            </a:pPr>
            <a:r>
              <a:rPr lang="ru-RU" altLang="ru-RU" sz="1625" b="1" dirty="0">
                <a:solidFill>
                  <a:prstClr val="black"/>
                </a:solidFill>
                <a:cs typeface="Arial" panose="020B0604020202020204" pitchFamily="34" charset="0"/>
              </a:rPr>
              <a:t>Охрана труда</a:t>
            </a:r>
          </a:p>
        </p:txBody>
      </p:sp>
    </p:spTree>
    <p:extLst>
      <p:ext uri="{BB962C8B-B14F-4D97-AF65-F5344CB8AC3E}">
        <p14:creationId xmlns:p14="http://schemas.microsoft.com/office/powerpoint/2010/main" val="17110514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5F7B39-FFD0-6014-49EA-93CF0C447700}"/>
            </a:ext>
          </a:extLst>
        </p:cNvPr>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B5864A19-7C3A-88CF-A2E9-6E3BBBC29EED}"/>
              </a:ext>
            </a:extLst>
          </p:cNvPr>
          <p:cNvSpPr/>
          <p:nvPr/>
        </p:nvSpPr>
        <p:spPr>
          <a:xfrm>
            <a:off x="540017" y="883310"/>
            <a:ext cx="9098293" cy="5755422"/>
          </a:xfrm>
          <a:prstGeom prst="rect">
            <a:avLst/>
          </a:prstGeom>
        </p:spPr>
        <p:txBody>
          <a:bodyPr wrap="square">
            <a:spAutoFit/>
          </a:bodyPr>
          <a:lstStyle/>
          <a:p>
            <a:pPr defTabSz="990570" eaLnBrk="0" fontAlgn="base" hangingPunct="0">
              <a:spcBef>
                <a:spcPct val="0"/>
              </a:spcBef>
              <a:spcAft>
                <a:spcPct val="0"/>
              </a:spcAft>
              <a:buNone/>
            </a:pPr>
            <a:r>
              <a:rPr lang="ru-RU" altLang="ru-RU" sz="1600" b="1" dirty="0">
                <a:latin typeface="Calibri" panose="020F0502020204030204" pitchFamily="34" charset="0"/>
                <a:cs typeface="Calibri" panose="020F0502020204030204" pitchFamily="34" charset="0"/>
              </a:rPr>
              <a:t>Новые ГОСТы</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с 01.05.2025 ГОСТ Р 52239-2024 (ИСО 11193-1:2020) Перчатки медицинские диагностические однократного применения. Часть 1. Спецификация на перчатки из каучукового латекса или раствора утв. приказом Росстандарта от 30.08.2024 № 1152-ст. Заменяет ГОСТ Р 52239-2004.</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с 01.06.2025 ГОСТ 12.4.322-2024 (EN 404:2005) ССБТ. СИЗ органов дыхания. Самоспасатель фильтрующий для защиты от монооксида углерода с загубником. Общие технические условия утв. приказом Росстандарта от 23.05.2024 № 646-ст. Заменяет ГОСТ Р ЕН 404-2011.</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с 01.10.2025 ГОСТ ISO 13994-2024 Одежда специальная для защиты от жидких химических веществ. Определение стойкости материалов специальной одежды к прониканию жидкостей под давлением идентичен приказом Росстандарта от 01.10.2024 № 1355-ст.</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с 01.11.2025 ГОСТ 12.4.305-2024 ССБТ. Комплект экранирующий для защиты от электромагнитных полей радиочастотного диапазона. Общие технические требования утв. приказом Росстандарта от 01.10.2024 № 1350-ст. Заменяет ГОСТ 12.4.276-2014, ГОСТ 12.4.271-2014, ГОСТ 12.4.305-2016. </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с 01.11.2025 ГОСТ 12.4.306-2024 ССБТ. Комплект экранирующий для защиты от электромагнитных полей радиочастотного диапазона. Методы испытаний утв. приказом Росстандарта от 01.10.2024 № 1351-ст. Заменяет ГОСТ 12.4.306-2016. </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с 01.11.2025 ГОСТ 12.4.259-2024 (EN 13034:2005+А1:2009) ССБТ. Одежда специальная для ограниченной защиты от жидких химических веществ [тип 6 и тип РВ (6)]. Эксплуатационные требования утв. приказом Росстандарта от 01.10.2024 № 1352-ст. Заменяет ГОСТ 12.4.259-2014. </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с 01.11.2025 ГОСТ ISO 17491-3-2024 ССБТ. Одежда специальная для защиты от химических веществ. Методы испытаний. Часть 3. Определение стойкости к прониканию струи жидкости (испытание струей) утв. приказом Росстандарта от 01.10.2024 № 1354-ст. Заменяет ГОСТ Р ИСО 17491-3-2009. </a:t>
            </a:r>
          </a:p>
        </p:txBody>
      </p:sp>
      <p:sp>
        <p:nvSpPr>
          <p:cNvPr id="2" name="TextBox 1">
            <a:extLst>
              <a:ext uri="{FF2B5EF4-FFF2-40B4-BE49-F238E27FC236}">
                <a16:creationId xmlns:a16="http://schemas.microsoft.com/office/drawing/2014/main" id="{EE5D50B1-1C0C-1F88-AAB4-CE83D68CB851}"/>
              </a:ext>
            </a:extLst>
          </p:cNvPr>
          <p:cNvSpPr txBox="1"/>
          <p:nvPr/>
        </p:nvSpPr>
        <p:spPr>
          <a:xfrm>
            <a:off x="540017" y="219268"/>
            <a:ext cx="3605855"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1" i="0" u="none" strike="noStrike" kern="1200" cap="none" spc="0" normalizeH="0" baseline="0" noProof="0" dirty="0">
                <a:ln>
                  <a:noFill/>
                </a:ln>
                <a:solidFill>
                  <a:prstClr val="black"/>
                </a:solidFill>
                <a:effectLst/>
                <a:uLnTx/>
                <a:uFillTx/>
                <a:latin typeface="Calibri"/>
                <a:ea typeface="+mn-ea"/>
                <a:cs typeface="+mn-cs"/>
              </a:rPr>
              <a:t>Охрана труда</a:t>
            </a:r>
          </a:p>
        </p:txBody>
      </p:sp>
      <p:cxnSp>
        <p:nvCxnSpPr>
          <p:cNvPr id="3" name="Прямая соединительная линия 2">
            <a:extLst>
              <a:ext uri="{FF2B5EF4-FFF2-40B4-BE49-F238E27FC236}">
                <a16:creationId xmlns:a16="http://schemas.microsoft.com/office/drawing/2014/main" id="{A6D92081-C905-DA26-DD80-E944A495A623}"/>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64465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BBD6C8-48D9-198A-B8A3-12C969FE5A7C}"/>
            </a:ext>
          </a:extLst>
        </p:cNvPr>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0DA62B2D-1003-552F-6E67-3B44FDCE915F}"/>
              </a:ext>
            </a:extLst>
          </p:cNvPr>
          <p:cNvSpPr/>
          <p:nvPr/>
        </p:nvSpPr>
        <p:spPr>
          <a:xfrm>
            <a:off x="540017" y="883310"/>
            <a:ext cx="9098293" cy="3293209"/>
          </a:xfrm>
          <a:prstGeom prst="rect">
            <a:avLst/>
          </a:prstGeom>
        </p:spPr>
        <p:txBody>
          <a:bodyPr wrap="square">
            <a:spAutoFit/>
          </a:bodyPr>
          <a:lstStyle/>
          <a:p>
            <a:pPr defTabSz="990570" eaLnBrk="0" fontAlgn="base" hangingPunct="0">
              <a:spcBef>
                <a:spcPct val="0"/>
              </a:spcBef>
              <a:spcAft>
                <a:spcPct val="0"/>
              </a:spcAft>
              <a:buNone/>
            </a:pPr>
            <a:r>
              <a:rPr lang="ru-RU" altLang="ru-RU" sz="1600" b="1" dirty="0">
                <a:latin typeface="Calibri" panose="020F0502020204030204" pitchFamily="34" charset="0"/>
                <a:cs typeface="Calibri" panose="020F0502020204030204" pitchFamily="34" charset="0"/>
              </a:rPr>
              <a:t>Новые ГОСТы</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с 01.11.2025 ГОСТ ISO 374-2-2024 ССБТ. Средства индивидуальной защиты рук. Перчатки для защиты от химических веществ и микроорганизмов. Часть 2. Определение стойкости к прониканию утв. приказом Росстандарта от 01.10.2024 № 1356-ст. Заменяет ГОСТ EN 374-2-2019. </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с 01.11.2025 ГОСТ EN 16778-2024 ССБТ. Средства индивидуальной защиты рук. Перчатки защитные. Определение диметилформамида утв. приказом Росстандарта от 01.10.2024 № 1357-ст. </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с 01.11.2025 ГОСТ EN 17479-2024 ССБТ. Средства индивидуальной защиты органа слуха. Рекомендации по выбору методов испытаний индивидуальной подгонки средств индивидуальной защиты утв. приказом Росстандарта от 01.10.2024 № 1359-ст. </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с 01.11.2025 изменения № 1 ГОСТ ISO 17491-4-2012 ССБТ. Одежда специальная для защиты от химических веществ. Часть 4. Метод определения устойчивости к прониканию распыляемой жидкости (метод распыления) утв. приказом Росстандарта от 01.10.2024 N 1353-ст. Изменения внесены, как в понятийный аппарат стандарта, так и саму методику испытаний.</a:t>
            </a:r>
          </a:p>
        </p:txBody>
      </p:sp>
      <p:sp>
        <p:nvSpPr>
          <p:cNvPr id="2" name="TextBox 1">
            <a:extLst>
              <a:ext uri="{FF2B5EF4-FFF2-40B4-BE49-F238E27FC236}">
                <a16:creationId xmlns:a16="http://schemas.microsoft.com/office/drawing/2014/main" id="{5204C963-0990-550C-149E-D80D574DE34A}"/>
              </a:ext>
            </a:extLst>
          </p:cNvPr>
          <p:cNvSpPr txBox="1"/>
          <p:nvPr/>
        </p:nvSpPr>
        <p:spPr>
          <a:xfrm>
            <a:off x="540017" y="219268"/>
            <a:ext cx="3605855"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1" i="0" u="none" strike="noStrike" kern="1200" cap="none" spc="0" normalizeH="0" baseline="0" noProof="0" dirty="0">
                <a:ln>
                  <a:noFill/>
                </a:ln>
                <a:solidFill>
                  <a:prstClr val="black"/>
                </a:solidFill>
                <a:effectLst/>
                <a:uLnTx/>
                <a:uFillTx/>
                <a:latin typeface="Calibri"/>
                <a:ea typeface="+mn-ea"/>
                <a:cs typeface="+mn-cs"/>
              </a:rPr>
              <a:t>Охрана труда</a:t>
            </a:r>
          </a:p>
        </p:txBody>
      </p:sp>
      <p:cxnSp>
        <p:nvCxnSpPr>
          <p:cNvPr id="3" name="Прямая соединительная линия 2">
            <a:extLst>
              <a:ext uri="{FF2B5EF4-FFF2-40B4-BE49-F238E27FC236}">
                <a16:creationId xmlns:a16="http://schemas.microsoft.com/office/drawing/2014/main" id="{E8529FAA-B6E3-6C40-694B-86572660B1E9}"/>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24253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Box 6"/>
          <p:cNvSpPr txBox="1">
            <a:spLocks noChangeArrowheads="1"/>
          </p:cNvSpPr>
          <p:nvPr/>
        </p:nvSpPr>
        <p:spPr bwMode="auto">
          <a:xfrm>
            <a:off x="233892" y="630793"/>
            <a:ext cx="941044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С 01.09.2025г вступит в силу Постановление Главного государственного санитарного врача РФ от 17.03.2025 № 2, которые внесут изменения в санитарные правила и нормы СанПиН 1.2.3685-21 «Гигиенические нормативы и требования к обеспечению безопасности и (или) безвредности для человека факторов среды обитания».</a:t>
            </a:r>
          </a:p>
          <a:p>
            <a:pPr algn="just" defTabSz="990570" eaLnBrk="0" fontAlgn="base" hangingPunct="0">
              <a:spcBef>
                <a:spcPct val="0"/>
              </a:spcBef>
              <a:spcAft>
                <a:spcPct val="0"/>
              </a:spcAft>
              <a:buNone/>
            </a:pPr>
            <a:r>
              <a:rPr lang="ru-RU" altLang="ru-RU" sz="1600" u="sng" dirty="0">
                <a:latin typeface="Calibri" panose="020F0502020204030204" pitchFamily="34" charset="0"/>
                <a:cs typeface="Calibri" panose="020F0502020204030204" pitchFamily="34" charset="0"/>
              </a:rPr>
              <a:t>Поправки коснулись</a:t>
            </a:r>
            <a:r>
              <a:rPr lang="ru-RU" altLang="ru-RU" sz="1600" dirty="0">
                <a:latin typeface="Calibri" panose="020F0502020204030204" pitchFamily="34" charset="0"/>
                <a:cs typeface="Calibri" panose="020F0502020204030204" pitchFamily="34" charset="0"/>
              </a:rPr>
              <a:t>:</a:t>
            </a:r>
          </a:p>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1. требований к организациям воспитания и обучения, отдыха и оздоровления детей и молодёжи, а именно требований к параметрам и расстановке мебели; требований к организации образовательного процесса; требований к оборудованию производственных помещений столовых образовательных организаций, буфетов и базовых предприятий питания.</a:t>
            </a:r>
          </a:p>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Например, </a:t>
            </a:r>
          </a:p>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 минимальный перерыв между последним уроком (занятием) и началом внеурочных, дополнительных занятий, следующей смены увеличили с 20 до 30 минут;</a:t>
            </a:r>
          </a:p>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 сделали уточнение, что для детей с ограниченными возможностями здоровья коррекционно-развивающие занятия включаются в объём максимально допустимой нагрузки, установленной для обучающихся каждого возраста.</a:t>
            </a:r>
          </a:p>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2. гигиенических нормативов параметров микроклимата на рабочих местах в угольной промышленности, а также ПДУ параметров: микроклимата; вибрации; инфразвука; освещения.</a:t>
            </a:r>
          </a:p>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3. гигиенических нормативов для объектов по уничтожению оружия</a:t>
            </a:r>
          </a:p>
          <a:p>
            <a:pPr algn="just" defTabSz="990570" eaLnBrk="0" fontAlgn="base" hangingPunct="0">
              <a:spcBef>
                <a:spcPct val="0"/>
              </a:spcBef>
              <a:spcAft>
                <a:spcPct val="0"/>
              </a:spcAft>
              <a:buNone/>
            </a:pPr>
            <a:endParaRPr lang="ru-RU" altLang="ru-RU" sz="1600" dirty="0">
              <a:latin typeface="Calibri" panose="020F0502020204030204" pitchFamily="34" charset="0"/>
              <a:cs typeface="Calibri" panose="020F0502020204030204" pitchFamily="34" charset="0"/>
            </a:endParaRPr>
          </a:p>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Эти изменения повлекут за собой необходимость учитывать их при проведении СОУТ и производственного контроля</a:t>
            </a:r>
          </a:p>
        </p:txBody>
      </p:sp>
      <p:sp>
        <p:nvSpPr>
          <p:cNvPr id="48131" name="TextBox 1"/>
          <p:cNvSpPr txBox="1">
            <a:spLocks noChangeArrowheads="1"/>
          </p:cNvSpPr>
          <p:nvPr/>
        </p:nvSpPr>
        <p:spPr bwMode="auto">
          <a:xfrm>
            <a:off x="297921" y="212197"/>
            <a:ext cx="2930525" cy="342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defTabSz="990570" eaLnBrk="0" fontAlgn="base" hangingPunct="0">
              <a:spcBef>
                <a:spcPct val="0"/>
              </a:spcBef>
              <a:spcAft>
                <a:spcPct val="0"/>
              </a:spcAft>
              <a:buNone/>
            </a:pPr>
            <a:r>
              <a:rPr lang="ru-RU" altLang="ru-RU" sz="1625" b="1" dirty="0">
                <a:solidFill>
                  <a:prstClr val="black"/>
                </a:solidFill>
                <a:cs typeface="Arial" panose="020B0604020202020204" pitchFamily="34" charset="0"/>
              </a:rPr>
              <a:t>Охрана труда</a:t>
            </a:r>
          </a:p>
        </p:txBody>
      </p:sp>
      <p:cxnSp>
        <p:nvCxnSpPr>
          <p:cNvPr id="3" name="Прямая соединительная линия 2">
            <a:extLst>
              <a:ext uri="{FF2B5EF4-FFF2-40B4-BE49-F238E27FC236}">
                <a16:creationId xmlns:a16="http://schemas.microsoft.com/office/drawing/2014/main" id="{A38769B6-29F4-6FE0-CEAE-D1500D2E4FED}"/>
              </a:ext>
            </a:extLst>
          </p:cNvPr>
          <p:cNvCxnSpPr>
            <a:cxnSpLocks/>
          </p:cNvCxnSpPr>
          <p:nvPr/>
        </p:nvCxnSpPr>
        <p:spPr>
          <a:xfrm flipV="1">
            <a:off x="297921" y="554598"/>
            <a:ext cx="9227079" cy="6836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4826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79037" y="1019488"/>
            <a:ext cx="9201150" cy="4524315"/>
          </a:xfrm>
          <a:prstGeom prst="rect">
            <a:avLst/>
          </a:prstGeom>
        </p:spPr>
        <p:txBody>
          <a:bodyPr wrap="square">
            <a:spAutoFit/>
          </a:bodyPr>
          <a:lstStyle/>
          <a:p>
            <a:pPr algn="just"/>
            <a:r>
              <a:rPr lang="ru-RU" sz="1600" b="1" dirty="0"/>
              <a:t>Федеральный закон от 22 июня 2024 г. N 145-ФЗ – с 01.01.2025 снят запрет на пересылку трудовых книжек за границу Закон СССР от 24 июня 1991 г. N 2261-1</a:t>
            </a:r>
          </a:p>
          <a:p>
            <a:pPr algn="just"/>
            <a:endParaRPr lang="ru-RU" sz="1600" b="1" dirty="0"/>
          </a:p>
          <a:p>
            <a:pPr algn="just"/>
            <a:r>
              <a:rPr lang="ru-RU" sz="1600" dirty="0"/>
              <a:t>О порядке вывоза, пересылки и истребования личных документов советских и иностранных граждан и лиц без гражданства из СССР за границу" инкорпорирован в законодательство РФ, но отдельные нормы этого закона, утратившие актуальность (в частности, запрет на вывоз и пересылку за пределы России отдельных категорий личных документов), </a:t>
            </a:r>
            <a:r>
              <a:rPr lang="ru-RU" sz="1600" b="1" dirty="0"/>
              <a:t>более применяться не будут</a:t>
            </a:r>
            <a:r>
              <a:rPr lang="ru-RU" sz="1600" dirty="0"/>
              <a:t>. Например, снят установленный в Законе N 2261-1 запрет на вывоз и пересылку трудовых книжек за границу. В пояснительной записке к законопроекту отмечалось, что сохранение такого запрета может препятствовать исполнению работодателем обязанности направить трудовую книжку при расторжении трудового договора с работником, который уехал на постоянное место жительство в другую страну.</a:t>
            </a:r>
          </a:p>
          <a:p>
            <a:pPr algn="just"/>
            <a:endParaRPr lang="ru-RU" sz="1600" dirty="0"/>
          </a:p>
          <a:p>
            <a:pPr algn="just"/>
            <a:r>
              <a:rPr lang="ru-RU" sz="1600" b="1" dirty="0"/>
              <a:t>Если в период сокращения появилась вакансия, ее тоже нужно предложить работнику</a:t>
            </a:r>
            <a:r>
              <a:rPr lang="ru-RU" sz="1600" dirty="0"/>
              <a:t> (Письмо Роструда от 17.04.2025 г. № ПГ/06609-6-1)</a:t>
            </a:r>
          </a:p>
          <a:p>
            <a:pPr algn="just"/>
            <a:r>
              <a:rPr lang="ru-RU" sz="1600" dirty="0"/>
              <a:t>Роструд напомнил, что по мере возникновения новых вакансий их следует предлагать сокращаемым. Это надо делать в письменной форме на протяжении всего срока предупреждения о предстоящем увольнении.</a:t>
            </a:r>
          </a:p>
        </p:txBody>
      </p:sp>
      <p:sp>
        <p:nvSpPr>
          <p:cNvPr id="6" name="TextBox 5">
            <a:extLst>
              <a:ext uri="{FF2B5EF4-FFF2-40B4-BE49-F238E27FC236}">
                <a16:creationId xmlns:a16="http://schemas.microsoft.com/office/drawing/2014/main" id="{4B85FA47-CDAC-C1E1-2EE1-8E1193BCCE27}"/>
              </a:ext>
            </a:extLst>
          </p:cNvPr>
          <p:cNvSpPr txBox="1"/>
          <p:nvPr/>
        </p:nvSpPr>
        <p:spPr>
          <a:xfrm>
            <a:off x="540016" y="219268"/>
            <a:ext cx="7060933" cy="400110"/>
          </a:xfrm>
          <a:prstGeom prst="rect">
            <a:avLst/>
          </a:prstGeom>
          <a:noFill/>
        </p:spPr>
        <p:txBody>
          <a:bodyPr wrap="square">
            <a:spAutoFit/>
          </a:bodyPr>
          <a:lstStyle/>
          <a:p>
            <a:r>
              <a:rPr lang="ru-RU" sz="2000" b="1" dirty="0"/>
              <a:t>Оформление трудовых отношений. </a:t>
            </a:r>
            <a:endParaRPr lang="ru-RU" sz="2000" b="1" dirty="0">
              <a:solidFill>
                <a:srgbClr val="FF0000"/>
              </a:solidFill>
            </a:endParaRPr>
          </a:p>
        </p:txBody>
      </p:sp>
      <p:cxnSp>
        <p:nvCxnSpPr>
          <p:cNvPr id="7" name="Прямая соединительная линия 6">
            <a:extLst>
              <a:ext uri="{FF2B5EF4-FFF2-40B4-BE49-F238E27FC236}">
                <a16:creationId xmlns:a16="http://schemas.microsoft.com/office/drawing/2014/main" id="{270BE759-19C6-CF2B-E5BE-3749ADD5D693}"/>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23255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Box 6"/>
          <p:cNvSpPr txBox="1">
            <a:spLocks noChangeArrowheads="1"/>
          </p:cNvSpPr>
          <p:nvPr/>
        </p:nvSpPr>
        <p:spPr bwMode="auto">
          <a:xfrm>
            <a:off x="187656" y="610136"/>
            <a:ext cx="9530687" cy="6247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Первый заместитель председателя Правительства РФ Денис </a:t>
            </a:r>
            <a:r>
              <a:rPr lang="ru-RU" altLang="ru-RU" sz="1600" dirty="0" err="1">
                <a:latin typeface="Calibri" panose="020F0502020204030204" pitchFamily="34" charset="0"/>
                <a:cs typeface="Calibri" panose="020F0502020204030204" pitchFamily="34" charset="0"/>
              </a:rPr>
              <a:t>Мантуров</a:t>
            </a:r>
            <a:r>
              <a:rPr lang="ru-RU" altLang="ru-RU" sz="1600" dirty="0">
                <a:latin typeface="Calibri" panose="020F0502020204030204" pitchFamily="34" charset="0"/>
                <a:cs typeface="Calibri" panose="020F0502020204030204" pitchFamily="34" charset="0"/>
              </a:rPr>
              <a:t> дал четыре поручения профильным ведомствам. </a:t>
            </a:r>
            <a:r>
              <a:rPr lang="ru-RU" altLang="ru-RU" sz="1600" b="1" dirty="0">
                <a:latin typeface="Calibri" panose="020F0502020204030204" pitchFamily="34" charset="0"/>
                <a:cs typeface="Calibri" panose="020F0502020204030204" pitchFamily="34" charset="0"/>
              </a:rPr>
              <a:t>О результатах выполнения ведомства должны доложить в Правительство РФ до 25.11.2024</a:t>
            </a:r>
            <a:r>
              <a:rPr lang="ru-RU" altLang="ru-RU" sz="1600" dirty="0">
                <a:latin typeface="Calibri" panose="020F0502020204030204" pitchFamily="34" charset="0"/>
                <a:cs typeface="Calibri" panose="020F0502020204030204" pitchFamily="34" charset="0"/>
              </a:rPr>
              <a:t>.</a:t>
            </a:r>
          </a:p>
          <a:p>
            <a:pPr algn="just" defTabSz="990570" eaLnBrk="0" fontAlgn="base" hangingPunct="0">
              <a:spcBef>
                <a:spcPct val="0"/>
              </a:spcBef>
              <a:spcAft>
                <a:spcPct val="0"/>
              </a:spcAft>
              <a:buNone/>
            </a:pPr>
            <a:r>
              <a:rPr lang="ru-RU" altLang="ru-RU" sz="1600" b="1" u="sng" dirty="0">
                <a:latin typeface="Calibri" panose="020F0502020204030204" pitchFamily="34" charset="0"/>
                <a:cs typeface="Calibri" panose="020F0502020204030204" pitchFamily="34" charset="0"/>
              </a:rPr>
              <a:t>Поручение №1</a:t>
            </a:r>
            <a:r>
              <a:rPr lang="ru-RU" altLang="ru-RU" sz="1600" dirty="0">
                <a:latin typeface="Calibri" panose="020F0502020204030204" pitchFamily="34" charset="0"/>
                <a:cs typeface="Calibri" panose="020F0502020204030204" pitchFamily="34" charset="0"/>
              </a:rPr>
              <a:t> Минтруду России по согласованию с Минздравом России и </a:t>
            </a:r>
            <a:r>
              <a:rPr lang="ru-RU" altLang="ru-RU" sz="1600" dirty="0" err="1">
                <a:latin typeface="Calibri" panose="020F0502020204030204" pitchFamily="34" charset="0"/>
                <a:cs typeface="Calibri" panose="020F0502020204030204" pitchFamily="34" charset="0"/>
              </a:rPr>
              <a:t>Рострудом</a:t>
            </a:r>
            <a:r>
              <a:rPr lang="ru-RU" altLang="ru-RU" sz="1600" dirty="0">
                <a:latin typeface="Calibri" panose="020F0502020204030204" pitchFamily="34" charset="0"/>
                <a:cs typeface="Calibri" panose="020F0502020204030204" pitchFamily="34" charset="0"/>
              </a:rPr>
              <a:t>:</a:t>
            </a:r>
          </a:p>
          <a:p>
            <a:pPr marL="285750" indent="-285750" algn="just" defTabSz="990570" eaLnBrk="0" fontAlgn="base" hangingPunct="0">
              <a:spcBef>
                <a:spcPct val="0"/>
              </a:spcBef>
              <a:spcAft>
                <a:spcPct val="0"/>
              </a:spcAft>
              <a:buFont typeface="Wingdings" panose="05000000000000000000" pitchFamily="2" charset="2"/>
              <a:buChar char="§"/>
            </a:pPr>
            <a:r>
              <a:rPr lang="ru-RU" altLang="ru-RU" sz="1600" dirty="0">
                <a:latin typeface="Calibri" panose="020F0502020204030204" pitchFamily="34" charset="0"/>
                <a:cs typeface="Calibri" panose="020F0502020204030204" pitchFamily="34" charset="0"/>
              </a:rPr>
              <a:t>Дополнить ЕТН недостающими профессиями и должностями медицинских и фармацевтических работников.</a:t>
            </a:r>
          </a:p>
          <a:p>
            <a:pPr marL="285750" indent="-285750" algn="just" defTabSz="990570" eaLnBrk="0" fontAlgn="base" hangingPunct="0">
              <a:spcBef>
                <a:spcPct val="0"/>
              </a:spcBef>
              <a:spcAft>
                <a:spcPct val="0"/>
              </a:spcAft>
              <a:buFont typeface="Wingdings" panose="05000000000000000000" pitchFamily="2" charset="2"/>
              <a:buChar char="§"/>
            </a:pPr>
            <a:r>
              <a:rPr lang="ru-RU" altLang="ru-RU" sz="1600" dirty="0">
                <a:latin typeface="Calibri" panose="020F0502020204030204" pitchFamily="34" charset="0"/>
                <a:cs typeface="Calibri" panose="020F0502020204030204" pitchFamily="34" charset="0"/>
              </a:rPr>
              <a:t>В перечне профессий, для которых в ЕТН предусмотрена выдача спецодежды для защиты от определённых опасностей, предусмотреть выдачу СИЗ ног с аналогичными защитными характеристиками.</a:t>
            </a:r>
          </a:p>
          <a:p>
            <a:pPr marL="285750" indent="-285750" algn="just" defTabSz="990570" eaLnBrk="0" fontAlgn="base" hangingPunct="0">
              <a:spcBef>
                <a:spcPct val="0"/>
              </a:spcBef>
              <a:spcAft>
                <a:spcPct val="0"/>
              </a:spcAft>
              <a:buFont typeface="Wingdings" panose="05000000000000000000" pitchFamily="2" charset="2"/>
              <a:buChar char="§"/>
            </a:pPr>
            <a:r>
              <a:rPr lang="ru-RU" altLang="ru-RU" sz="1600" dirty="0">
                <a:latin typeface="Calibri" panose="020F0502020204030204" pitchFamily="34" charset="0"/>
                <a:cs typeface="Calibri" panose="020F0502020204030204" pitchFamily="34" charset="0"/>
              </a:rPr>
              <a:t>В «Отчёт о проведении специальной оценки условий труда», являющийся приложением №3 к приказу Минтруда России от 21.11.2023 № 817, добавить графы для отражения сведений:</a:t>
            </a:r>
          </a:p>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 о минимально необходимых защитных свойствах СИЗ, применяемых на оцениваемом рабочем месте;</a:t>
            </a:r>
          </a:p>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 о порядке определения и точности измерения антропометрических параметров пользователей СИЗ.</a:t>
            </a:r>
          </a:p>
          <a:p>
            <a:pPr algn="just" defTabSz="990570" eaLnBrk="0" fontAlgn="base" hangingPunct="0">
              <a:spcBef>
                <a:spcPct val="0"/>
              </a:spcBef>
              <a:spcAft>
                <a:spcPct val="0"/>
              </a:spcAft>
              <a:buNone/>
            </a:pPr>
            <a:endParaRPr lang="ru-RU" altLang="ru-RU" sz="1600" b="1" u="sng" dirty="0">
              <a:latin typeface="Calibri" panose="020F0502020204030204" pitchFamily="34" charset="0"/>
              <a:cs typeface="Calibri" panose="020F0502020204030204" pitchFamily="34" charset="0"/>
            </a:endParaRPr>
          </a:p>
          <a:p>
            <a:pPr algn="just" defTabSz="990570" eaLnBrk="0" fontAlgn="base" hangingPunct="0">
              <a:spcBef>
                <a:spcPct val="0"/>
              </a:spcBef>
              <a:spcAft>
                <a:spcPct val="0"/>
              </a:spcAft>
              <a:buNone/>
            </a:pPr>
            <a:r>
              <a:rPr lang="ru-RU" altLang="ru-RU" sz="1600" b="1" u="sng" dirty="0">
                <a:latin typeface="Calibri" panose="020F0502020204030204" pitchFamily="34" charset="0"/>
                <a:cs typeface="Calibri" panose="020F0502020204030204" pitchFamily="34" charset="0"/>
              </a:rPr>
              <a:t>Поручение №2</a:t>
            </a:r>
            <a:r>
              <a:rPr lang="ru-RU" altLang="ru-RU" sz="1600" dirty="0">
                <a:latin typeface="Calibri" panose="020F0502020204030204" pitchFamily="34" charset="0"/>
                <a:cs typeface="Calibri" panose="020F0502020204030204" pitchFamily="34" charset="0"/>
              </a:rPr>
              <a:t> </a:t>
            </a:r>
            <a:r>
              <a:rPr lang="ru-RU" altLang="ru-RU" sz="1600" dirty="0" err="1">
                <a:latin typeface="Calibri" panose="020F0502020204030204" pitchFamily="34" charset="0"/>
                <a:cs typeface="Calibri" panose="020F0502020204030204" pitchFamily="34" charset="0"/>
              </a:rPr>
              <a:t>Росстандарту</a:t>
            </a:r>
            <a:r>
              <a:rPr lang="ru-RU" altLang="ru-RU" sz="1600" dirty="0">
                <a:latin typeface="Calibri" panose="020F0502020204030204" pitchFamily="34" charset="0"/>
                <a:cs typeface="Calibri" panose="020F0502020204030204" pitchFamily="34" charset="0"/>
              </a:rPr>
              <a:t> по согласованию Минздрав России:</a:t>
            </a:r>
          </a:p>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 Организовать работу по разработке национального стандарта «Обувь специальная для медицинского применения»</a:t>
            </a:r>
          </a:p>
          <a:p>
            <a:pPr algn="just" defTabSz="990570" eaLnBrk="0" fontAlgn="base" hangingPunct="0">
              <a:spcBef>
                <a:spcPct val="0"/>
              </a:spcBef>
              <a:spcAft>
                <a:spcPct val="0"/>
              </a:spcAft>
              <a:buNone/>
            </a:pPr>
            <a:endParaRPr lang="ru-RU" altLang="ru-RU" sz="1600" b="1" u="sng" dirty="0">
              <a:latin typeface="Calibri" panose="020F0502020204030204" pitchFamily="34" charset="0"/>
              <a:cs typeface="Calibri" panose="020F0502020204030204" pitchFamily="34" charset="0"/>
            </a:endParaRPr>
          </a:p>
          <a:p>
            <a:pPr algn="just" defTabSz="990570" eaLnBrk="0" fontAlgn="base" hangingPunct="0">
              <a:spcBef>
                <a:spcPct val="0"/>
              </a:spcBef>
              <a:spcAft>
                <a:spcPct val="0"/>
              </a:spcAft>
              <a:buNone/>
            </a:pPr>
            <a:r>
              <a:rPr lang="ru-RU" altLang="ru-RU" sz="1600" b="1" u="sng" dirty="0">
                <a:latin typeface="Calibri" panose="020F0502020204030204" pitchFamily="34" charset="0"/>
                <a:cs typeface="Calibri" panose="020F0502020204030204" pitchFamily="34" charset="0"/>
              </a:rPr>
              <a:t>Поручение №3</a:t>
            </a:r>
            <a:r>
              <a:rPr lang="ru-RU" altLang="ru-RU" sz="1600" dirty="0">
                <a:latin typeface="Calibri" panose="020F0502020204030204" pitchFamily="34" charset="0"/>
                <a:cs typeface="Calibri" panose="020F0502020204030204" pitchFamily="34" charset="0"/>
              </a:rPr>
              <a:t> </a:t>
            </a:r>
            <a:r>
              <a:rPr lang="ru-RU" altLang="ru-RU" sz="1600" dirty="0" err="1">
                <a:latin typeface="Calibri" panose="020F0502020204030204" pitchFamily="34" charset="0"/>
                <a:cs typeface="Calibri" panose="020F0502020204030204" pitchFamily="34" charset="0"/>
              </a:rPr>
              <a:t>Роспотребнадзору</a:t>
            </a:r>
            <a:r>
              <a:rPr lang="ru-RU" altLang="ru-RU" sz="1600" dirty="0">
                <a:latin typeface="Calibri" panose="020F0502020204030204" pitchFamily="34" charset="0"/>
                <a:cs typeface="Calibri" panose="020F0502020204030204" pitchFamily="34" charset="0"/>
              </a:rPr>
              <a:t> по согласованию с </a:t>
            </a:r>
            <a:r>
              <a:rPr lang="ru-RU" altLang="ru-RU" sz="1600" dirty="0" err="1">
                <a:latin typeface="Calibri" panose="020F0502020204030204" pitchFamily="34" charset="0"/>
                <a:cs typeface="Calibri" panose="020F0502020204030204" pitchFamily="34" charset="0"/>
              </a:rPr>
              <a:t>Минпромторгом</a:t>
            </a:r>
            <a:r>
              <a:rPr lang="ru-RU" altLang="ru-RU" sz="1600" dirty="0">
                <a:latin typeface="Calibri" panose="020F0502020204030204" pitchFamily="34" charset="0"/>
                <a:cs typeface="Calibri" panose="020F0502020204030204" pitchFamily="34" charset="0"/>
              </a:rPr>
              <a:t> России, Минтрансом России, Минздравом России:</a:t>
            </a:r>
          </a:p>
          <a:p>
            <a:pPr marL="285750" indent="-285750" algn="just" defTabSz="990570" eaLnBrk="0" fontAlgn="base" hangingPunct="0">
              <a:spcBef>
                <a:spcPct val="0"/>
              </a:spcBef>
              <a:spcAft>
                <a:spcPct val="0"/>
              </a:spcAft>
              <a:buFont typeface="Wingdings" panose="05000000000000000000" pitchFamily="2" charset="2"/>
              <a:buChar char="§"/>
            </a:pPr>
            <a:r>
              <a:rPr lang="ru-RU" altLang="ru-RU" sz="1600" dirty="0">
                <a:latin typeface="Calibri" panose="020F0502020204030204" pitchFamily="34" charset="0"/>
                <a:cs typeface="Calibri" panose="020F0502020204030204" pitchFamily="34" charset="0"/>
              </a:rPr>
              <a:t>Доложить о наличии отечественной системы управления дезинфекционными мероприятиями, оборудования для аэрозольной дезинфекции и разработанной технологии профилактики инфекционных заболеваний (средств).</a:t>
            </a:r>
          </a:p>
          <a:p>
            <a:pPr marL="285750" indent="-285750" algn="just" defTabSz="990570" eaLnBrk="0" fontAlgn="base" hangingPunct="0">
              <a:spcBef>
                <a:spcPct val="0"/>
              </a:spcBef>
              <a:spcAft>
                <a:spcPct val="0"/>
              </a:spcAft>
              <a:buFont typeface="Wingdings" panose="05000000000000000000" pitchFamily="2" charset="2"/>
              <a:buChar char="§"/>
            </a:pPr>
            <a:r>
              <a:rPr lang="ru-RU" altLang="ru-RU" sz="1600" dirty="0">
                <a:latin typeface="Calibri" panose="020F0502020204030204" pitchFamily="34" charset="0"/>
                <a:cs typeface="Calibri" panose="020F0502020204030204" pitchFamily="34" charset="0"/>
              </a:rPr>
              <a:t>Подготовить предложения по проведению дезинфекционных мероприятий на общественном транспорте и в автомобилях скорой медицинской помощи с учётом имеющихся разработок промышленности для этих целей.</a:t>
            </a:r>
          </a:p>
        </p:txBody>
      </p:sp>
      <p:sp>
        <p:nvSpPr>
          <p:cNvPr id="56323" name="TextBox 1"/>
          <p:cNvSpPr txBox="1">
            <a:spLocks noChangeArrowheads="1"/>
          </p:cNvSpPr>
          <p:nvPr/>
        </p:nvSpPr>
        <p:spPr bwMode="auto">
          <a:xfrm>
            <a:off x="452836" y="216412"/>
            <a:ext cx="2930525" cy="342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defTabSz="990570" eaLnBrk="0" fontAlgn="base" hangingPunct="0">
              <a:spcBef>
                <a:spcPct val="0"/>
              </a:spcBef>
              <a:spcAft>
                <a:spcPct val="0"/>
              </a:spcAft>
              <a:buNone/>
            </a:pPr>
            <a:r>
              <a:rPr lang="ru-RU" altLang="ru-RU" sz="1625" b="1" dirty="0">
                <a:solidFill>
                  <a:prstClr val="black"/>
                </a:solidFill>
                <a:cs typeface="Arial" panose="020B0604020202020204" pitchFamily="34" charset="0"/>
              </a:rPr>
              <a:t>Охрана труда</a:t>
            </a:r>
          </a:p>
        </p:txBody>
      </p:sp>
      <p:cxnSp>
        <p:nvCxnSpPr>
          <p:cNvPr id="3" name="Прямая соединительная линия 2">
            <a:extLst>
              <a:ext uri="{FF2B5EF4-FFF2-40B4-BE49-F238E27FC236}">
                <a16:creationId xmlns:a16="http://schemas.microsoft.com/office/drawing/2014/main" id="{68D73EBE-F5A8-0336-C3B9-CD9658E0A93C}"/>
              </a:ext>
            </a:extLst>
          </p:cNvPr>
          <p:cNvCxnSpPr>
            <a:cxnSpLocks/>
          </p:cNvCxnSpPr>
          <p:nvPr/>
        </p:nvCxnSpPr>
        <p:spPr>
          <a:xfrm>
            <a:off x="452836" y="575921"/>
            <a:ext cx="9119789" cy="3421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38611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Box 6"/>
          <p:cNvSpPr txBox="1">
            <a:spLocks noChangeArrowheads="1"/>
          </p:cNvSpPr>
          <p:nvPr/>
        </p:nvSpPr>
        <p:spPr bwMode="auto">
          <a:xfrm>
            <a:off x="572296" y="748529"/>
            <a:ext cx="875268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defTabSz="990570" eaLnBrk="0" fontAlgn="base" hangingPunct="0">
              <a:spcBef>
                <a:spcPct val="0"/>
              </a:spcBef>
              <a:spcAft>
                <a:spcPct val="0"/>
              </a:spcAft>
              <a:buNone/>
            </a:pPr>
            <a:r>
              <a:rPr lang="ru-RU" altLang="ru-RU" sz="1600" b="1" u="sng" dirty="0">
                <a:latin typeface="Calibri" panose="020F0502020204030204" pitchFamily="34" charset="0"/>
                <a:cs typeface="Calibri" panose="020F0502020204030204" pitchFamily="34" charset="0"/>
              </a:rPr>
              <a:t>Поручение №4</a:t>
            </a:r>
            <a:r>
              <a:rPr lang="ru-RU" altLang="ru-RU" sz="1600" b="1" dirty="0">
                <a:latin typeface="Calibri" panose="020F0502020204030204" pitchFamily="34" charset="0"/>
                <a:cs typeface="Calibri" panose="020F0502020204030204" pitchFamily="34" charset="0"/>
              </a:rPr>
              <a:t> </a:t>
            </a:r>
            <a:r>
              <a:rPr lang="ru-RU" altLang="ru-RU" sz="1600" dirty="0">
                <a:latin typeface="Calibri" panose="020F0502020204030204" pitchFamily="34" charset="0"/>
                <a:cs typeface="Calibri" panose="020F0502020204030204" pitchFamily="34" charset="0"/>
              </a:rPr>
              <a:t>Минздраву России по согласованию с </a:t>
            </a:r>
            <a:r>
              <a:rPr lang="ru-RU" altLang="ru-RU" sz="1600" dirty="0" err="1">
                <a:latin typeface="Calibri" panose="020F0502020204030204" pitchFamily="34" charset="0"/>
                <a:cs typeface="Calibri" panose="020F0502020204030204" pitchFamily="34" charset="0"/>
              </a:rPr>
              <a:t>Минпромторгом</a:t>
            </a:r>
            <a:r>
              <a:rPr lang="ru-RU" altLang="ru-RU" sz="1600" dirty="0">
                <a:latin typeface="Calibri" panose="020F0502020204030204" pitchFamily="34" charset="0"/>
                <a:cs typeface="Calibri" panose="020F0502020204030204" pitchFamily="34" charset="0"/>
              </a:rPr>
              <a:t> России, </a:t>
            </a:r>
            <a:r>
              <a:rPr lang="ru-RU" altLang="ru-RU" sz="1600" dirty="0" err="1">
                <a:latin typeface="Calibri" panose="020F0502020204030204" pitchFamily="34" charset="0"/>
                <a:cs typeface="Calibri" panose="020F0502020204030204" pitchFamily="34" charset="0"/>
              </a:rPr>
              <a:t>Роспотребнадзором</a:t>
            </a:r>
            <a:r>
              <a:rPr lang="ru-RU" altLang="ru-RU" sz="1600" dirty="0">
                <a:latin typeface="Calibri" panose="020F0502020204030204" pitchFamily="34" charset="0"/>
                <a:cs typeface="Calibri" panose="020F0502020204030204" pitchFamily="34" charset="0"/>
              </a:rPr>
              <a:t>:</a:t>
            </a:r>
          </a:p>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 Подготовить предложения о включении в План мероприятий на 2025 — 2030 годы по реализации Стратегии предупреждения распространения антимикробной резистентности на период до 2030 года применения отечественных разработок:</a:t>
            </a:r>
          </a:p>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 системы управления дезинфекционными мероприятиями;</a:t>
            </a:r>
          </a:p>
          <a:p>
            <a:pPr marL="285750" indent="-285750" algn="just" defTabSz="990570" eaLnBrk="0" fontAlgn="base" hangingPunct="0">
              <a:spcBef>
                <a:spcPct val="0"/>
              </a:spcBef>
              <a:spcAft>
                <a:spcPct val="0"/>
              </a:spcAft>
            </a:pPr>
            <a:r>
              <a:rPr lang="ru-RU" altLang="ru-RU" sz="1600" dirty="0">
                <a:latin typeface="Calibri" panose="020F0502020204030204" pitchFamily="34" charset="0"/>
                <a:cs typeface="Calibri" panose="020F0502020204030204" pitchFamily="34" charset="0"/>
              </a:rPr>
              <a:t>оборудования для аэрозольной дезинфекции.</a:t>
            </a:r>
          </a:p>
          <a:p>
            <a:pPr algn="just" defTabSz="990570" eaLnBrk="0" fontAlgn="base" hangingPunct="0">
              <a:spcBef>
                <a:spcPct val="0"/>
              </a:spcBef>
              <a:spcAft>
                <a:spcPct val="0"/>
              </a:spcAft>
              <a:buNone/>
            </a:pPr>
            <a:endParaRPr lang="ru-RU" altLang="ru-RU" sz="1600" dirty="0">
              <a:latin typeface="Calibri" panose="020F0502020204030204" pitchFamily="34" charset="0"/>
              <a:cs typeface="Calibri" panose="020F0502020204030204" pitchFamily="34" charset="0"/>
            </a:endParaRPr>
          </a:p>
          <a:p>
            <a:pPr algn="just" defTabSz="990570" eaLnBrk="0" fontAlgn="base" hangingPunct="0">
              <a:spcBef>
                <a:spcPct val="0"/>
              </a:spcBef>
              <a:spcAft>
                <a:spcPct val="0"/>
              </a:spcAft>
              <a:buNone/>
            </a:pPr>
            <a:r>
              <a:rPr lang="ru-RU" altLang="ru-RU" sz="1600" b="1" dirty="0">
                <a:latin typeface="Calibri" panose="020F0502020204030204" pitchFamily="34" charset="0"/>
                <a:cs typeface="Calibri" panose="020F0502020204030204" pitchFamily="34" charset="0"/>
              </a:rPr>
              <a:t>Следовательно в 2025 ждем: </a:t>
            </a:r>
          </a:p>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1. внесения в ЕТН недостающих профессий и должностей медицинских и фармацевтических работников;</a:t>
            </a:r>
          </a:p>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2. изменения в ЕТН норм выдачи защитной обуви по видам опасностей;</a:t>
            </a:r>
          </a:p>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3. дополнения Отчёта о проведении СОУТ информацией о подборе СИЗ;</a:t>
            </a:r>
          </a:p>
          <a:p>
            <a:pPr algn="just"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4. изменения регламента дезинфекции.</a:t>
            </a:r>
          </a:p>
        </p:txBody>
      </p:sp>
      <p:sp>
        <p:nvSpPr>
          <p:cNvPr id="56323" name="TextBox 1"/>
          <p:cNvSpPr txBox="1">
            <a:spLocks noChangeArrowheads="1"/>
          </p:cNvSpPr>
          <p:nvPr/>
        </p:nvSpPr>
        <p:spPr bwMode="auto">
          <a:xfrm>
            <a:off x="572295" y="198782"/>
            <a:ext cx="2930525" cy="342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defTabSz="990570" eaLnBrk="0" fontAlgn="base" hangingPunct="0">
              <a:spcBef>
                <a:spcPct val="0"/>
              </a:spcBef>
              <a:spcAft>
                <a:spcPct val="0"/>
              </a:spcAft>
              <a:buNone/>
            </a:pPr>
            <a:r>
              <a:rPr lang="ru-RU" altLang="ru-RU" sz="1625" b="1" dirty="0">
                <a:solidFill>
                  <a:prstClr val="black"/>
                </a:solidFill>
                <a:cs typeface="Arial" panose="020B0604020202020204" pitchFamily="34" charset="0"/>
              </a:rPr>
              <a:t>Охрана труда</a:t>
            </a:r>
          </a:p>
        </p:txBody>
      </p:sp>
      <p:cxnSp>
        <p:nvCxnSpPr>
          <p:cNvPr id="3" name="Прямая соединительная линия 2">
            <a:extLst>
              <a:ext uri="{FF2B5EF4-FFF2-40B4-BE49-F238E27FC236}">
                <a16:creationId xmlns:a16="http://schemas.microsoft.com/office/drawing/2014/main" id="{68D73EBE-F5A8-0336-C3B9-CD9658E0A93C}"/>
              </a:ext>
            </a:extLst>
          </p:cNvPr>
          <p:cNvCxnSpPr>
            <a:cxnSpLocks/>
          </p:cNvCxnSpPr>
          <p:nvPr/>
        </p:nvCxnSpPr>
        <p:spPr>
          <a:xfrm>
            <a:off x="572295" y="642012"/>
            <a:ext cx="8962230" cy="56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94385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9787D5-6284-F8F6-34B4-656988736446}"/>
            </a:ext>
          </a:extLst>
        </p:cNvPr>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7F8E6A6C-DC31-AD39-13E7-03F2DDBC58D1}"/>
              </a:ext>
            </a:extLst>
          </p:cNvPr>
          <p:cNvSpPr/>
          <p:nvPr/>
        </p:nvSpPr>
        <p:spPr>
          <a:xfrm>
            <a:off x="540017" y="883310"/>
            <a:ext cx="9098293" cy="5755422"/>
          </a:xfrm>
          <a:prstGeom prst="rect">
            <a:avLst/>
          </a:prstGeom>
        </p:spPr>
        <p:txBody>
          <a:bodyPr wrap="square">
            <a:spAutoFit/>
          </a:bodyPr>
          <a:lstStyle/>
          <a:p>
            <a:pPr defTabSz="990570" eaLnBrk="0" fontAlgn="base" hangingPunct="0">
              <a:spcBef>
                <a:spcPct val="0"/>
              </a:spcBef>
              <a:spcAft>
                <a:spcPct val="0"/>
              </a:spcAft>
              <a:buNone/>
            </a:pPr>
            <a:r>
              <a:rPr lang="ru-RU" altLang="ru-RU" sz="1600" b="1" dirty="0">
                <a:latin typeface="Calibri" panose="020F0502020204030204" pitchFamily="34" charset="0"/>
                <a:cs typeface="Calibri" panose="020F0502020204030204" pitchFamily="34" charset="0"/>
              </a:rPr>
              <a:t>Если курьер управляет служебным автомобилем лично, то обязан ли он перед поездкой проходить медицинский осмотр?</a:t>
            </a:r>
          </a:p>
          <a:p>
            <a:pPr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(Письмо Роструда от 21 марта 2025 г. N ПГ/04365-6-1)</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Обязательные предрейсовые медосмотры проводятся в течение всего времени работы лица в качестве водителя транспортного средства (есть исключения).</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Обязательные послерейсовые медосмотры проводятся в течение всего времени работы лица в качестве водителя транспортного средства, если такая работа связана с перевозками пассажиров или опасных грузов.</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Обязательные медосмотры в течение рабочего дня (смены) проводятся в течение всего времени работы лица в качестве водителя транспортного средства при необходимости по решению работодателя.</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Водитель транспортного средства - это лицо, управляющее транспортным средством (в том числе обучающее управлению транспортным средством), при этом транспортное средство - устройство, предназначенное для перевозки по дорогам людей, грузов или оборудования, установленного на нем, а дорога - обустроенная или приспособленная и используемая для движения транспортных средств полоса земли либо поверхность искусственного сооружения, включает в себя проезжие части, а также трамвайные пути, тротуары, обочины и разделительные полосы при их наличии.</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В силу части второй ст. 57 ТК РФ трудовая функция - это работа по должности в соответствии со штатным расписанием, профессии, специальности с указанием квалификации; конкретный вид поручаемой работнику работы.</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Роструд полагает, что в отношении работников, занимающих должности курьеров, необходимость проведения обязательных предрейсовых медицинских осмотров действующим законодательством не предусмотрена.</a:t>
            </a:r>
          </a:p>
        </p:txBody>
      </p:sp>
      <p:sp>
        <p:nvSpPr>
          <p:cNvPr id="2" name="TextBox 1">
            <a:extLst>
              <a:ext uri="{FF2B5EF4-FFF2-40B4-BE49-F238E27FC236}">
                <a16:creationId xmlns:a16="http://schemas.microsoft.com/office/drawing/2014/main" id="{76F65E77-DE2B-87B0-78C6-10832C32215A}"/>
              </a:ext>
            </a:extLst>
          </p:cNvPr>
          <p:cNvSpPr txBox="1"/>
          <p:nvPr/>
        </p:nvSpPr>
        <p:spPr>
          <a:xfrm>
            <a:off x="540017" y="219268"/>
            <a:ext cx="3605855"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1" i="0" u="none" strike="noStrike" kern="1200" cap="none" spc="0" normalizeH="0" baseline="0" noProof="0" dirty="0">
                <a:ln>
                  <a:noFill/>
                </a:ln>
                <a:solidFill>
                  <a:prstClr val="black"/>
                </a:solidFill>
                <a:effectLst/>
                <a:uLnTx/>
                <a:uFillTx/>
                <a:latin typeface="Calibri"/>
                <a:ea typeface="+mn-ea"/>
                <a:cs typeface="+mn-cs"/>
              </a:rPr>
              <a:t>Охрана труда</a:t>
            </a:r>
          </a:p>
        </p:txBody>
      </p:sp>
      <p:cxnSp>
        <p:nvCxnSpPr>
          <p:cNvPr id="3" name="Прямая соединительная линия 2">
            <a:extLst>
              <a:ext uri="{FF2B5EF4-FFF2-40B4-BE49-F238E27FC236}">
                <a16:creationId xmlns:a16="http://schemas.microsoft.com/office/drawing/2014/main" id="{2D41FED8-698C-1329-7CEA-5631F3E6FEED}"/>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42987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3CB7C8-5FD0-B4AC-4124-AB5F4AC5E21E}"/>
            </a:ext>
          </a:extLst>
        </p:cNvPr>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937F9DD0-8B40-86EC-FDA9-F544883DC53E}"/>
              </a:ext>
            </a:extLst>
          </p:cNvPr>
          <p:cNvSpPr/>
          <p:nvPr/>
        </p:nvSpPr>
        <p:spPr>
          <a:xfrm>
            <a:off x="540017" y="883310"/>
            <a:ext cx="9098293" cy="5016758"/>
          </a:xfrm>
          <a:prstGeom prst="rect">
            <a:avLst/>
          </a:prstGeom>
        </p:spPr>
        <p:txBody>
          <a:bodyPr wrap="square">
            <a:spAutoFit/>
          </a:bodyPr>
          <a:lstStyle/>
          <a:p>
            <a:pPr defTabSz="990570" eaLnBrk="0" fontAlgn="base" hangingPunct="0">
              <a:spcBef>
                <a:spcPct val="0"/>
              </a:spcBef>
              <a:spcAft>
                <a:spcPct val="0"/>
              </a:spcAft>
              <a:buNone/>
            </a:pPr>
            <a:r>
              <a:rPr lang="ru-RU" altLang="ru-RU" sz="1600" b="1" dirty="0">
                <a:latin typeface="Calibri" panose="020F0502020204030204" pitchFamily="34" charset="0"/>
                <a:cs typeface="Calibri" panose="020F0502020204030204" pitchFamily="34" charset="0"/>
              </a:rPr>
              <a:t>Оплата периодических медосмотров не облагается страховыми взносами на травматизм</a:t>
            </a:r>
          </a:p>
          <a:p>
            <a:pPr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(Письмо Минтруда России от 11 февраля 2025 г. N 17-4/ООГ-98)</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Объектом обложения страховыми взносами на обязательное социальное страхование от несчастных случаев на производстве и профессиональных заболеваний признаются выплаты и иные вознаграждения, начисляемые страхователями в пользу застрахованных в рамках трудовых отношений и гражданско-правовых договоров, предметом которых являются выполнение работ и (или) оказание услуг, договора авторского заказа, если в соответствии с указанными договорами заказчик обязан уплачивать страховщику страховые взносы (п. 1 ст. 20.1 Федерального закона от 24.07.1998 N 125-ФЗ).</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На основании статьи 214 ТК РФ работодатель обязан обеспечить организацию проведения за счет собственных средств обязательных предварительных (при поступлении на работу) и периодических (в течение трудовой деятельности) медицинских осмотров, других обязательных медицинских осмотров, обязательных психиатрических освидетельствований работников и пр.</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Таким образом, учитывая, что затраты работодателя на проведение обязательных медицинских осмотров работников на основании соответствующих договоров, заключенных с медицинской организацией, с учетом нормативно определенной периодичности проведения таких осмотров, являются производственными расходами организации, необходимыми для осуществления ее деятельности, и не связаны с выплатами работникам, такие суммы не являются объектом обложения страховыми взносами на обязательное социальное страхование от несчастных случаев на производстве и профессиональных заболеваний.</a:t>
            </a:r>
          </a:p>
        </p:txBody>
      </p:sp>
      <p:sp>
        <p:nvSpPr>
          <p:cNvPr id="2" name="TextBox 1">
            <a:extLst>
              <a:ext uri="{FF2B5EF4-FFF2-40B4-BE49-F238E27FC236}">
                <a16:creationId xmlns:a16="http://schemas.microsoft.com/office/drawing/2014/main" id="{DC4F9055-A699-129B-C8D7-35BFDC3EA0BC}"/>
              </a:ext>
            </a:extLst>
          </p:cNvPr>
          <p:cNvSpPr txBox="1"/>
          <p:nvPr/>
        </p:nvSpPr>
        <p:spPr>
          <a:xfrm>
            <a:off x="540017" y="219268"/>
            <a:ext cx="3605855"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1" i="0" u="none" strike="noStrike" kern="1200" cap="none" spc="0" normalizeH="0" baseline="0" noProof="0" dirty="0">
                <a:ln>
                  <a:noFill/>
                </a:ln>
                <a:solidFill>
                  <a:prstClr val="black"/>
                </a:solidFill>
                <a:effectLst/>
                <a:uLnTx/>
                <a:uFillTx/>
                <a:latin typeface="Calibri"/>
                <a:ea typeface="+mn-ea"/>
                <a:cs typeface="+mn-cs"/>
              </a:rPr>
              <a:t>Охрана труда</a:t>
            </a:r>
          </a:p>
        </p:txBody>
      </p:sp>
      <p:cxnSp>
        <p:nvCxnSpPr>
          <p:cNvPr id="3" name="Прямая соединительная линия 2">
            <a:extLst>
              <a:ext uri="{FF2B5EF4-FFF2-40B4-BE49-F238E27FC236}">
                <a16:creationId xmlns:a16="http://schemas.microsoft.com/office/drawing/2014/main" id="{AFCB8B1D-05E4-4404-7E87-B8EA1FEB2548}"/>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82032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F666EC-E36D-3D92-837F-02B9C52BC8DA}"/>
            </a:ext>
          </a:extLst>
        </p:cNvPr>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1B61106E-1046-2F29-8A46-25F955326C9E}"/>
              </a:ext>
            </a:extLst>
          </p:cNvPr>
          <p:cNvSpPr/>
          <p:nvPr/>
        </p:nvSpPr>
        <p:spPr>
          <a:xfrm>
            <a:off x="540017" y="883310"/>
            <a:ext cx="9098293" cy="5262979"/>
          </a:xfrm>
          <a:prstGeom prst="rect">
            <a:avLst/>
          </a:prstGeom>
        </p:spPr>
        <p:txBody>
          <a:bodyPr wrap="square">
            <a:spAutoFit/>
          </a:bodyPr>
          <a:lstStyle/>
          <a:p>
            <a:pPr defTabSz="990570" eaLnBrk="0" fontAlgn="base" hangingPunct="0">
              <a:spcBef>
                <a:spcPct val="0"/>
              </a:spcBef>
              <a:spcAft>
                <a:spcPct val="0"/>
              </a:spcAft>
              <a:buNone/>
            </a:pPr>
            <a:r>
              <a:rPr lang="ru-RU" altLang="ru-RU" sz="1600" b="1" dirty="0">
                <a:latin typeface="Calibri" panose="020F0502020204030204" pitchFamily="34" charset="0"/>
                <a:cs typeface="Calibri" panose="020F0502020204030204" pitchFamily="34" charset="0"/>
              </a:rPr>
              <a:t>С 01.03.2025 изменения по организации пожарной безопасности</a:t>
            </a:r>
          </a:p>
          <a:p>
            <a:pPr defTabSz="990570" eaLnBrk="0" fontAlgn="base" hangingPunct="0">
              <a:spcBef>
                <a:spcPct val="0"/>
              </a:spcBef>
              <a:spcAft>
                <a:spcPct val="0"/>
              </a:spcAft>
            </a:pPr>
            <a:r>
              <a:rPr lang="ru-RU" altLang="ru-RU" sz="1600" dirty="0">
                <a:latin typeface="Calibri" panose="020F0502020204030204" pitchFamily="34" charset="0"/>
                <a:cs typeface="Calibri" panose="020F0502020204030204" pitchFamily="34" charset="0"/>
              </a:rPr>
              <a:t>(Федеральный закон от 24.09.2022 </a:t>
            </a:r>
            <a:r>
              <a:rPr lang="en-US" altLang="ru-RU" sz="1600" dirty="0">
                <a:latin typeface="Calibri" panose="020F0502020204030204" pitchFamily="34" charset="0"/>
                <a:cs typeface="Calibri" panose="020F0502020204030204" pitchFamily="34" charset="0"/>
              </a:rPr>
              <a:t>N 370-</a:t>
            </a:r>
            <a:r>
              <a:rPr lang="ru-RU" altLang="ru-RU" sz="1600" dirty="0">
                <a:latin typeface="Calibri" panose="020F0502020204030204" pitchFamily="34" charset="0"/>
                <a:cs typeface="Calibri" panose="020F0502020204030204" pitchFamily="34" charset="0"/>
              </a:rPr>
              <a:t>ФЗ)</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статья 24 дополнена частью седьмой: «Работники и лица, привлекаемые к осуществлению видов деятельности в области пожарной безопасности, должны соответствовать квалификационным требованиям, указанным в квалификационных справочниках, утверждаемых в порядке, устанавливаемом Правительством Российской Федерации, и (или) профессиональным стандартам (при наличии)»</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статья 37 дополнена частью третьей: «Лицо, ответственное за эксплуатацию здания или сооружения, обязано назначить ответственное за обеспечение пожарной безопасности таких здания или сооружения лицо, соответствующее квалификационным требованиям, указанным в квалификационных справочниках, утверждаемых в порядке, устанавливаемом Правительством Российской Федерации, и (или) профессиональным стандартам (при наличии)».</a:t>
            </a:r>
          </a:p>
          <a:p>
            <a:pPr defTabSz="990570" eaLnBrk="0" fontAlgn="base" hangingPunct="0">
              <a:spcBef>
                <a:spcPct val="0"/>
              </a:spcBef>
              <a:spcAft>
                <a:spcPct val="0"/>
              </a:spcAft>
            </a:pPr>
            <a:endParaRPr lang="ru-RU" altLang="ru-RU" sz="1600" dirty="0">
              <a:latin typeface="Calibri" panose="020F0502020204030204" pitchFamily="34" charset="0"/>
              <a:cs typeface="Calibri" panose="020F0502020204030204" pitchFamily="34" charset="0"/>
            </a:endParaRPr>
          </a:p>
          <a:p>
            <a:pPr defTabSz="990570" eaLnBrk="0" fontAlgn="base" hangingPunct="0">
              <a:spcBef>
                <a:spcPct val="0"/>
              </a:spcBef>
              <a:spcAft>
                <a:spcPct val="0"/>
              </a:spcAft>
            </a:pPr>
            <a:r>
              <a:rPr lang="ru-RU" altLang="ru-RU" sz="1600" dirty="0">
                <a:latin typeface="Calibri" panose="020F0502020204030204" pitchFamily="34" charset="0"/>
                <a:cs typeface="Calibri" panose="020F0502020204030204" pitchFamily="34" charset="0"/>
              </a:rPr>
              <a:t>Больше не получится назначать любого работника ответственным за пожарную безопасность. Руководитель будет ОБЯЗАН назначать ответственного, соответствующего квалификационным требованиям. Возможно, это будет даже штатная должность, т.к. вряд ли найдется условный бухгалтер с образованием пожарного специалиста.</a:t>
            </a:r>
          </a:p>
          <a:p>
            <a:pPr defTabSz="990570" eaLnBrk="0" fontAlgn="base" hangingPunct="0">
              <a:spcBef>
                <a:spcPct val="0"/>
              </a:spcBef>
              <a:spcAft>
                <a:spcPct val="0"/>
              </a:spcAft>
            </a:pPr>
            <a:endParaRPr lang="ru-RU" altLang="ru-RU" sz="1600" dirty="0">
              <a:latin typeface="Calibri" panose="020F0502020204030204" pitchFamily="34" charset="0"/>
              <a:cs typeface="Calibri" panose="020F0502020204030204" pitchFamily="34" charset="0"/>
            </a:endParaRPr>
          </a:p>
          <a:p>
            <a:pPr defTabSz="990570" eaLnBrk="0" fontAlgn="base" hangingPunct="0">
              <a:spcBef>
                <a:spcPct val="0"/>
              </a:spcBef>
              <a:spcAft>
                <a:spcPct val="0"/>
              </a:spcAft>
            </a:pPr>
            <a:r>
              <a:rPr lang="ru-RU" altLang="ru-RU" sz="1600" dirty="0">
                <a:latin typeface="Calibri" panose="020F0502020204030204" pitchFamily="34" charset="0"/>
                <a:cs typeface="Calibri" panose="020F0502020204030204" pitchFamily="34" charset="0"/>
              </a:rPr>
              <a:t>Квалификация подтверждается профильным образованием по ПБ. Есть профильное образование - значит есть квалификация. Нет профильного образования - значит нужно получить квалификацию на профессиональной переподготовке в рамках ДПО.</a:t>
            </a:r>
          </a:p>
        </p:txBody>
      </p:sp>
      <p:sp>
        <p:nvSpPr>
          <p:cNvPr id="2" name="TextBox 1">
            <a:extLst>
              <a:ext uri="{FF2B5EF4-FFF2-40B4-BE49-F238E27FC236}">
                <a16:creationId xmlns:a16="http://schemas.microsoft.com/office/drawing/2014/main" id="{99AE98EA-87E6-B097-2B24-E69948935066}"/>
              </a:ext>
            </a:extLst>
          </p:cNvPr>
          <p:cNvSpPr txBox="1"/>
          <p:nvPr/>
        </p:nvSpPr>
        <p:spPr>
          <a:xfrm>
            <a:off x="540017" y="219268"/>
            <a:ext cx="3605855"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1" i="0" u="none" strike="noStrike" kern="1200" cap="none" spc="0" normalizeH="0" baseline="0" noProof="0" dirty="0">
                <a:ln>
                  <a:noFill/>
                </a:ln>
                <a:solidFill>
                  <a:prstClr val="black"/>
                </a:solidFill>
                <a:effectLst/>
                <a:uLnTx/>
                <a:uFillTx/>
                <a:latin typeface="Calibri"/>
                <a:ea typeface="+mn-ea"/>
                <a:cs typeface="+mn-cs"/>
              </a:rPr>
              <a:t>Пожарная безопасность</a:t>
            </a:r>
          </a:p>
        </p:txBody>
      </p:sp>
      <p:cxnSp>
        <p:nvCxnSpPr>
          <p:cNvPr id="3" name="Прямая соединительная линия 2">
            <a:extLst>
              <a:ext uri="{FF2B5EF4-FFF2-40B4-BE49-F238E27FC236}">
                <a16:creationId xmlns:a16="http://schemas.microsoft.com/office/drawing/2014/main" id="{06CE3AD8-5F9F-6650-72BB-F8B7AB234C13}"/>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30195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DC2CE5-E4EC-B60D-F569-72CFC93DC1F1}"/>
            </a:ext>
          </a:extLst>
        </p:cNvPr>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C2CEAC96-A95E-2E6B-856D-971B566F6F7C}"/>
              </a:ext>
            </a:extLst>
          </p:cNvPr>
          <p:cNvSpPr/>
          <p:nvPr/>
        </p:nvSpPr>
        <p:spPr>
          <a:xfrm>
            <a:off x="540017" y="883310"/>
            <a:ext cx="9098293" cy="5509200"/>
          </a:xfrm>
          <a:prstGeom prst="rect">
            <a:avLst/>
          </a:prstGeom>
        </p:spPr>
        <p:txBody>
          <a:bodyPr wrap="square">
            <a:spAutoFit/>
          </a:bodyPr>
          <a:lstStyle/>
          <a:p>
            <a:pPr defTabSz="990570" eaLnBrk="0" fontAlgn="base" hangingPunct="0">
              <a:spcBef>
                <a:spcPct val="0"/>
              </a:spcBef>
              <a:spcAft>
                <a:spcPct val="0"/>
              </a:spcAft>
              <a:buNone/>
            </a:pPr>
            <a:r>
              <a:rPr lang="ru-RU" altLang="ru-RU" sz="1600" b="1" dirty="0">
                <a:latin typeface="Calibri" panose="020F0502020204030204" pitchFamily="34" charset="0"/>
                <a:cs typeface="Calibri" panose="020F0502020204030204" pitchFamily="34" charset="0"/>
              </a:rPr>
              <a:t>С 01.01.2025 новая методика определения расчётных величин пожарного риска на производственных объектах</a:t>
            </a:r>
          </a:p>
          <a:p>
            <a:pPr defTabSz="990570" eaLnBrk="0" fontAlgn="base" hangingPunct="0">
              <a:spcBef>
                <a:spcPct val="0"/>
              </a:spcBef>
              <a:spcAft>
                <a:spcPct val="0"/>
              </a:spcAft>
            </a:pPr>
            <a:r>
              <a:rPr lang="ru-RU" altLang="ru-RU" sz="1600" dirty="0">
                <a:latin typeface="Calibri" panose="020F0502020204030204" pitchFamily="34" charset="0"/>
                <a:cs typeface="Calibri" panose="020F0502020204030204" pitchFamily="34" charset="0"/>
              </a:rPr>
              <a:t>(Приказ МЧС России от 26.06.2024 № 533)</a:t>
            </a:r>
          </a:p>
          <a:p>
            <a:pPr defTabSz="990570" eaLnBrk="0" fontAlgn="base" hangingPunct="0">
              <a:spcBef>
                <a:spcPct val="0"/>
              </a:spcBef>
              <a:spcAft>
                <a:spcPct val="0"/>
              </a:spcAft>
            </a:pPr>
            <a:r>
              <a:rPr lang="ru-RU" altLang="ru-RU" sz="1600" dirty="0">
                <a:latin typeface="Calibri" panose="020F0502020204030204" pitchFamily="34" charset="0"/>
                <a:cs typeface="Calibri" panose="020F0502020204030204" pitchFamily="34" charset="0"/>
              </a:rPr>
              <a:t>Методика устанавливает порядок расчёта величин пожарного риска на производственных объектах класса функциональной пожарной опасности Ф5 (за исключением стоянок легковых автомобилей без технического обслуживания и ремонта, а также стоянок легковых автомобилей, входящих в состав производственного объекта), включая здания иных классов функциональной пожарной опасности, входящие в состав производственного объекта.</a:t>
            </a:r>
          </a:p>
          <a:p>
            <a:pPr algn="just" defTabSz="990570" eaLnBrk="0" fontAlgn="base" hangingPunct="0">
              <a:spcBef>
                <a:spcPct val="0"/>
              </a:spcBef>
              <a:spcAft>
                <a:spcPct val="0"/>
              </a:spcAft>
              <a:defRPr/>
            </a:pPr>
            <a:endParaRPr lang="ru-RU" sz="1600" b="1" dirty="0">
              <a:latin typeface="Calibri" panose="020F0502020204030204" pitchFamily="34" charset="0"/>
              <a:cs typeface="Calibri" panose="020F0502020204030204" pitchFamily="34" charset="0"/>
            </a:endParaRPr>
          </a:p>
          <a:p>
            <a:pPr algn="just" defTabSz="990570" eaLnBrk="0" fontAlgn="base" hangingPunct="0">
              <a:spcBef>
                <a:spcPct val="0"/>
              </a:spcBef>
              <a:spcAft>
                <a:spcPct val="0"/>
              </a:spcAft>
              <a:defRPr/>
            </a:pPr>
            <a:r>
              <a:rPr lang="ru-RU" sz="1600" b="1" dirty="0">
                <a:latin typeface="Calibri" panose="020F0502020204030204" pitchFamily="34" charset="0"/>
                <a:cs typeface="Calibri" panose="020F0502020204030204" pitchFamily="34" charset="0"/>
              </a:rPr>
              <a:t>С 01.09.2025 новые требования к порядку обучения работников мерам пожарной безопасности</a:t>
            </a:r>
          </a:p>
          <a:p>
            <a:pPr algn="just" defTabSz="990570" eaLnBrk="0" fontAlgn="base" hangingPunct="0">
              <a:spcBef>
                <a:spcPct val="0"/>
              </a:spcBef>
              <a:spcAft>
                <a:spcPct val="0"/>
              </a:spcAft>
              <a:defRPr/>
            </a:pPr>
            <a:r>
              <a:rPr lang="ru-RU" sz="1600" dirty="0">
                <a:latin typeface="Calibri" panose="020F0502020204030204" pitchFamily="34" charset="0"/>
                <a:cs typeface="Calibri" panose="020F0502020204030204" pitchFamily="34" charset="0"/>
              </a:rPr>
              <a:t>(Приказ МЧС России от 16 декабря 2024 г. N 1120)</a:t>
            </a:r>
          </a:p>
          <a:p>
            <a:pPr marL="285750" indent="-285750" algn="just" defTabSz="990570" eaLnBrk="0" fontAlgn="base" hangingPunct="0">
              <a:spcBef>
                <a:spcPct val="0"/>
              </a:spcBef>
              <a:spcAft>
                <a:spcPct val="0"/>
              </a:spcAft>
              <a:buFont typeface="Arial" panose="020B0604020202020204" pitchFamily="34" charset="0"/>
              <a:buChar char="•"/>
              <a:defRPr/>
            </a:pPr>
            <a:r>
              <a:rPr lang="ru-RU" sz="1600" dirty="0">
                <a:latin typeface="Calibri" panose="020F0502020204030204" pitchFamily="34" charset="0"/>
                <a:cs typeface="Calibri" panose="020F0502020204030204" pitchFamily="34" charset="0"/>
              </a:rPr>
              <a:t>Определены новые порядок, виды и сроки обучения лиц, работающих (служащих) в организациях, по программам противопожарного инструктажа, а также требования к содержанию таких программ, порядок их утверждения и согласования, категории лиц, обучающихся по дополнительным </a:t>
            </a:r>
            <a:r>
              <a:rPr lang="ru-RU" sz="1600" dirty="0" err="1">
                <a:latin typeface="Calibri" panose="020F0502020204030204" pitchFamily="34" charset="0"/>
                <a:cs typeface="Calibri" panose="020F0502020204030204" pitchFamily="34" charset="0"/>
              </a:rPr>
              <a:t>профпрограммам</a:t>
            </a:r>
            <a:r>
              <a:rPr lang="ru-RU" sz="1600" dirty="0">
                <a:latin typeface="Calibri" panose="020F0502020204030204" pitchFamily="34" charset="0"/>
                <a:cs typeface="Calibri" panose="020F0502020204030204" pitchFamily="34" charset="0"/>
              </a:rPr>
              <a:t> в области пожарной безопасности. </a:t>
            </a:r>
          </a:p>
          <a:p>
            <a:pPr marL="285750" indent="-285750" algn="just" defTabSz="990570" eaLnBrk="0" fontAlgn="base" hangingPunct="0">
              <a:spcBef>
                <a:spcPct val="0"/>
              </a:spcBef>
              <a:spcAft>
                <a:spcPct val="0"/>
              </a:spcAft>
              <a:buFont typeface="Arial" panose="020B0604020202020204" pitchFamily="34" charset="0"/>
              <a:buChar char="•"/>
              <a:defRPr/>
            </a:pPr>
            <a:r>
              <a:rPr lang="ru-RU" sz="1600" dirty="0">
                <a:latin typeface="Calibri" panose="020F0502020204030204" pitchFamily="34" charset="0"/>
                <a:cs typeface="Calibri" panose="020F0502020204030204" pitchFamily="34" charset="0"/>
              </a:rPr>
              <a:t>Установлено, что проводить инструктажи, разработанные по старым правилам, можно до проведения внеплановых инструктажей в связи с введением новых требований пожарной безопасности и (или) изменением технологического процесса производства, техническим перевооружением, заменой или модернизацией оборудования, инструментов, исходного сырья, материалов и т.п., влияющих на противопожарное состояние объектов защиты.</a:t>
            </a:r>
          </a:p>
          <a:p>
            <a:pPr marL="285750" indent="-285750" algn="just" defTabSz="990570" eaLnBrk="0" fontAlgn="base" hangingPunct="0">
              <a:spcBef>
                <a:spcPct val="0"/>
              </a:spcBef>
              <a:spcAft>
                <a:spcPct val="0"/>
              </a:spcAft>
              <a:buFont typeface="Arial" panose="020B0604020202020204" pitchFamily="34" charset="0"/>
              <a:buChar char="•"/>
              <a:defRPr/>
            </a:pPr>
            <a:r>
              <a:rPr lang="ru-RU" sz="1600" dirty="0">
                <a:latin typeface="Calibri" panose="020F0502020204030204" pitchFamily="34" charset="0"/>
                <a:cs typeface="Calibri" panose="020F0502020204030204" pitchFamily="34" charset="0"/>
              </a:rPr>
              <a:t>Теперь порядок будет распространяться и на ИП.</a:t>
            </a:r>
          </a:p>
          <a:p>
            <a:pPr defTabSz="990570" eaLnBrk="0" fontAlgn="base" hangingPunct="0">
              <a:spcBef>
                <a:spcPct val="0"/>
              </a:spcBef>
              <a:spcAft>
                <a:spcPct val="0"/>
              </a:spcAft>
              <a:buNone/>
            </a:pPr>
            <a:endParaRPr lang="ru-RU" altLang="ru-RU" sz="1600" b="1" dirty="0">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8F12F7C9-1BF5-4B45-F82F-C329F0B1F9C1}"/>
              </a:ext>
            </a:extLst>
          </p:cNvPr>
          <p:cNvSpPr txBox="1"/>
          <p:nvPr/>
        </p:nvSpPr>
        <p:spPr>
          <a:xfrm>
            <a:off x="540017" y="219268"/>
            <a:ext cx="3605855"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1" i="0" u="none" strike="noStrike" kern="1200" cap="none" spc="0" normalizeH="0" baseline="0" noProof="0" dirty="0">
                <a:ln>
                  <a:noFill/>
                </a:ln>
                <a:solidFill>
                  <a:prstClr val="black"/>
                </a:solidFill>
                <a:effectLst/>
                <a:uLnTx/>
                <a:uFillTx/>
                <a:latin typeface="Calibri"/>
                <a:ea typeface="+mn-ea"/>
                <a:cs typeface="+mn-cs"/>
              </a:rPr>
              <a:t>Пожарная безопасность</a:t>
            </a:r>
          </a:p>
        </p:txBody>
      </p:sp>
      <p:cxnSp>
        <p:nvCxnSpPr>
          <p:cNvPr id="3" name="Прямая соединительная линия 2">
            <a:extLst>
              <a:ext uri="{FF2B5EF4-FFF2-40B4-BE49-F238E27FC236}">
                <a16:creationId xmlns:a16="http://schemas.microsoft.com/office/drawing/2014/main" id="{C98AA22E-54A1-A2A9-60A2-1B57C4CF49B0}"/>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65198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7AF96D-873E-AE40-034C-6DD2E30ED0E1}"/>
            </a:ext>
          </a:extLst>
        </p:cNvPr>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40263EE0-0246-8006-64F8-02AF675773CA}"/>
              </a:ext>
            </a:extLst>
          </p:cNvPr>
          <p:cNvSpPr/>
          <p:nvPr/>
        </p:nvSpPr>
        <p:spPr>
          <a:xfrm>
            <a:off x="540017" y="883310"/>
            <a:ext cx="9098293" cy="5509200"/>
          </a:xfrm>
          <a:prstGeom prst="rect">
            <a:avLst/>
          </a:prstGeom>
        </p:spPr>
        <p:txBody>
          <a:bodyPr wrap="square">
            <a:spAutoFit/>
          </a:bodyPr>
          <a:lstStyle/>
          <a:p>
            <a:pPr defTabSz="990570" eaLnBrk="0" fontAlgn="base" hangingPunct="0">
              <a:spcBef>
                <a:spcPct val="0"/>
              </a:spcBef>
              <a:spcAft>
                <a:spcPct val="0"/>
              </a:spcAft>
              <a:buNone/>
            </a:pPr>
            <a:r>
              <a:rPr lang="ru-RU" altLang="ru-RU" sz="1600" b="1" dirty="0">
                <a:latin typeface="Calibri" panose="020F0502020204030204" pitchFamily="34" charset="0"/>
                <a:cs typeface="Calibri" panose="020F0502020204030204" pitchFamily="34" charset="0"/>
              </a:rPr>
              <a:t>По вопросам обучения мерам пожарной безопасности</a:t>
            </a:r>
          </a:p>
          <a:p>
            <a:pPr defTabSz="990570" eaLnBrk="0" fontAlgn="base" hangingPunct="0">
              <a:spcBef>
                <a:spcPct val="0"/>
              </a:spcBef>
              <a:spcAft>
                <a:spcPct val="0"/>
              </a:spcAft>
              <a:buNone/>
            </a:pPr>
            <a:r>
              <a:rPr lang="ru-RU" altLang="ru-RU" sz="1600" dirty="0">
                <a:latin typeface="Calibri" panose="020F0502020204030204" pitchFamily="34" charset="0"/>
                <a:cs typeface="Calibri" panose="020F0502020204030204" pitchFamily="34" charset="0"/>
              </a:rPr>
              <a:t>(Информационное письмо МЧС России от 17.04.2025 N ИВ-19-4-710)</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Разъяснения подготовлены в связи с изданием Приказа МЧС России от 16.12.2024 N 1120 "Об определении порядка, видов, сроков обучения лиц, осуществляющих трудовую или служебную деятельность, по программам противопожарного инструктажа, требований к содержанию указанных программ, порядка их утверждения и согласования и категорий лиц, проходящих обучение по дополнительным профессиональным программам в области пожарной безопасности".</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Сообщается, что с 01.09.2025 информационные письма МЧС России от 22.12.2021 N ИВ-19-1999 и от 04.05.2022 N ИВ-19-751 считаются недействительными.</a:t>
            </a:r>
          </a:p>
          <a:p>
            <a:pPr marL="285750" indent="-285750" defTabSz="990570" eaLnBrk="0" fontAlgn="base" hangingPunct="0">
              <a:spcBef>
                <a:spcPct val="0"/>
              </a:spcBef>
              <a:spcAft>
                <a:spcPct val="0"/>
              </a:spcAft>
              <a:buFont typeface="Arial" panose="020B0604020202020204" pitchFamily="34" charset="0"/>
              <a:buChar char="•"/>
            </a:pPr>
            <a:r>
              <a:rPr lang="ru-RU" altLang="ru-RU" sz="1600" dirty="0">
                <a:latin typeface="Calibri" panose="020F0502020204030204" pitchFamily="34" charset="0"/>
                <a:cs typeface="Calibri" panose="020F0502020204030204" pitchFamily="34" charset="0"/>
              </a:rPr>
              <a:t>Планируют  внести изменения в Типовые дополнительные профессиональные программы в области пожарной безопасности. </a:t>
            </a:r>
          </a:p>
          <a:p>
            <a:pPr defTabSz="990570" eaLnBrk="0" fontAlgn="base" hangingPunct="0">
              <a:spcBef>
                <a:spcPct val="0"/>
              </a:spcBef>
              <a:spcAft>
                <a:spcPct val="0"/>
              </a:spcAft>
            </a:pPr>
            <a:endParaRPr lang="ru-RU" altLang="ru-RU" sz="1600" dirty="0">
              <a:latin typeface="Calibri" panose="020F0502020204030204" pitchFamily="34" charset="0"/>
              <a:cs typeface="Calibri" panose="020F0502020204030204" pitchFamily="34" charset="0"/>
            </a:endParaRPr>
          </a:p>
          <a:p>
            <a:pPr algn="just" defTabSz="990570" eaLnBrk="0" fontAlgn="base" hangingPunct="0">
              <a:spcBef>
                <a:spcPct val="0"/>
              </a:spcBef>
              <a:spcAft>
                <a:spcPct val="0"/>
              </a:spcAft>
              <a:buNone/>
            </a:pPr>
            <a:r>
              <a:rPr lang="ru-RU" altLang="ru-RU" sz="1600" b="1" dirty="0">
                <a:solidFill>
                  <a:prstClr val="black"/>
                </a:solidFill>
                <a:latin typeface="Calibri" panose="020F0502020204030204" pitchFamily="34" charset="0"/>
                <a:cs typeface="Calibri" panose="020F0502020204030204" pitchFamily="34" charset="0"/>
              </a:rPr>
              <a:t>Рассматривается проект Постановления Правительства РФ «О внесении изменений в Правила противопожарного режима в Российской Федерации»</a:t>
            </a:r>
          </a:p>
          <a:p>
            <a:pPr algn="just" defTabSz="990570" eaLnBrk="0" fontAlgn="base" hangingPunct="0">
              <a:spcBef>
                <a:spcPct val="0"/>
              </a:spcBef>
              <a:spcAft>
                <a:spcPct val="0"/>
              </a:spcAft>
              <a:buNone/>
            </a:pPr>
            <a:r>
              <a:rPr lang="en-US" altLang="ru-RU" sz="1600" dirty="0">
                <a:solidFill>
                  <a:prstClr val="black"/>
                </a:solidFill>
                <a:latin typeface="Calibri" panose="020F0502020204030204" pitchFamily="34" charset="0"/>
                <a:cs typeface="Calibri" panose="020F0502020204030204" pitchFamily="34" charset="0"/>
                <a:hlinkClick r:id="rId2"/>
              </a:rPr>
              <a:t>https://regulation.gov.ru/Regulation/Npa/PublicView?npaID=142570</a:t>
            </a:r>
            <a:r>
              <a:rPr lang="ru-RU" altLang="ru-RU" sz="1600" dirty="0">
                <a:solidFill>
                  <a:prstClr val="black"/>
                </a:solidFill>
                <a:latin typeface="Calibri" panose="020F0502020204030204" pitchFamily="34" charset="0"/>
                <a:cs typeface="Calibri" panose="020F0502020204030204" pitchFamily="34" charset="0"/>
              </a:rPr>
              <a:t> </a:t>
            </a:r>
          </a:p>
          <a:p>
            <a:pPr algn="just" defTabSz="990570" eaLnBrk="0" fontAlgn="base" hangingPunct="0">
              <a:spcBef>
                <a:spcPct val="0"/>
              </a:spcBef>
              <a:spcAft>
                <a:spcPct val="0"/>
              </a:spcAft>
              <a:buNone/>
            </a:pPr>
            <a:endParaRPr lang="ru-RU" altLang="ru-RU" sz="1600" dirty="0">
              <a:solidFill>
                <a:prstClr val="black"/>
              </a:solidFill>
              <a:latin typeface="Calibri" panose="020F0502020204030204" pitchFamily="34" charset="0"/>
              <a:cs typeface="Calibri" panose="020F0502020204030204" pitchFamily="34" charset="0"/>
            </a:endParaRPr>
          </a:p>
          <a:p>
            <a:pPr algn="just" defTabSz="990570" eaLnBrk="0" fontAlgn="base" hangingPunct="0">
              <a:spcBef>
                <a:spcPct val="0"/>
              </a:spcBef>
              <a:spcAft>
                <a:spcPct val="0"/>
              </a:spcAft>
              <a:buNone/>
            </a:pPr>
            <a:r>
              <a:rPr lang="ru-RU" altLang="ru-RU" sz="1600" b="1" dirty="0">
                <a:solidFill>
                  <a:prstClr val="black"/>
                </a:solidFill>
                <a:latin typeface="Calibri" panose="020F0502020204030204" pitchFamily="34" charset="0"/>
                <a:cs typeface="Calibri" panose="020F0502020204030204" pitchFamily="34" charset="0"/>
              </a:rPr>
              <a:t>Планируют  внести изменения в типовые дополнительные профессиональные программы в области пожарной безопасности</a:t>
            </a:r>
          </a:p>
          <a:p>
            <a:pPr algn="just" defTabSz="990570" eaLnBrk="0" fontAlgn="base" hangingPunct="0">
              <a:spcBef>
                <a:spcPct val="0"/>
              </a:spcBef>
              <a:spcAft>
                <a:spcPct val="0"/>
              </a:spcAft>
              <a:buNone/>
            </a:pPr>
            <a:r>
              <a:rPr lang="ru-RU" altLang="ru-RU" sz="1600" dirty="0">
                <a:solidFill>
                  <a:prstClr val="black"/>
                </a:solidFill>
                <a:latin typeface="Calibri" panose="020F0502020204030204" pitchFamily="34" charset="0"/>
                <a:cs typeface="Calibri" panose="020F0502020204030204" pitchFamily="34" charset="0"/>
              </a:rPr>
              <a:t>Проект о внесении изменений в приказ МЧС России от 5 сентября 2021 . № 596 «Об утверждении типовых дополнительных профессиональных программ в области пожарной безопасности»: </a:t>
            </a:r>
            <a:r>
              <a:rPr lang="en-US" altLang="ru-RU" sz="1600" dirty="0">
                <a:solidFill>
                  <a:prstClr val="black"/>
                </a:solidFill>
                <a:latin typeface="Calibri" panose="020F0502020204030204" pitchFamily="34" charset="0"/>
                <a:cs typeface="Calibri" panose="020F0502020204030204" pitchFamily="34" charset="0"/>
                <a:hlinkClick r:id="rId3"/>
              </a:rPr>
              <a:t>https://regulation.gov.ru/Regulation/Npa/PublicView?npaID=144615</a:t>
            </a:r>
            <a:endParaRPr lang="ru-RU" altLang="ru-RU" sz="1600" dirty="0">
              <a:solidFill>
                <a:prstClr val="black"/>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2D263090-381B-36FB-7C1E-63A38AE25D5F}"/>
              </a:ext>
            </a:extLst>
          </p:cNvPr>
          <p:cNvSpPr txBox="1"/>
          <p:nvPr/>
        </p:nvSpPr>
        <p:spPr>
          <a:xfrm>
            <a:off x="540017" y="219268"/>
            <a:ext cx="3605855"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1" i="0" u="none" strike="noStrike" kern="1200" cap="none" spc="0" normalizeH="0" baseline="0" noProof="0" dirty="0">
                <a:ln>
                  <a:noFill/>
                </a:ln>
                <a:solidFill>
                  <a:prstClr val="black"/>
                </a:solidFill>
                <a:effectLst/>
                <a:uLnTx/>
                <a:uFillTx/>
                <a:latin typeface="Calibri"/>
                <a:ea typeface="+mn-ea"/>
                <a:cs typeface="+mn-cs"/>
              </a:rPr>
              <a:t>Пожарная безопасность</a:t>
            </a:r>
          </a:p>
        </p:txBody>
      </p:sp>
      <p:cxnSp>
        <p:nvCxnSpPr>
          <p:cNvPr id="3" name="Прямая соединительная линия 2">
            <a:extLst>
              <a:ext uri="{FF2B5EF4-FFF2-40B4-BE49-F238E27FC236}">
                <a16:creationId xmlns:a16="http://schemas.microsoft.com/office/drawing/2014/main" id="{1A535728-2EE8-8795-F377-B6254A0EC9B6}"/>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54527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AA3050-E8A9-BD0C-D765-3E5E52CA358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DA1A148-5FB7-469A-D84D-065BEDE51FC8}"/>
              </a:ext>
            </a:extLst>
          </p:cNvPr>
          <p:cNvSpPr txBox="1"/>
          <p:nvPr/>
        </p:nvSpPr>
        <p:spPr>
          <a:xfrm>
            <a:off x="540017" y="219268"/>
            <a:ext cx="3605855" cy="400110"/>
          </a:xfrm>
          <a:prstGeom prst="rect">
            <a:avLst/>
          </a:prstGeom>
          <a:noFill/>
        </p:spPr>
        <p:txBody>
          <a:bodyPr wrap="square">
            <a:spAutoFit/>
          </a:bodyPr>
          <a:lstStyle/>
          <a:p>
            <a:pPr marL="0" indent="0">
              <a:spcBef>
                <a:spcPts val="0"/>
              </a:spcBef>
              <a:buNone/>
              <a:defRPr/>
            </a:pPr>
            <a:r>
              <a:rPr lang="ru-RU" sz="2000" b="1" dirty="0">
                <a:cs typeface="Arial" panose="020B0604020202020204" pitchFamily="34" charset="0"/>
              </a:rPr>
              <a:t>СФР РФ</a:t>
            </a:r>
          </a:p>
        </p:txBody>
      </p:sp>
      <p:cxnSp>
        <p:nvCxnSpPr>
          <p:cNvPr id="4" name="Прямая соединительная линия 3">
            <a:extLst>
              <a:ext uri="{FF2B5EF4-FFF2-40B4-BE49-F238E27FC236}">
                <a16:creationId xmlns:a16="http://schemas.microsoft.com/office/drawing/2014/main" id="{2854AA9C-681B-6B8E-97E0-DE75423F9255}"/>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Прямоугольник 5">
            <a:extLst>
              <a:ext uri="{FF2B5EF4-FFF2-40B4-BE49-F238E27FC236}">
                <a16:creationId xmlns:a16="http://schemas.microsoft.com/office/drawing/2014/main" id="{2E71659E-A27A-F4B4-6898-6CFFA7C78435}"/>
              </a:ext>
            </a:extLst>
          </p:cNvPr>
          <p:cNvSpPr/>
          <p:nvPr/>
        </p:nvSpPr>
        <p:spPr>
          <a:xfrm>
            <a:off x="475591" y="917064"/>
            <a:ext cx="8943617" cy="5509200"/>
          </a:xfrm>
          <a:prstGeom prst="rect">
            <a:avLst/>
          </a:prstGeom>
        </p:spPr>
        <p:txBody>
          <a:bodyPr wrap="square">
            <a:spAutoFit/>
          </a:bodyPr>
          <a:lstStyle/>
          <a:p>
            <a:r>
              <a:rPr lang="ru-RU" sz="1600" b="1" dirty="0"/>
              <a:t>С 15.06.2025 новые формы для взаимодействия с СФР по пособиям работников</a:t>
            </a:r>
          </a:p>
          <a:p>
            <a:r>
              <a:rPr lang="ru-RU" sz="1600" dirty="0"/>
              <a:t>(Приказ СФР от 28.04.2025 № 520)</a:t>
            </a:r>
          </a:p>
          <a:p>
            <a:r>
              <a:rPr lang="ru-RU" sz="1600" dirty="0"/>
              <a:t>Документ установил новые формы, по которым следует: </a:t>
            </a:r>
          </a:p>
          <a:p>
            <a:pPr marL="285750" indent="-285750">
              <a:buFont typeface="Arial" panose="020B0604020202020204" pitchFamily="34" charset="0"/>
              <a:buChar char="•"/>
            </a:pPr>
            <a:r>
              <a:rPr lang="ru-RU" sz="1600" dirty="0"/>
              <a:t>подавать документы и информацию в отношении застрахованного лица; </a:t>
            </a:r>
          </a:p>
          <a:p>
            <a:pPr marL="285750" indent="-285750">
              <a:buFont typeface="Arial" panose="020B0604020202020204" pitchFamily="34" charset="0"/>
              <a:buChar char="•"/>
            </a:pPr>
            <a:r>
              <a:rPr lang="ru-RU" sz="1600" dirty="0"/>
              <a:t>извещать, если вносят исправления в больничный лист; </a:t>
            </a:r>
          </a:p>
          <a:p>
            <a:pPr marL="285750" indent="-285750">
              <a:buFont typeface="Arial" panose="020B0604020202020204" pitchFamily="34" charset="0"/>
              <a:buChar char="•"/>
            </a:pPr>
            <a:r>
              <a:rPr lang="ru-RU" sz="1600" dirty="0"/>
              <a:t>подавать заявление в случае необходимости назначить пособие по уходу за ребенком; </a:t>
            </a:r>
          </a:p>
          <a:p>
            <a:pPr marL="285750" indent="-285750">
              <a:buFont typeface="Arial" panose="020B0604020202020204" pitchFamily="34" charset="0"/>
              <a:buChar char="•"/>
            </a:pPr>
            <a:r>
              <a:rPr lang="ru-RU" sz="1600" dirty="0"/>
              <a:t>уведомлять, если застрахованное лицо утрачивает право получать пособие по уходу за ребенком. </a:t>
            </a:r>
          </a:p>
          <a:p>
            <a:r>
              <a:rPr lang="ru-RU" sz="1600" dirty="0"/>
              <a:t> В новых формах необязательно указывать ИНН застрахованного лица, но необходимо будет проставить номер индивидуального лицевого счета ребенка при обращении за выплатой пособия по уходу за ним. </a:t>
            </a:r>
          </a:p>
          <a:p>
            <a:r>
              <a:rPr lang="ru-RU" sz="1600" dirty="0"/>
              <a:t> </a:t>
            </a:r>
          </a:p>
          <a:p>
            <a:r>
              <a:rPr lang="ru-RU" sz="1600" b="1" dirty="0"/>
              <a:t>С 01.07.2025 переход на новую цифровую платформу для сдачи ЕФС-1 и оформление машиночитаемой доверенности (МЧД) для нее </a:t>
            </a:r>
          </a:p>
          <a:p>
            <a:r>
              <a:rPr lang="ru-RU" sz="1600" dirty="0"/>
              <a:t>(Информация СРФ: </a:t>
            </a:r>
            <a:r>
              <a:rPr lang="en-US" sz="1600" dirty="0">
                <a:hlinkClick r:id="rId2">
                  <a:extLst>
                    <a:ext uri="{A12FA001-AC4F-418D-AE19-62706E023703}">
                      <ahyp:hlinkClr xmlns:ahyp="http://schemas.microsoft.com/office/drawing/2018/hyperlinkcolor" xmlns="" val="tx"/>
                    </a:ext>
                  </a:extLst>
                </a:hlinkClick>
              </a:rPr>
              <a:t>https://sfr.gov.ru/branches/yaroslavl/info/~0/12957?ysclid=mbj8r0c8p6818896881</a:t>
            </a:r>
            <a:r>
              <a:rPr lang="ru-RU" sz="1600" dirty="0"/>
              <a:t>) </a:t>
            </a:r>
          </a:p>
          <a:p>
            <a:pPr marL="285750" indent="-285750">
              <a:buFont typeface="Arial" panose="020B0604020202020204" pitchFamily="34" charset="0"/>
              <a:buChar char="•"/>
            </a:pPr>
            <a:r>
              <a:rPr lang="ru-RU" sz="1600" dirty="0"/>
              <a:t>в ближайшее время произойдет перевод приема ЕФС-1 с </a:t>
            </a:r>
            <a:r>
              <a:rPr lang="ru-RU" sz="1600" dirty="0" smtClean="0"/>
              <a:t> системы </a:t>
            </a:r>
            <a:r>
              <a:rPr lang="ru-RU" sz="1600" dirty="0"/>
              <a:t>электронного документооборота компаний (ЭДОК) на Единую централизованную цифровую платформу в социальной сфере (ЕЦЦП), массовый переход на ЕЦЦП запланирован с 01.07.2025 </a:t>
            </a:r>
          </a:p>
          <a:p>
            <a:pPr marL="285750" indent="-285750">
              <a:buFont typeface="Arial" panose="020B0604020202020204" pitchFamily="34" charset="0"/>
              <a:buChar char="•"/>
            </a:pPr>
            <a:r>
              <a:rPr lang="ru-RU" sz="1600" dirty="0"/>
              <a:t>в связи с переходом на другую платформу страхователям необходимо осуществить оформление МЧД или перевыпуск МЧД с актуальными полномочиями для взаимодействия с СФР</a:t>
            </a:r>
          </a:p>
          <a:p>
            <a:pPr marL="285750" indent="-285750">
              <a:buFont typeface="Arial" panose="020B0604020202020204" pitchFamily="34" charset="0"/>
              <a:buChar char="•"/>
            </a:pPr>
            <a:r>
              <a:rPr lang="ru-RU" sz="1600" dirty="0"/>
              <a:t>старые аналоги МЧД — Уведомление о предоставлении полномочий представителю и Уведомление о прекращении полномочий представителя в ЕЦЦП приниматься не будут</a:t>
            </a:r>
          </a:p>
        </p:txBody>
      </p:sp>
    </p:spTree>
    <p:extLst>
      <p:ext uri="{BB962C8B-B14F-4D97-AF65-F5344CB8AC3E}">
        <p14:creationId xmlns:p14="http://schemas.microsoft.com/office/powerpoint/2010/main" val="101240261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85903" y="714688"/>
            <a:ext cx="9201150" cy="4031873"/>
          </a:xfrm>
          <a:prstGeom prst="rect">
            <a:avLst/>
          </a:prstGeom>
        </p:spPr>
        <p:txBody>
          <a:bodyPr wrap="square">
            <a:spAutoFit/>
          </a:bodyPr>
          <a:lstStyle/>
          <a:p>
            <a:pPr algn="just"/>
            <a:r>
              <a:rPr lang="ru-RU" sz="1600" b="1" dirty="0" err="1"/>
              <a:t>Статформа</a:t>
            </a:r>
            <a:r>
              <a:rPr lang="ru-RU" sz="1600" b="1" dirty="0"/>
              <a:t> N П-4 о численности и зарплате оформляется по новым правилам с 01.02.2025 (Приказ Росстата 16 декабря 2024 г. N 647)</a:t>
            </a:r>
          </a:p>
          <a:p>
            <a:pPr algn="just"/>
            <a:r>
              <a:rPr lang="ru-RU" sz="1600" dirty="0"/>
              <a:t>По обновленной форме предстоит отчитываться </a:t>
            </a:r>
            <a:r>
              <a:rPr lang="ru-RU" sz="1600" b="1" dirty="0"/>
              <a:t>с 1 февраля 2025 года. </a:t>
            </a:r>
            <a:r>
              <a:rPr lang="ru-RU" sz="1600" dirty="0"/>
              <a:t>Срок сдачи сведений - с 1-го рабочего дня по 15-е число после отчетного месяца (квартала). Теперь Росстат разработал новые указания по заполнению формы N П-4. Особое внимание следует обратить на расчет показателей списочной (СЧ) и среднесписочной численности работников (ССЧ) (пункты 16 - 24 приказа).</a:t>
            </a:r>
          </a:p>
          <a:p>
            <a:pPr algn="just"/>
            <a:endParaRPr lang="ru-RU" sz="1600" dirty="0"/>
          </a:p>
          <a:p>
            <a:pPr algn="just"/>
            <a:r>
              <a:rPr lang="ru-RU" sz="1600" b="1" dirty="0" err="1"/>
              <a:t>Статсведения</a:t>
            </a:r>
            <a:r>
              <a:rPr lang="ru-RU" sz="1600" b="1" dirty="0"/>
              <a:t> о распределении штата сотрудников по размерам заработной платы нужно представлять по новой форме (Приказ Росстата от 27 декабря 2024 г. N 696). </a:t>
            </a:r>
            <a:r>
              <a:rPr lang="ru-RU" sz="1600" dirty="0"/>
              <a:t>Начиная с отчетного периода </a:t>
            </a:r>
            <a:r>
              <a:rPr lang="ru-RU" sz="1600" b="1" dirty="0"/>
              <a:t>за апрель 2025 г. </a:t>
            </a:r>
            <a:r>
              <a:rPr lang="ru-RU" sz="1600" dirty="0"/>
              <a:t>вводится новая </a:t>
            </a:r>
            <a:r>
              <a:rPr lang="ru-RU" sz="1600" dirty="0" err="1"/>
              <a:t>статформа</a:t>
            </a:r>
            <a:r>
              <a:rPr lang="ru-RU" sz="1600" dirty="0"/>
              <a:t> N 1 для представления сведений о распределении численности работников по размерам заработной платы.</a:t>
            </a:r>
          </a:p>
          <a:p>
            <a:pPr algn="just"/>
            <a:endParaRPr lang="ru-RU" sz="1600" dirty="0"/>
          </a:p>
          <a:p>
            <a:pPr algn="just"/>
            <a:r>
              <a:rPr lang="ru-RU" sz="1600" dirty="0"/>
              <a:t>Утверждены указания по ее заполнению. По форме отчитываются все юридические лица, кроме субъектов малого предпринимательства. Данные по форме предоставляют в территориальный орган Росстата по месту фактического осуществления деятельности юридического лица (обособленного подразделения) 1 раз в два года в сроки, указанные на бланке формы.</a:t>
            </a:r>
          </a:p>
        </p:txBody>
      </p:sp>
      <p:sp>
        <p:nvSpPr>
          <p:cNvPr id="6" name="TextBox 5">
            <a:extLst>
              <a:ext uri="{FF2B5EF4-FFF2-40B4-BE49-F238E27FC236}">
                <a16:creationId xmlns:a16="http://schemas.microsoft.com/office/drawing/2014/main" id="{4B85FA47-CDAC-C1E1-2EE1-8E1193BCCE27}"/>
              </a:ext>
            </a:extLst>
          </p:cNvPr>
          <p:cNvSpPr txBox="1"/>
          <p:nvPr/>
        </p:nvSpPr>
        <p:spPr>
          <a:xfrm>
            <a:off x="540016" y="219268"/>
            <a:ext cx="7060933" cy="400110"/>
          </a:xfrm>
          <a:prstGeom prst="rect">
            <a:avLst/>
          </a:prstGeom>
          <a:noFill/>
        </p:spPr>
        <p:txBody>
          <a:bodyPr wrap="square">
            <a:spAutoFit/>
          </a:bodyPr>
          <a:lstStyle/>
          <a:p>
            <a:r>
              <a:rPr lang="ru-RU" sz="2000" b="1" dirty="0"/>
              <a:t>Статистика</a:t>
            </a:r>
            <a:endParaRPr lang="ru-RU" sz="2000" b="1" dirty="0">
              <a:solidFill>
                <a:srgbClr val="FF0000"/>
              </a:solidFill>
            </a:endParaRPr>
          </a:p>
        </p:txBody>
      </p:sp>
      <p:cxnSp>
        <p:nvCxnSpPr>
          <p:cNvPr id="7" name="Прямая соединительная линия 6">
            <a:extLst>
              <a:ext uri="{FF2B5EF4-FFF2-40B4-BE49-F238E27FC236}">
                <a16:creationId xmlns:a16="http://schemas.microsoft.com/office/drawing/2014/main" id="{270BE759-19C6-CF2B-E5BE-3749ADD5D693}"/>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20550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455237" y="1019488"/>
            <a:ext cx="9201150" cy="4524315"/>
          </a:xfrm>
          <a:prstGeom prst="rect">
            <a:avLst/>
          </a:prstGeom>
        </p:spPr>
        <p:txBody>
          <a:bodyPr wrap="square">
            <a:spAutoFit/>
          </a:bodyPr>
          <a:lstStyle/>
          <a:p>
            <a:pPr algn="just"/>
            <a:r>
              <a:rPr lang="ru-RU" sz="1600" b="1" dirty="0"/>
              <a:t>С 6 января 2025 г. в качестве повода для проверок ГИТ </a:t>
            </a:r>
            <a:r>
              <a:rPr lang="ru-RU" sz="1600" dirty="0"/>
              <a:t>(новый индикатор риска) может стать поступление информации о заключении договоров более чем с 35 самозянятыми на протяжении более 3 месяцев и, если их среднемесячная оплата свыше 35 тыс. руб., что составляет не менее 90% их общего дохода (п. 8 Приказ Министерства труда и социальной защиты РФ от 30 ноября 2021 г. N 838н).</a:t>
            </a:r>
          </a:p>
          <a:p>
            <a:pPr algn="just"/>
            <a:endParaRPr lang="ru-RU" sz="1600" dirty="0"/>
          </a:p>
          <a:p>
            <a:pPr algn="just"/>
            <a:r>
              <a:rPr lang="ru-RU" sz="1600" b="1" dirty="0"/>
              <a:t>Постановлением Правительства РФ от 27 декабря 2024 г. N 1927 утвержден порядок ведения реестра работодателей, у которых выявлены факты нелегальной занятости</a:t>
            </a:r>
            <a:r>
              <a:rPr lang="ru-RU" sz="1600" dirty="0"/>
              <a:t>. Документ применяется с 1 января 2025г.</a:t>
            </a:r>
          </a:p>
          <a:p>
            <a:pPr algn="just"/>
            <a:endParaRPr lang="ru-RU" sz="1600" dirty="0"/>
          </a:p>
          <a:p>
            <a:pPr algn="just"/>
            <a:r>
              <a:rPr lang="ru-RU" sz="1600" dirty="0"/>
              <a:t>Основанием для внесения записи в реестр является вступившее в силу постановление об административном правонарушении по ч. 4 ст. 5.27 КоАП РФ. Противоправность действий работодателя заключается в нарушении им требований ст. 15, 67, 68 ТК РФ, устанавливающих порядок оформления трудовых отношений. В Кодексе об административных правонарушениях это звучит как уклонение работодателя от оформления трудового договора или заключения гражданско-правового договора, фактически регулирующего трудовые отношения.</a:t>
            </a:r>
          </a:p>
          <a:p>
            <a:pPr algn="just"/>
            <a:endParaRPr lang="ru-RU" sz="1600" dirty="0"/>
          </a:p>
          <a:p>
            <a:pPr algn="just"/>
            <a:r>
              <a:rPr lang="ru-RU" sz="1600" dirty="0"/>
              <a:t>Сведения, содержащиеся в реестре, размещаются на официальном сайте Федеральной службы по труду и занятости в сети "Интернет" (</a:t>
            </a:r>
            <a:r>
              <a:rPr lang="ru-RU" sz="1600" u="sng" dirty="0">
                <a:hlinkClick r:id="rId2"/>
              </a:rPr>
              <a:t>https://rostrud.gov.ru</a:t>
            </a:r>
            <a:r>
              <a:rPr lang="ru-RU" sz="1600" dirty="0"/>
              <a:t>) - это публичный, общедоступный ресурс.</a:t>
            </a:r>
          </a:p>
        </p:txBody>
      </p:sp>
      <p:sp>
        <p:nvSpPr>
          <p:cNvPr id="6" name="TextBox 5">
            <a:extLst>
              <a:ext uri="{FF2B5EF4-FFF2-40B4-BE49-F238E27FC236}">
                <a16:creationId xmlns:a16="http://schemas.microsoft.com/office/drawing/2014/main" id="{4B85FA47-CDAC-C1E1-2EE1-8E1193BCCE27}"/>
              </a:ext>
            </a:extLst>
          </p:cNvPr>
          <p:cNvSpPr txBox="1"/>
          <p:nvPr/>
        </p:nvSpPr>
        <p:spPr>
          <a:xfrm>
            <a:off x="540016" y="219268"/>
            <a:ext cx="7060933" cy="400110"/>
          </a:xfrm>
          <a:prstGeom prst="rect">
            <a:avLst/>
          </a:prstGeom>
          <a:noFill/>
        </p:spPr>
        <p:txBody>
          <a:bodyPr wrap="square">
            <a:spAutoFit/>
          </a:bodyPr>
          <a:lstStyle/>
          <a:p>
            <a:r>
              <a:rPr lang="ru-RU" sz="2000" b="1" dirty="0"/>
              <a:t>ПРОВЕРКИ </a:t>
            </a:r>
            <a:endParaRPr lang="ru-RU" sz="2000" b="1" dirty="0">
              <a:solidFill>
                <a:srgbClr val="FF0000"/>
              </a:solidFill>
            </a:endParaRPr>
          </a:p>
        </p:txBody>
      </p:sp>
      <p:cxnSp>
        <p:nvCxnSpPr>
          <p:cNvPr id="7" name="Прямая соединительная линия 6">
            <a:extLst>
              <a:ext uri="{FF2B5EF4-FFF2-40B4-BE49-F238E27FC236}">
                <a16:creationId xmlns:a16="http://schemas.microsoft.com/office/drawing/2014/main" id="{270BE759-19C6-CF2B-E5BE-3749ADD5D693}"/>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5658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104201"/>
            <a:ext cx="9735127"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6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5" name="Прямая соединительная линия 4">
            <a:extLst>
              <a:ext uri="{FF2B5EF4-FFF2-40B4-BE49-F238E27FC236}">
                <a16:creationId xmlns:a16="http://schemas.microsoft.com/office/drawing/2014/main" id="{E0D952CE-CEA4-8723-1FCF-9ED16A154437}"/>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438150" y="900112"/>
            <a:ext cx="8981058" cy="5262979"/>
          </a:xfrm>
          <a:prstGeom prst="rect">
            <a:avLst/>
          </a:prstGeom>
        </p:spPr>
        <p:txBody>
          <a:bodyPr wrap="square">
            <a:spAutoFit/>
          </a:bodyPr>
          <a:lstStyle/>
          <a:p>
            <a:pPr algn="just"/>
            <a:r>
              <a:rPr lang="ru-RU" sz="1600" b="1" dirty="0"/>
              <a:t>С 1 марта 2025 г. вступил в силу Федеральный закон от 9 ноября 2024 г. N 381-ФЗ о регулировании труда наставников. </a:t>
            </a:r>
          </a:p>
          <a:p>
            <a:pPr algn="just"/>
            <a:r>
              <a:rPr lang="ru-RU" sz="1600" dirty="0"/>
              <a:t/>
            </a:r>
            <a:br>
              <a:rPr lang="ru-RU" sz="1600" dirty="0"/>
            </a:br>
            <a:r>
              <a:rPr lang="ru-RU" sz="1600" dirty="0"/>
              <a:t>Особенности регулирования труда прописали в новой статье 351.8 ТК РФ. В ней закрепили, в частности, </a:t>
            </a:r>
            <a:r>
              <a:rPr lang="ru-RU" sz="1600" b="1" dirty="0"/>
              <a:t>определение наставничества </a:t>
            </a:r>
            <a:r>
              <a:rPr lang="ru-RU" sz="1600" dirty="0"/>
              <a:t>- это выполнение работником на основании его письменного согласия </a:t>
            </a:r>
            <a:r>
              <a:rPr lang="ru-RU" sz="1600" b="1" dirty="0"/>
              <a:t>по поручению </a:t>
            </a:r>
            <a:r>
              <a:rPr lang="ru-RU" sz="1600" dirty="0"/>
              <a:t>работодателя работы по оказанию другому работнику помощи </a:t>
            </a:r>
            <a:r>
              <a:rPr lang="ru-RU" sz="1600" b="1" dirty="0"/>
              <a:t>в овладении </a:t>
            </a:r>
            <a:r>
              <a:rPr lang="ru-RU" sz="1600" dirty="0"/>
              <a:t>навыками работы </a:t>
            </a:r>
            <a:r>
              <a:rPr lang="ru-RU" sz="1600" b="1" dirty="0"/>
              <a:t>на производстве и (или) рабочем месте </a:t>
            </a:r>
            <a:r>
              <a:rPr lang="ru-RU" sz="1600" dirty="0"/>
              <a:t>по полученной (получаемой) другим работником профессии (специальности).</a:t>
            </a:r>
          </a:p>
          <a:p>
            <a:pPr algn="just"/>
            <a:r>
              <a:rPr lang="ru-RU" sz="1600" dirty="0"/>
              <a:t/>
            </a:r>
            <a:br>
              <a:rPr lang="ru-RU" sz="1600" dirty="0"/>
            </a:br>
            <a:r>
              <a:rPr lang="ru-RU" sz="1600" dirty="0"/>
              <a:t>Также согласно новой статье 351.8 ТК РФ особенности работы наставника (ее содержание, сроки и форма выполнения) должны </a:t>
            </a:r>
            <a:r>
              <a:rPr lang="ru-RU" sz="1600" b="1" dirty="0"/>
              <a:t>быть прописаны в трудовом договоре сотрудника или </a:t>
            </a:r>
            <a:r>
              <a:rPr lang="ru-RU" sz="1600" b="1" dirty="0" err="1"/>
              <a:t>доп.соглашении</a:t>
            </a:r>
            <a:r>
              <a:rPr lang="ru-RU" sz="1600" b="1" dirty="0"/>
              <a:t> к нему. </a:t>
            </a:r>
            <a:r>
              <a:rPr lang="ru-RU" sz="1600" dirty="0"/>
              <a:t>При этом </a:t>
            </a:r>
            <a:r>
              <a:rPr lang="ru-RU" sz="1600" b="1" dirty="0"/>
              <a:t>работник может досрочно отказаться </a:t>
            </a:r>
            <a:r>
              <a:rPr lang="ru-RU" sz="1600" dirty="0"/>
              <a:t>от осуществления им наставничества, а работодатель - досрочно отменить поручение об осуществлении наставничества, предупредив об этом работника не менее чем за 3 рабочих дня.</a:t>
            </a:r>
          </a:p>
          <a:p>
            <a:pPr algn="just"/>
            <a:r>
              <a:rPr lang="ru-RU" sz="1600" dirty="0"/>
              <a:t/>
            </a:r>
            <a:br>
              <a:rPr lang="ru-RU" sz="1600" dirty="0"/>
            </a:br>
            <a:r>
              <a:rPr lang="ru-RU" sz="1600" b="1" dirty="0"/>
              <a:t>Размеры и условия осуществления выплат </a:t>
            </a:r>
            <a:r>
              <a:rPr lang="ru-RU" sz="1600" dirty="0"/>
              <a:t>за наставничество работнику устанавливаются трудовым договором (или </a:t>
            </a:r>
            <a:r>
              <a:rPr lang="ru-RU" sz="1600" dirty="0" err="1"/>
              <a:t>доп.соглашением</a:t>
            </a:r>
            <a:r>
              <a:rPr lang="ru-RU" sz="1600" dirty="0"/>
              <a:t> к нему) в соответствии с действующими у работодателя системами оплаты труда с учетом содержания и (или) объема работы по наставничеству. Указанные размеры и условия осуществления выплат за наставничество должны быть не хуже, чем размеры и условия осуществления выплат за наставничество, установленные нормативными правовыми актами, соглашениями в соответствующей сфере.</a:t>
            </a:r>
          </a:p>
        </p:txBody>
      </p:sp>
      <p:sp>
        <p:nvSpPr>
          <p:cNvPr id="3" name="TextBox 2">
            <a:extLst>
              <a:ext uri="{FF2B5EF4-FFF2-40B4-BE49-F238E27FC236}">
                <a16:creationId xmlns:a16="http://schemas.microsoft.com/office/drawing/2014/main" id="{8224251A-3986-B18E-73DA-EACCF3BE4824}"/>
              </a:ext>
            </a:extLst>
          </p:cNvPr>
          <p:cNvSpPr txBox="1"/>
          <p:nvPr/>
        </p:nvSpPr>
        <p:spPr>
          <a:xfrm>
            <a:off x="469679" y="108738"/>
            <a:ext cx="5665474" cy="400110"/>
          </a:xfrm>
          <a:prstGeom prst="rect">
            <a:avLst/>
          </a:prstGeom>
          <a:noFill/>
        </p:spPr>
        <p:txBody>
          <a:bodyPr wrap="square">
            <a:spAutoFit/>
          </a:bodyPr>
          <a:lstStyle/>
          <a:p>
            <a:pPr>
              <a:defRPr/>
            </a:pPr>
            <a:r>
              <a:rPr lang="ru-RU" sz="2000" b="1" dirty="0">
                <a:cs typeface="Arial" panose="020B0604020202020204" pitchFamily="34" charset="0"/>
              </a:rPr>
              <a:t>Оплата труда, рабочее время и время отдыха </a:t>
            </a:r>
          </a:p>
        </p:txBody>
      </p:sp>
    </p:spTree>
    <p:extLst>
      <p:ext uri="{BB962C8B-B14F-4D97-AF65-F5344CB8AC3E}">
        <p14:creationId xmlns:p14="http://schemas.microsoft.com/office/powerpoint/2010/main" val="40913354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540016" y="860738"/>
            <a:ext cx="9201150" cy="4278094"/>
          </a:xfrm>
          <a:prstGeom prst="rect">
            <a:avLst/>
          </a:prstGeom>
        </p:spPr>
        <p:txBody>
          <a:bodyPr wrap="square">
            <a:spAutoFit/>
          </a:bodyPr>
          <a:lstStyle/>
          <a:p>
            <a:pPr lvl="0"/>
            <a:r>
              <a:rPr lang="ru-RU" sz="1600" b="1" dirty="0"/>
              <a:t>В Законе о государственном контроле и надзоре N 248-ФЗ от 31.07.2020 появилась новая ст. 52.1 об обязательном профилактическом визите </a:t>
            </a:r>
            <a:endParaRPr lang="ru-RU" sz="1600" dirty="0"/>
          </a:p>
          <a:p>
            <a:r>
              <a:rPr lang="ru-RU" sz="1600" b="1" dirty="0"/>
              <a:t> </a:t>
            </a:r>
            <a:endParaRPr lang="ru-RU" sz="1600" dirty="0"/>
          </a:p>
          <a:p>
            <a:r>
              <a:rPr lang="ru-RU" sz="1600" dirty="0"/>
              <a:t>Обязательный профилактический визит:</a:t>
            </a:r>
          </a:p>
          <a:p>
            <a:pPr marL="285750" lvl="0" indent="-285750">
              <a:buFont typeface="Arial" panose="020B0604020202020204" pitchFamily="34" charset="0"/>
              <a:buChar char="•"/>
            </a:pPr>
            <a:r>
              <a:rPr lang="ru-RU" sz="1600" dirty="0"/>
              <a:t>не предусматривает отказ от его проведения;</a:t>
            </a:r>
          </a:p>
          <a:p>
            <a:pPr marL="285750" lvl="0" indent="-285750">
              <a:buFont typeface="Arial" panose="020B0604020202020204" pitchFamily="34" charset="0"/>
              <a:buChar char="•"/>
            </a:pPr>
            <a:r>
              <a:rPr lang="ru-RU" sz="1600" dirty="0"/>
              <a:t>срок проведения не более 10 рабочих дней, но может быть продлен при необходимости проведения экспертизы, испытаний;</a:t>
            </a:r>
          </a:p>
          <a:p>
            <a:pPr marL="285750" lvl="0" indent="-285750">
              <a:buFont typeface="Arial" panose="020B0604020202020204" pitchFamily="34" charset="0"/>
              <a:buChar char="•"/>
            </a:pPr>
            <a:r>
              <a:rPr lang="ru-RU" sz="1600" dirty="0"/>
              <a:t>в ходе визита инспектор проводит осмотр, истребование необходимых документов, отбор проб (образцов), инструментальное обследование, испытание, экспертизу;</a:t>
            </a:r>
          </a:p>
          <a:p>
            <a:pPr marL="285750" lvl="0" indent="-285750">
              <a:buFont typeface="Arial" panose="020B0604020202020204" pitchFamily="34" charset="0"/>
              <a:buChar char="•"/>
            </a:pPr>
            <a:r>
              <a:rPr lang="ru-RU" sz="1600" dirty="0"/>
              <a:t>по окончании - составляется акт о проведении обязательного профилактического визита;</a:t>
            </a:r>
          </a:p>
          <a:p>
            <a:pPr marL="285750" lvl="0" indent="-285750">
              <a:buFont typeface="Arial" panose="020B0604020202020204" pitchFamily="34" charset="0"/>
              <a:buChar char="•"/>
            </a:pPr>
            <a:r>
              <a:rPr lang="ru-RU" sz="1600" dirty="0"/>
              <a:t>может быть выдано предписание об устранении выявленных нарушений обязательных требований, если такие нарушения не устранены до окончания проведения обязательного профилактического визита.</a:t>
            </a:r>
          </a:p>
          <a:p>
            <a:pPr lvl="0"/>
            <a:endParaRPr lang="ru-RU" sz="1600" dirty="0"/>
          </a:p>
          <a:p>
            <a:r>
              <a:rPr lang="ru-RU" sz="1600" b="1" dirty="0"/>
              <a:t>Планируют увеличить штрафы за уклонение от проверок</a:t>
            </a:r>
            <a:endParaRPr lang="ru-RU" sz="1600" dirty="0"/>
          </a:p>
          <a:p>
            <a:r>
              <a:rPr lang="ru-RU" sz="1600" dirty="0"/>
              <a:t>КоАП: ст. 19.4.1. Воспрепятствование законной деятельности должностного лица органа государственного контроля (надзора) (Законопроект от 10.10.2024 №736449-8)</a:t>
            </a:r>
          </a:p>
        </p:txBody>
      </p:sp>
      <p:sp>
        <p:nvSpPr>
          <p:cNvPr id="6" name="TextBox 5">
            <a:extLst>
              <a:ext uri="{FF2B5EF4-FFF2-40B4-BE49-F238E27FC236}">
                <a16:creationId xmlns:a16="http://schemas.microsoft.com/office/drawing/2014/main" id="{4B85FA47-CDAC-C1E1-2EE1-8E1193BCCE27}"/>
              </a:ext>
            </a:extLst>
          </p:cNvPr>
          <p:cNvSpPr txBox="1"/>
          <p:nvPr/>
        </p:nvSpPr>
        <p:spPr>
          <a:xfrm>
            <a:off x="540016" y="219268"/>
            <a:ext cx="7060933" cy="400110"/>
          </a:xfrm>
          <a:prstGeom prst="rect">
            <a:avLst/>
          </a:prstGeom>
          <a:noFill/>
        </p:spPr>
        <p:txBody>
          <a:bodyPr wrap="square">
            <a:spAutoFit/>
          </a:bodyPr>
          <a:lstStyle/>
          <a:p>
            <a:r>
              <a:rPr lang="ru-RU" sz="2000" b="1" dirty="0"/>
              <a:t>ПРОВЕРКИ </a:t>
            </a:r>
            <a:endParaRPr lang="ru-RU" sz="2000" b="1" dirty="0">
              <a:solidFill>
                <a:srgbClr val="FF0000"/>
              </a:solidFill>
            </a:endParaRPr>
          </a:p>
        </p:txBody>
      </p:sp>
      <p:cxnSp>
        <p:nvCxnSpPr>
          <p:cNvPr id="7" name="Прямая соединительная линия 6">
            <a:extLst>
              <a:ext uri="{FF2B5EF4-FFF2-40B4-BE49-F238E27FC236}">
                <a16:creationId xmlns:a16="http://schemas.microsoft.com/office/drawing/2014/main" id="{270BE759-19C6-CF2B-E5BE-3749ADD5D693}"/>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4" name="Таблица 3"/>
          <p:cNvGraphicFramePr>
            <a:graphicFrameLocks noGrp="1"/>
          </p:cNvGraphicFramePr>
          <p:nvPr>
            <p:extLst>
              <p:ext uri="{D42A27DB-BD31-4B8C-83A1-F6EECF244321}">
                <p14:modId xmlns:p14="http://schemas.microsoft.com/office/powerpoint/2010/main" val="520018153"/>
              </p:ext>
            </p:extLst>
          </p:nvPr>
        </p:nvGraphicFramePr>
        <p:xfrm>
          <a:off x="639387" y="5155372"/>
          <a:ext cx="7766050" cy="1483360"/>
        </p:xfrm>
        <a:graphic>
          <a:graphicData uri="http://schemas.openxmlformats.org/drawingml/2006/table">
            <a:tbl>
              <a:tblPr firstRow="1" bandRow="1">
                <a:tableStyleId>{5C22544A-7EE6-4342-B048-85BDC9FD1C3A}</a:tableStyleId>
              </a:tblPr>
              <a:tblGrid>
                <a:gridCol w="3238343">
                  <a:extLst>
                    <a:ext uri="{9D8B030D-6E8A-4147-A177-3AD203B41FA5}">
                      <a16:colId xmlns:a16="http://schemas.microsoft.com/office/drawing/2014/main" val="3477804441"/>
                    </a:ext>
                  </a:extLst>
                </a:gridCol>
                <a:gridCol w="2038507">
                  <a:extLst>
                    <a:ext uri="{9D8B030D-6E8A-4147-A177-3AD203B41FA5}">
                      <a16:colId xmlns:a16="http://schemas.microsoft.com/office/drawing/2014/main" val="3135155542"/>
                    </a:ext>
                  </a:extLst>
                </a:gridCol>
                <a:gridCol w="2489200">
                  <a:extLst>
                    <a:ext uri="{9D8B030D-6E8A-4147-A177-3AD203B41FA5}">
                      <a16:colId xmlns:a16="http://schemas.microsoft.com/office/drawing/2014/main" val="2890286867"/>
                    </a:ext>
                  </a:extLst>
                </a:gridCol>
              </a:tblGrid>
              <a:tr h="370840">
                <a:tc>
                  <a:txBody>
                    <a:bodyPr/>
                    <a:lstStyle/>
                    <a:p>
                      <a:endParaRPr lang="ru-RU" sz="1600" dirty="0"/>
                    </a:p>
                  </a:txBody>
                  <a:tcPr/>
                </a:tc>
                <a:tc>
                  <a:txBody>
                    <a:bodyPr/>
                    <a:lstStyle/>
                    <a:p>
                      <a:r>
                        <a:rPr lang="ru-RU" sz="1600" b="1" dirty="0"/>
                        <a:t>Сейчас</a:t>
                      </a:r>
                      <a:endParaRPr lang="ru-RU" sz="1600" dirty="0"/>
                    </a:p>
                  </a:txBody>
                  <a:tcPr/>
                </a:tc>
                <a:tc>
                  <a:txBody>
                    <a:bodyPr/>
                    <a:lstStyle/>
                    <a:p>
                      <a:r>
                        <a:rPr lang="ru-RU" sz="1600" dirty="0"/>
                        <a:t>Планируется</a:t>
                      </a:r>
                    </a:p>
                  </a:txBody>
                  <a:tcPr/>
                </a:tc>
                <a:extLst>
                  <a:ext uri="{0D108BD9-81ED-4DB2-BD59-A6C34878D82A}">
                    <a16:rowId xmlns:a16="http://schemas.microsoft.com/office/drawing/2014/main" val="1017244697"/>
                  </a:ext>
                </a:extLst>
              </a:tr>
              <a:tr h="370840">
                <a:tc>
                  <a:txBody>
                    <a:bodyPr/>
                    <a:lstStyle/>
                    <a:p>
                      <a:r>
                        <a:rPr lang="ru-RU" sz="1600" b="1" dirty="0"/>
                        <a:t>на граждан</a:t>
                      </a:r>
                      <a:endParaRPr lang="ru-RU" sz="1600" dirty="0"/>
                    </a:p>
                  </a:txBody>
                  <a:tcPr/>
                </a:tc>
                <a:tc>
                  <a:txBody>
                    <a:bodyPr/>
                    <a:lstStyle/>
                    <a:p>
                      <a:r>
                        <a:rPr lang="ru-RU" sz="1600" dirty="0"/>
                        <a:t>от 500 до 1 000</a:t>
                      </a:r>
                    </a:p>
                  </a:txBody>
                  <a:tcPr/>
                </a:tc>
                <a:tc>
                  <a:txBody>
                    <a:bodyPr/>
                    <a:lstStyle/>
                    <a:p>
                      <a:r>
                        <a:rPr lang="ru-RU" sz="1600" dirty="0"/>
                        <a:t>от 10 000 до 20 000</a:t>
                      </a:r>
                    </a:p>
                  </a:txBody>
                  <a:tcPr/>
                </a:tc>
                <a:extLst>
                  <a:ext uri="{0D108BD9-81ED-4DB2-BD59-A6C34878D82A}">
                    <a16:rowId xmlns:a16="http://schemas.microsoft.com/office/drawing/2014/main" val="2674664753"/>
                  </a:ext>
                </a:extLst>
              </a:tr>
              <a:tr h="370840">
                <a:tc>
                  <a:txBody>
                    <a:bodyPr/>
                    <a:lstStyle/>
                    <a:p>
                      <a:r>
                        <a:rPr lang="ru-RU" sz="1600" b="1" dirty="0"/>
                        <a:t>на должностных лиц</a:t>
                      </a:r>
                      <a:endParaRPr lang="ru-RU" sz="1600" dirty="0"/>
                    </a:p>
                  </a:txBody>
                  <a:tcPr/>
                </a:tc>
                <a:tc>
                  <a:txBody>
                    <a:bodyPr/>
                    <a:lstStyle/>
                    <a:p>
                      <a:r>
                        <a:rPr lang="ru-RU" sz="1600" dirty="0"/>
                        <a:t>от 2 000 до 4 000</a:t>
                      </a:r>
                    </a:p>
                  </a:txBody>
                  <a:tcPr/>
                </a:tc>
                <a:tc>
                  <a:txBody>
                    <a:bodyPr/>
                    <a:lstStyle/>
                    <a:p>
                      <a:r>
                        <a:rPr lang="ru-RU" sz="1600" dirty="0"/>
                        <a:t>от 20 000 до 50 000</a:t>
                      </a:r>
                    </a:p>
                  </a:txBody>
                  <a:tcPr/>
                </a:tc>
                <a:extLst>
                  <a:ext uri="{0D108BD9-81ED-4DB2-BD59-A6C34878D82A}">
                    <a16:rowId xmlns:a16="http://schemas.microsoft.com/office/drawing/2014/main" val="2777406395"/>
                  </a:ext>
                </a:extLst>
              </a:tr>
              <a:tr h="370840">
                <a:tc>
                  <a:txBody>
                    <a:bodyPr/>
                    <a:lstStyle/>
                    <a:p>
                      <a:r>
                        <a:rPr lang="ru-RU" sz="1600" b="1" dirty="0"/>
                        <a:t>на юридических лиц</a:t>
                      </a:r>
                      <a:endParaRPr lang="ru-RU" sz="1600" dirty="0"/>
                    </a:p>
                  </a:txBody>
                  <a:tcPr/>
                </a:tc>
                <a:tc>
                  <a:txBody>
                    <a:bodyPr/>
                    <a:lstStyle/>
                    <a:p>
                      <a:r>
                        <a:rPr lang="ru-RU" sz="1600" dirty="0"/>
                        <a:t>от 5 000 до 10 000</a:t>
                      </a:r>
                    </a:p>
                  </a:txBody>
                  <a:tcPr/>
                </a:tc>
                <a:tc>
                  <a:txBody>
                    <a:bodyPr/>
                    <a:lstStyle/>
                    <a:p>
                      <a:r>
                        <a:rPr lang="ru-RU" sz="1600" dirty="0"/>
                        <a:t>от 250 000 до 500 000</a:t>
                      </a:r>
                    </a:p>
                  </a:txBody>
                  <a:tcPr/>
                </a:tc>
                <a:extLst>
                  <a:ext uri="{0D108BD9-81ED-4DB2-BD59-A6C34878D82A}">
                    <a16:rowId xmlns:a16="http://schemas.microsoft.com/office/drawing/2014/main" val="3334914227"/>
                  </a:ext>
                </a:extLst>
              </a:tr>
            </a:tbl>
          </a:graphicData>
        </a:graphic>
      </p:graphicFrame>
    </p:spTree>
    <p:extLst>
      <p:ext uri="{BB962C8B-B14F-4D97-AF65-F5344CB8AC3E}">
        <p14:creationId xmlns:p14="http://schemas.microsoft.com/office/powerpoint/2010/main" val="212086275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776420" y="777623"/>
            <a:ext cx="8581384" cy="4770537"/>
          </a:xfrm>
          <a:prstGeom prst="rect">
            <a:avLst/>
          </a:prstGeom>
        </p:spPr>
        <p:txBody>
          <a:bodyPr wrap="square">
            <a:spAutoFit/>
          </a:bodyPr>
          <a:lstStyle/>
          <a:p>
            <a:r>
              <a:rPr lang="ru-RU" sz="1600" b="1" dirty="0"/>
              <a:t>Основные изменения в КоАП РФ действует с 30.05.2025</a:t>
            </a:r>
            <a:r>
              <a:rPr lang="ru-RU" sz="1600" dirty="0"/>
              <a:t> (Федеральный закон от 30.11.2024 N 420-ФЗ):</a:t>
            </a:r>
          </a:p>
          <a:p>
            <a:endParaRPr lang="ru-RU" sz="1600" dirty="0"/>
          </a:p>
          <a:p>
            <a:pPr marL="285750" indent="-285750">
              <a:buFont typeface="Wingdings" panose="05000000000000000000" pitchFamily="2" charset="2"/>
              <a:buChar char="Ø"/>
            </a:pPr>
            <a:r>
              <a:rPr lang="ru-RU" sz="1600" dirty="0"/>
              <a:t>Часть 1 статьи 13.11 - "Обработка персональных данных в случаях, не предусмотренных законодательством Российской Федерации в области персональных данных, либо обработка персональных данных, несовместимая с целями сбора персональных данных, за исключением случаев, предусмотренных частями 2, 11-18 настоящей статьи и статьей 17.13 настоящего Кодекса, если эти действия не содержат уголовно наказуемого деяния</a:t>
            </a:r>
          </a:p>
          <a:p>
            <a:pPr marL="285750" indent="-285750">
              <a:buFont typeface="Wingdings" panose="05000000000000000000" pitchFamily="2" charset="2"/>
              <a:buChar char="Ø"/>
            </a:pPr>
            <a:endParaRPr lang="ru-RU" sz="1600" dirty="0"/>
          </a:p>
          <a:p>
            <a:pPr marL="285750" indent="-285750">
              <a:buFont typeface="Wingdings" panose="05000000000000000000" pitchFamily="2" charset="2"/>
              <a:buChar char="Ø"/>
            </a:pPr>
            <a:endParaRPr lang="ru-RU" sz="1600" dirty="0"/>
          </a:p>
          <a:p>
            <a:pPr marL="285750" indent="-285750">
              <a:buFont typeface="Wingdings" panose="05000000000000000000" pitchFamily="2" charset="2"/>
              <a:buChar char="Ø"/>
            </a:pPr>
            <a:endParaRPr lang="ru-RU" sz="1600" dirty="0"/>
          </a:p>
          <a:p>
            <a:pPr marL="285750" indent="-285750">
              <a:buFont typeface="Wingdings" panose="05000000000000000000" pitchFamily="2" charset="2"/>
              <a:buChar char="Ø"/>
            </a:pPr>
            <a:endParaRPr lang="ru-RU" sz="1600" dirty="0"/>
          </a:p>
          <a:p>
            <a:pPr marL="285750" indent="-285750">
              <a:buFont typeface="Wingdings" panose="05000000000000000000" pitchFamily="2" charset="2"/>
              <a:buChar char="Ø"/>
            </a:pPr>
            <a:endParaRPr lang="ru-RU" sz="1600" dirty="0"/>
          </a:p>
          <a:p>
            <a:pPr marL="285750" indent="-285750">
              <a:buFont typeface="Wingdings" panose="05000000000000000000" pitchFamily="2" charset="2"/>
              <a:buChar char="Ø"/>
            </a:pPr>
            <a:endParaRPr lang="ru-RU" sz="1600" dirty="0"/>
          </a:p>
          <a:p>
            <a:pPr marL="285750" indent="-285750">
              <a:buFont typeface="Wingdings" panose="05000000000000000000" pitchFamily="2" charset="2"/>
              <a:buChar char="Ø"/>
            </a:pPr>
            <a:r>
              <a:rPr lang="ru-RU" sz="1600" dirty="0"/>
              <a:t>Часть 1.1 статьи 13.11 - Повторное совершение административного правонарушения, предусмотренного частью 1 ст. 13.11 КоАП РФ</a:t>
            </a:r>
          </a:p>
          <a:p>
            <a:endParaRPr lang="ru-RU" sz="1600" dirty="0"/>
          </a:p>
          <a:p>
            <a:pPr marL="285750" indent="-285750">
              <a:buFont typeface="Wingdings" panose="05000000000000000000" pitchFamily="2" charset="2"/>
              <a:buChar char="Ø"/>
            </a:pPr>
            <a:endParaRPr lang="ru-RU" sz="1600" dirty="0"/>
          </a:p>
          <a:p>
            <a:endParaRPr lang="ru-RU" sz="1600" dirty="0"/>
          </a:p>
        </p:txBody>
      </p:sp>
      <p:graphicFrame>
        <p:nvGraphicFramePr>
          <p:cNvPr id="6" name="Таблица 5"/>
          <p:cNvGraphicFramePr>
            <a:graphicFrameLocks noGrp="1"/>
          </p:cNvGraphicFramePr>
          <p:nvPr/>
        </p:nvGraphicFramePr>
        <p:xfrm>
          <a:off x="1365806" y="2924930"/>
          <a:ext cx="7128990" cy="782765"/>
        </p:xfrm>
        <a:graphic>
          <a:graphicData uri="http://schemas.openxmlformats.org/drawingml/2006/table">
            <a:tbl>
              <a:tblPr firstRow="1" firstCol="1" bandRow="1"/>
              <a:tblGrid>
                <a:gridCol w="3564114">
                  <a:extLst>
                    <a:ext uri="{9D8B030D-6E8A-4147-A177-3AD203B41FA5}">
                      <a16:colId xmlns:a16="http://schemas.microsoft.com/office/drawing/2014/main" val="2144217126"/>
                    </a:ext>
                  </a:extLst>
                </a:gridCol>
                <a:gridCol w="3564876">
                  <a:extLst>
                    <a:ext uri="{9D8B030D-6E8A-4147-A177-3AD203B41FA5}">
                      <a16:colId xmlns:a16="http://schemas.microsoft.com/office/drawing/2014/main" val="1222575689"/>
                    </a:ext>
                  </a:extLst>
                </a:gridCol>
              </a:tblGrid>
              <a:tr h="0">
                <a:tc>
                  <a:txBody>
                    <a:bodyPr/>
                    <a:lstStyle/>
                    <a:p>
                      <a:pPr algn="ctr">
                        <a:lnSpc>
                          <a:spcPct val="107000"/>
                        </a:lnSpc>
                        <a:spcAft>
                          <a:spcPts val="0"/>
                        </a:spcAft>
                      </a:pPr>
                      <a:r>
                        <a:rPr lang="ru-RU" sz="1600" b="1" dirty="0">
                          <a:solidFill>
                            <a:schemeClr val="tx1"/>
                          </a:solidFill>
                          <a:effectLst/>
                          <a:latin typeface="+mn-lt"/>
                          <a:ea typeface="Calibri" panose="020F0502020204030204" pitchFamily="34" charset="0"/>
                          <a:cs typeface="Times New Roman" panose="02020603050405020304" pitchFamily="18" charset="0"/>
                        </a:rPr>
                        <a:t>БЫЛО:</a:t>
                      </a:r>
                      <a:endParaRPr lang="ru-RU"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b="1" dirty="0">
                          <a:solidFill>
                            <a:schemeClr val="tx1"/>
                          </a:solidFill>
                          <a:effectLst/>
                          <a:latin typeface="+mn-lt"/>
                          <a:ea typeface="Calibri" panose="020F0502020204030204" pitchFamily="34" charset="0"/>
                          <a:cs typeface="Times New Roman" panose="02020603050405020304" pitchFamily="18" charset="0"/>
                        </a:rPr>
                        <a:t>СТАЛО:</a:t>
                      </a:r>
                      <a:endParaRPr lang="ru-RU"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2712943"/>
                  </a:ext>
                </a:extLst>
              </a:tr>
              <a:tr h="0">
                <a:tc>
                  <a:txBody>
                    <a:bodyPr/>
                    <a:lstStyle/>
                    <a:p>
                      <a:pPr algn="just">
                        <a:lnSpc>
                          <a:spcPct val="107000"/>
                        </a:lnSpc>
                        <a:spcAft>
                          <a:spcPts val="0"/>
                        </a:spcAft>
                      </a:pPr>
                      <a:r>
                        <a:rPr lang="ru-RU" sz="1600" dirty="0">
                          <a:solidFill>
                            <a:schemeClr val="tx1"/>
                          </a:solidFill>
                          <a:effectLst/>
                          <a:latin typeface="+mn-lt"/>
                          <a:ea typeface="Calibri" panose="020F0502020204030204" pitchFamily="34" charset="0"/>
                          <a:cs typeface="Times New Roman" panose="02020603050405020304" pitchFamily="18" charset="0"/>
                        </a:rPr>
                        <a:t>ДЛ - от 10 тыс. до 20 тыс. руб.;</a:t>
                      </a:r>
                    </a:p>
                    <a:p>
                      <a:pPr algn="just">
                        <a:lnSpc>
                          <a:spcPct val="107000"/>
                        </a:lnSpc>
                        <a:spcAft>
                          <a:spcPts val="0"/>
                        </a:spcAft>
                      </a:pPr>
                      <a:r>
                        <a:rPr lang="ru-RU" sz="1600" dirty="0">
                          <a:solidFill>
                            <a:schemeClr val="tx1"/>
                          </a:solidFill>
                          <a:effectLst/>
                          <a:latin typeface="+mn-lt"/>
                          <a:ea typeface="Calibri" panose="020F0502020204030204" pitchFamily="34" charset="0"/>
                          <a:cs typeface="Times New Roman" panose="02020603050405020304" pitchFamily="18" charset="0"/>
                        </a:rPr>
                        <a:t>ЮЛ - от 60 тыс. до 100 тыс. руб.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ru-RU" sz="1600" dirty="0">
                          <a:solidFill>
                            <a:schemeClr val="tx1"/>
                          </a:solidFill>
                          <a:effectLst/>
                          <a:latin typeface="+mn-lt"/>
                          <a:ea typeface="Calibri" panose="020F0502020204030204" pitchFamily="34" charset="0"/>
                          <a:cs typeface="Times New Roman" panose="02020603050405020304" pitchFamily="18" charset="0"/>
                        </a:rPr>
                        <a:t>ДЛ - от 50 тыс. до 100 тыс. руб.;</a:t>
                      </a:r>
                    </a:p>
                    <a:p>
                      <a:pPr algn="just">
                        <a:lnSpc>
                          <a:spcPct val="107000"/>
                        </a:lnSpc>
                        <a:spcAft>
                          <a:spcPts val="0"/>
                        </a:spcAft>
                      </a:pPr>
                      <a:r>
                        <a:rPr lang="ru-RU" sz="1600" dirty="0">
                          <a:solidFill>
                            <a:schemeClr val="tx1"/>
                          </a:solidFill>
                          <a:effectLst/>
                          <a:latin typeface="+mn-lt"/>
                          <a:ea typeface="Calibri" panose="020F0502020204030204" pitchFamily="34" charset="0"/>
                          <a:cs typeface="Times New Roman" panose="02020603050405020304" pitchFamily="18" charset="0"/>
                        </a:rPr>
                        <a:t>ЮЛ - от 150 тыс. до 300 тыс. руб.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2564249"/>
                  </a:ext>
                </a:extLst>
              </a:tr>
            </a:tbl>
          </a:graphicData>
        </a:graphic>
      </p:graphicFrame>
      <p:graphicFrame>
        <p:nvGraphicFramePr>
          <p:cNvPr id="7" name="Таблица 6"/>
          <p:cNvGraphicFramePr>
            <a:graphicFrameLocks noGrp="1"/>
          </p:cNvGraphicFramePr>
          <p:nvPr/>
        </p:nvGraphicFramePr>
        <p:xfrm>
          <a:off x="1365808" y="4948679"/>
          <a:ext cx="7128989" cy="1043687"/>
        </p:xfrm>
        <a:graphic>
          <a:graphicData uri="http://schemas.openxmlformats.org/drawingml/2006/table">
            <a:tbl>
              <a:tblPr firstRow="1" firstCol="1" bandRow="1"/>
              <a:tblGrid>
                <a:gridCol w="3564113">
                  <a:extLst>
                    <a:ext uri="{9D8B030D-6E8A-4147-A177-3AD203B41FA5}">
                      <a16:colId xmlns:a16="http://schemas.microsoft.com/office/drawing/2014/main" val="2410156195"/>
                    </a:ext>
                  </a:extLst>
                </a:gridCol>
                <a:gridCol w="3564876">
                  <a:extLst>
                    <a:ext uri="{9D8B030D-6E8A-4147-A177-3AD203B41FA5}">
                      <a16:colId xmlns:a16="http://schemas.microsoft.com/office/drawing/2014/main" val="3528036610"/>
                    </a:ext>
                  </a:extLst>
                </a:gridCol>
              </a:tblGrid>
              <a:tr h="0">
                <a:tc>
                  <a:txBody>
                    <a:bodyPr/>
                    <a:lstStyle/>
                    <a:p>
                      <a:pPr algn="ctr">
                        <a:lnSpc>
                          <a:spcPct val="107000"/>
                        </a:lnSpc>
                        <a:spcAft>
                          <a:spcPts val="0"/>
                        </a:spcAft>
                      </a:pPr>
                      <a:r>
                        <a:rPr lang="ru-RU" sz="1600" b="1" dirty="0">
                          <a:solidFill>
                            <a:schemeClr val="tx1"/>
                          </a:solidFill>
                          <a:effectLst/>
                          <a:latin typeface="+mn-lt"/>
                          <a:ea typeface="Calibri" panose="020F0502020204030204" pitchFamily="34" charset="0"/>
                          <a:cs typeface="Times New Roman" panose="02020603050405020304" pitchFamily="18" charset="0"/>
                        </a:rPr>
                        <a:t>БЫЛО:</a:t>
                      </a:r>
                      <a:endParaRPr lang="ru-RU"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b="1" dirty="0">
                          <a:solidFill>
                            <a:schemeClr val="tx1"/>
                          </a:solidFill>
                          <a:effectLst/>
                          <a:latin typeface="+mn-lt"/>
                          <a:ea typeface="Calibri" panose="020F0502020204030204" pitchFamily="34" charset="0"/>
                          <a:cs typeface="Times New Roman" panose="02020603050405020304" pitchFamily="18" charset="0"/>
                        </a:rPr>
                        <a:t>СТАЛО:</a:t>
                      </a:r>
                      <a:endParaRPr lang="ru-RU"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7672615"/>
                  </a:ext>
                </a:extLst>
              </a:tr>
              <a:tr h="0">
                <a:tc>
                  <a:txBody>
                    <a:bodyPr/>
                    <a:lstStyle/>
                    <a:p>
                      <a:pPr algn="just">
                        <a:lnSpc>
                          <a:spcPct val="107000"/>
                        </a:lnSpc>
                        <a:spcAft>
                          <a:spcPts val="0"/>
                        </a:spcAft>
                      </a:pPr>
                      <a:r>
                        <a:rPr lang="ru-RU" sz="1600" dirty="0">
                          <a:solidFill>
                            <a:schemeClr val="tx1"/>
                          </a:solidFill>
                          <a:effectLst/>
                          <a:latin typeface="+mn-lt"/>
                          <a:ea typeface="Calibri" panose="020F0502020204030204" pitchFamily="34" charset="0"/>
                          <a:cs typeface="Times New Roman" panose="02020603050405020304" pitchFamily="18" charset="0"/>
                        </a:rPr>
                        <a:t>ДЛ - от 20 тыс. до 50 тыс. рублей;</a:t>
                      </a:r>
                    </a:p>
                    <a:p>
                      <a:pPr algn="just">
                        <a:lnSpc>
                          <a:spcPct val="107000"/>
                        </a:lnSpc>
                        <a:spcAft>
                          <a:spcPts val="0"/>
                        </a:spcAft>
                      </a:pPr>
                      <a:r>
                        <a:rPr lang="ru-RU" sz="1600" dirty="0">
                          <a:solidFill>
                            <a:schemeClr val="tx1"/>
                          </a:solidFill>
                          <a:effectLst/>
                          <a:latin typeface="+mn-lt"/>
                          <a:ea typeface="Calibri" panose="020F0502020204030204" pitchFamily="34" charset="0"/>
                          <a:cs typeface="Times New Roman" panose="02020603050405020304" pitchFamily="18" charset="0"/>
                        </a:rPr>
                        <a:t>ИП - от 50 тыс. до 100 тыс. руб.;</a:t>
                      </a:r>
                      <a:r>
                        <a:rPr lang="ru-RU" sz="1600" dirty="0">
                          <a:solidFill>
                            <a:schemeClr val="tx1"/>
                          </a:solidFill>
                          <a:effectLst/>
                          <a:latin typeface="+mn-lt"/>
                          <a:ea typeface="Calibri" panose="020F0502020204030204" pitchFamily="34" charset="0"/>
                          <a:cs typeface="Segoe UI Symbol" panose="020B0502040204020203" pitchFamily="34" charset="0"/>
                        </a:rPr>
                        <a:t> </a:t>
                      </a:r>
                      <a:endParaRPr lang="ru-RU" sz="1600" dirty="0">
                        <a:solidFill>
                          <a:schemeClr val="tx1"/>
                        </a:solidFill>
                        <a:effectLst/>
                        <a:latin typeface="+mn-lt"/>
                        <a:ea typeface="Calibri" panose="020F0502020204030204" pitchFamily="34" charset="0"/>
                        <a:cs typeface="Times New Roman" panose="02020603050405020304" pitchFamily="18" charset="0"/>
                      </a:endParaRPr>
                    </a:p>
                    <a:p>
                      <a:pPr algn="just">
                        <a:lnSpc>
                          <a:spcPct val="107000"/>
                        </a:lnSpc>
                        <a:spcAft>
                          <a:spcPts val="0"/>
                        </a:spcAft>
                      </a:pPr>
                      <a:r>
                        <a:rPr lang="ru-RU" sz="1600" dirty="0">
                          <a:solidFill>
                            <a:schemeClr val="tx1"/>
                          </a:solidFill>
                          <a:effectLst/>
                          <a:latin typeface="+mn-lt"/>
                          <a:ea typeface="Calibri" panose="020F0502020204030204" pitchFamily="34" charset="0"/>
                          <a:cs typeface="Times New Roman" panose="02020603050405020304" pitchFamily="18" charset="0"/>
                        </a:rPr>
                        <a:t>ЮЛ - от 100 тыс. до 300 тыс. руб.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ru-RU" sz="1600" dirty="0">
                          <a:solidFill>
                            <a:schemeClr val="tx1"/>
                          </a:solidFill>
                          <a:effectLst/>
                          <a:latin typeface="+mn-lt"/>
                          <a:ea typeface="Calibri" panose="020F0502020204030204" pitchFamily="34" charset="0"/>
                          <a:cs typeface="Times New Roman" panose="02020603050405020304" pitchFamily="18" charset="0"/>
                        </a:rPr>
                        <a:t>ДЛ - от 100 тыс. до 200 тыс. рублей;</a:t>
                      </a:r>
                    </a:p>
                    <a:p>
                      <a:pPr algn="just">
                        <a:lnSpc>
                          <a:spcPct val="107000"/>
                        </a:lnSpc>
                        <a:spcAft>
                          <a:spcPts val="0"/>
                        </a:spcAft>
                      </a:pPr>
                      <a:r>
                        <a:rPr lang="ru-RU" sz="1600" dirty="0">
                          <a:solidFill>
                            <a:schemeClr val="tx1"/>
                          </a:solidFill>
                          <a:effectLst/>
                          <a:latin typeface="+mn-lt"/>
                          <a:ea typeface="Calibri" panose="020F0502020204030204" pitchFamily="34" charset="0"/>
                          <a:cs typeface="Times New Roman" panose="02020603050405020304" pitchFamily="18" charset="0"/>
                        </a:rPr>
                        <a:t>ЮЛ </a:t>
                      </a:r>
                      <a:r>
                        <a:rPr lang="ru-RU" sz="1600" b="1" dirty="0">
                          <a:solidFill>
                            <a:schemeClr val="tx1"/>
                          </a:solidFill>
                          <a:effectLst/>
                          <a:latin typeface="+mn-lt"/>
                          <a:ea typeface="Calibri" panose="020F0502020204030204" pitchFamily="34" charset="0"/>
                          <a:cs typeface="Times New Roman" panose="02020603050405020304" pitchFamily="18" charset="0"/>
                        </a:rPr>
                        <a:t>(+ИП) </a:t>
                      </a:r>
                      <a:r>
                        <a:rPr lang="ru-RU" sz="1600" dirty="0">
                          <a:solidFill>
                            <a:schemeClr val="tx1"/>
                          </a:solidFill>
                          <a:effectLst/>
                          <a:latin typeface="+mn-lt"/>
                          <a:ea typeface="Calibri" panose="020F0502020204030204" pitchFamily="34" charset="0"/>
                          <a:cs typeface="Times New Roman" panose="02020603050405020304" pitchFamily="18" charset="0"/>
                        </a:rPr>
                        <a:t>- от 300 тыс. до 500 тыс. руб.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5554056"/>
                  </a:ext>
                </a:extLst>
              </a:tr>
            </a:tbl>
          </a:graphicData>
        </a:graphic>
      </p:graphicFrame>
      <p:sp>
        <p:nvSpPr>
          <p:cNvPr id="8" name="TextBox 7">
            <a:extLst>
              <a:ext uri="{FF2B5EF4-FFF2-40B4-BE49-F238E27FC236}">
                <a16:creationId xmlns:a16="http://schemas.microsoft.com/office/drawing/2014/main" id="{64BAF59C-4DB4-6BBE-D15F-58EE289DF739}"/>
              </a:ext>
            </a:extLst>
          </p:cNvPr>
          <p:cNvSpPr txBox="1"/>
          <p:nvPr/>
        </p:nvSpPr>
        <p:spPr>
          <a:xfrm>
            <a:off x="540016" y="219268"/>
            <a:ext cx="7060933" cy="400110"/>
          </a:xfrm>
          <a:prstGeom prst="rect">
            <a:avLst/>
          </a:prstGeom>
          <a:noFill/>
        </p:spPr>
        <p:txBody>
          <a:bodyPr wrap="square">
            <a:spAutoFit/>
          </a:bodyPr>
          <a:lstStyle/>
          <a:p>
            <a:r>
              <a:rPr lang="ru-RU" sz="2000" b="1" dirty="0"/>
              <a:t>Персональные данные</a:t>
            </a:r>
            <a:endParaRPr lang="ru-RU" sz="2000" b="1" dirty="0">
              <a:solidFill>
                <a:srgbClr val="FF0000"/>
              </a:solidFill>
            </a:endParaRPr>
          </a:p>
        </p:txBody>
      </p:sp>
      <p:cxnSp>
        <p:nvCxnSpPr>
          <p:cNvPr id="9" name="Прямая соединительная линия 8">
            <a:extLst>
              <a:ext uri="{FF2B5EF4-FFF2-40B4-BE49-F238E27FC236}">
                <a16:creationId xmlns:a16="http://schemas.microsoft.com/office/drawing/2014/main" id="{32F01726-6907-3C26-1227-9A4142A1DFA1}"/>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56276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B2C55C-5474-D499-E6CC-E4F4BE2964AC}"/>
            </a:ext>
          </a:extLst>
        </p:cNvPr>
        <p:cNvGrpSpPr/>
        <p:nvPr/>
      </p:nvGrpSpPr>
      <p:grpSpPr>
        <a:xfrm>
          <a:off x="0" y="0"/>
          <a:ext cx="0" cy="0"/>
          <a:chOff x="0" y="0"/>
          <a:chExt cx="0" cy="0"/>
        </a:xfrm>
      </p:grpSpPr>
      <p:sp>
        <p:nvSpPr>
          <p:cNvPr id="5" name="Прямоугольник 4">
            <a:extLst>
              <a:ext uri="{FF2B5EF4-FFF2-40B4-BE49-F238E27FC236}">
                <a16:creationId xmlns:a16="http://schemas.microsoft.com/office/drawing/2014/main" id="{9028103C-8B9E-82EF-8517-E3D38BD6598B}"/>
              </a:ext>
            </a:extLst>
          </p:cNvPr>
          <p:cNvSpPr/>
          <p:nvPr/>
        </p:nvSpPr>
        <p:spPr>
          <a:xfrm>
            <a:off x="829568" y="1209507"/>
            <a:ext cx="8581384" cy="5423729"/>
          </a:xfrm>
          <a:prstGeom prst="rect">
            <a:avLst/>
          </a:prstGeom>
        </p:spPr>
        <p:txBody>
          <a:bodyPr wrap="square">
            <a:spAutoFit/>
          </a:bodyPr>
          <a:lstStyle/>
          <a:p>
            <a:r>
              <a:rPr lang="ru-RU" sz="1600" b="1" dirty="0"/>
              <a:t>Основные изменения в КоАП РФ (действует с 30.05.2025):</a:t>
            </a:r>
          </a:p>
          <a:p>
            <a:endParaRPr lang="ru-RU" sz="1600" dirty="0"/>
          </a:p>
          <a:p>
            <a:pPr marL="285750" indent="-285750">
              <a:buFont typeface="Wingdings" panose="05000000000000000000" pitchFamily="2" charset="2"/>
              <a:buChar char="Ø"/>
            </a:pPr>
            <a:r>
              <a:rPr lang="ru-RU" sz="1600" dirty="0"/>
              <a:t>Часть 10 статьи 13.11 Новая</a:t>
            </a:r>
          </a:p>
          <a:p>
            <a:r>
              <a:rPr lang="ru-RU" sz="1600" dirty="0"/>
              <a:t>Невыполнение или несвоевременное выполнение оператором предусмотренной законодательством Российской Федерации в области персональных данных обязанности по уведомлению уполномоченного органа по защите прав субъектов персональных данных о намерении осуществлять обработку персональных данных</a:t>
            </a:r>
          </a:p>
          <a:p>
            <a:endParaRPr lang="ru-RU" sz="1600" dirty="0"/>
          </a:p>
          <a:p>
            <a:endParaRPr lang="ru-RU" sz="1600" dirty="0"/>
          </a:p>
          <a:p>
            <a:endParaRPr lang="ru-RU" sz="1600" dirty="0"/>
          </a:p>
          <a:p>
            <a:endParaRPr lang="ru-RU" sz="1600" dirty="0"/>
          </a:p>
          <a:p>
            <a:pPr marL="342900" indent="-342900" algn="just">
              <a:lnSpc>
                <a:spcPct val="107000"/>
              </a:lnSpc>
              <a:buFont typeface="Wingdings" panose="05000000000000000000" pitchFamily="2" charset="2"/>
              <a:buChar char=""/>
            </a:pPr>
            <a:r>
              <a:rPr lang="ru-RU" sz="1600" dirty="0">
                <a:ea typeface="Calibri" panose="020F0502020204030204" pitchFamily="34" charset="0"/>
                <a:cs typeface="Times New Roman" panose="02020603050405020304" pitchFamily="18" charset="0"/>
              </a:rPr>
              <a:t>Часть 11 статьи 13.11 Новая часть (сейчас применяется ст. 19.7 КоАП РФ)</a:t>
            </a:r>
          </a:p>
          <a:p>
            <a:pPr algn="just">
              <a:lnSpc>
                <a:spcPct val="107000"/>
              </a:lnSpc>
            </a:pPr>
            <a:r>
              <a:rPr lang="ru-RU" sz="1600" dirty="0">
                <a:ea typeface="Calibri" panose="020F0502020204030204" pitchFamily="34" charset="0"/>
                <a:cs typeface="Times New Roman" panose="02020603050405020304" pitchFamily="18" charset="0"/>
              </a:rPr>
              <a:t>Невыполнение или несвоевременное выполнение оператором предусмотренной законодательством Российской Федерации в области персональных данных обязанности по уведомлению уполномоченного органа по защите прав субъектов персональных данных в случае установления факта неправомерной или случайной передачи (предоставления, распространения, доступа) персональных данных</a:t>
            </a:r>
          </a:p>
          <a:p>
            <a:pPr algn="just">
              <a:lnSpc>
                <a:spcPct val="107000"/>
              </a:lnSpc>
            </a:pPr>
            <a:endParaRPr lang="ru-RU" sz="1600" dirty="0">
              <a:ea typeface="Calibri" panose="020F0502020204030204" pitchFamily="34" charset="0"/>
              <a:cs typeface="Times New Roman" panose="02020603050405020304" pitchFamily="18" charset="0"/>
            </a:endParaRPr>
          </a:p>
          <a:p>
            <a:pPr algn="just">
              <a:lnSpc>
                <a:spcPct val="107000"/>
              </a:lnSpc>
            </a:pPr>
            <a:endParaRPr lang="ru-RU" sz="1600" dirty="0">
              <a:ea typeface="Calibri" panose="020F0502020204030204" pitchFamily="34" charset="0"/>
              <a:cs typeface="Times New Roman" panose="02020603050405020304" pitchFamily="18" charset="0"/>
            </a:endParaRPr>
          </a:p>
          <a:p>
            <a:pPr algn="just">
              <a:lnSpc>
                <a:spcPct val="107000"/>
              </a:lnSpc>
            </a:pPr>
            <a:endParaRPr lang="ru-RU" sz="1600" dirty="0">
              <a:ea typeface="Calibri" panose="020F0502020204030204" pitchFamily="34" charset="0"/>
              <a:cs typeface="Times New Roman" panose="02020603050405020304" pitchFamily="18" charset="0"/>
            </a:endParaRPr>
          </a:p>
          <a:p>
            <a:pPr algn="just">
              <a:lnSpc>
                <a:spcPct val="107000"/>
              </a:lnSpc>
            </a:pPr>
            <a:endParaRPr lang="ru-RU" sz="1600" dirty="0">
              <a:ea typeface="Calibri" panose="020F0502020204030204" pitchFamily="34" charset="0"/>
              <a:cs typeface="Times New Roman" panose="02020603050405020304" pitchFamily="18" charset="0"/>
            </a:endParaRPr>
          </a:p>
        </p:txBody>
      </p:sp>
      <p:graphicFrame>
        <p:nvGraphicFramePr>
          <p:cNvPr id="2" name="Таблица 1">
            <a:extLst>
              <a:ext uri="{FF2B5EF4-FFF2-40B4-BE49-F238E27FC236}">
                <a16:creationId xmlns:a16="http://schemas.microsoft.com/office/drawing/2014/main" id="{5704639D-11B0-DDFE-523D-521C4DF56B3F}"/>
              </a:ext>
            </a:extLst>
          </p:cNvPr>
          <p:cNvGraphicFramePr>
            <a:graphicFrameLocks noGrp="1"/>
          </p:cNvGraphicFramePr>
          <p:nvPr>
            <p:extLst>
              <p:ext uri="{D42A27DB-BD31-4B8C-83A1-F6EECF244321}">
                <p14:modId xmlns:p14="http://schemas.microsoft.com/office/powerpoint/2010/main" val="1710045906"/>
              </p:ext>
            </p:extLst>
          </p:nvPr>
        </p:nvGraphicFramePr>
        <p:xfrm>
          <a:off x="902535" y="3043427"/>
          <a:ext cx="7921100" cy="782765"/>
        </p:xfrm>
        <a:graphic>
          <a:graphicData uri="http://schemas.openxmlformats.org/drawingml/2006/table">
            <a:tbl>
              <a:tblPr firstRow="1" firstCol="1" bandRow="1"/>
              <a:tblGrid>
                <a:gridCol w="3960127">
                  <a:extLst>
                    <a:ext uri="{9D8B030D-6E8A-4147-A177-3AD203B41FA5}">
                      <a16:colId xmlns:a16="http://schemas.microsoft.com/office/drawing/2014/main" val="2599744595"/>
                    </a:ext>
                  </a:extLst>
                </a:gridCol>
                <a:gridCol w="3960973">
                  <a:extLst>
                    <a:ext uri="{9D8B030D-6E8A-4147-A177-3AD203B41FA5}">
                      <a16:colId xmlns:a16="http://schemas.microsoft.com/office/drawing/2014/main" val="1043411178"/>
                    </a:ext>
                  </a:extLst>
                </a:gridCol>
              </a:tblGrid>
              <a:tr h="260922">
                <a:tc>
                  <a:txBody>
                    <a:bodyPr/>
                    <a:lstStyle/>
                    <a:p>
                      <a:pPr algn="ctr">
                        <a:lnSpc>
                          <a:spcPct val="107000"/>
                        </a:lnSpc>
                        <a:spcAft>
                          <a:spcPts val="0"/>
                        </a:spcAft>
                      </a:pPr>
                      <a:r>
                        <a:rPr lang="ru-RU" sz="1600" b="1" dirty="0">
                          <a:effectLst/>
                          <a:latin typeface="+mn-lt"/>
                          <a:ea typeface="Calibri" panose="020F0502020204030204" pitchFamily="34" charset="0"/>
                          <a:cs typeface="Times New Roman" panose="02020603050405020304" pitchFamily="18" charset="0"/>
                        </a:rPr>
                        <a:t>БЫЛО (применяется ст. 19.7 КоАП РФ)</a:t>
                      </a:r>
                      <a:endParaRPr lang="ru-RU" sz="16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b="1" dirty="0">
                          <a:effectLst/>
                          <a:latin typeface="+mn-lt"/>
                          <a:ea typeface="Calibri" panose="020F0502020204030204" pitchFamily="34" charset="0"/>
                          <a:cs typeface="Times New Roman" panose="02020603050405020304" pitchFamily="18" charset="0"/>
                        </a:rPr>
                        <a:t>СТАЛО:</a:t>
                      </a:r>
                      <a:endParaRPr lang="ru-RU" sz="16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0592750"/>
                  </a:ext>
                </a:extLst>
              </a:tr>
              <a:tr h="0">
                <a:tc>
                  <a:txBody>
                    <a:bodyPr/>
                    <a:lstStyle/>
                    <a:p>
                      <a:pPr algn="just">
                        <a:lnSpc>
                          <a:spcPct val="107000"/>
                        </a:lnSpc>
                        <a:spcAft>
                          <a:spcPts val="0"/>
                        </a:spcAft>
                      </a:pPr>
                      <a:r>
                        <a:rPr lang="ru-RU" sz="1600" dirty="0">
                          <a:effectLst/>
                          <a:latin typeface="+mn-lt"/>
                          <a:ea typeface="Calibri" panose="020F0502020204030204" pitchFamily="34" charset="0"/>
                          <a:cs typeface="Times New Roman" panose="02020603050405020304" pitchFamily="18" charset="0"/>
                        </a:rPr>
                        <a:t>ДЛ - от 300 до 500 руб.;</a:t>
                      </a:r>
                    </a:p>
                    <a:p>
                      <a:pPr algn="just">
                        <a:lnSpc>
                          <a:spcPct val="107000"/>
                        </a:lnSpc>
                        <a:spcAft>
                          <a:spcPts val="0"/>
                        </a:spcAft>
                      </a:pPr>
                      <a:r>
                        <a:rPr lang="ru-RU" sz="1600" dirty="0">
                          <a:effectLst/>
                          <a:latin typeface="+mn-lt"/>
                          <a:ea typeface="Calibri" panose="020F0502020204030204" pitchFamily="34" charset="0"/>
                          <a:cs typeface="Times New Roman" panose="02020603050405020304" pitchFamily="18" charset="0"/>
                        </a:rPr>
                        <a:t>ЮЛ - от 3 000  до 5 000  руб.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ru-RU" sz="1600" dirty="0">
                          <a:effectLst/>
                          <a:latin typeface="+mn-lt"/>
                          <a:ea typeface="Calibri" panose="020F0502020204030204" pitchFamily="34" charset="0"/>
                          <a:cs typeface="Times New Roman" panose="02020603050405020304" pitchFamily="18" charset="0"/>
                        </a:rPr>
                        <a:t>ДЛ - от 30 тыс. до 50 тыс. руб.;</a:t>
                      </a:r>
                    </a:p>
                    <a:p>
                      <a:pPr algn="just">
                        <a:lnSpc>
                          <a:spcPct val="107000"/>
                        </a:lnSpc>
                        <a:spcAft>
                          <a:spcPts val="0"/>
                        </a:spcAft>
                      </a:pPr>
                      <a:r>
                        <a:rPr lang="ru-RU" sz="1600" dirty="0">
                          <a:effectLst/>
                          <a:latin typeface="+mn-lt"/>
                          <a:ea typeface="Calibri" panose="020F0502020204030204" pitchFamily="34" charset="0"/>
                          <a:cs typeface="Times New Roman" panose="02020603050405020304" pitchFamily="18" charset="0"/>
                        </a:rPr>
                        <a:t>ЮЛ - от 100 тыс. до 300 тыс. руб.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3769000"/>
                  </a:ext>
                </a:extLst>
              </a:tr>
            </a:tbl>
          </a:graphicData>
        </a:graphic>
      </p:graphicFrame>
      <p:graphicFrame>
        <p:nvGraphicFramePr>
          <p:cNvPr id="3" name="Таблица 2">
            <a:extLst>
              <a:ext uri="{FF2B5EF4-FFF2-40B4-BE49-F238E27FC236}">
                <a16:creationId xmlns:a16="http://schemas.microsoft.com/office/drawing/2014/main" id="{1104D1C8-0334-CA4B-4751-BED60F261812}"/>
              </a:ext>
            </a:extLst>
          </p:cNvPr>
          <p:cNvGraphicFramePr>
            <a:graphicFrameLocks noGrp="1"/>
          </p:cNvGraphicFramePr>
          <p:nvPr>
            <p:extLst>
              <p:ext uri="{D42A27DB-BD31-4B8C-83A1-F6EECF244321}">
                <p14:modId xmlns:p14="http://schemas.microsoft.com/office/powerpoint/2010/main" val="2129624252"/>
              </p:ext>
            </p:extLst>
          </p:nvPr>
        </p:nvGraphicFramePr>
        <p:xfrm>
          <a:off x="992450" y="5648492"/>
          <a:ext cx="7921100" cy="782765"/>
        </p:xfrm>
        <a:graphic>
          <a:graphicData uri="http://schemas.openxmlformats.org/drawingml/2006/table">
            <a:tbl>
              <a:tblPr firstRow="1" firstCol="1" bandRow="1"/>
              <a:tblGrid>
                <a:gridCol w="3960126">
                  <a:extLst>
                    <a:ext uri="{9D8B030D-6E8A-4147-A177-3AD203B41FA5}">
                      <a16:colId xmlns:a16="http://schemas.microsoft.com/office/drawing/2014/main" val="3810980694"/>
                    </a:ext>
                  </a:extLst>
                </a:gridCol>
                <a:gridCol w="3960974">
                  <a:extLst>
                    <a:ext uri="{9D8B030D-6E8A-4147-A177-3AD203B41FA5}">
                      <a16:colId xmlns:a16="http://schemas.microsoft.com/office/drawing/2014/main" val="138523716"/>
                    </a:ext>
                  </a:extLst>
                </a:gridCol>
              </a:tblGrid>
              <a:tr h="0">
                <a:tc>
                  <a:txBody>
                    <a:bodyPr/>
                    <a:lstStyle/>
                    <a:p>
                      <a:pPr algn="ctr">
                        <a:lnSpc>
                          <a:spcPct val="107000"/>
                        </a:lnSpc>
                        <a:spcAft>
                          <a:spcPts val="0"/>
                        </a:spcAft>
                      </a:pPr>
                      <a:r>
                        <a:rPr lang="ru-RU" sz="1600" b="1" dirty="0">
                          <a:effectLst/>
                          <a:latin typeface="+mn-lt"/>
                          <a:ea typeface="Calibri" panose="020F0502020204030204" pitchFamily="34" charset="0"/>
                          <a:cs typeface="Times New Roman" panose="02020603050405020304" pitchFamily="18" charset="0"/>
                        </a:rPr>
                        <a:t>БЫЛО (применяется ст. 19.7 КоАП РФ)</a:t>
                      </a:r>
                      <a:endParaRPr lang="ru-RU" sz="16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1600" b="1" dirty="0">
                          <a:effectLst/>
                          <a:latin typeface="+mn-lt"/>
                          <a:ea typeface="Calibri" panose="020F0502020204030204" pitchFamily="34" charset="0"/>
                          <a:cs typeface="Times New Roman" panose="02020603050405020304" pitchFamily="18" charset="0"/>
                        </a:rPr>
                        <a:t>СТАЛО:</a:t>
                      </a:r>
                      <a:endParaRPr lang="ru-RU" sz="16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4278469"/>
                  </a:ext>
                </a:extLst>
              </a:tr>
              <a:tr h="0">
                <a:tc>
                  <a:txBody>
                    <a:bodyPr/>
                    <a:lstStyle/>
                    <a:p>
                      <a:pPr algn="just">
                        <a:lnSpc>
                          <a:spcPct val="107000"/>
                        </a:lnSpc>
                        <a:spcAft>
                          <a:spcPts val="0"/>
                        </a:spcAft>
                      </a:pPr>
                      <a:r>
                        <a:rPr lang="ru-RU" sz="1600" dirty="0">
                          <a:effectLst/>
                          <a:latin typeface="+mn-lt"/>
                          <a:ea typeface="Calibri" panose="020F0502020204030204" pitchFamily="34" charset="0"/>
                          <a:cs typeface="Times New Roman" panose="02020603050405020304" pitchFamily="18" charset="0"/>
                        </a:rPr>
                        <a:t>ДЛ - от 300 до 500 руб.;</a:t>
                      </a:r>
                    </a:p>
                    <a:p>
                      <a:pPr algn="just">
                        <a:lnSpc>
                          <a:spcPct val="107000"/>
                        </a:lnSpc>
                        <a:spcAft>
                          <a:spcPts val="0"/>
                        </a:spcAft>
                      </a:pPr>
                      <a:r>
                        <a:rPr lang="ru-RU" sz="1600" dirty="0">
                          <a:effectLst/>
                          <a:latin typeface="+mn-lt"/>
                          <a:ea typeface="Calibri" panose="020F0502020204030204" pitchFamily="34" charset="0"/>
                          <a:cs typeface="Times New Roman" panose="02020603050405020304" pitchFamily="18" charset="0"/>
                        </a:rPr>
                        <a:t>ЮЛ - от 3 000  до 5 000  руб.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ru-RU" sz="1600" dirty="0">
                          <a:effectLst/>
                          <a:latin typeface="+mn-lt"/>
                          <a:ea typeface="Calibri" panose="020F0502020204030204" pitchFamily="34" charset="0"/>
                          <a:cs typeface="Times New Roman" panose="02020603050405020304" pitchFamily="18" charset="0"/>
                        </a:rPr>
                        <a:t>ДЛ - от 400 тыс. до 800 тыс. руб.;</a:t>
                      </a:r>
                    </a:p>
                    <a:p>
                      <a:pPr algn="just">
                        <a:lnSpc>
                          <a:spcPct val="107000"/>
                        </a:lnSpc>
                        <a:spcAft>
                          <a:spcPts val="0"/>
                        </a:spcAft>
                      </a:pPr>
                      <a:r>
                        <a:rPr lang="ru-RU" sz="1600" dirty="0">
                          <a:effectLst/>
                          <a:latin typeface="+mn-lt"/>
                          <a:ea typeface="Calibri" panose="020F0502020204030204" pitchFamily="34" charset="0"/>
                          <a:cs typeface="Times New Roman" panose="02020603050405020304" pitchFamily="18" charset="0"/>
                        </a:rPr>
                        <a:t>ЮЛ - от 1 млн. до 3 млн. руб.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4397397"/>
                  </a:ext>
                </a:extLst>
              </a:tr>
            </a:tbl>
          </a:graphicData>
        </a:graphic>
      </p:graphicFrame>
      <p:sp>
        <p:nvSpPr>
          <p:cNvPr id="4" name="TextBox 3">
            <a:extLst>
              <a:ext uri="{FF2B5EF4-FFF2-40B4-BE49-F238E27FC236}">
                <a16:creationId xmlns:a16="http://schemas.microsoft.com/office/drawing/2014/main" id="{84D27FFA-B447-F090-F557-5FD52184541C}"/>
              </a:ext>
            </a:extLst>
          </p:cNvPr>
          <p:cNvSpPr txBox="1"/>
          <p:nvPr/>
        </p:nvSpPr>
        <p:spPr>
          <a:xfrm>
            <a:off x="540016" y="219268"/>
            <a:ext cx="7060933" cy="400110"/>
          </a:xfrm>
          <a:prstGeom prst="rect">
            <a:avLst/>
          </a:prstGeom>
          <a:noFill/>
        </p:spPr>
        <p:txBody>
          <a:bodyPr wrap="square">
            <a:spAutoFit/>
          </a:bodyPr>
          <a:lstStyle/>
          <a:p>
            <a:r>
              <a:rPr lang="ru-RU" sz="2000" b="1" dirty="0"/>
              <a:t>Персональные данные</a:t>
            </a:r>
            <a:endParaRPr lang="ru-RU" sz="2000" b="1" dirty="0">
              <a:solidFill>
                <a:srgbClr val="FF0000"/>
              </a:solidFill>
            </a:endParaRPr>
          </a:p>
        </p:txBody>
      </p:sp>
      <p:cxnSp>
        <p:nvCxnSpPr>
          <p:cNvPr id="6" name="Прямая соединительная линия 5">
            <a:extLst>
              <a:ext uri="{FF2B5EF4-FFF2-40B4-BE49-F238E27FC236}">
                <a16:creationId xmlns:a16="http://schemas.microsoft.com/office/drawing/2014/main" id="{4A48EC21-8AB8-11D1-81D5-7FCB03A9FD5B}"/>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17466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531384" y="1019488"/>
            <a:ext cx="8581384" cy="3894656"/>
          </a:xfrm>
          <a:prstGeom prst="rect">
            <a:avLst/>
          </a:prstGeom>
        </p:spPr>
        <p:txBody>
          <a:bodyPr wrap="square">
            <a:spAutoFit/>
          </a:bodyPr>
          <a:lstStyle/>
          <a:p>
            <a:pPr algn="just">
              <a:lnSpc>
                <a:spcPct val="107000"/>
              </a:lnSpc>
            </a:pPr>
            <a:r>
              <a:rPr lang="ru-RU" sz="1600" b="1" dirty="0"/>
              <a:t>Основные изменения в КоАП РФ (действует с 30.05.2025):</a:t>
            </a:r>
          </a:p>
          <a:p>
            <a:pPr algn="just">
              <a:lnSpc>
                <a:spcPct val="107000"/>
              </a:lnSpc>
            </a:pPr>
            <a:r>
              <a:rPr lang="ru-RU" sz="1600" dirty="0">
                <a:ea typeface="Calibri" panose="020F0502020204030204" pitchFamily="34" charset="0"/>
                <a:cs typeface="Times New Roman" panose="02020603050405020304" pitchFamily="18" charset="0"/>
              </a:rPr>
              <a:t>Появились специальные составы для тех, кто работает с определёнными персональными данными, с персональными данными десятков или даже сотен тысяч человек. Появилась ответственность за разглашение биометрических персональных данных и специальных данных идентификаторов, появились оборотные штрафы (ст. Таблицу ответственность работодателя)</a:t>
            </a:r>
          </a:p>
          <a:p>
            <a:pPr algn="just">
              <a:lnSpc>
                <a:spcPct val="107000"/>
              </a:lnSpc>
            </a:pPr>
            <a:endParaRPr lang="ru-RU" sz="1600" dirty="0">
              <a:cs typeface="Times New Roman" panose="02020603050405020304" pitchFamily="18" charset="0"/>
            </a:endParaRPr>
          </a:p>
          <a:p>
            <a:pPr fontAlgn="auto">
              <a:spcBef>
                <a:spcPts val="0"/>
              </a:spcBef>
              <a:spcAft>
                <a:spcPts val="0"/>
              </a:spcAft>
              <a:buNone/>
            </a:pPr>
            <a:r>
              <a:rPr lang="ru-RU" sz="1600" b="1" dirty="0">
                <a:ea typeface="Calibri" panose="020F0502020204030204" pitchFamily="34" charset="0"/>
                <a:cs typeface="Arial" panose="020B0604020202020204" pitchFamily="34" charset="0"/>
              </a:rPr>
              <a:t>До 2030 г. плановые проверки назначаются в особом порядке</a:t>
            </a:r>
            <a:r>
              <a:rPr lang="ru-RU" sz="1600" dirty="0">
                <a:ea typeface="Calibri" panose="020F0502020204030204" pitchFamily="34" charset="0"/>
                <a:cs typeface="Arial" panose="020B0604020202020204" pitchFamily="34" charset="0"/>
              </a:rPr>
              <a:t> (Постановление Правительства РФ от 10.03.2022 N 336)</a:t>
            </a:r>
            <a:endParaRPr lang="ru-RU" sz="1600" b="1" dirty="0">
              <a:ea typeface="Calibri" panose="020F0502020204030204" pitchFamily="34" charset="0"/>
              <a:cs typeface="Arial" panose="020B0604020202020204" pitchFamily="34" charset="0"/>
            </a:endParaRPr>
          </a:p>
          <a:p>
            <a:pPr fontAlgn="auto">
              <a:spcBef>
                <a:spcPts val="0"/>
              </a:spcBef>
              <a:spcAft>
                <a:spcPts val="0"/>
              </a:spcAft>
              <a:buNone/>
            </a:pPr>
            <a:r>
              <a:rPr lang="ru-RU" sz="1600" dirty="0">
                <a:ea typeface="Calibri" panose="020F0502020204030204" pitchFamily="34" charset="0"/>
                <a:cs typeface="Arial" panose="020B0604020202020204" pitchFamily="34" charset="0"/>
              </a:rPr>
              <a:t>В отношении некоторых организаций и учреждений не будут осуществляться плановые контрольные (надзорные) мероприятия, даже если их объекты контроля отнесены к категории высокого риска. Это государственные и частные образовательные организации, государственные и муниципальные учреждения, осуществляющие деятельность в области здравоохранения, социального обслуживания детей, общественного питания детей. Вместо этого могут провести обязательный профилактический визит.</a:t>
            </a:r>
          </a:p>
          <a:p>
            <a:pPr algn="just">
              <a:lnSpc>
                <a:spcPct val="107000"/>
              </a:lnSpc>
            </a:pPr>
            <a:endParaRPr lang="ru-RU" sz="1600" dirty="0"/>
          </a:p>
        </p:txBody>
      </p:sp>
      <p:sp>
        <p:nvSpPr>
          <p:cNvPr id="6" name="TextBox 5">
            <a:extLst>
              <a:ext uri="{FF2B5EF4-FFF2-40B4-BE49-F238E27FC236}">
                <a16:creationId xmlns:a16="http://schemas.microsoft.com/office/drawing/2014/main" id="{D4FE0088-B520-022C-DB26-4CF887BE9787}"/>
              </a:ext>
            </a:extLst>
          </p:cNvPr>
          <p:cNvSpPr txBox="1"/>
          <p:nvPr/>
        </p:nvSpPr>
        <p:spPr>
          <a:xfrm>
            <a:off x="540016" y="219268"/>
            <a:ext cx="7060933" cy="400110"/>
          </a:xfrm>
          <a:prstGeom prst="rect">
            <a:avLst/>
          </a:prstGeom>
          <a:noFill/>
        </p:spPr>
        <p:txBody>
          <a:bodyPr wrap="square">
            <a:spAutoFit/>
          </a:bodyPr>
          <a:lstStyle/>
          <a:p>
            <a:r>
              <a:rPr lang="ru-RU" sz="2000" b="1" dirty="0"/>
              <a:t>Персональные данные</a:t>
            </a:r>
            <a:endParaRPr lang="ru-RU" sz="2000" b="1" dirty="0">
              <a:solidFill>
                <a:srgbClr val="FF0000"/>
              </a:solidFill>
            </a:endParaRPr>
          </a:p>
        </p:txBody>
      </p:sp>
      <p:cxnSp>
        <p:nvCxnSpPr>
          <p:cNvPr id="7" name="Прямая соединительная линия 6">
            <a:extLst>
              <a:ext uri="{FF2B5EF4-FFF2-40B4-BE49-F238E27FC236}">
                <a16:creationId xmlns:a16="http://schemas.microsoft.com/office/drawing/2014/main" id="{4699C6B9-7EE1-3D66-EA34-DB347EB3BFD8}"/>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730525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32400" y="817201"/>
            <a:ext cx="8641200" cy="6324808"/>
          </a:xfrm>
          <a:prstGeom prst="rect">
            <a:avLst/>
          </a:prstGeom>
        </p:spPr>
        <p:txBody>
          <a:bodyPr wrap="square">
            <a:spAutoFit/>
          </a:bodyPr>
          <a:lstStyle/>
          <a:p>
            <a:pPr algn="just" defTabSz="685800"/>
            <a:r>
              <a:rPr lang="ru-RU" sz="1500" b="1" dirty="0">
                <a:latin typeface="Calibri" panose="020F0502020204030204"/>
              </a:rPr>
              <a:t>С 1 сентября 2025 г. у операторов </a:t>
            </a:r>
            <a:r>
              <a:rPr lang="ru-RU" sz="1500" b="1" dirty="0" err="1">
                <a:latin typeface="Calibri" panose="020F0502020204030204"/>
              </a:rPr>
              <a:t>ПДн</a:t>
            </a:r>
            <a:r>
              <a:rPr lang="ru-RU" sz="1500" b="1" dirty="0">
                <a:latin typeface="Calibri" panose="020F0502020204030204"/>
              </a:rPr>
              <a:t> появится новая обязанность - передавать по требованию </a:t>
            </a:r>
            <a:r>
              <a:rPr lang="ru-RU" sz="1500" b="1" dirty="0" err="1">
                <a:latin typeface="Calibri" panose="020F0502020204030204"/>
              </a:rPr>
              <a:t>Минцифры</a:t>
            </a:r>
            <a:r>
              <a:rPr lang="ru-RU" sz="1500" b="1" dirty="0">
                <a:latin typeface="Calibri" panose="020F0502020204030204"/>
              </a:rPr>
              <a:t> обезличенные персональные данные в ГИС</a:t>
            </a:r>
            <a:r>
              <a:rPr lang="ru-RU" sz="1500" dirty="0">
                <a:latin typeface="Calibri" panose="020F0502020204030204"/>
              </a:rPr>
              <a:t> (Федеральный закон от 8 августа 2024 г. N 233-ФЗ). В Закон о персональных данных внесены изменения, направленные на создание механизма формирования обезличенных составов персональных данных (дата-сетов). Так, Закон о персональных данных дополнен новыми положениями, предусматривающими предоставление операторами персональных данных (</a:t>
            </a:r>
            <a:r>
              <a:rPr lang="ru-RU" sz="1500" dirty="0" err="1">
                <a:latin typeface="Calibri" panose="020F0502020204030204"/>
              </a:rPr>
              <a:t>ПДн</a:t>
            </a:r>
            <a:r>
              <a:rPr lang="ru-RU" sz="1500" dirty="0">
                <a:latin typeface="Calibri" panose="020F0502020204030204"/>
              </a:rPr>
              <a:t>) по требованию </a:t>
            </a:r>
            <a:r>
              <a:rPr lang="ru-RU" sz="1500" dirty="0" err="1">
                <a:latin typeface="Calibri" panose="020F0502020204030204"/>
              </a:rPr>
              <a:t>Минцифры</a:t>
            </a:r>
            <a:r>
              <a:rPr lang="ru-RU" sz="1500" dirty="0">
                <a:latin typeface="Calibri" panose="020F0502020204030204"/>
              </a:rPr>
              <a:t> обезличенных персональных данных в </a:t>
            </a:r>
            <a:r>
              <a:rPr lang="ru-RU" sz="1500" dirty="0" err="1">
                <a:latin typeface="Calibri" panose="020F0502020204030204"/>
              </a:rPr>
              <a:t>госинформсистему</a:t>
            </a:r>
            <a:r>
              <a:rPr lang="ru-RU" sz="1500" dirty="0">
                <a:latin typeface="Calibri" panose="020F0502020204030204"/>
              </a:rPr>
              <a:t> министерства, которую определит Правительство РФ (далее также ГИС). В соответствующем требовании будет указываться перечень данных, которые необходимо передать, а также сроки их предоставления. </a:t>
            </a:r>
          </a:p>
          <a:p>
            <a:pPr algn="just" defTabSz="685800"/>
            <a:r>
              <a:rPr lang="ru-RU" sz="1500" dirty="0">
                <a:latin typeface="Calibri" panose="020F0502020204030204"/>
              </a:rPr>
              <a:t>Правила обезличивания установит Правительство РФ по согласованию с ФСБ России. </a:t>
            </a:r>
            <a:r>
              <a:rPr lang="ru-RU" sz="1500" dirty="0" err="1">
                <a:latin typeface="Calibri" panose="020F0502020204030204"/>
              </a:rPr>
              <a:t>Минцифры</a:t>
            </a:r>
            <a:r>
              <a:rPr lang="ru-RU" sz="1500" dirty="0">
                <a:latin typeface="Calibri" panose="020F0502020204030204"/>
              </a:rPr>
              <a:t> будет формировать из обезличенных данных, сгруппированных по определенному признаку, наборы персональных данных.</a:t>
            </a:r>
          </a:p>
          <a:p>
            <a:pPr algn="just" defTabSz="685800"/>
            <a:r>
              <a:rPr lang="ru-RU" sz="1500" dirty="0">
                <a:latin typeface="Calibri" panose="020F0502020204030204"/>
              </a:rPr>
              <a:t>При этом установлено, что:</a:t>
            </a:r>
          </a:p>
          <a:p>
            <a:pPr algn="just" defTabSz="685800"/>
            <a:r>
              <a:rPr lang="ru-RU" sz="1500" dirty="0">
                <a:latin typeface="Calibri" panose="020F0502020204030204"/>
              </a:rPr>
              <a:t>- формирование наборов данных будет осуществляться </a:t>
            </a:r>
            <a:r>
              <a:rPr lang="ru-RU" sz="1500" dirty="0" err="1">
                <a:latin typeface="Calibri" panose="020F0502020204030204"/>
              </a:rPr>
              <a:t>Минцифры</a:t>
            </a:r>
            <a:r>
              <a:rPr lang="ru-RU" sz="1500" dirty="0">
                <a:latin typeface="Calibri" panose="020F0502020204030204"/>
              </a:rPr>
              <a:t> исключительно в случаях, которые определит Правительство РФ;</a:t>
            </a:r>
          </a:p>
          <a:p>
            <a:pPr algn="just" defTabSz="685800"/>
            <a:r>
              <a:rPr lang="ru-RU" sz="1500" dirty="0">
                <a:latin typeface="Calibri" panose="020F0502020204030204"/>
              </a:rPr>
              <a:t>- формирование наборов данных из специальных категорий персональных данных (есть исключение) и биометрических персональных данных не допускается;</a:t>
            </a:r>
          </a:p>
          <a:p>
            <a:pPr algn="just" defTabSz="685800"/>
            <a:r>
              <a:rPr lang="ru-RU" sz="1500" dirty="0">
                <a:latin typeface="Calibri" panose="020F0502020204030204"/>
              </a:rPr>
              <a:t>- доступ к дата-сетам будет происходить исключительно в рамках закрытого контура государственной информационной системы, "вынести" их из нее будет невозможно;</a:t>
            </a:r>
          </a:p>
          <a:p>
            <a:pPr algn="just" defTabSz="685800"/>
            <a:r>
              <a:rPr lang="ru-RU" sz="1500" dirty="0">
                <a:latin typeface="Calibri" panose="020F0502020204030204"/>
              </a:rPr>
              <a:t>- определены особенности доступа к сформированным дата-сетам пользователей ГИС - государственных и муниципальных органов и подведомственных им организаций, органов государственных внебюджетных фондов; граждан РФ и российских </a:t>
            </a:r>
            <a:r>
              <a:rPr lang="ru-RU" sz="1500" dirty="0" err="1">
                <a:latin typeface="Calibri" panose="020F0502020204030204"/>
              </a:rPr>
              <a:t>юрлиц</a:t>
            </a:r>
            <a:r>
              <a:rPr lang="ru-RU" sz="1500" dirty="0">
                <a:latin typeface="Calibri" panose="020F0502020204030204"/>
              </a:rPr>
              <a:t>, сведения о которых внесены в реестр операторов персональных данных и которые соответствуют ряду требований;</a:t>
            </a:r>
          </a:p>
          <a:p>
            <a:pPr algn="just" defTabSz="685800"/>
            <a:r>
              <a:rPr lang="ru-RU" sz="1500" dirty="0">
                <a:latin typeface="Calibri" panose="020F0502020204030204"/>
              </a:rPr>
              <a:t>- установлено, что по общему правилу запрещается предоставление результатов обработки составов данных иностранным юридическим лицам, иностранным организациям, не являющимся </a:t>
            </a:r>
            <a:r>
              <a:rPr lang="ru-RU" sz="1500" dirty="0" err="1">
                <a:latin typeface="Calibri" panose="020F0502020204030204"/>
              </a:rPr>
              <a:t>юрлицами</a:t>
            </a:r>
            <a:r>
              <a:rPr lang="ru-RU" sz="1500" dirty="0">
                <a:latin typeface="Calibri" panose="020F0502020204030204"/>
              </a:rPr>
              <a:t>, иностранным гражданам и лицам без гражданства.</a:t>
            </a:r>
          </a:p>
        </p:txBody>
      </p:sp>
      <p:sp>
        <p:nvSpPr>
          <p:cNvPr id="3" name="TextBox 2">
            <a:extLst>
              <a:ext uri="{FF2B5EF4-FFF2-40B4-BE49-F238E27FC236}">
                <a16:creationId xmlns:a16="http://schemas.microsoft.com/office/drawing/2014/main" id="{A4B0A899-D1EF-00A3-3405-B1179C55A6CA}"/>
              </a:ext>
            </a:extLst>
          </p:cNvPr>
          <p:cNvSpPr txBox="1"/>
          <p:nvPr/>
        </p:nvSpPr>
        <p:spPr>
          <a:xfrm>
            <a:off x="540016" y="219268"/>
            <a:ext cx="7060933" cy="400110"/>
          </a:xfrm>
          <a:prstGeom prst="rect">
            <a:avLst/>
          </a:prstGeom>
          <a:noFill/>
        </p:spPr>
        <p:txBody>
          <a:bodyPr wrap="square">
            <a:spAutoFit/>
          </a:bodyPr>
          <a:lstStyle/>
          <a:p>
            <a:r>
              <a:rPr lang="ru-RU" sz="2000" b="1" dirty="0"/>
              <a:t>Персональные данные</a:t>
            </a:r>
            <a:endParaRPr lang="ru-RU" sz="2000" b="1" dirty="0">
              <a:solidFill>
                <a:srgbClr val="FF0000"/>
              </a:solidFill>
            </a:endParaRPr>
          </a:p>
        </p:txBody>
      </p:sp>
      <p:cxnSp>
        <p:nvCxnSpPr>
          <p:cNvPr id="4" name="Прямая соединительная линия 3">
            <a:extLst>
              <a:ext uri="{FF2B5EF4-FFF2-40B4-BE49-F238E27FC236}">
                <a16:creationId xmlns:a16="http://schemas.microsoft.com/office/drawing/2014/main" id="{6E7B807E-AE27-AC08-D282-315106600591}"/>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303983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11BE62-750B-DD2C-8BAC-2072B4AFCE56}"/>
            </a:ext>
          </a:extLst>
        </p:cNvPr>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5D57EEC6-80FB-4F45-E980-C8064DB05435}"/>
              </a:ext>
            </a:extLst>
          </p:cNvPr>
          <p:cNvSpPr/>
          <p:nvPr/>
        </p:nvSpPr>
        <p:spPr>
          <a:xfrm>
            <a:off x="632400" y="1019488"/>
            <a:ext cx="8641200" cy="4939814"/>
          </a:xfrm>
          <a:prstGeom prst="rect">
            <a:avLst/>
          </a:prstGeom>
        </p:spPr>
        <p:txBody>
          <a:bodyPr wrap="square">
            <a:spAutoFit/>
          </a:bodyPr>
          <a:lstStyle/>
          <a:p>
            <a:pPr algn="just" defTabSz="685800"/>
            <a:r>
              <a:rPr lang="ru-RU" sz="1500" b="1" dirty="0">
                <a:latin typeface="Calibri" panose="020F0502020204030204"/>
              </a:rPr>
              <a:t>Размещен проект приказа Роскомнадзора, который уточняет требования к обезличиванию персональных данных и методы их обезличивания</a:t>
            </a:r>
          </a:p>
          <a:p>
            <a:pPr algn="just" defTabSz="685800"/>
            <a:r>
              <a:rPr lang="ru-RU" sz="1500" dirty="0">
                <a:latin typeface="Calibri" panose="020F0502020204030204"/>
              </a:rPr>
              <a:t>(Проект приказа Роскомнадзора: </a:t>
            </a:r>
            <a:r>
              <a:rPr lang="en-US" sz="1500" dirty="0">
                <a:latin typeface="Calibri" panose="020F0502020204030204"/>
                <a:hlinkClick r:id="rId2">
                  <a:extLst>
                    <a:ext uri="{A12FA001-AC4F-418D-AE19-62706E023703}">
                      <ahyp:hlinkClr xmlns:ahyp="http://schemas.microsoft.com/office/drawing/2018/hyperlinkcolor" xmlns="" val="tx"/>
                    </a:ext>
                  </a:extLst>
                </a:hlinkClick>
              </a:rPr>
              <a:t>http://regulation.gov.ru/p/155867</a:t>
            </a:r>
            <a:r>
              <a:rPr lang="ru-RU" sz="1500" dirty="0">
                <a:latin typeface="Calibri" panose="020F0502020204030204"/>
              </a:rPr>
              <a:t>) </a:t>
            </a:r>
          </a:p>
          <a:p>
            <a:pPr marL="285750" indent="-285750" algn="just" defTabSz="685800">
              <a:buFont typeface="Arial" panose="020B0604020202020204" pitchFamily="34" charset="0"/>
              <a:buChar char="•"/>
            </a:pPr>
            <a:r>
              <a:rPr lang="ru-RU" sz="1500" dirty="0">
                <a:latin typeface="Calibri" panose="020F0502020204030204"/>
              </a:rPr>
              <a:t>Документ подготовлен взамен действующему приказу Роскомнадзора от 5 сентября 2013 № 996, дополняет и корректирует эти требования и методы.</a:t>
            </a:r>
          </a:p>
          <a:p>
            <a:pPr marL="285750" indent="-285750" algn="just" defTabSz="685800">
              <a:buFont typeface="Arial" panose="020B0604020202020204" pitchFamily="34" charset="0"/>
              <a:buChar char="•"/>
            </a:pPr>
            <a:r>
              <a:rPr lang="ru-RU" sz="1500" dirty="0">
                <a:latin typeface="Calibri" panose="020F0502020204030204"/>
              </a:rPr>
              <a:t>Документ разработан в связи с изменениями действующего законодательства о персональных данных, внесенными законом от 8 августа 2024 года № 233-ФЗ. Положения проекта приказа распространяются на операторов, занимающихся обезличиванием ПД.</a:t>
            </a:r>
          </a:p>
          <a:p>
            <a:pPr marL="285750" indent="-285750" algn="just" defTabSz="685800">
              <a:buFont typeface="Arial" panose="020B0604020202020204" pitchFamily="34" charset="0"/>
              <a:buChar char="•"/>
            </a:pPr>
            <a:r>
              <a:rPr lang="ru-RU" sz="1500" dirty="0">
                <a:latin typeface="Calibri" panose="020F0502020204030204"/>
              </a:rPr>
              <a:t> При обезличивании данных оператору необходимо соблюдать предусмотренные проектом приказа требования, в том числе обеспечить невозможность определить принадлежность персональных данных конкретному субъекту. Помимо этого, оператор должен применять указанные в документе методы обезличивания данных, включающие метод введения идентификаторов ПД, метод изменения состава или семантики персональных данных и др.</a:t>
            </a:r>
          </a:p>
          <a:p>
            <a:pPr algn="just" defTabSz="685800"/>
            <a:endParaRPr lang="ru-RU" sz="1500" dirty="0">
              <a:latin typeface="Calibri" panose="020F0502020204030204"/>
            </a:endParaRPr>
          </a:p>
          <a:p>
            <a:pPr algn="just" defTabSz="685800"/>
            <a:r>
              <a:rPr lang="ru-RU" sz="1500" b="1" dirty="0">
                <a:latin typeface="Calibri" panose="020F0502020204030204"/>
              </a:rPr>
              <a:t>С 01.09.2025 изменен порядок составления и оформления акта контрольного (надзорного) мероприятия</a:t>
            </a:r>
          </a:p>
          <a:p>
            <a:pPr algn="just" defTabSz="685800"/>
            <a:r>
              <a:rPr lang="ru-RU" sz="1500" dirty="0">
                <a:latin typeface="Calibri" panose="020F0502020204030204"/>
              </a:rPr>
              <a:t>(Федеральный закон от 28.12.2024 N 540-ФЗ)</a:t>
            </a:r>
          </a:p>
          <a:p>
            <a:pPr algn="just" defTabSz="685800"/>
            <a:r>
              <a:rPr lang="ru-RU" sz="1500" dirty="0">
                <a:latin typeface="Calibri" panose="020F0502020204030204"/>
              </a:rPr>
              <a:t>Установлено, что акт контрольного (надзорного) мероприятия может быть оформлен по общему правилу не позднее дня, следующего за днем окончания проведения такого мероприятия, если на месте проведения его невозможно составить по установленным причинам (ч. 3 ст. 87 Закона о государственном и муниципальном контроле).</a:t>
            </a:r>
          </a:p>
        </p:txBody>
      </p:sp>
      <p:sp>
        <p:nvSpPr>
          <p:cNvPr id="3" name="TextBox 2">
            <a:extLst>
              <a:ext uri="{FF2B5EF4-FFF2-40B4-BE49-F238E27FC236}">
                <a16:creationId xmlns:a16="http://schemas.microsoft.com/office/drawing/2014/main" id="{9642B73A-9E37-D4D2-E361-BE614BC2E1FD}"/>
              </a:ext>
            </a:extLst>
          </p:cNvPr>
          <p:cNvSpPr txBox="1"/>
          <p:nvPr/>
        </p:nvSpPr>
        <p:spPr>
          <a:xfrm>
            <a:off x="540016" y="219268"/>
            <a:ext cx="7060933" cy="400110"/>
          </a:xfrm>
          <a:prstGeom prst="rect">
            <a:avLst/>
          </a:prstGeom>
          <a:noFill/>
        </p:spPr>
        <p:txBody>
          <a:bodyPr wrap="square">
            <a:spAutoFit/>
          </a:bodyPr>
          <a:lstStyle/>
          <a:p>
            <a:r>
              <a:rPr lang="ru-RU" sz="2000" b="1" dirty="0"/>
              <a:t>Персональные данные</a:t>
            </a:r>
            <a:endParaRPr lang="ru-RU" sz="2000" b="1" dirty="0">
              <a:solidFill>
                <a:srgbClr val="FF0000"/>
              </a:solidFill>
            </a:endParaRPr>
          </a:p>
        </p:txBody>
      </p:sp>
      <p:cxnSp>
        <p:nvCxnSpPr>
          <p:cNvPr id="4" name="Прямая соединительная линия 3">
            <a:extLst>
              <a:ext uri="{FF2B5EF4-FFF2-40B4-BE49-F238E27FC236}">
                <a16:creationId xmlns:a16="http://schemas.microsoft.com/office/drawing/2014/main" id="{0EA82569-A8F0-78AC-ADBA-6D958EBFED66}"/>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598356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Номер слайда 7"/>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954">
                <a:solidFill>
                  <a:srgbClr val="192802"/>
                </a:solidFill>
                <a:latin typeface="Calibri" panose="020F0502020204030204" pitchFamily="34" charset="0"/>
              </a:defRPr>
            </a:lvl1pPr>
            <a:lvl2pPr marL="685817" indent="-263776">
              <a:spcBef>
                <a:spcPct val="20000"/>
              </a:spcBef>
              <a:buFont typeface="Arial" panose="020B0604020202020204" pitchFamily="34" charset="0"/>
              <a:buChar char="–"/>
              <a:defRPr sz="2585">
                <a:solidFill>
                  <a:srgbClr val="192802"/>
                </a:solidFill>
                <a:latin typeface="Calibri" panose="020F0502020204030204" pitchFamily="34" charset="0"/>
              </a:defRPr>
            </a:lvl2pPr>
            <a:lvl3pPr marL="1055103" indent="-211021">
              <a:spcBef>
                <a:spcPct val="20000"/>
              </a:spcBef>
              <a:buFont typeface="Arial" panose="020B0604020202020204" pitchFamily="34" charset="0"/>
              <a:buChar char="•"/>
              <a:defRPr sz="2215">
                <a:solidFill>
                  <a:srgbClr val="192802"/>
                </a:solidFill>
                <a:latin typeface="Calibri" panose="020F0502020204030204" pitchFamily="34" charset="0"/>
              </a:defRPr>
            </a:lvl3pPr>
            <a:lvl4pPr marL="1477145" indent="-211021">
              <a:spcBef>
                <a:spcPct val="20000"/>
              </a:spcBef>
              <a:buFont typeface="Arial" panose="020B0604020202020204" pitchFamily="34" charset="0"/>
              <a:buChar char="–"/>
              <a:defRPr sz="1846">
                <a:solidFill>
                  <a:srgbClr val="192802"/>
                </a:solidFill>
                <a:latin typeface="Calibri" panose="020F0502020204030204" pitchFamily="34" charset="0"/>
              </a:defRPr>
            </a:lvl4pPr>
            <a:lvl5pPr marL="1899186" indent="-211021">
              <a:spcBef>
                <a:spcPct val="20000"/>
              </a:spcBef>
              <a:buFont typeface="Arial" panose="020B0604020202020204" pitchFamily="34" charset="0"/>
              <a:buChar char="»"/>
              <a:defRPr sz="1846">
                <a:solidFill>
                  <a:srgbClr val="192802"/>
                </a:solidFill>
                <a:latin typeface="Calibri" panose="020F0502020204030204" pitchFamily="34" charset="0"/>
              </a:defRPr>
            </a:lvl5pPr>
            <a:lvl6pPr marL="2321227" indent="-211021" eaLnBrk="0" fontAlgn="base" hangingPunct="0">
              <a:spcBef>
                <a:spcPct val="20000"/>
              </a:spcBef>
              <a:spcAft>
                <a:spcPct val="0"/>
              </a:spcAft>
              <a:buFont typeface="Arial" panose="020B0604020202020204" pitchFamily="34" charset="0"/>
              <a:buChar char="»"/>
              <a:defRPr sz="1846">
                <a:solidFill>
                  <a:srgbClr val="192802"/>
                </a:solidFill>
                <a:latin typeface="Calibri" panose="020F0502020204030204" pitchFamily="34" charset="0"/>
              </a:defRPr>
            </a:lvl6pPr>
            <a:lvl7pPr marL="2743269" indent="-211021" eaLnBrk="0" fontAlgn="base" hangingPunct="0">
              <a:spcBef>
                <a:spcPct val="20000"/>
              </a:spcBef>
              <a:spcAft>
                <a:spcPct val="0"/>
              </a:spcAft>
              <a:buFont typeface="Arial" panose="020B0604020202020204" pitchFamily="34" charset="0"/>
              <a:buChar char="»"/>
              <a:defRPr sz="1846">
                <a:solidFill>
                  <a:srgbClr val="192802"/>
                </a:solidFill>
                <a:latin typeface="Calibri" panose="020F0502020204030204" pitchFamily="34" charset="0"/>
              </a:defRPr>
            </a:lvl7pPr>
            <a:lvl8pPr marL="3165310" indent="-211021" eaLnBrk="0" fontAlgn="base" hangingPunct="0">
              <a:spcBef>
                <a:spcPct val="20000"/>
              </a:spcBef>
              <a:spcAft>
                <a:spcPct val="0"/>
              </a:spcAft>
              <a:buFont typeface="Arial" panose="020B0604020202020204" pitchFamily="34" charset="0"/>
              <a:buChar char="»"/>
              <a:defRPr sz="1846">
                <a:solidFill>
                  <a:srgbClr val="192802"/>
                </a:solidFill>
                <a:latin typeface="Calibri" panose="020F0502020204030204" pitchFamily="34" charset="0"/>
              </a:defRPr>
            </a:lvl8pPr>
            <a:lvl9pPr marL="3587351" indent="-211021" eaLnBrk="0" fontAlgn="base" hangingPunct="0">
              <a:spcBef>
                <a:spcPct val="20000"/>
              </a:spcBef>
              <a:spcAft>
                <a:spcPct val="0"/>
              </a:spcAft>
              <a:buFont typeface="Arial" panose="020B0604020202020204" pitchFamily="34" charset="0"/>
              <a:buChar char="»"/>
              <a:defRPr sz="1846">
                <a:solidFill>
                  <a:srgbClr val="192802"/>
                </a:solidFill>
                <a:latin typeface="Calibri" panose="020F0502020204030204" pitchFamily="34" charset="0"/>
              </a:defRPr>
            </a:lvl9pPr>
          </a:lstStyle>
          <a:p>
            <a:pPr defTabSz="844083">
              <a:spcBef>
                <a:spcPct val="0"/>
              </a:spcBef>
              <a:buNone/>
              <a:defRPr/>
            </a:pPr>
            <a:fld id="{2B02B408-D70C-489C-9575-AA467BFB30F5}" type="slidenum">
              <a:rPr lang="ru-RU" altLang="ru-RU" sz="1108">
                <a:solidFill>
                  <a:srgbClr val="FFFFFF"/>
                </a:solidFill>
              </a:rPr>
              <a:pPr defTabSz="844083">
                <a:spcBef>
                  <a:spcPct val="0"/>
                </a:spcBef>
                <a:buNone/>
                <a:defRPr/>
              </a:pPr>
              <a:t>56</a:t>
            </a:fld>
            <a:endParaRPr lang="ru-RU" altLang="ru-RU" sz="1108" dirty="0">
              <a:solidFill>
                <a:srgbClr val="FFFFFF"/>
              </a:solidFill>
            </a:endParaRPr>
          </a:p>
        </p:txBody>
      </p:sp>
      <p:sp>
        <p:nvSpPr>
          <p:cNvPr id="10" name="Прямоугольник 9"/>
          <p:cNvSpPr/>
          <p:nvPr/>
        </p:nvSpPr>
        <p:spPr>
          <a:xfrm>
            <a:off x="1496158" y="2432538"/>
            <a:ext cx="6447692" cy="1084618"/>
          </a:xfrm>
          <a:prstGeom prst="rect">
            <a:avLst/>
          </a:prstGeom>
        </p:spPr>
        <p:txBody>
          <a:bodyPr lIns="32919" tIns="16459" rIns="32919" bIns="16459">
            <a:spAutoFit/>
          </a:bodyPr>
          <a:lstStyle/>
          <a:p>
            <a:pPr defTabSz="164596">
              <a:defRPr/>
            </a:pPr>
            <a:endParaRPr lang="ru-RU" sz="1662" kern="0" dirty="0">
              <a:solidFill>
                <a:srgbClr val="000000"/>
              </a:solidFill>
              <a:latin typeface="Calibri"/>
              <a:cs typeface="Arial" charset="0"/>
              <a:sym typeface="Calibri"/>
            </a:endParaRPr>
          </a:p>
          <a:p>
            <a:pPr defTabSz="164596">
              <a:defRPr/>
            </a:pPr>
            <a:endParaRPr lang="ru-RU" sz="1846" kern="0" dirty="0">
              <a:solidFill>
                <a:srgbClr val="000000"/>
              </a:solidFill>
              <a:latin typeface="Calibri"/>
              <a:cs typeface="Times New Roman" pitchFamily="18" charset="0"/>
              <a:sym typeface="Calibri"/>
            </a:endParaRPr>
          </a:p>
          <a:p>
            <a:pPr defTabSz="164596">
              <a:defRPr/>
            </a:pPr>
            <a:endParaRPr lang="ru-RU" sz="1662" kern="0" dirty="0">
              <a:solidFill>
                <a:srgbClr val="000000"/>
              </a:solidFill>
              <a:latin typeface="Calibri"/>
              <a:cs typeface="Arial" charset="0"/>
              <a:sym typeface="Calibri"/>
            </a:endParaRPr>
          </a:p>
          <a:p>
            <a:pPr defTabSz="164596">
              <a:defRPr/>
            </a:pPr>
            <a:endParaRPr lang="ru-RU" sz="1662" kern="0" dirty="0">
              <a:solidFill>
                <a:srgbClr val="000000"/>
              </a:solidFill>
              <a:latin typeface="Calibri"/>
              <a:cs typeface="Arial" charset="0"/>
              <a:sym typeface="Calibri"/>
            </a:endParaRPr>
          </a:p>
        </p:txBody>
      </p:sp>
      <p:sp>
        <p:nvSpPr>
          <p:cNvPr id="27654" name="Прямоугольник 1"/>
          <p:cNvSpPr>
            <a:spLocks noChangeArrowheads="1"/>
          </p:cNvSpPr>
          <p:nvPr/>
        </p:nvSpPr>
        <p:spPr bwMode="auto">
          <a:xfrm>
            <a:off x="540016" y="719836"/>
            <a:ext cx="8585134"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rgbClr val="192802"/>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192802"/>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192802"/>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192802"/>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192802"/>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192802"/>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192802"/>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192802"/>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192802"/>
                </a:solidFill>
                <a:latin typeface="Calibri" panose="020F0502020204030204" pitchFamily="34" charset="0"/>
              </a:defRPr>
            </a:lvl9pPr>
          </a:lstStyle>
          <a:p>
            <a:pPr fontAlgn="base">
              <a:spcBef>
                <a:spcPts val="0"/>
              </a:spcBef>
              <a:spcAft>
                <a:spcPct val="0"/>
              </a:spcAft>
              <a:buSzPts val="1000"/>
              <a:buNone/>
              <a:tabLst>
                <a:tab pos="422041" algn="l"/>
              </a:tabLst>
              <a:defRPr/>
            </a:pPr>
            <a:r>
              <a:rPr lang="ru-RU" sz="1600" b="1" dirty="0" err="1">
                <a:solidFill>
                  <a:schemeClr val="tx1"/>
                </a:solidFill>
                <a:ea typeface="Calibri" panose="020F0502020204030204" pitchFamily="34" charset="0"/>
                <a:cs typeface="Calibri" panose="020F0502020204030204" pitchFamily="34" charset="0"/>
              </a:rPr>
              <a:t>Минцифры</a:t>
            </a:r>
            <a:r>
              <a:rPr lang="ru-RU" sz="1600" b="1" dirty="0">
                <a:solidFill>
                  <a:schemeClr val="tx1"/>
                </a:solidFill>
                <a:ea typeface="Calibri" panose="020F0502020204030204" pitchFamily="34" charset="0"/>
                <a:cs typeface="Calibri" panose="020F0502020204030204" pitchFamily="34" charset="0"/>
              </a:rPr>
              <a:t> предложили создать единый реестр согласий на обработку персональных данных  и дать гражданам возможность отзывать их через Госуслуги </a:t>
            </a:r>
          </a:p>
          <a:p>
            <a:pPr fontAlgn="base">
              <a:spcBef>
                <a:spcPts val="0"/>
              </a:spcBef>
              <a:spcAft>
                <a:spcPct val="0"/>
              </a:spcAft>
              <a:buSzPts val="1000"/>
              <a:buNone/>
              <a:tabLst>
                <a:tab pos="422041" algn="l"/>
              </a:tabLst>
              <a:defRPr/>
            </a:pPr>
            <a:r>
              <a:rPr lang="ru-RU" sz="1600" dirty="0">
                <a:solidFill>
                  <a:schemeClr val="tx1"/>
                </a:solidFill>
                <a:ea typeface="Calibri" panose="020F0502020204030204" pitchFamily="34" charset="0"/>
                <a:cs typeface="Calibri" panose="020F0502020204030204" pitchFamily="34" charset="0"/>
              </a:rPr>
              <a:t>(</a:t>
            </a:r>
            <a:r>
              <a:rPr lang="ru-RU" sz="1600" dirty="0">
                <a:solidFill>
                  <a:schemeClr val="tx1"/>
                </a:solidFill>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xmlns="" val="tx"/>
                    </a:ext>
                  </a:extLst>
                </a:hlinkClick>
              </a:rPr>
              <a:t>https://t.me/mintsifry/1429</a:t>
            </a:r>
            <a:r>
              <a:rPr lang="ru-RU" sz="1600" dirty="0">
                <a:solidFill>
                  <a:schemeClr val="tx1"/>
                </a:solidFill>
                <a:ea typeface="Calibri" panose="020F0502020204030204" pitchFamily="34" charset="0"/>
                <a:cs typeface="Calibri" panose="020F0502020204030204" pitchFamily="34" charset="0"/>
              </a:rPr>
              <a:t>, </a:t>
            </a:r>
            <a:r>
              <a:rPr lang="ru-RU" sz="1600" dirty="0">
                <a:solidFill>
                  <a:schemeClr val="tx1"/>
                </a:solidFill>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xmlns="" val="tx"/>
                    </a:ext>
                  </a:extLst>
                </a:hlinkClick>
              </a:rPr>
              <a:t>https://digital.gov.ru/ru/events/41906/</a:t>
            </a:r>
            <a:r>
              <a:rPr lang="ru-RU" sz="1600" dirty="0">
                <a:solidFill>
                  <a:schemeClr val="tx1"/>
                </a:solidFill>
                <a:ea typeface="Calibri" panose="020F0502020204030204" pitchFamily="34" charset="0"/>
                <a:cs typeface="Calibri" panose="020F0502020204030204" pitchFamily="34" charset="0"/>
              </a:rPr>
              <a:t>)</a:t>
            </a:r>
          </a:p>
          <a:p>
            <a:pPr fontAlgn="base">
              <a:spcBef>
                <a:spcPts val="0"/>
              </a:spcBef>
              <a:spcAft>
                <a:spcPct val="0"/>
              </a:spcAft>
              <a:buSzPts val="1000"/>
              <a:buNone/>
              <a:tabLst>
                <a:tab pos="422041" algn="l"/>
              </a:tabLst>
              <a:defRPr/>
            </a:pPr>
            <a:endParaRPr lang="ru-RU" sz="1600" dirty="0">
              <a:solidFill>
                <a:schemeClr val="tx1"/>
              </a:solidFill>
              <a:ea typeface="Calibri" panose="020F0502020204030204" pitchFamily="34" charset="0"/>
              <a:cs typeface="Calibri" panose="020F0502020204030204" pitchFamily="34" charset="0"/>
            </a:endParaRPr>
          </a:p>
          <a:p>
            <a:pPr fontAlgn="base">
              <a:spcBef>
                <a:spcPts val="0"/>
              </a:spcBef>
              <a:spcAft>
                <a:spcPct val="0"/>
              </a:spcAft>
              <a:buSzPts val="1000"/>
              <a:buNone/>
              <a:tabLst>
                <a:tab pos="422041" algn="l"/>
              </a:tabLst>
              <a:defRPr/>
            </a:pPr>
            <a:r>
              <a:rPr lang="ru-RU" sz="1600" b="1" dirty="0">
                <a:solidFill>
                  <a:schemeClr val="tx1"/>
                </a:solidFill>
                <a:ea typeface="Calibri" panose="020F0502020204030204" pitchFamily="34" charset="0"/>
                <a:cs typeface="Calibri" panose="020F0502020204030204" pitchFamily="34" charset="0"/>
              </a:rPr>
              <a:t>Согласия в Госуслугах в настоящее время:</a:t>
            </a:r>
          </a:p>
          <a:p>
            <a:pPr marL="285750" indent="-285750" fontAlgn="base">
              <a:spcBef>
                <a:spcPts val="0"/>
              </a:spcBef>
              <a:spcAft>
                <a:spcPct val="0"/>
              </a:spcAft>
              <a:buSzPts val="1000"/>
              <a:tabLst>
                <a:tab pos="422041" algn="l"/>
              </a:tabLst>
              <a:defRPr/>
            </a:pPr>
            <a:r>
              <a:rPr lang="ru-RU" sz="1600" dirty="0">
                <a:solidFill>
                  <a:schemeClr val="tx1"/>
                </a:solidFill>
                <a:ea typeface="Calibri" panose="020F0502020204030204" pitchFamily="34" charset="0"/>
                <a:cs typeface="Calibri" panose="020F0502020204030204" pitchFamily="34" charset="0"/>
              </a:rPr>
              <a:t>пользователи могут видеть согласия на обработку - кому и когда они были выданы</a:t>
            </a:r>
          </a:p>
          <a:p>
            <a:pPr marL="285750" indent="-285750" fontAlgn="base">
              <a:spcBef>
                <a:spcPts val="0"/>
              </a:spcBef>
              <a:spcAft>
                <a:spcPct val="0"/>
              </a:spcAft>
              <a:buSzPts val="1000"/>
              <a:tabLst>
                <a:tab pos="422041" algn="l"/>
              </a:tabLst>
              <a:defRPr/>
            </a:pPr>
            <a:r>
              <a:rPr lang="ru-RU" sz="1600" dirty="0">
                <a:solidFill>
                  <a:schemeClr val="tx1"/>
                </a:solidFill>
                <a:ea typeface="Calibri" panose="020F0502020204030204" pitchFamily="34" charset="0"/>
                <a:cs typeface="Calibri" panose="020F0502020204030204" pitchFamily="34" charset="0"/>
              </a:rPr>
              <a:t>видеть состав персональных данных, которые хранятся в этих организациях</a:t>
            </a:r>
          </a:p>
          <a:p>
            <a:pPr marL="285750" indent="-285750" fontAlgn="base">
              <a:spcBef>
                <a:spcPts val="0"/>
              </a:spcBef>
              <a:spcAft>
                <a:spcPct val="0"/>
              </a:spcAft>
              <a:buSzPts val="1000"/>
              <a:tabLst>
                <a:tab pos="422041" algn="l"/>
              </a:tabLst>
              <a:defRPr/>
            </a:pPr>
            <a:r>
              <a:rPr lang="ru-RU" sz="1600" dirty="0">
                <a:solidFill>
                  <a:schemeClr val="tx1"/>
                </a:solidFill>
                <a:ea typeface="Calibri" panose="020F0502020204030204" pitchFamily="34" charset="0"/>
                <a:cs typeface="Calibri" panose="020F0502020204030204" pitchFamily="34" charset="0"/>
              </a:rPr>
              <a:t>отзывать согласия - отозвать можно выданное согласие, у которого не истёк срок действия, если срок действия согласия истёк, оно считается автоматически отозванным и попадает в архив согласий</a:t>
            </a:r>
          </a:p>
          <a:p>
            <a:pPr marL="285750" indent="-285750" fontAlgn="base">
              <a:spcBef>
                <a:spcPts val="0"/>
              </a:spcBef>
              <a:spcAft>
                <a:spcPct val="0"/>
              </a:spcAft>
              <a:buSzPts val="1000"/>
              <a:tabLst>
                <a:tab pos="422041" algn="l"/>
              </a:tabLst>
              <a:defRPr/>
            </a:pPr>
            <a:r>
              <a:rPr lang="ru-RU" sz="1600" dirty="0">
                <a:solidFill>
                  <a:schemeClr val="tx1"/>
                </a:solidFill>
                <a:ea typeface="Calibri" panose="020F0502020204030204" pitchFamily="34" charset="0"/>
                <a:cs typeface="Calibri" panose="020F0502020204030204" pitchFamily="34" charset="0"/>
              </a:rPr>
              <a:t>контролировать удаление своих персональных данных</a:t>
            </a:r>
          </a:p>
          <a:p>
            <a:pPr fontAlgn="base">
              <a:spcBef>
                <a:spcPts val="0"/>
              </a:spcBef>
              <a:spcAft>
                <a:spcPct val="0"/>
              </a:spcAft>
              <a:buSzPts val="1000"/>
              <a:buNone/>
              <a:tabLst>
                <a:tab pos="422041" algn="l"/>
              </a:tabLst>
              <a:defRPr/>
            </a:pPr>
            <a:endParaRPr lang="ru-RU" sz="1600" dirty="0">
              <a:solidFill>
                <a:schemeClr val="tx1"/>
              </a:solidFill>
              <a:ea typeface="Calibri" panose="020F0502020204030204" pitchFamily="34" charset="0"/>
              <a:cs typeface="Calibri" panose="020F0502020204030204" pitchFamily="34" charset="0"/>
            </a:endParaRPr>
          </a:p>
          <a:p>
            <a:pPr fontAlgn="base">
              <a:spcBef>
                <a:spcPts val="0"/>
              </a:spcBef>
              <a:spcAft>
                <a:spcPct val="0"/>
              </a:spcAft>
              <a:buSzPts val="1000"/>
              <a:buNone/>
              <a:tabLst>
                <a:tab pos="422041" algn="l"/>
              </a:tabLst>
              <a:defRPr/>
            </a:pPr>
            <a:r>
              <a:rPr lang="ru-RU" sz="1600" b="1" dirty="0">
                <a:solidFill>
                  <a:schemeClr val="tx1"/>
                </a:solidFill>
                <a:ea typeface="Calibri" panose="020F0502020204030204" pitchFamily="34" charset="0"/>
                <a:cs typeface="Calibri" panose="020F0502020204030204" pitchFamily="34" charset="0"/>
              </a:rPr>
              <a:t>Как появляются согласия в личном кабинете на Госуслугах:</a:t>
            </a:r>
          </a:p>
          <a:p>
            <a:pPr marL="285750" indent="-285750" fontAlgn="base">
              <a:spcBef>
                <a:spcPts val="0"/>
              </a:spcBef>
              <a:spcAft>
                <a:spcPct val="0"/>
              </a:spcAft>
              <a:buSzPts val="1000"/>
              <a:tabLst>
                <a:tab pos="422041" algn="l"/>
              </a:tabLst>
              <a:defRPr/>
            </a:pPr>
            <a:r>
              <a:rPr lang="ru-RU" sz="1600" dirty="0">
                <a:solidFill>
                  <a:schemeClr val="tx1"/>
                </a:solidFill>
                <a:ea typeface="Calibri" panose="020F0502020204030204" pitchFamily="34" charset="0"/>
                <a:cs typeface="Calibri" panose="020F0502020204030204" pitchFamily="34" charset="0"/>
              </a:rPr>
              <a:t>если организации нужны персональные данные, она может получить их через Госуслуги</a:t>
            </a:r>
          </a:p>
          <a:p>
            <a:pPr marL="285750" indent="-285750" fontAlgn="base">
              <a:spcBef>
                <a:spcPts val="0"/>
              </a:spcBef>
              <a:spcAft>
                <a:spcPct val="0"/>
              </a:spcAft>
              <a:buSzPts val="1000"/>
              <a:tabLst>
                <a:tab pos="422041" algn="l"/>
              </a:tabLst>
              <a:defRPr/>
            </a:pPr>
            <a:r>
              <a:rPr lang="ru-RU" sz="1600" dirty="0">
                <a:solidFill>
                  <a:schemeClr val="tx1"/>
                </a:solidFill>
                <a:ea typeface="Calibri" panose="020F0502020204030204" pitchFamily="34" charset="0"/>
                <a:cs typeface="Calibri" panose="020F0502020204030204" pitchFamily="34" charset="0"/>
              </a:rPr>
              <a:t>в этом случае в личном кабинете появится уведомление о запросе согласия</a:t>
            </a:r>
          </a:p>
          <a:p>
            <a:pPr marL="285750" indent="-285750" fontAlgn="base">
              <a:spcBef>
                <a:spcPts val="0"/>
              </a:spcBef>
              <a:spcAft>
                <a:spcPct val="0"/>
              </a:spcAft>
              <a:buSzPts val="1000"/>
              <a:tabLst>
                <a:tab pos="422041" algn="l"/>
              </a:tabLst>
              <a:defRPr/>
            </a:pPr>
            <a:r>
              <a:rPr lang="ru-RU" sz="1600" dirty="0">
                <a:solidFill>
                  <a:schemeClr val="tx1"/>
                </a:solidFill>
                <a:ea typeface="Calibri" panose="020F0502020204030204" pitchFamily="34" charset="0"/>
                <a:cs typeface="Calibri" panose="020F0502020204030204" pitchFamily="34" charset="0"/>
              </a:rPr>
              <a:t>чтобы узнать, доступ к каким данным запрашивают, надо перейти в уведомление</a:t>
            </a:r>
          </a:p>
          <a:p>
            <a:pPr marL="285750" indent="-285750" fontAlgn="base">
              <a:spcBef>
                <a:spcPts val="0"/>
              </a:spcBef>
              <a:spcAft>
                <a:spcPct val="0"/>
              </a:spcAft>
              <a:buSzPts val="1000"/>
              <a:tabLst>
                <a:tab pos="422041" algn="l"/>
              </a:tabLst>
              <a:defRPr/>
            </a:pPr>
            <a:r>
              <a:rPr lang="ru-RU" sz="1600" dirty="0">
                <a:solidFill>
                  <a:schemeClr val="tx1"/>
                </a:solidFill>
                <a:ea typeface="Calibri" panose="020F0502020204030204" pitchFamily="34" charset="0"/>
                <a:cs typeface="Calibri" panose="020F0502020204030204" pitchFamily="34" charset="0"/>
              </a:rPr>
              <a:t>если готовы предоставить доступ к данным, выдается согласие в разделе «Согласия»</a:t>
            </a:r>
          </a:p>
          <a:p>
            <a:pPr marL="285750" indent="-285750" fontAlgn="base">
              <a:spcBef>
                <a:spcPts val="0"/>
              </a:spcBef>
              <a:spcAft>
                <a:spcPct val="0"/>
              </a:spcAft>
              <a:buSzPts val="1000"/>
              <a:tabLst>
                <a:tab pos="422041" algn="l"/>
              </a:tabLst>
              <a:defRPr/>
            </a:pPr>
            <a:r>
              <a:rPr lang="ru-RU" sz="1600" dirty="0">
                <a:solidFill>
                  <a:schemeClr val="tx1"/>
                </a:solidFill>
                <a:ea typeface="Calibri" panose="020F0502020204030204" pitchFamily="34" charset="0"/>
                <a:cs typeface="Calibri" panose="020F0502020204030204" pitchFamily="34" charset="0"/>
              </a:rPr>
              <a:t>если такого запроса нет, значит, согласие никто не запрашивал</a:t>
            </a:r>
          </a:p>
          <a:p>
            <a:pPr fontAlgn="base">
              <a:spcBef>
                <a:spcPts val="0"/>
              </a:spcBef>
              <a:spcAft>
                <a:spcPct val="0"/>
              </a:spcAft>
              <a:buSzPts val="1000"/>
              <a:buNone/>
              <a:tabLst>
                <a:tab pos="422041" algn="l"/>
              </a:tabLst>
              <a:defRPr/>
            </a:pPr>
            <a:endParaRPr lang="ru-RU" sz="1600" dirty="0">
              <a:solidFill>
                <a:schemeClr val="tx1"/>
              </a:solidFill>
              <a:ea typeface="Calibri" panose="020F0502020204030204" pitchFamily="34" charset="0"/>
              <a:cs typeface="Calibri" panose="020F0502020204030204" pitchFamily="34" charset="0"/>
            </a:endParaRPr>
          </a:p>
          <a:p>
            <a:pPr fontAlgn="base">
              <a:spcBef>
                <a:spcPts val="0"/>
              </a:spcBef>
              <a:spcAft>
                <a:spcPct val="0"/>
              </a:spcAft>
              <a:buSzPts val="1000"/>
              <a:buNone/>
              <a:tabLst>
                <a:tab pos="422041" algn="l"/>
              </a:tabLst>
              <a:defRPr/>
            </a:pPr>
            <a:r>
              <a:rPr lang="ru-RU" sz="1600" b="1" dirty="0">
                <a:solidFill>
                  <a:schemeClr val="tx1"/>
                </a:solidFill>
                <a:ea typeface="Calibri" panose="020F0502020204030204" pitchFamily="34" charset="0"/>
                <a:cs typeface="Calibri" panose="020F0502020204030204" pitchFamily="34" charset="0"/>
              </a:rPr>
              <a:t>С согласиями могут работать:</a:t>
            </a:r>
          </a:p>
          <a:p>
            <a:pPr marL="285750" indent="-285750" fontAlgn="base">
              <a:spcBef>
                <a:spcPts val="0"/>
              </a:spcBef>
              <a:spcAft>
                <a:spcPct val="0"/>
              </a:spcAft>
              <a:buSzPts val="1000"/>
              <a:tabLst>
                <a:tab pos="422041" algn="l"/>
              </a:tabLst>
              <a:defRPr/>
            </a:pPr>
            <a:r>
              <a:rPr lang="ru-RU" sz="1600" dirty="0">
                <a:solidFill>
                  <a:schemeClr val="tx1"/>
                </a:solidFill>
                <a:ea typeface="Calibri" panose="020F0502020204030204" pitchFamily="34" charset="0"/>
                <a:cs typeface="Calibri" panose="020F0502020204030204" pitchFamily="34" charset="0"/>
              </a:rPr>
              <a:t>руководитель организации и сотрудник </a:t>
            </a:r>
            <a:r>
              <a:rPr lang="ru-RU" sz="1600" b="1" dirty="0">
                <a:solidFill>
                  <a:schemeClr val="tx1"/>
                </a:solidFill>
                <a:ea typeface="Calibri" panose="020F0502020204030204" pitchFamily="34" charset="0"/>
                <a:cs typeface="Calibri" panose="020F0502020204030204" pitchFamily="34" charset="0"/>
              </a:rPr>
              <a:t>с правом на управление согласиями </a:t>
            </a:r>
            <a:r>
              <a:rPr lang="ru-RU" sz="1600" dirty="0">
                <a:solidFill>
                  <a:schemeClr val="tx1"/>
                </a:solidFill>
                <a:ea typeface="Calibri" panose="020F0502020204030204" pitchFamily="34" charset="0"/>
                <a:cs typeface="Calibri" panose="020F0502020204030204" pitchFamily="34" charset="0"/>
              </a:rPr>
              <a:t>– могут просматривать список согласий, выдавать и отзывать согласия </a:t>
            </a:r>
            <a:r>
              <a:rPr lang="ru-RU" sz="1600" dirty="0" err="1">
                <a:solidFill>
                  <a:schemeClr val="tx1"/>
                </a:solidFill>
                <a:ea typeface="Calibri" panose="020F0502020204030204" pitchFamily="34" charset="0"/>
                <a:cs typeface="Calibri" panose="020F0502020204030204" pitchFamily="34" charset="0"/>
              </a:rPr>
              <a:t>Минцифры</a:t>
            </a:r>
            <a:r>
              <a:rPr lang="ru-RU" sz="1600" dirty="0">
                <a:solidFill>
                  <a:schemeClr val="tx1"/>
                </a:solidFill>
                <a:ea typeface="Calibri" panose="020F0502020204030204" pitchFamily="34" charset="0"/>
                <a:cs typeface="Calibri" panose="020F0502020204030204" pitchFamily="34" charset="0"/>
              </a:rPr>
              <a:t>, выдавать, отзывать и отклонять согласия, получать уведомления о запрошенных согласиях</a:t>
            </a:r>
          </a:p>
          <a:p>
            <a:pPr marL="285750" indent="-285750" fontAlgn="base">
              <a:spcBef>
                <a:spcPts val="0"/>
              </a:spcBef>
              <a:spcAft>
                <a:spcPct val="0"/>
              </a:spcAft>
              <a:buSzPts val="1000"/>
              <a:tabLst>
                <a:tab pos="422041" algn="l"/>
              </a:tabLst>
              <a:defRPr/>
            </a:pPr>
            <a:r>
              <a:rPr lang="ru-RU" sz="1600" dirty="0">
                <a:solidFill>
                  <a:schemeClr val="tx1"/>
                </a:solidFill>
                <a:ea typeface="Calibri" panose="020F0502020204030204" pitchFamily="34" charset="0"/>
                <a:cs typeface="Calibri" panose="020F0502020204030204" pitchFamily="34" charset="0"/>
              </a:rPr>
              <a:t>сотрудник </a:t>
            </a:r>
            <a:r>
              <a:rPr lang="ru-RU" sz="1600" b="1" dirty="0">
                <a:solidFill>
                  <a:schemeClr val="tx1"/>
                </a:solidFill>
                <a:ea typeface="Calibri" panose="020F0502020204030204" pitchFamily="34" charset="0"/>
                <a:cs typeface="Calibri" panose="020F0502020204030204" pitchFamily="34" charset="0"/>
              </a:rPr>
              <a:t>с правом на просмотр согласий </a:t>
            </a:r>
            <a:r>
              <a:rPr lang="ru-RU" sz="1600" dirty="0">
                <a:solidFill>
                  <a:schemeClr val="tx1"/>
                </a:solidFill>
                <a:ea typeface="Calibri" panose="020F0502020204030204" pitchFamily="34" charset="0"/>
                <a:cs typeface="Calibri" panose="020F0502020204030204" pitchFamily="34" charset="0"/>
              </a:rPr>
              <a:t>– может только просматривать список согласий</a:t>
            </a:r>
          </a:p>
        </p:txBody>
      </p:sp>
      <p:sp>
        <p:nvSpPr>
          <p:cNvPr id="2" name="TextBox 1">
            <a:extLst>
              <a:ext uri="{FF2B5EF4-FFF2-40B4-BE49-F238E27FC236}">
                <a16:creationId xmlns:a16="http://schemas.microsoft.com/office/drawing/2014/main" id="{5307CAE0-CA1E-6838-F1C9-389F20EC9E49}"/>
              </a:ext>
            </a:extLst>
          </p:cNvPr>
          <p:cNvSpPr txBox="1"/>
          <p:nvPr/>
        </p:nvSpPr>
        <p:spPr>
          <a:xfrm>
            <a:off x="540016" y="219268"/>
            <a:ext cx="7060933" cy="400110"/>
          </a:xfrm>
          <a:prstGeom prst="rect">
            <a:avLst/>
          </a:prstGeom>
          <a:noFill/>
        </p:spPr>
        <p:txBody>
          <a:bodyPr wrap="square">
            <a:spAutoFit/>
          </a:bodyPr>
          <a:lstStyle/>
          <a:p>
            <a:r>
              <a:rPr lang="ru-RU" sz="2000" b="1" dirty="0"/>
              <a:t>Персональные данные</a:t>
            </a:r>
            <a:endParaRPr lang="ru-RU" sz="2000" b="1" dirty="0">
              <a:solidFill>
                <a:srgbClr val="FF0000"/>
              </a:solidFill>
            </a:endParaRPr>
          </a:p>
        </p:txBody>
      </p:sp>
      <p:cxnSp>
        <p:nvCxnSpPr>
          <p:cNvPr id="3" name="Прямая соединительная линия 2">
            <a:extLst>
              <a:ext uri="{FF2B5EF4-FFF2-40B4-BE49-F238E27FC236}">
                <a16:creationId xmlns:a16="http://schemas.microsoft.com/office/drawing/2014/main" id="{570A197B-35CB-D228-1CC1-3C9BDAA10CA5}"/>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765820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8E92F8-31C9-5F63-ACBE-CFF7CA5CCE4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9B0E80C-565B-94F4-6FF7-23D702E25D43}"/>
              </a:ext>
            </a:extLst>
          </p:cNvPr>
          <p:cNvSpPr txBox="1"/>
          <p:nvPr/>
        </p:nvSpPr>
        <p:spPr>
          <a:xfrm>
            <a:off x="562088" y="472141"/>
            <a:ext cx="8988311" cy="2308324"/>
          </a:xfrm>
          <a:prstGeom prst="rect">
            <a:avLst/>
          </a:prstGeom>
          <a:noFill/>
        </p:spPr>
        <p:txBody>
          <a:bodyPr wrap="square">
            <a:spAutoFit/>
          </a:bodyPr>
          <a:lstStyle/>
          <a:p>
            <a:r>
              <a:rPr lang="ru-RU" sz="1600" b="1" dirty="0"/>
              <a:t>С сайта единого реестра повесток, на котором находится и реестр воинского учета </a:t>
            </a:r>
            <a:r>
              <a:rPr lang="en-US" sz="1600" b="1" dirty="0">
                <a:hlinkClick r:id="rId2">
                  <a:extLst>
                    <a:ext uri="{A12FA001-AC4F-418D-AE19-62706E023703}">
                      <ahyp:hlinkClr xmlns:ahyp="http://schemas.microsoft.com/office/drawing/2018/hyperlinkcolor" xmlns="" val="tx"/>
                    </a:ext>
                  </a:extLst>
                </a:hlinkClick>
              </a:rPr>
              <a:t>https://</a:t>
            </a:r>
            <a:r>
              <a:rPr lang="ru-RU" sz="1600" b="1" dirty="0" err="1">
                <a:hlinkClick r:id="rId2">
                  <a:extLst>
                    <a:ext uri="{A12FA001-AC4F-418D-AE19-62706E023703}">
                      <ahyp:hlinkClr xmlns:ahyp="http://schemas.microsoft.com/office/drawing/2018/hyperlinkcolor" xmlns="" val="tx"/>
                    </a:ext>
                  </a:extLst>
                </a:hlinkClick>
              </a:rPr>
              <a:t>реестрповесток.рф</a:t>
            </a:r>
            <a:r>
              <a:rPr lang="ru-RU" sz="1600" b="1" dirty="0">
                <a:hlinkClick r:id="rId2">
                  <a:extLst>
                    <a:ext uri="{A12FA001-AC4F-418D-AE19-62706E023703}">
                      <ahyp:hlinkClr xmlns:ahyp="http://schemas.microsoft.com/office/drawing/2018/hyperlinkcolor" xmlns="" val="tx"/>
                    </a:ext>
                  </a:extLst>
                </a:hlinkClick>
              </a:rPr>
              <a:t>/</a:t>
            </a:r>
            <a:r>
              <a:rPr lang="ru-RU" sz="1600" b="1" dirty="0"/>
              <a:t> исчезло упоминание о тестовом режиме</a:t>
            </a:r>
          </a:p>
          <a:p>
            <a:pPr marL="285750" indent="-285750">
              <a:buFont typeface="Arial" panose="020B0604020202020204" pitchFamily="34" charset="0"/>
              <a:buChar char="•"/>
            </a:pPr>
            <a:r>
              <a:rPr lang="ru-RU" sz="1600" dirty="0"/>
              <a:t>Это означает, что теперь система распространяется не только на три пилотных региона — Рязанскую область, Республику Марий Эл и Сахалин.</a:t>
            </a:r>
          </a:p>
          <a:p>
            <a:pPr marL="285750" indent="-285750">
              <a:buFont typeface="Arial" panose="020B0604020202020204" pitchFamily="34" charset="0"/>
              <a:buChar char="•"/>
            </a:pPr>
            <a:r>
              <a:rPr lang="ru-RU" sz="1600" dirty="0"/>
              <a:t>При этом официального объявления о полноценном запуске портала и завершении тестового режима не было.</a:t>
            </a:r>
          </a:p>
          <a:p>
            <a:pPr marL="285750" indent="-285750">
              <a:buFont typeface="Arial" panose="020B0604020202020204" pitchFamily="34" charset="0"/>
              <a:buChar char="•"/>
            </a:pPr>
            <a:r>
              <a:rPr lang="ru-RU" sz="1600" dirty="0"/>
              <a:t>Через портал военнообязанные могут проверять, не приходили ли повестки на их имя, запросить выписку из Реестра воинского учета, а работодатели — запрашивать необходимые сведения о работниках.</a:t>
            </a:r>
          </a:p>
        </p:txBody>
      </p:sp>
      <p:pic>
        <p:nvPicPr>
          <p:cNvPr id="6" name="Рисунок 5">
            <a:extLst>
              <a:ext uri="{FF2B5EF4-FFF2-40B4-BE49-F238E27FC236}">
                <a16:creationId xmlns:a16="http://schemas.microsoft.com/office/drawing/2014/main" id="{6F01F214-4476-AA91-C7E2-C590B26FE836}"/>
              </a:ext>
            </a:extLst>
          </p:cNvPr>
          <p:cNvPicPr>
            <a:picLocks noChangeAspect="1"/>
          </p:cNvPicPr>
          <p:nvPr/>
        </p:nvPicPr>
        <p:blipFill>
          <a:blip r:embed="rId3"/>
          <a:stretch>
            <a:fillRect/>
          </a:stretch>
        </p:blipFill>
        <p:spPr>
          <a:xfrm>
            <a:off x="1068443" y="2780465"/>
            <a:ext cx="7975600" cy="3615688"/>
          </a:xfrm>
          <a:prstGeom prst="rect">
            <a:avLst/>
          </a:prstGeom>
        </p:spPr>
      </p:pic>
    </p:spTree>
    <p:extLst>
      <p:ext uri="{BB962C8B-B14F-4D97-AF65-F5344CB8AC3E}">
        <p14:creationId xmlns:p14="http://schemas.microsoft.com/office/powerpoint/2010/main" val="411049331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42FAE3-4F29-B9FC-2AF5-5A28EF9ADD24}"/>
            </a:ext>
          </a:extLst>
        </p:cNvPr>
        <p:cNvGrpSpPr/>
        <p:nvPr/>
      </p:nvGrpSpPr>
      <p:grpSpPr>
        <a:xfrm>
          <a:off x="0" y="0"/>
          <a:ext cx="0" cy="0"/>
          <a:chOff x="0" y="0"/>
          <a:chExt cx="0" cy="0"/>
        </a:xfrm>
      </p:grpSpPr>
      <p:pic>
        <p:nvPicPr>
          <p:cNvPr id="4" name="Рисунок 3">
            <a:extLst>
              <a:ext uri="{FF2B5EF4-FFF2-40B4-BE49-F238E27FC236}">
                <a16:creationId xmlns:a16="http://schemas.microsoft.com/office/drawing/2014/main" id="{FA7EF1DA-3ABF-04FF-D0AD-2E7D6B0A557B}"/>
              </a:ext>
            </a:extLst>
          </p:cNvPr>
          <p:cNvPicPr>
            <a:picLocks noChangeAspect="1"/>
          </p:cNvPicPr>
          <p:nvPr/>
        </p:nvPicPr>
        <p:blipFill>
          <a:blip r:embed="rId2"/>
          <a:stretch>
            <a:fillRect/>
          </a:stretch>
        </p:blipFill>
        <p:spPr>
          <a:xfrm>
            <a:off x="703004" y="596064"/>
            <a:ext cx="8499992" cy="5987616"/>
          </a:xfrm>
          <a:prstGeom prst="rect">
            <a:avLst/>
          </a:prstGeom>
        </p:spPr>
      </p:pic>
    </p:spTree>
    <p:extLst>
      <p:ext uri="{BB962C8B-B14F-4D97-AF65-F5344CB8AC3E}">
        <p14:creationId xmlns:p14="http://schemas.microsoft.com/office/powerpoint/2010/main" val="79134250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D74ABC-D3A8-5039-4E16-44F87B5D0B98}"/>
            </a:ext>
          </a:extLst>
        </p:cNvPr>
        <p:cNvGrpSpPr/>
        <p:nvPr/>
      </p:nvGrpSpPr>
      <p:grpSpPr>
        <a:xfrm>
          <a:off x="0" y="0"/>
          <a:ext cx="0" cy="0"/>
          <a:chOff x="0" y="0"/>
          <a:chExt cx="0" cy="0"/>
        </a:xfrm>
      </p:grpSpPr>
      <p:pic>
        <p:nvPicPr>
          <p:cNvPr id="4" name="Рисунок 3">
            <a:extLst>
              <a:ext uri="{FF2B5EF4-FFF2-40B4-BE49-F238E27FC236}">
                <a16:creationId xmlns:a16="http://schemas.microsoft.com/office/drawing/2014/main" id="{C386C6E2-BCE2-9455-DA33-F0E68AE13F3B}"/>
              </a:ext>
            </a:extLst>
          </p:cNvPr>
          <p:cNvPicPr>
            <a:picLocks noChangeAspect="1"/>
          </p:cNvPicPr>
          <p:nvPr/>
        </p:nvPicPr>
        <p:blipFill>
          <a:blip r:embed="rId2"/>
          <a:stretch>
            <a:fillRect/>
          </a:stretch>
        </p:blipFill>
        <p:spPr>
          <a:xfrm>
            <a:off x="1158240" y="430626"/>
            <a:ext cx="7424202" cy="6214014"/>
          </a:xfrm>
          <a:prstGeom prst="rect">
            <a:avLst/>
          </a:prstGeom>
        </p:spPr>
      </p:pic>
    </p:spTree>
    <p:extLst>
      <p:ext uri="{BB962C8B-B14F-4D97-AF65-F5344CB8AC3E}">
        <p14:creationId xmlns:p14="http://schemas.microsoft.com/office/powerpoint/2010/main" val="1527767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4C57F7-FD73-9D7A-BD69-A9FF3F8F00F4}"/>
            </a:ext>
          </a:extLst>
        </p:cNvPr>
        <p:cNvGrpSpPr/>
        <p:nvPr/>
      </p:nvGrpSpPr>
      <p:grpSpPr>
        <a:xfrm>
          <a:off x="0" y="0"/>
          <a:ext cx="0" cy="0"/>
          <a:chOff x="0" y="0"/>
          <a:chExt cx="0" cy="0"/>
        </a:xfrm>
      </p:grpSpPr>
      <p:sp>
        <p:nvSpPr>
          <p:cNvPr id="5" name="Прямоугольник 4">
            <a:extLst>
              <a:ext uri="{FF2B5EF4-FFF2-40B4-BE49-F238E27FC236}">
                <a16:creationId xmlns:a16="http://schemas.microsoft.com/office/drawing/2014/main" id="{B38930BA-E1AD-BCDB-D80C-39EDF35BFB23}"/>
              </a:ext>
            </a:extLst>
          </p:cNvPr>
          <p:cNvSpPr/>
          <p:nvPr/>
        </p:nvSpPr>
        <p:spPr>
          <a:xfrm>
            <a:off x="379037" y="1019488"/>
            <a:ext cx="9201150" cy="5509200"/>
          </a:xfrm>
          <a:prstGeom prst="rect">
            <a:avLst/>
          </a:prstGeom>
        </p:spPr>
        <p:txBody>
          <a:bodyPr wrap="square">
            <a:spAutoFit/>
          </a:bodyPr>
          <a:lstStyle/>
          <a:p>
            <a:pPr algn="just"/>
            <a:r>
              <a:rPr lang="ru-RU" sz="1600" b="1" dirty="0"/>
              <a:t>Чтобы выполнять функции наставника, работник должен дать письменное согласие, работник вправе отказаться от наставничества </a:t>
            </a:r>
            <a:r>
              <a:rPr lang="ru-RU" sz="1600" dirty="0"/>
              <a:t>(Письмо Роструда от 06.05.2025 г. № ПГ/08518-6-1, Письмо Роструда от 07.05.2025 г. № ПГ/08577-6-1)</a:t>
            </a:r>
          </a:p>
          <a:p>
            <a:pPr algn="just"/>
            <a:r>
              <a:rPr lang="ru-RU" sz="1600" dirty="0"/>
              <a:t>Чтобы выполнять функции наставника, работник должен дать письменное согласие, зафиксировать которое можно в любой форме (даже в форме надписи в приказе). Работник вправе отказаться от выполнения функций наставника в любое время. Срока предупреждения об этом в законе нет, поэтому его можно установить по соглашению сторон.</a:t>
            </a:r>
          </a:p>
          <a:p>
            <a:pPr algn="just"/>
            <a:endParaRPr lang="ru-RU" sz="1600" dirty="0"/>
          </a:p>
          <a:p>
            <a:pPr algn="just"/>
            <a:r>
              <a:rPr lang="ru-RU" sz="1600" b="1" dirty="0"/>
              <a:t>В трудовой книжке не отражают премии, которые входят в систему оплаты труда </a:t>
            </a:r>
            <a:r>
              <a:rPr lang="ru-RU" sz="1600" dirty="0"/>
              <a:t>(Письмо Минтруда России от 24.04.2025 г. № 14-6/ООГ-2109)</a:t>
            </a:r>
          </a:p>
          <a:p>
            <a:pPr algn="just"/>
            <a:r>
              <a:rPr lang="ru-RU" sz="1600" dirty="0"/>
              <a:t>Минтруд напомнил, что трудовые книжки заполняют согласно порядку, и в нем нет обязанности вносить в документ информацию о премиях, предусмотренных системой оплаты труда.</a:t>
            </a:r>
          </a:p>
          <a:p>
            <a:pPr algn="just"/>
            <a:endParaRPr lang="ru-RU" sz="1600" dirty="0"/>
          </a:p>
          <a:p>
            <a:pPr algn="just"/>
            <a:r>
              <a:rPr lang="ru-RU" sz="1600" b="1" dirty="0"/>
              <a:t>Замечание или выговор: последовательность взысканий может быть любой </a:t>
            </a:r>
            <a:r>
              <a:rPr lang="ru-RU" sz="1600" dirty="0"/>
              <a:t>(Письмо Роструда от 12.03.2025 г. № ПГ/03374-6-1)</a:t>
            </a:r>
          </a:p>
          <a:p>
            <a:pPr algn="just"/>
            <a:r>
              <a:rPr lang="ru-RU" sz="1600" dirty="0"/>
              <a:t>Работодатель вправе применять дисциплинарные взыскания в виде замечания и выговора в любой очередности — важно учитывать тяжесть проступка и обстоятельства его совершения.</a:t>
            </a:r>
          </a:p>
          <a:p>
            <a:pPr algn="just"/>
            <a:endParaRPr lang="ru-RU" sz="1600" dirty="0"/>
          </a:p>
          <a:p>
            <a:pPr algn="just"/>
            <a:r>
              <a:rPr lang="ru-RU" sz="1600" b="1" dirty="0"/>
              <a:t>Работникам по срочному трудовому договору при ликвидации организации положено выходное пособие </a:t>
            </a:r>
            <a:r>
              <a:rPr lang="ru-RU" sz="1600" dirty="0"/>
              <a:t>(ст. 178 ТК РФ), если срок договора истекает после завершения ликвидации. Роструд подчеркивает, что гарантии ст. 178 и 180 ТК РФ применяются даже к срочным работникам (Письмо Роструда от 27.02.2025 № ПГ/02125-6-1)</a:t>
            </a:r>
          </a:p>
        </p:txBody>
      </p:sp>
      <p:sp>
        <p:nvSpPr>
          <p:cNvPr id="6" name="TextBox 5">
            <a:extLst>
              <a:ext uri="{FF2B5EF4-FFF2-40B4-BE49-F238E27FC236}">
                <a16:creationId xmlns:a16="http://schemas.microsoft.com/office/drawing/2014/main" id="{2E32BCCD-5480-CE27-A29D-63C802AC761E}"/>
              </a:ext>
            </a:extLst>
          </p:cNvPr>
          <p:cNvSpPr txBox="1"/>
          <p:nvPr/>
        </p:nvSpPr>
        <p:spPr>
          <a:xfrm>
            <a:off x="540016" y="219268"/>
            <a:ext cx="7060933" cy="400110"/>
          </a:xfrm>
          <a:prstGeom prst="rect">
            <a:avLst/>
          </a:prstGeom>
          <a:noFill/>
        </p:spPr>
        <p:txBody>
          <a:bodyPr wrap="square">
            <a:spAutoFit/>
          </a:bodyPr>
          <a:lstStyle/>
          <a:p>
            <a:r>
              <a:rPr lang="ru-RU" sz="2000" b="1" dirty="0"/>
              <a:t>Оформление трудовых отношений. </a:t>
            </a:r>
            <a:endParaRPr lang="ru-RU" sz="2000" b="1" dirty="0">
              <a:solidFill>
                <a:srgbClr val="FF0000"/>
              </a:solidFill>
            </a:endParaRPr>
          </a:p>
        </p:txBody>
      </p:sp>
      <p:cxnSp>
        <p:nvCxnSpPr>
          <p:cNvPr id="7" name="Прямая соединительная линия 6">
            <a:extLst>
              <a:ext uri="{FF2B5EF4-FFF2-40B4-BE49-F238E27FC236}">
                <a16:creationId xmlns:a16="http://schemas.microsoft.com/office/drawing/2014/main" id="{21222574-76D0-0F24-CFAA-D1EBA0E9020F}"/>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514191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37923" y="1019488"/>
            <a:ext cx="9083377" cy="4524315"/>
          </a:xfrm>
          <a:prstGeom prst="rect">
            <a:avLst/>
          </a:prstGeom>
        </p:spPr>
        <p:txBody>
          <a:bodyPr wrap="square">
            <a:spAutoFit/>
          </a:bodyPr>
          <a:lstStyle/>
          <a:p>
            <a:r>
              <a:rPr lang="ru-RU" sz="1600" b="1" dirty="0"/>
              <a:t>Минобороны готовит изменения в Методические рекомендации по ведению воинского учета в организациях </a:t>
            </a:r>
            <a:r>
              <a:rPr lang="ru-RU" sz="1600" dirty="0"/>
              <a:t>(Письмо Министра обороны РФ от 17 апреля 2024 г. N 315/2/1661)</a:t>
            </a:r>
          </a:p>
          <a:p>
            <a:endParaRPr lang="ru-RU" sz="1600" dirty="0"/>
          </a:p>
          <a:p>
            <a:pPr marL="285750" indent="-285750">
              <a:buFont typeface="Wingdings" panose="05000000000000000000" pitchFamily="2" charset="2"/>
              <a:buChar char="§"/>
            </a:pPr>
            <a:r>
              <a:rPr lang="ru-RU" sz="1600" dirty="0"/>
              <a:t>В 2023 году были внесены изменения в Закон о воинской обязанности и военной службе. Ряд изменений касался исполнения работодателями своих обязанностей в области воинского учета. Например, изменились сроки направления работодателями в военкомат сведений, необходимых для воинского учета. </a:t>
            </a:r>
          </a:p>
          <a:p>
            <a:pPr marL="285750" indent="-285750">
              <a:buFont typeface="Wingdings" panose="05000000000000000000" pitchFamily="2" charset="2"/>
              <a:buChar char="§"/>
            </a:pPr>
            <a:r>
              <a:rPr lang="ru-RU" sz="1600" dirty="0"/>
              <a:t>С 1 января 2024 г. верхняя граница призывного возраста повышена с 27 до 30 лет, кроме того, повышен предельный возраст пребывания в запасе. Это необходимо учитывать сотрудникам, осуществляющим воинский учет в организациях. </a:t>
            </a:r>
          </a:p>
          <a:p>
            <a:pPr marL="285750" indent="-285750">
              <a:buFont typeface="Wingdings" panose="05000000000000000000" pitchFamily="2" charset="2"/>
              <a:buChar char="§"/>
            </a:pPr>
            <a:r>
              <a:rPr lang="ru-RU" sz="1600" dirty="0"/>
              <a:t>Постановлением Правительства РФ от 25.07.2023 N 1211 с 1 января 2024 г. Положение о воинском учете актуализировано с учетом произошедших изменений в Законе о воинской обязанности.</a:t>
            </a:r>
          </a:p>
          <a:p>
            <a:pPr marL="285750" indent="-285750">
              <a:buFont typeface="Wingdings" panose="05000000000000000000" pitchFamily="2" charset="2"/>
              <a:buChar char="§"/>
            </a:pPr>
            <a:r>
              <a:rPr lang="ru-RU" sz="1600" dirty="0"/>
              <a:t>В Минобороны РФ сообщили, что в целях приведения в соответствие с действующим законодательством в настоящее время проводится комплекс мероприятий по переработке соответствующих нормативных правовых актов, направленных на правовое регулирование вопросов воинского учета и бронирования граждан, пребывающих в запасе, в том числе Методических рекомендаций по ведению воинского учета в организациях, утв. первым заместителем Министра обороны РФ 11 июля 2017 г.</a:t>
            </a:r>
          </a:p>
        </p:txBody>
      </p:sp>
      <p:sp>
        <p:nvSpPr>
          <p:cNvPr id="3" name="TextBox 2">
            <a:extLst>
              <a:ext uri="{FF2B5EF4-FFF2-40B4-BE49-F238E27FC236}">
                <a16:creationId xmlns:a16="http://schemas.microsoft.com/office/drawing/2014/main" id="{6FED3873-F0A6-F1E8-82E1-196911CEEF46}"/>
              </a:ext>
            </a:extLst>
          </p:cNvPr>
          <p:cNvSpPr txBox="1"/>
          <p:nvPr/>
        </p:nvSpPr>
        <p:spPr>
          <a:xfrm>
            <a:off x="540017" y="219268"/>
            <a:ext cx="3605855" cy="400110"/>
          </a:xfrm>
          <a:prstGeom prst="rect">
            <a:avLst/>
          </a:prstGeom>
          <a:noFill/>
        </p:spPr>
        <p:txBody>
          <a:bodyPr wrap="square">
            <a:spAutoFit/>
          </a:bodyPr>
          <a:lstStyle/>
          <a:p>
            <a:pPr>
              <a:defRPr/>
            </a:pPr>
            <a:r>
              <a:rPr lang="ru-RU" sz="2000" b="1" dirty="0">
                <a:cs typeface="Arial" panose="020B0604020202020204" pitchFamily="34" charset="0"/>
              </a:rPr>
              <a:t>Воинский учет</a:t>
            </a:r>
          </a:p>
        </p:txBody>
      </p:sp>
      <p:cxnSp>
        <p:nvCxnSpPr>
          <p:cNvPr id="4" name="Прямая соединительная линия 3">
            <a:extLst>
              <a:ext uri="{FF2B5EF4-FFF2-40B4-BE49-F238E27FC236}">
                <a16:creationId xmlns:a16="http://schemas.microsoft.com/office/drawing/2014/main" id="{E41FC7CE-E48A-5498-8D44-5BB2BFA8821D}"/>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111399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AAB36FE-2BFD-7247-9448-1E83B9EDFDE7}"/>
              </a:ext>
            </a:extLst>
          </p:cNvPr>
          <p:cNvSpPr txBox="1"/>
          <p:nvPr/>
        </p:nvSpPr>
        <p:spPr>
          <a:xfrm>
            <a:off x="562088" y="472141"/>
            <a:ext cx="8988311" cy="5262979"/>
          </a:xfrm>
          <a:prstGeom prst="rect">
            <a:avLst/>
          </a:prstGeom>
          <a:noFill/>
        </p:spPr>
        <p:txBody>
          <a:bodyPr wrap="square">
            <a:spAutoFit/>
          </a:bodyPr>
          <a:lstStyle/>
          <a:p>
            <a:r>
              <a:rPr lang="ru-RU" sz="1600" b="1" dirty="0"/>
              <a:t>Больничный после военной службы и продление срока приостановки трудового договора</a:t>
            </a:r>
            <a:r>
              <a:rPr lang="ru-RU" sz="1600" dirty="0"/>
              <a:t/>
            </a:r>
            <a:br>
              <a:rPr lang="ru-RU" sz="1600" dirty="0"/>
            </a:br>
            <a:r>
              <a:rPr lang="ru-RU" sz="1600" dirty="0"/>
              <a:t>(Проект Федерального закона N 940580-8, Проект Федерального закона N 940568-8)</a:t>
            </a:r>
          </a:p>
          <a:p>
            <a:pPr marL="285750" indent="-285750">
              <a:buFont typeface="Arial" panose="020B0604020202020204" pitchFamily="34" charset="0"/>
              <a:buChar char="•"/>
            </a:pPr>
            <a:r>
              <a:rPr lang="ru-RU" sz="1600" dirty="0"/>
              <a:t>Планируют продлевать приостановку действия трудового договора после прохождения работником в том числе военной службы по мобилизации, если он оформит больничный (</a:t>
            </a:r>
            <a:r>
              <a:rPr lang="ru-RU" sz="1600" dirty="0" err="1"/>
              <a:t>абз</a:t>
            </a:r>
            <a:r>
              <a:rPr lang="ru-RU" sz="1600" dirty="0"/>
              <a:t>. 3 пп. "а" п. 2 ст. 1 проекта N 940568-8). Это позволит защитить от увольнения специалистов, которые по состоянию здоровья не могут приступить к прежним обязанностям в течение 3 месяцев после службы. Сейчас организация вправе уволить по своей инициативе работника, который не вернулся на работу после службы через 3 месяца.</a:t>
            </a:r>
          </a:p>
          <a:p>
            <a:pPr marL="285750" indent="-285750">
              <a:buFont typeface="Arial" panose="020B0604020202020204" pitchFamily="34" charset="0"/>
              <a:buChar char="•"/>
            </a:pPr>
            <a:r>
              <a:rPr lang="ru-RU" sz="1600" dirty="0"/>
              <a:t>Работодатель не будет нести расходы на выплату пособий по временной нетрудоспособности в таких случаях. Их возложат на </a:t>
            </a:r>
            <a:r>
              <a:rPr lang="ru-RU" sz="1600" dirty="0" err="1"/>
              <a:t>СФР.Предполагают</a:t>
            </a:r>
            <a:r>
              <a:rPr lang="ru-RU" sz="1600" dirty="0"/>
              <a:t>, что изменения вступят в силу со дня официального опубликования в качестве законов (ст. 4 проекта N 940580-8 и ст. 2 проекта N 940568-8).</a:t>
            </a:r>
          </a:p>
          <a:p>
            <a:endParaRPr lang="ru-RU" sz="1600" dirty="0"/>
          </a:p>
          <a:p>
            <a:r>
              <a:rPr lang="ru-RU" sz="1600" b="1" dirty="0"/>
              <a:t>Уточнены положения Федерального закона от 28.03.1998 N 53-ФЗ, касающиеся информационных ресурсов, через которые организации направляют сведения для воинского учета</a:t>
            </a:r>
          </a:p>
          <a:p>
            <a:r>
              <a:rPr lang="ru-RU" sz="1600" dirty="0"/>
              <a:t>(Федеральный закон от 08.08.2024 N 270-ФЗ)</a:t>
            </a:r>
          </a:p>
          <a:p>
            <a:r>
              <a:rPr lang="ru-RU" sz="1600" dirty="0"/>
              <a:t>Конкретизировано, что помимо Единого портала госуслуг (регионального портала) возможны иные государственные информационные системы и информационные ресурсы, через которые направляются указанные сведения (</a:t>
            </a:r>
            <a:r>
              <a:rPr lang="ru-RU" sz="1600" dirty="0" err="1"/>
              <a:t>абз</a:t>
            </a:r>
            <a:r>
              <a:rPr lang="ru-RU" sz="1600" dirty="0"/>
              <a:t>. 4 п. 1 ст. 4 Федерального закона от 28.03.1998 N 53-ФЗ).</a:t>
            </a:r>
          </a:p>
          <a:p>
            <a:r>
              <a:rPr lang="ru-RU" sz="1600" dirty="0"/>
              <a:t>Вместе с тем п. 8 ст. 8.1 данного Закона, предусматривавший обязанность направлять такие сведения оператору государственного информационного ресурса, утратил силу.</a:t>
            </a:r>
          </a:p>
        </p:txBody>
      </p:sp>
    </p:spTree>
    <p:extLst>
      <p:ext uri="{BB962C8B-B14F-4D97-AF65-F5344CB8AC3E}">
        <p14:creationId xmlns:p14="http://schemas.microsoft.com/office/powerpoint/2010/main" val="210188419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457ECD-CBC6-E380-DC30-E42A32B972A5}"/>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6F4B59B-2C72-FE9E-37F3-69F9796187C9}"/>
              </a:ext>
            </a:extLst>
          </p:cNvPr>
          <p:cNvSpPr txBox="1"/>
          <p:nvPr/>
        </p:nvSpPr>
        <p:spPr>
          <a:xfrm>
            <a:off x="562088" y="472141"/>
            <a:ext cx="8988311" cy="5016758"/>
          </a:xfrm>
          <a:prstGeom prst="rect">
            <a:avLst/>
          </a:prstGeom>
          <a:noFill/>
        </p:spPr>
        <p:txBody>
          <a:bodyPr wrap="square">
            <a:spAutoFit/>
          </a:bodyPr>
          <a:lstStyle/>
          <a:p>
            <a:r>
              <a:rPr lang="ru-RU" sz="1600" b="1" dirty="0"/>
              <a:t>Правительство сохранило за работниками из районов Крайнего Севера и приравненных к нему местностей, мобилизованными в Росгвардию, право на бесплатный проезд в отпуск</a:t>
            </a:r>
          </a:p>
          <a:p>
            <a:r>
              <a:rPr lang="ru-RU" sz="1600" dirty="0"/>
              <a:t>(Постановление Правительства РФ от 08.05.2025 N 628)</a:t>
            </a:r>
          </a:p>
          <a:p>
            <a:pPr marL="285750" indent="-285750">
              <a:buFont typeface="Arial" panose="020B0604020202020204" pitchFamily="34" charset="0"/>
              <a:buChar char="•"/>
            </a:pPr>
            <a:r>
              <a:rPr lang="ru-RU" sz="1600" dirty="0"/>
              <a:t>Норма касается и тех, кто заключил контракт в период мобилизации.</a:t>
            </a:r>
          </a:p>
          <a:p>
            <a:pPr marL="285750" indent="-285750">
              <a:buFont typeface="Arial" panose="020B0604020202020204" pitchFamily="34" charset="0"/>
              <a:buChar char="•"/>
            </a:pPr>
            <a:r>
              <a:rPr lang="ru-RU" sz="1600" dirty="0"/>
              <a:t>Постановление распространяется на правоотношения, возникшие с 1 марта 2025 года.</a:t>
            </a:r>
          </a:p>
          <a:p>
            <a:endParaRPr lang="ru-RU" sz="1600" dirty="0"/>
          </a:p>
          <a:p>
            <a:endParaRPr lang="ru-RU" sz="1600" dirty="0"/>
          </a:p>
          <a:p>
            <a:r>
              <a:rPr lang="ru-RU" sz="1600" b="1" dirty="0"/>
              <a:t>Поправки к ТК РФ о расширении права на отпуск за свой счет вступили в силу 07.04.2025</a:t>
            </a:r>
          </a:p>
          <a:p>
            <a:r>
              <a:rPr lang="ru-RU" sz="1600" dirty="0"/>
              <a:t>(Федеральный закон от 07.04.2025 N 64-ФЗ)</a:t>
            </a:r>
          </a:p>
          <a:p>
            <a:endParaRPr lang="ru-RU" sz="1600" dirty="0"/>
          </a:p>
          <a:p>
            <a:r>
              <a:rPr lang="ru-RU" sz="1600" dirty="0"/>
              <a:t>Неоплачиваемый отпуск до 35 календарных дней в году предоставили родственникам (родителям, супругам и детям) пострадавших военнослужащих, добровольцев и ряда других сотрудников. Условие - наличие медзаключения.</a:t>
            </a:r>
          </a:p>
          <a:p>
            <a:endParaRPr lang="ru-RU" sz="1600" dirty="0"/>
          </a:p>
          <a:p>
            <a:r>
              <a:rPr lang="ru-RU" sz="1600" dirty="0"/>
              <a:t>Отпуск за свой счет до 14 календарных дней в году теперь могут взять:</a:t>
            </a:r>
          </a:p>
          <a:p>
            <a:pPr marL="285750" indent="-285750">
              <a:buFont typeface="Arial" panose="020B0604020202020204" pitchFamily="34" charset="0"/>
              <a:buChar char="•"/>
            </a:pPr>
            <a:r>
              <a:rPr lang="ru-RU" sz="1600" dirty="0"/>
              <a:t>дети погибших военнослужащих и других сотрудников (ранее он был положен только родителям и супругам);</a:t>
            </a:r>
          </a:p>
          <a:p>
            <a:pPr marL="285750" indent="-285750">
              <a:buFont typeface="Arial" panose="020B0604020202020204" pitchFamily="34" charset="0"/>
              <a:buChar char="•"/>
            </a:pPr>
            <a:r>
              <a:rPr lang="ru-RU" sz="1600" dirty="0"/>
              <a:t>родители, супруги и дети погибших добровольцев.</a:t>
            </a:r>
          </a:p>
          <a:p>
            <a:endParaRPr lang="ru-RU" sz="1600" dirty="0"/>
          </a:p>
          <a:p>
            <a:r>
              <a:rPr lang="ru-RU" sz="1600" dirty="0"/>
              <a:t>Ущерб здоровью или гибель должны наступить в связи с исполнением обязанностей.</a:t>
            </a:r>
          </a:p>
        </p:txBody>
      </p:sp>
    </p:spTree>
    <p:extLst>
      <p:ext uri="{BB962C8B-B14F-4D97-AF65-F5344CB8AC3E}">
        <p14:creationId xmlns:p14="http://schemas.microsoft.com/office/powerpoint/2010/main" val="4299388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5EC426-7FE7-5605-0B37-8C82BAB70C89}"/>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A0CE5121-6550-8769-B3E5-C6B3ABC30D28}"/>
              </a:ext>
            </a:extLst>
          </p:cNvPr>
          <p:cNvSpPr txBox="1"/>
          <p:nvPr/>
        </p:nvSpPr>
        <p:spPr>
          <a:xfrm>
            <a:off x="562088" y="472141"/>
            <a:ext cx="8988311" cy="4770537"/>
          </a:xfrm>
          <a:prstGeom prst="rect">
            <a:avLst/>
          </a:prstGeom>
          <a:noFill/>
        </p:spPr>
        <p:txBody>
          <a:bodyPr wrap="square">
            <a:spAutoFit/>
          </a:bodyPr>
          <a:lstStyle/>
          <a:p>
            <a:r>
              <a:rPr lang="ru-RU" sz="1600" b="1" dirty="0"/>
              <a:t>Трудовые гарантии для контрактников и мобилизованных в Росгвардию</a:t>
            </a:r>
          </a:p>
          <a:p>
            <a:r>
              <a:rPr lang="ru-RU" sz="1600" dirty="0"/>
              <a:t>(Федеральный закон от 26.12.2024 N 498-ФЗ)</a:t>
            </a:r>
          </a:p>
          <a:p>
            <a:pPr marL="285750" indent="-285750">
              <a:buFont typeface="Arial" panose="020B0604020202020204" pitchFamily="34" charset="0"/>
              <a:buChar char="•"/>
            </a:pPr>
            <a:r>
              <a:rPr lang="ru-RU" sz="1600" dirty="0"/>
              <a:t>С 1 марта 2025 года работодателей обязали приостанавливать действие трудового договора со специалистом на весь срок контракта о прохождении военной службы в период мобилизации, военного положения или в военное время (ранее гарантия была закреплена в ТК РФ с отсылкой к норме, где срок контракта ограничен (год или меньший период).</a:t>
            </a:r>
          </a:p>
          <a:p>
            <a:pPr marL="285750" indent="-285750">
              <a:buFont typeface="Arial" panose="020B0604020202020204" pitchFamily="34" charset="0"/>
              <a:buChar char="•"/>
            </a:pPr>
            <a:r>
              <a:rPr lang="ru-RU" sz="1600" dirty="0"/>
              <a:t>Аналогично изменили время предоставления гарантий родителям с детьми определенного возраста, если другой родитель проходит военную службу по данному контракту.</a:t>
            </a:r>
          </a:p>
          <a:p>
            <a:pPr marL="285750" indent="-285750">
              <a:buFont typeface="Arial" panose="020B0604020202020204" pitchFamily="34" charset="0"/>
              <a:buChar char="•"/>
            </a:pPr>
            <a:r>
              <a:rPr lang="ru-RU" sz="1600" dirty="0"/>
              <a:t>Обязали сохранять рабочие места за теми, кого призывают на службу в войска нацгвардии по мобилизации. Пока они ее проходят, вторым родителям их детей по также станут предоставлять трудовые льготы.</a:t>
            </a:r>
          </a:p>
          <a:p>
            <a:endParaRPr lang="ru-RU" sz="1600" dirty="0"/>
          </a:p>
          <a:p>
            <a:r>
              <a:rPr lang="ru-RU" sz="1600" b="1" dirty="0"/>
              <a:t>Внесены уточнения в перечень сведений, отнесенных к гостайне</a:t>
            </a:r>
          </a:p>
          <a:p>
            <a:r>
              <a:rPr lang="ru-RU" sz="1600" dirty="0"/>
              <a:t>(Указ Президента РФ от 17.05.2025 N 329)</a:t>
            </a:r>
          </a:p>
          <a:p>
            <a:pPr marL="285750" indent="-285750">
              <a:buFont typeface="Arial" panose="020B0604020202020204" pitchFamily="34" charset="0"/>
              <a:buChar char="•"/>
            </a:pPr>
            <a:r>
              <a:rPr lang="ru-RU" sz="1600" dirty="0"/>
              <a:t>В перечень включены сведения о численности забронированных граждан РФ, пребывающих в запасе Вооруженных Сил РФ, федеральных органов исполнительной власти, имеющих запас, и работающих в государственных органах, органах местного самоуправления или организациях.</a:t>
            </a:r>
          </a:p>
          <a:p>
            <a:pPr marL="285750" indent="-285750">
              <a:buFont typeface="Arial" panose="020B0604020202020204" pitchFamily="34" charset="0"/>
              <a:buChar char="•"/>
            </a:pPr>
            <a:r>
              <a:rPr lang="ru-RU" sz="1600" dirty="0"/>
              <a:t>Кроме того, в частности, отдельные позиции перечня изложены в новой редакции.</a:t>
            </a:r>
          </a:p>
          <a:p>
            <a:pPr marL="285750" indent="-285750">
              <a:buFont typeface="Arial" panose="020B0604020202020204" pitchFamily="34" charset="0"/>
              <a:buChar char="•"/>
            </a:pPr>
            <a:r>
              <a:rPr lang="ru-RU" sz="1600" dirty="0"/>
              <a:t>Указ вступает в силу с 1 марта 2026 г.</a:t>
            </a:r>
          </a:p>
        </p:txBody>
      </p:sp>
    </p:spTree>
    <p:extLst>
      <p:ext uri="{BB962C8B-B14F-4D97-AF65-F5344CB8AC3E}">
        <p14:creationId xmlns:p14="http://schemas.microsoft.com/office/powerpoint/2010/main" val="15575034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27584" y="896325"/>
            <a:ext cx="9083377" cy="4524315"/>
          </a:xfrm>
          <a:prstGeom prst="rect">
            <a:avLst/>
          </a:prstGeom>
        </p:spPr>
        <p:txBody>
          <a:bodyPr wrap="square">
            <a:spAutoFit/>
          </a:bodyPr>
          <a:lstStyle/>
          <a:p>
            <a:r>
              <a:rPr lang="ru-RU" sz="1600" b="1" dirty="0"/>
              <a:t>Штраф за несообщение в военкомат о переезде внутри РФ вырастет </a:t>
            </a:r>
          </a:p>
          <a:p>
            <a:r>
              <a:rPr lang="ru-RU" sz="1600" dirty="0"/>
              <a:t>(Проект Федерального закона N 840347-8)</a:t>
            </a:r>
          </a:p>
          <a:p>
            <a:r>
              <a:rPr lang="ru-RU" sz="1600" dirty="0"/>
              <a:t>Если при переезде на новое место пребывания (без регистрации) гражданин не известит об этом, в частности, военкомат или не явится туда вовремя, то заплатит от 10 тыс. до 20 тыс. руб. Сейчас за несообщение о переезде штрафуют на сумму от 1000 до 5000 руб. При этом наказание за неявку не </a:t>
            </a:r>
            <a:r>
              <a:rPr lang="ru-RU" sz="1600" dirty="0" err="1"/>
              <a:t>предусмотрено.Новшество</a:t>
            </a:r>
            <a:r>
              <a:rPr lang="ru-RU" sz="1600" dirty="0"/>
              <a:t> заработает со дня опубликования закона.</a:t>
            </a:r>
          </a:p>
          <a:p>
            <a:endParaRPr lang="ru-RU" sz="1600" b="1" dirty="0"/>
          </a:p>
          <a:p>
            <a:r>
              <a:rPr lang="ru-RU" sz="1600" b="1" dirty="0"/>
              <a:t>С военкоматом нужно согласовывать не только сам план работы организации по ведению воинского учета, но и изменения в него </a:t>
            </a:r>
            <a:r>
              <a:rPr lang="ru-RU" sz="1600" dirty="0"/>
              <a:t>(Письмо Минобороны России от 2 ноября 2024 г. N 315/2/4190).</a:t>
            </a:r>
          </a:p>
          <a:p>
            <a:endParaRPr lang="ru-RU" sz="1600" dirty="0"/>
          </a:p>
          <a:p>
            <a:r>
              <a:rPr lang="ru-RU" sz="1600" dirty="0"/>
              <a:t>Согласно п. 37, 39 Методических рекомендаций Генерального штаба Вооруженных Сил РФ по ведению воинского учета в организациях (2017 г.), каждая организация разрабатывает (ведет) план работы по ведению воинского учета и бронированию граждан, пребывающих в запасе. План составляется на календарный год и согласовывается с военным комиссариатом муниципального образования перед началом очередного календарного года, т.е. до 31 декабря. Минобороны указало, что целесообразно согласовывать с военным комиссариатом и внесение изменений в такой план."</a:t>
            </a:r>
          </a:p>
        </p:txBody>
      </p:sp>
      <p:sp>
        <p:nvSpPr>
          <p:cNvPr id="3" name="TextBox 2">
            <a:extLst>
              <a:ext uri="{FF2B5EF4-FFF2-40B4-BE49-F238E27FC236}">
                <a16:creationId xmlns:a16="http://schemas.microsoft.com/office/drawing/2014/main" id="{6FED3873-F0A6-F1E8-82E1-196911CEEF46}"/>
              </a:ext>
            </a:extLst>
          </p:cNvPr>
          <p:cNvSpPr txBox="1"/>
          <p:nvPr/>
        </p:nvSpPr>
        <p:spPr>
          <a:xfrm>
            <a:off x="540017" y="219268"/>
            <a:ext cx="3605855" cy="400110"/>
          </a:xfrm>
          <a:prstGeom prst="rect">
            <a:avLst/>
          </a:prstGeom>
          <a:noFill/>
        </p:spPr>
        <p:txBody>
          <a:bodyPr wrap="square">
            <a:spAutoFit/>
          </a:bodyPr>
          <a:lstStyle/>
          <a:p>
            <a:pPr>
              <a:defRPr/>
            </a:pPr>
            <a:r>
              <a:rPr lang="ru-RU" sz="2000" b="1" dirty="0">
                <a:cs typeface="Arial" panose="020B0604020202020204" pitchFamily="34" charset="0"/>
              </a:rPr>
              <a:t>Воинский учет</a:t>
            </a:r>
          </a:p>
        </p:txBody>
      </p:sp>
      <p:cxnSp>
        <p:nvCxnSpPr>
          <p:cNvPr id="4" name="Прямая соединительная линия 3">
            <a:extLst>
              <a:ext uri="{FF2B5EF4-FFF2-40B4-BE49-F238E27FC236}">
                <a16:creationId xmlns:a16="http://schemas.microsoft.com/office/drawing/2014/main" id="{E41FC7CE-E48A-5498-8D44-5BB2BFA8821D}"/>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542326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19100" y="858755"/>
            <a:ext cx="9133114" cy="4770537"/>
          </a:xfrm>
          <a:prstGeom prst="rect">
            <a:avLst/>
          </a:prstGeom>
        </p:spPr>
        <p:txBody>
          <a:bodyPr wrap="square">
            <a:spAutoFit/>
          </a:bodyPr>
          <a:lstStyle/>
          <a:p>
            <a:r>
              <a:rPr lang="ru-RU" sz="1600" b="1" dirty="0">
                <a:ea typeface="Calibri" panose="020F0502020204030204" pitchFamily="34" charset="0"/>
              </a:rPr>
              <a:t>Конституционный Суд РФ посчитал возможным применение судебной неустойки в трудовых отношениях. </a:t>
            </a:r>
            <a:r>
              <a:rPr lang="ru-RU" sz="1600" dirty="0">
                <a:ea typeface="Calibri" panose="020F0502020204030204" pitchFamily="34" charset="0"/>
              </a:rPr>
              <a:t>Часть третья ст. 206 ГПК РФ не исключает возможности присуждения по требованию работника судебной неустойки, подлежащей взысканию с работодателя на случай неисполнения последним судебного акта, обязывающего его совершить определенные действия, не связанные с передачей имущества или денежных сумм, в пользу работника (Постановление Конституционного Суда РФ от 14 ноября 2024 г. N 52-П).</a:t>
            </a:r>
          </a:p>
          <a:p>
            <a:endParaRPr lang="ru-RU" sz="1600" dirty="0">
              <a:ea typeface="Calibri" panose="020F0502020204030204" pitchFamily="34" charset="0"/>
            </a:endParaRPr>
          </a:p>
          <a:p>
            <a:r>
              <a:rPr lang="ru-RU" sz="1600" b="1" dirty="0">
                <a:ea typeface="Calibri" panose="020F0502020204030204" pitchFamily="34" charset="0"/>
              </a:rPr>
              <a:t>КС РФ: выплаты при сокращении с основного места положены даже тем, кто работает по совместительству. </a:t>
            </a:r>
            <a:r>
              <a:rPr lang="ru-RU" sz="1600" dirty="0">
                <a:ea typeface="Calibri" panose="020F0502020204030204" pitchFamily="34" charset="0"/>
              </a:rPr>
              <a:t>Специалиста сократили с основной работы из организации, которая располагалась в местности, приравненной к районам Крайнего Севера. Суды отказались взыскать среднюю зарплату за период трудоустройства, так как он был устроен по совместительству на другом предприятии.</a:t>
            </a:r>
          </a:p>
          <a:p>
            <a:r>
              <a:rPr lang="ru-RU" sz="1600" dirty="0">
                <a:ea typeface="Calibri" panose="020F0502020204030204" pitchFamily="34" charset="0"/>
              </a:rPr>
              <a:t>КС РФ указал: нельзя только из-за того, что у сотрудника есть работа по совместительству, лишать его выплат на основном месте при сокращении или ликвидации организации. Гарантия должна обеспечивать материальную поддержку всем работникам, которых уволили по этим основаниям.</a:t>
            </a:r>
          </a:p>
          <a:p>
            <a:r>
              <a:rPr lang="ru-RU" sz="1600" dirty="0">
                <a:ea typeface="Calibri" panose="020F0502020204030204" pitchFamily="34" charset="0"/>
              </a:rPr>
              <a:t>Дело в том, что работа по совместительству не становится основной автоматически, без соглашения сторон. Она не исключает того, что специалисту нужно искать новое основное место из-за утраты части дохода. Этот процесс может занять время, в течение которого пособие по безработице не платят. Такой работник нуждается в материальной поддержке, ему положены гарантии в виде выплаты среднего заработка за период трудоустройства (Постановление КС РФ от 22.11.2024 N 54-П)</a:t>
            </a:r>
          </a:p>
        </p:txBody>
      </p:sp>
      <p:cxnSp>
        <p:nvCxnSpPr>
          <p:cNvPr id="4" name="Прямая соединительная линия 3">
            <a:extLst>
              <a:ext uri="{FF2B5EF4-FFF2-40B4-BE49-F238E27FC236}">
                <a16:creationId xmlns:a16="http://schemas.microsoft.com/office/drawing/2014/main" id="{0C18A367-F249-4F77-D785-F8253A808B6C}"/>
              </a:ext>
            </a:extLst>
          </p:cNvPr>
          <p:cNvCxnSpPr>
            <a:cxnSpLocks/>
          </p:cNvCxnSpPr>
          <p:nvPr/>
        </p:nvCxnSpPr>
        <p:spPr>
          <a:xfrm>
            <a:off x="419100" y="62404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521BD064-2C4F-7268-5CD4-4D4747AA69E1}"/>
              </a:ext>
            </a:extLst>
          </p:cNvPr>
          <p:cNvSpPr txBox="1"/>
          <p:nvPr/>
        </p:nvSpPr>
        <p:spPr>
          <a:xfrm>
            <a:off x="419100" y="187364"/>
            <a:ext cx="7121412" cy="400110"/>
          </a:xfrm>
          <a:prstGeom prst="rect">
            <a:avLst/>
          </a:prstGeom>
          <a:noFill/>
        </p:spPr>
        <p:txBody>
          <a:bodyPr wrap="square">
            <a:spAutoFit/>
          </a:bodyPr>
          <a:lstStyle/>
          <a:p>
            <a:pPr>
              <a:defRPr/>
            </a:pPr>
            <a:r>
              <a:rPr lang="ru-RU" sz="2000" b="1" dirty="0">
                <a:solidFill>
                  <a:srgbClr val="000000"/>
                </a:solidFill>
              </a:rPr>
              <a:t>Судебная практика – Практика высших судов</a:t>
            </a:r>
            <a:endParaRPr lang="ru-RU" sz="2000" b="1" dirty="0">
              <a:cs typeface="Arial" panose="020B0604020202020204" pitchFamily="34" charset="0"/>
            </a:endParaRPr>
          </a:p>
        </p:txBody>
      </p:sp>
    </p:spTree>
    <p:extLst>
      <p:ext uri="{BB962C8B-B14F-4D97-AF65-F5344CB8AC3E}">
        <p14:creationId xmlns:p14="http://schemas.microsoft.com/office/powerpoint/2010/main" val="256204004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19100" y="735034"/>
            <a:ext cx="9133114" cy="5509200"/>
          </a:xfrm>
          <a:prstGeom prst="rect">
            <a:avLst/>
          </a:prstGeom>
        </p:spPr>
        <p:txBody>
          <a:bodyPr wrap="square">
            <a:spAutoFit/>
          </a:bodyPr>
          <a:lstStyle/>
          <a:p>
            <a:pPr lvl="0" algn="just">
              <a:defRPr/>
            </a:pPr>
            <a:r>
              <a:rPr lang="ru-RU" sz="1600" b="1" dirty="0"/>
              <a:t>Работодатель не виноват в задержке выдачи трудовой книжки</a:t>
            </a:r>
          </a:p>
          <a:p>
            <a:pPr lvl="0" algn="just">
              <a:defRPr/>
            </a:pPr>
            <a:r>
              <a:rPr lang="ru-RU" sz="1600" dirty="0"/>
              <a:t>Сотрудник хотел забрать документы до дня увольнения, когда приказ еще не издали и сведения в трудовую книжку не внесли. После он уехал в другой город. Уведомление с просьбой забрать трудовую книжку или разрешить отправить ее почтой работнику выслали на адрес из договора. Он письмо не получил, пришел за книжкой через несколько месяцев. За это время специалисту отказали в трудоустройстве, так как документа у него не было. Он обратился в суд за выплатами из-за задержки выдачи книжки. Три инстанции сочли, что компания должна заплатить компенсацию. Сотрудник указывал новое место жительства во время работы, уведомление направили на ненадлежащий адрес. ВС РФ с решением не согласился. Сотрудник злоупотребил правом, он не был заинтересован в своевременном получении трудовой книжки. Уехал до дня увольнения, к работодателю долго не обращался, не направлял просьбу выслать документ почтой (Определение ВС РФ от 14.04.2025 № 18-КГ25-37-К4)</a:t>
            </a:r>
          </a:p>
          <a:p>
            <a:pPr lvl="0" algn="just">
              <a:defRPr/>
            </a:pPr>
            <a:endParaRPr lang="ru-RU" sz="1600" dirty="0"/>
          </a:p>
          <a:p>
            <a:pPr lvl="0" algn="just">
              <a:defRPr/>
            </a:pPr>
            <a:r>
              <a:rPr lang="ru-RU" sz="1600" b="1" dirty="0"/>
              <a:t>ВС РФ: оплата донорских дней должна определяться из количества рабочих часов в смене, на которую приходится соответствующий день </a:t>
            </a:r>
            <a:r>
              <a:rPr lang="ru-RU" sz="1600" dirty="0"/>
              <a:t>(Определение Верховного Суда РФ от 24 февраля 2025 г. N 10-КГ24-2-К6)</a:t>
            </a:r>
            <a:endParaRPr lang="ru-RU" sz="1600" b="1" dirty="0"/>
          </a:p>
          <a:p>
            <a:pPr lvl="0" algn="just">
              <a:defRPr/>
            </a:pPr>
            <a:r>
              <a:rPr lang="ru-RU" sz="1600" dirty="0"/>
              <a:t>Медицинскому брату была установлена 36-часовая рабочая неделя, продолжительность рабочей смены - 12 часов. Работник периодически сдавал кровь, в эти дни он освобождался от работы, также ему предоставлялись дополнительные дни отдыха за сдачу крови. Однако оплата дней сдачи крови и дополнительных дней отдыха производилась работодателем из расчёта 8 часов рабочего времени, то есть не в полном объёме. Верховный Суд подчеркнул, что работодатель обязан сохранять средний заработок за количество часов в конкретной рабочей смене работника-донора.</a:t>
            </a:r>
          </a:p>
        </p:txBody>
      </p:sp>
      <p:cxnSp>
        <p:nvCxnSpPr>
          <p:cNvPr id="4" name="Прямая соединительная линия 3">
            <a:extLst>
              <a:ext uri="{FF2B5EF4-FFF2-40B4-BE49-F238E27FC236}">
                <a16:creationId xmlns:a16="http://schemas.microsoft.com/office/drawing/2014/main" id="{0C18A367-F249-4F77-D785-F8253A808B6C}"/>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521BD064-2C4F-7268-5CD4-4D4747AA69E1}"/>
              </a:ext>
            </a:extLst>
          </p:cNvPr>
          <p:cNvSpPr txBox="1"/>
          <p:nvPr/>
        </p:nvSpPr>
        <p:spPr>
          <a:xfrm>
            <a:off x="419100" y="187364"/>
            <a:ext cx="7121412" cy="400110"/>
          </a:xfrm>
          <a:prstGeom prst="rect">
            <a:avLst/>
          </a:prstGeom>
          <a:noFill/>
        </p:spPr>
        <p:txBody>
          <a:bodyPr wrap="square">
            <a:spAutoFit/>
          </a:bodyPr>
          <a:lstStyle/>
          <a:p>
            <a:pPr>
              <a:defRPr/>
            </a:pPr>
            <a:r>
              <a:rPr lang="ru-RU" sz="2000" b="1" dirty="0">
                <a:solidFill>
                  <a:srgbClr val="000000"/>
                </a:solidFill>
              </a:rPr>
              <a:t>Судебная практика – Практика высших судов</a:t>
            </a:r>
            <a:endParaRPr lang="ru-RU" sz="2000" b="1" dirty="0">
              <a:cs typeface="Arial" panose="020B0604020202020204" pitchFamily="34" charset="0"/>
            </a:endParaRPr>
          </a:p>
        </p:txBody>
      </p:sp>
    </p:spTree>
    <p:extLst>
      <p:ext uri="{BB962C8B-B14F-4D97-AF65-F5344CB8AC3E}">
        <p14:creationId xmlns:p14="http://schemas.microsoft.com/office/powerpoint/2010/main" val="227387727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A2BC51-6158-1CF4-6212-58D758F07D3D}"/>
            </a:ext>
          </a:extLst>
        </p:cNvPr>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AE0E0F2-E84C-C96F-B31F-38BE7852A624}"/>
              </a:ext>
            </a:extLst>
          </p:cNvPr>
          <p:cNvSpPr/>
          <p:nvPr/>
        </p:nvSpPr>
        <p:spPr>
          <a:xfrm>
            <a:off x="386442" y="892443"/>
            <a:ext cx="9133114" cy="6247864"/>
          </a:xfrm>
          <a:prstGeom prst="rect">
            <a:avLst/>
          </a:prstGeom>
        </p:spPr>
        <p:txBody>
          <a:bodyPr wrap="square">
            <a:spAutoFit/>
          </a:bodyPr>
          <a:lstStyle/>
          <a:p>
            <a:pPr algn="just"/>
            <a:r>
              <a:rPr lang="ru-RU" sz="1600" b="1" dirty="0">
                <a:ea typeface="Calibri" panose="020F0502020204030204" pitchFamily="34" charset="0"/>
              </a:rPr>
              <a:t>Верховный Суд РФ не признал злоупотребление правом, когда работник в день увольнения не сообщил работодателю о продлении электронного листка нетрудоспособности</a:t>
            </a:r>
            <a:r>
              <a:rPr lang="ru-RU" sz="1600" dirty="0">
                <a:ea typeface="Calibri" panose="020F0502020204030204" pitchFamily="34" charset="0"/>
              </a:rPr>
              <a:t>. Первая инстанция оставила без внимания порядок формирования и выдачи ЭЛН, которые формируются медицинской организацией и размещаются в информационной системе СФР. В свою очередь СФР направляет информацию об открытии ЭЛН работодателю с использованием системы электронного документооборота.</a:t>
            </a:r>
          </a:p>
          <a:p>
            <a:pPr algn="just"/>
            <a:r>
              <a:rPr lang="ru-RU" sz="1600" dirty="0">
                <a:ea typeface="Calibri" panose="020F0502020204030204" pitchFamily="34" charset="0"/>
              </a:rPr>
              <a:t>Судебная коллегия признала не соответствующими закону выводы судов о том, что работник допустил злоупотребление своим правом, поскольку СФР обеспечивает направление работодателю информации об ЭЛН автоматически. В день увольнения работодатель в автоматическом режиме получил ЭЛН, в нем не была указана дата, с которой следует приступить к работе, и содержалась ссылка на номер следующего ЭЛН. В свою очередь на работника нормы Федерального закона от 29.12.2006 N 255-ФЗ не возлагают обязанности дополнительно сообщать работодателю о продлении периода его нетрудоспособности и открытии нового ЭЛН. В этой связи дело было направлено на новое рассмотрение (Определение Верховного Суда РФ от 03.02.2025 N 18-КГПР24-358-К4).</a:t>
            </a:r>
          </a:p>
          <a:p>
            <a:pPr algn="just"/>
            <a:endParaRPr lang="ru-RU" sz="1600" dirty="0">
              <a:ea typeface="Calibri" panose="020F0502020204030204" pitchFamily="34" charset="0"/>
            </a:endParaRPr>
          </a:p>
          <a:p>
            <a:pPr algn="just"/>
            <a:r>
              <a:rPr lang="ru-RU" sz="1600" b="1" dirty="0">
                <a:ea typeface="Calibri" panose="020F0502020204030204" pitchFamily="34" charset="0"/>
              </a:rPr>
              <a:t>ВС выявил ключевые признаки подмены трудовых отношений с самозанятыми</a:t>
            </a:r>
          </a:p>
          <a:p>
            <a:pPr algn="just"/>
            <a:r>
              <a:rPr lang="ru-RU" sz="1600" dirty="0">
                <a:ea typeface="Calibri" panose="020F0502020204030204" pitchFamily="34" charset="0"/>
              </a:rPr>
              <a:t>Налоговая служба провела проверку компании и доначислила страховые взносы. Основные ошибки компании заключались в отсутствии четких условий в договорах. Так, не были указаны сроки и результаты работ, стоимость услуг также осталась неопределенной. Кроме того, стороны не оговорили ответственность за невыполнение обязательств. Что касается самозанятых, то фактически они вели себя как обычные сотрудники. Им выдавали пропуска на объекты, а также оформляли полисы добровольного медицинского страхования. Они выполняли работу, связанную с основной деятельностью компании (Определение ВС РФ от 26.02.2025 № 309-ЭС25-935 по делу N А07-7991/2023).</a:t>
            </a:r>
          </a:p>
          <a:p>
            <a:pPr algn="just"/>
            <a:endParaRPr lang="ru-RU" sz="1600" dirty="0">
              <a:ea typeface="Calibri" panose="020F0502020204030204" pitchFamily="34" charset="0"/>
            </a:endParaRPr>
          </a:p>
        </p:txBody>
      </p:sp>
      <p:cxnSp>
        <p:nvCxnSpPr>
          <p:cNvPr id="4" name="Прямая соединительная линия 3">
            <a:extLst>
              <a:ext uri="{FF2B5EF4-FFF2-40B4-BE49-F238E27FC236}">
                <a16:creationId xmlns:a16="http://schemas.microsoft.com/office/drawing/2014/main" id="{09130E3A-DD62-AB81-DAA9-6A507A7A5C9A}"/>
              </a:ext>
            </a:extLst>
          </p:cNvPr>
          <p:cNvCxnSpPr>
            <a:cxnSpLocks/>
          </p:cNvCxnSpPr>
          <p:nvPr/>
        </p:nvCxnSpPr>
        <p:spPr>
          <a:xfrm>
            <a:off x="513404" y="73995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A0422AD7-06D4-0C6A-A7D7-47859C78FA75}"/>
              </a:ext>
            </a:extLst>
          </p:cNvPr>
          <p:cNvSpPr txBox="1"/>
          <p:nvPr/>
        </p:nvSpPr>
        <p:spPr>
          <a:xfrm>
            <a:off x="419100" y="187364"/>
            <a:ext cx="7121412" cy="400110"/>
          </a:xfrm>
          <a:prstGeom prst="rect">
            <a:avLst/>
          </a:prstGeom>
          <a:noFill/>
        </p:spPr>
        <p:txBody>
          <a:bodyPr wrap="square">
            <a:spAutoFit/>
          </a:bodyPr>
          <a:lstStyle/>
          <a:p>
            <a:pPr>
              <a:defRPr/>
            </a:pPr>
            <a:r>
              <a:rPr lang="ru-RU" sz="2000" b="1" dirty="0">
                <a:solidFill>
                  <a:srgbClr val="000000"/>
                </a:solidFill>
              </a:rPr>
              <a:t>Судебная практика – Практика высших судов</a:t>
            </a:r>
            <a:endParaRPr lang="ru-RU" sz="2000" b="1" dirty="0">
              <a:cs typeface="Arial" panose="020B0604020202020204" pitchFamily="34" charset="0"/>
            </a:endParaRPr>
          </a:p>
        </p:txBody>
      </p:sp>
    </p:spTree>
    <p:extLst>
      <p:ext uri="{BB962C8B-B14F-4D97-AF65-F5344CB8AC3E}">
        <p14:creationId xmlns:p14="http://schemas.microsoft.com/office/powerpoint/2010/main" val="47290528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2FF9D1-7887-9758-14D9-88517C05B96B}"/>
            </a:ext>
          </a:extLst>
        </p:cNvPr>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98CBADA-4BEC-801B-4F12-5C3290A3B107}"/>
              </a:ext>
            </a:extLst>
          </p:cNvPr>
          <p:cNvSpPr/>
          <p:nvPr/>
        </p:nvSpPr>
        <p:spPr>
          <a:xfrm>
            <a:off x="386442" y="892443"/>
            <a:ext cx="9133114" cy="5262979"/>
          </a:xfrm>
          <a:prstGeom prst="rect">
            <a:avLst/>
          </a:prstGeom>
        </p:spPr>
        <p:txBody>
          <a:bodyPr wrap="square">
            <a:spAutoFit/>
          </a:bodyPr>
          <a:lstStyle/>
          <a:p>
            <a:pPr algn="just"/>
            <a:r>
              <a:rPr lang="ru-RU" sz="1600" b="1" dirty="0">
                <a:ea typeface="Calibri" panose="020F0502020204030204" pitchFamily="34" charset="0"/>
              </a:rPr>
              <a:t>Верховный Суд РФ указал, что в целях восстановления нарушенных трудовых прав гражданина, которому отказали в приеме на работу незаконно, его требования о возложении на работодателя обязанности заключить трудовой договор подлежат удовлетворению</a:t>
            </a:r>
            <a:r>
              <a:rPr lang="ru-RU" sz="1600" dirty="0">
                <a:ea typeface="Calibri" panose="020F0502020204030204" pitchFamily="34" charset="0"/>
              </a:rPr>
              <a:t>.</a:t>
            </a:r>
          </a:p>
          <a:p>
            <a:pPr algn="just"/>
            <a:r>
              <a:rPr lang="ru-RU" sz="1600" dirty="0">
                <a:ea typeface="Calibri" panose="020F0502020204030204" pitchFamily="34" charset="0"/>
              </a:rPr>
              <a:t>Преподаватель колледжа уволилась в декабре 2022 г., но затем попыталась снова устроиться на работу в тот же колледж. Ей отказали в связи с отсутствием вакансий. Суды, рассматривая требования о признании необоснованным отказа в приеме на работу, обязании работодателя заключить с ней трудовой договор, выяснили, что:</a:t>
            </a:r>
          </a:p>
          <a:p>
            <a:pPr algn="just"/>
            <a:r>
              <a:rPr lang="ru-RU" sz="1600" dirty="0">
                <a:ea typeface="Calibri" panose="020F0502020204030204" pitchFamily="34" charset="0"/>
              </a:rPr>
              <a:t>- в колледже имелась вакансия по должности преподавателя той дисциплины ("Электротехника"), которую гражданка преподавала до своего увольнения;</a:t>
            </a:r>
          </a:p>
          <a:p>
            <a:pPr algn="just"/>
            <a:r>
              <a:rPr lang="ru-RU" sz="1600" dirty="0">
                <a:ea typeface="Calibri" panose="020F0502020204030204" pitchFamily="34" charset="0"/>
              </a:rPr>
              <a:t>- информация о вакансии была размещена в центре занятости населения;</a:t>
            </a:r>
          </a:p>
          <a:p>
            <a:pPr algn="just"/>
            <a:r>
              <a:rPr lang="ru-RU" sz="1600" dirty="0">
                <a:ea typeface="Calibri" panose="020F0502020204030204" pitchFamily="34" charset="0"/>
              </a:rPr>
              <a:t>- сведений о том, что на эту должность уже приняты соискатели, или о том, что учебные часы по этой дисциплине перераспределены между другими преподавателями, не было.</a:t>
            </a:r>
          </a:p>
          <a:p>
            <a:pPr algn="just"/>
            <a:r>
              <a:rPr lang="ru-RU" sz="1600" dirty="0">
                <a:ea typeface="Calibri" panose="020F0502020204030204" pitchFamily="34" charset="0"/>
              </a:rPr>
              <a:t>Суды признали отказ в приеме на работу необоснованным, но отказали в удовлетворении требований о возложении на работодателя обязанности заключить трудовой договор, высказав суждение о том, что решение о понуждении работодателя заключить трудовой договор не входит в компетенцию суда, заключение трудового договора является правом не только работника, но и работодателя.</a:t>
            </a:r>
          </a:p>
          <a:p>
            <a:pPr algn="just"/>
            <a:r>
              <a:rPr lang="ru-RU" sz="1600" dirty="0">
                <a:ea typeface="Calibri" panose="020F0502020204030204" pitchFamily="34" charset="0"/>
              </a:rPr>
              <a:t>Верховный Суд РФ признал данный вывод ошибочным, направил дело на пересмотр, указав, что при новом рассмотрении дела суду следует разрешить требования гражданки и также учесть правовые позиции, изложенные в п. 3 Обзора практики рассмотрения судами дел по спорам, связанным с заключением трудового договора, утвержденного Президиумом ВС РФ 27.04.2022 (Определение Верховного Суда РФ от 27 января 2025 г. N 2-КГ24-8-К3)</a:t>
            </a:r>
          </a:p>
        </p:txBody>
      </p:sp>
      <p:cxnSp>
        <p:nvCxnSpPr>
          <p:cNvPr id="4" name="Прямая соединительная линия 3">
            <a:extLst>
              <a:ext uri="{FF2B5EF4-FFF2-40B4-BE49-F238E27FC236}">
                <a16:creationId xmlns:a16="http://schemas.microsoft.com/office/drawing/2014/main" id="{85CA0E0E-38E3-069D-0032-58CA1CB9B229}"/>
              </a:ext>
            </a:extLst>
          </p:cNvPr>
          <p:cNvCxnSpPr>
            <a:cxnSpLocks/>
          </p:cNvCxnSpPr>
          <p:nvPr/>
        </p:nvCxnSpPr>
        <p:spPr>
          <a:xfrm>
            <a:off x="513404" y="73995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1F5CE6ED-CE58-9334-FBC6-26323CD2F3A9}"/>
              </a:ext>
            </a:extLst>
          </p:cNvPr>
          <p:cNvSpPr txBox="1"/>
          <p:nvPr/>
        </p:nvSpPr>
        <p:spPr>
          <a:xfrm>
            <a:off x="419100" y="187364"/>
            <a:ext cx="7121412" cy="400110"/>
          </a:xfrm>
          <a:prstGeom prst="rect">
            <a:avLst/>
          </a:prstGeom>
          <a:noFill/>
        </p:spPr>
        <p:txBody>
          <a:bodyPr wrap="square">
            <a:spAutoFit/>
          </a:bodyPr>
          <a:lstStyle/>
          <a:p>
            <a:pPr>
              <a:defRPr/>
            </a:pPr>
            <a:r>
              <a:rPr lang="ru-RU" sz="2000" b="1" dirty="0">
                <a:solidFill>
                  <a:srgbClr val="000000"/>
                </a:solidFill>
              </a:rPr>
              <a:t>Судебная практика – Практика высших судов</a:t>
            </a:r>
            <a:endParaRPr lang="ru-RU" sz="2000" b="1" dirty="0">
              <a:cs typeface="Arial" panose="020B0604020202020204" pitchFamily="34" charset="0"/>
            </a:endParaRPr>
          </a:p>
        </p:txBody>
      </p:sp>
    </p:spTree>
    <p:extLst>
      <p:ext uri="{BB962C8B-B14F-4D97-AF65-F5344CB8AC3E}">
        <p14:creationId xmlns:p14="http://schemas.microsoft.com/office/powerpoint/2010/main" val="310202543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E3810C-E61E-9535-006C-17C4655EF9F7}"/>
            </a:ext>
          </a:extLst>
        </p:cNvPr>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1FF89865-C8F0-F9F9-78C0-90B013153246}"/>
              </a:ext>
            </a:extLst>
          </p:cNvPr>
          <p:cNvSpPr/>
          <p:nvPr/>
        </p:nvSpPr>
        <p:spPr>
          <a:xfrm>
            <a:off x="406400" y="686254"/>
            <a:ext cx="9234259" cy="6001643"/>
          </a:xfrm>
          <a:prstGeom prst="rect">
            <a:avLst/>
          </a:prstGeom>
        </p:spPr>
        <p:txBody>
          <a:bodyPr wrap="square">
            <a:spAutoFit/>
          </a:bodyPr>
          <a:lstStyle/>
          <a:p>
            <a:pPr algn="just"/>
            <a:r>
              <a:rPr lang="ru-RU" sz="1600" b="1" dirty="0"/>
              <a:t>Суд взыскал с работодателя проценты за задержку оплаты вынужденного прогула.</a:t>
            </a:r>
          </a:p>
          <a:p>
            <a:pPr algn="just"/>
            <a:r>
              <a:rPr lang="ru-RU" sz="1600" dirty="0"/>
              <a:t>При рассмотрении данного дела (уже после вступления в силу поправок в ст. 236 ТК РФ) суд первой инстанции отказал во взыскании денежной компенсации, предусмотренной статьей 236 ТК РФ, при этом исходил из того, что </a:t>
            </a:r>
            <a:r>
              <a:rPr lang="ru-RU" sz="1600" b="1" dirty="0"/>
              <a:t>средний заработок, взыскиваемый за время вынужденного прогула, не является заработной платой</a:t>
            </a:r>
            <a:r>
              <a:rPr lang="ru-RU" sz="1600" dirty="0"/>
              <a:t>, поскольку данные выплаты ответчиком не начислялись, к выплате не задерживались, основанием для указанных выплат является не факт выполнения истцом трудовых обязанностей, а решение суда о признании увольнения незаконным. </a:t>
            </a:r>
            <a:r>
              <a:rPr lang="ru-RU" sz="1600" b="1" dirty="0"/>
              <a:t>Вышестоящие инстанции не согласились с таким выводом и удовлетворили требования работницы со ссылкой на приведенные выше позиции КС РФ</a:t>
            </a:r>
            <a:r>
              <a:rPr lang="ru-RU" sz="1600" dirty="0"/>
              <a:t> (Определение Девятого КСОЮ от 23 января 2025 г. по делу N 8Г-11132/2024)</a:t>
            </a:r>
          </a:p>
          <a:p>
            <a:pPr algn="just"/>
            <a:endParaRPr lang="ru-RU" sz="1600" dirty="0"/>
          </a:p>
          <a:p>
            <a:pPr algn="just"/>
            <a:r>
              <a:rPr lang="ru-RU" sz="1600" b="1" dirty="0"/>
              <a:t>Работнику необходимо предоставить донорский выходной на смену (в том числе приходящуюся на 2 календарных дня. </a:t>
            </a:r>
            <a:r>
              <a:rPr lang="ru-RU" sz="1600" dirty="0"/>
              <a:t>Сотрудник – донор, работает по графику с ночными сменами (12 часов с 19.30 до 7.30). Он обратился с заявлением о предоставлении выходных дней за сдачу крови. Причем выходные сотрудник просил предоставить в дни, на которые пришлись ночные смены. </a:t>
            </a:r>
            <a:r>
              <a:rPr lang="ru-RU" sz="1600" b="1" dirty="0"/>
              <a:t>Работодатель предоставил в качестве дня отдыха только часть ночной смены, приходящейся на один день.</a:t>
            </a:r>
            <a:r>
              <a:rPr lang="ru-RU" sz="1600" dirty="0"/>
              <a:t> Например, сотрудник заступает в смену 4 декабря в 19.30 до 7.30 утра 5 декабря. Работодатель в качестве донорского выходного предоставил 4 декабря в период с 19.30 до 0.00 либо 5 декабря с 0.00 до 7.30. При этом оплату по среднему работодатель произвел не за 12 часов, а только за часть смены (4,5 либо 7,5). Суд указал, что </a:t>
            </a:r>
            <a:r>
              <a:rPr lang="ru-RU" sz="1600" b="1" dirty="0"/>
              <a:t>в норме нет ограничений в предоставлении и оплате донорских дней в зависимости от того, приходится смена работника на один или два дня при сменном графике работы и суммированном учете рабочего времени. </a:t>
            </a:r>
            <a:r>
              <a:rPr lang="ru-RU" sz="1600" dirty="0"/>
              <a:t>Установленная сотруднику рабочая смена является непрерывной и неделимой на временные части в зависимости от истечения суток, то есть отсутствует возможность при каких-либо обстоятельствах работать часть смены отдельно (Определения Первого КСОЮ от 15.11.2024 № 88-33638/2024).</a:t>
            </a:r>
          </a:p>
        </p:txBody>
      </p:sp>
      <p:cxnSp>
        <p:nvCxnSpPr>
          <p:cNvPr id="4" name="Прямая соединительная линия 3">
            <a:extLst>
              <a:ext uri="{FF2B5EF4-FFF2-40B4-BE49-F238E27FC236}">
                <a16:creationId xmlns:a16="http://schemas.microsoft.com/office/drawing/2014/main" id="{04AEBF40-0B32-942D-AFBB-C79277592043}"/>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DE54CD61-9C7D-3210-8FED-8D3419419CD3}"/>
              </a:ext>
            </a:extLst>
          </p:cNvPr>
          <p:cNvSpPr txBox="1"/>
          <p:nvPr/>
        </p:nvSpPr>
        <p:spPr>
          <a:xfrm>
            <a:off x="406400" y="219268"/>
            <a:ext cx="7121412" cy="400110"/>
          </a:xfrm>
          <a:prstGeom prst="rect">
            <a:avLst/>
          </a:prstGeom>
          <a:noFill/>
        </p:spPr>
        <p:txBody>
          <a:bodyPr wrap="square">
            <a:spAutoFit/>
          </a:bodyPr>
          <a:lstStyle/>
          <a:p>
            <a:pPr>
              <a:defRPr/>
            </a:pPr>
            <a:r>
              <a:rPr lang="ru-RU" sz="2000" b="1" dirty="0">
                <a:solidFill>
                  <a:srgbClr val="000000"/>
                </a:solidFill>
              </a:rPr>
              <a:t>Судебная практика – Оформление трудовых отношений</a:t>
            </a:r>
            <a:endParaRPr lang="ru-RU" sz="2000" b="1" dirty="0">
              <a:cs typeface="Arial" panose="020B0604020202020204" pitchFamily="34" charset="0"/>
            </a:endParaRPr>
          </a:p>
        </p:txBody>
      </p:sp>
    </p:spTree>
    <p:extLst>
      <p:ext uri="{BB962C8B-B14F-4D97-AF65-F5344CB8AC3E}">
        <p14:creationId xmlns:p14="http://schemas.microsoft.com/office/powerpoint/2010/main" val="2126415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777B1A-C3BE-333E-EE43-42EECA9CAB7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CDC693B-076C-BCDA-AB35-A7F6D5531E37}"/>
              </a:ext>
            </a:extLst>
          </p:cNvPr>
          <p:cNvSpPr txBox="1"/>
          <p:nvPr/>
        </p:nvSpPr>
        <p:spPr>
          <a:xfrm>
            <a:off x="540017" y="219268"/>
            <a:ext cx="5665474"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Оплата труда, рабочее время и время отдыха </a:t>
            </a:r>
          </a:p>
        </p:txBody>
      </p:sp>
      <p:cxnSp>
        <p:nvCxnSpPr>
          <p:cNvPr id="3" name="Прямая соединительная линия 2">
            <a:extLst>
              <a:ext uri="{FF2B5EF4-FFF2-40B4-BE49-F238E27FC236}">
                <a16:creationId xmlns:a16="http://schemas.microsoft.com/office/drawing/2014/main" id="{A53367E1-9A44-371C-4E55-434F53CE8819}"/>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54F4C62F-C723-B8B0-F20B-8AB23CE42FE5}"/>
              </a:ext>
            </a:extLst>
          </p:cNvPr>
          <p:cNvSpPr txBox="1"/>
          <p:nvPr/>
        </p:nvSpPr>
        <p:spPr>
          <a:xfrm>
            <a:off x="381000" y="1019488"/>
            <a:ext cx="9038208" cy="5755422"/>
          </a:xfrm>
          <a:prstGeom prst="rect">
            <a:avLst/>
          </a:prstGeom>
          <a:noFill/>
        </p:spPr>
        <p:txBody>
          <a:bodyPr wrap="square">
            <a:spAutoFit/>
          </a:bodyPr>
          <a:lstStyle/>
          <a:p>
            <a:r>
              <a:rPr lang="ru-RU" sz="1600" b="1" dirty="0"/>
              <a:t>С 01.09.2025 новые особенности направления работников в служебные командировки </a:t>
            </a:r>
            <a:r>
              <a:rPr lang="ru-RU" sz="1600" dirty="0"/>
              <a:t>(Постановление Правительства России от 16.04.2025 N 501)</a:t>
            </a:r>
          </a:p>
          <a:p>
            <a:pPr marL="285750" indent="-285750">
              <a:buFont typeface="Arial" panose="020B0604020202020204" pitchFamily="34" charset="0"/>
              <a:buChar char="•"/>
            </a:pPr>
            <a:r>
              <a:rPr lang="ru-RU" sz="1600" dirty="0"/>
              <a:t>Новые особенности направления работников в служебные командировки по содержанию ничем не отличаются от старых. </a:t>
            </a:r>
          </a:p>
          <a:p>
            <a:pPr marL="285750" indent="-285750">
              <a:buFont typeface="Arial" panose="020B0604020202020204" pitchFamily="34" charset="0"/>
              <a:buChar char="•"/>
            </a:pPr>
            <a:r>
              <a:rPr lang="ru-RU" sz="1600" dirty="0"/>
              <a:t>Постановление Правительства РФ от 13.10.2008 N 749 "Об особенностях направления работников в служебные командировки" действует до 1 сентября 2025 г.</a:t>
            </a:r>
          </a:p>
          <a:p>
            <a:endParaRPr lang="ru-RU" sz="1600" dirty="0"/>
          </a:p>
          <a:p>
            <a:r>
              <a:rPr lang="ru-RU" sz="1600" b="1" dirty="0"/>
              <a:t>С 01.09.2025 заново утвержден минимальный размер повышения оплаты труда за работу в ночное время </a:t>
            </a:r>
            <a:r>
              <a:rPr lang="ru-RU" sz="1600" dirty="0"/>
              <a:t>(Постановление Правительства России от 4 апреля 2025 г. N 436)</a:t>
            </a:r>
            <a:endParaRPr lang="ru-RU" sz="1600" b="1" dirty="0"/>
          </a:p>
          <a:p>
            <a:pPr marL="285750" indent="-285750">
              <a:buFont typeface="Arial" panose="020B0604020202020204" pitchFamily="34" charset="0"/>
              <a:buChar char="•"/>
            </a:pPr>
            <a:r>
              <a:rPr lang="ru-RU" sz="1600" dirty="0"/>
              <a:t>В рамках реализации механизма "регуляторной гильотины" установлен минимальный размер повышения оплаты труда за работу в ночное время (с 22 часов до 6 часов), который составляет 20% часовой тарифной ставки (оклада (должностного оклада), рассчитанного за час работы) за каждый час работы в ночное время. </a:t>
            </a:r>
          </a:p>
          <a:p>
            <a:pPr marL="285750" indent="-285750">
              <a:buFont typeface="Arial" panose="020B0604020202020204" pitchFamily="34" charset="0"/>
              <a:buChar char="•"/>
            </a:pPr>
            <a:r>
              <a:rPr lang="ru-RU" sz="1600" dirty="0"/>
              <a:t>Новый минимальный размер повышения оплаты труда за работу в ночное время не отличается от действующего.</a:t>
            </a:r>
          </a:p>
          <a:p>
            <a:endParaRPr lang="ru-RU" sz="1600" dirty="0"/>
          </a:p>
          <a:p>
            <a:r>
              <a:rPr lang="ru-RU" sz="1600" b="1" dirty="0"/>
              <a:t>С 01.09.2025 действуют обновленные правила расчета среднего заработка </a:t>
            </a:r>
            <a:r>
              <a:rPr lang="ru-RU" sz="1600" dirty="0"/>
              <a:t>(Постановление Правительства РФ от 24.04.2025 N 540)</a:t>
            </a:r>
          </a:p>
          <a:p>
            <a:r>
              <a:rPr lang="ru-RU" sz="1600" dirty="0"/>
              <a:t>Ввели отдельное правило для расчета среднего заработка для выплаты выходного пособия: средний дневной заработок нужно умножить на среднее число рабочих дней месяца в году (п. 9 положения).</a:t>
            </a:r>
          </a:p>
          <a:p>
            <a:r>
              <a:rPr lang="ru-RU" sz="1600" dirty="0"/>
              <a:t>Для работника с суммированным учетом средний заработок для выходного пособия нужно определять умножением среднего часового заработка на среднее число рабочих часов месяца в году (количество рабочих часов в году данного работника разделить на 12).</a:t>
            </a:r>
          </a:p>
        </p:txBody>
      </p:sp>
    </p:spTree>
    <p:extLst>
      <p:ext uri="{BB962C8B-B14F-4D97-AF65-F5344CB8AC3E}">
        <p14:creationId xmlns:p14="http://schemas.microsoft.com/office/powerpoint/2010/main" val="178224446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46E808-B175-6D51-86A6-AA1F9C4B701C}"/>
            </a:ext>
          </a:extLst>
        </p:cNvPr>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DC79A068-8CA8-D0D5-B383-5C34569EDC7D}"/>
              </a:ext>
            </a:extLst>
          </p:cNvPr>
          <p:cNvSpPr/>
          <p:nvPr/>
        </p:nvSpPr>
        <p:spPr>
          <a:xfrm>
            <a:off x="540017" y="909820"/>
            <a:ext cx="9208860" cy="6001643"/>
          </a:xfrm>
          <a:prstGeom prst="rect">
            <a:avLst/>
          </a:prstGeom>
        </p:spPr>
        <p:txBody>
          <a:bodyPr wrap="square">
            <a:spAutoFit/>
          </a:bodyPr>
          <a:lstStyle/>
          <a:p>
            <a:pPr algn="just"/>
            <a:r>
              <a:rPr lang="ru-RU" sz="1600" b="1" dirty="0"/>
              <a:t>Звонок кадровику на мобильный тоже считается за отзыв заявления на увольнение. </a:t>
            </a:r>
            <a:r>
              <a:rPr lang="ru-RU" sz="1600" dirty="0" err="1"/>
              <a:t>Аппеляция</a:t>
            </a:r>
            <a:r>
              <a:rPr lang="ru-RU" sz="1600" dirty="0"/>
              <a:t> и кассация указали, что у мужчины не было никакой другой возможности объявить работодателю о намерении отозвать заявление на увольнение (Определение Восьмого КСОЮ от 19.11.2024 № 88-24393/2024)</a:t>
            </a:r>
          </a:p>
          <a:p>
            <a:pPr algn="just"/>
            <a:endParaRPr lang="ru-RU" sz="1600" dirty="0"/>
          </a:p>
          <a:p>
            <a:pPr algn="just"/>
            <a:r>
              <a:rPr lang="ru-RU" sz="1600" b="1" dirty="0"/>
              <a:t>Отзыв заявления об уходе по почте: </a:t>
            </a:r>
            <a:r>
              <a:rPr lang="ru-RU" sz="1600" dirty="0"/>
              <a:t>письмо пришло после увольнения, но суды восстановили работника. Сотрудник попросил уволить его по собственному желанию через 3 дня. Затем он направил почтой письмо с отзывом заявления об уходе. Работодатель не получил его до того, как расторг трудовой договор. Три инстанции сочли, что сотрудника нужно восстановить, поскольку он в срок воспользовался правом на отзыв заявления. Закон не запрещает делать это по почте. Работодатель отмечал, что после отправки письма специалист продолжал трудиться в организации и мог передать просьбу в том числе лично. Он должен был понимать, что отзыв не успеет дойти по почте вовремя. Однако эти доводы не повлияли на выводы судов (Определение Второго кассационного суда общей юрисдикции от 22.08.2024 № 88-20518/2024 по делу № 2-2650/2023)</a:t>
            </a:r>
          </a:p>
          <a:p>
            <a:pPr algn="just"/>
            <a:endParaRPr lang="ru-RU" sz="1600" dirty="0"/>
          </a:p>
          <a:p>
            <a:pPr algn="just"/>
            <a:r>
              <a:rPr lang="ru-RU" sz="1600" b="1" dirty="0"/>
              <a:t>Восстановление исполнительного директора, уволенного за прогул</a:t>
            </a:r>
            <a:r>
              <a:rPr lang="ru-RU" sz="1600" dirty="0"/>
              <a:t>. Суд установил, что работодатель перевел другого сотрудника на его должность, что сделало отсутствие вынужденным. Штатная единица была занята, поэтому прогул отсутствовал (Определение Шестого КСОЮ от 20.02.2025 № 8Г-2301/2025).</a:t>
            </a:r>
          </a:p>
          <a:p>
            <a:pPr algn="just"/>
            <a:endParaRPr lang="ru-RU" sz="1600" dirty="0"/>
          </a:p>
          <a:p>
            <a:pPr algn="just"/>
            <a:r>
              <a:rPr lang="ru-RU" sz="1600" dirty="0"/>
              <a:t>Отмена дисциплинарного взыскания (замечания и лишения премии) за невыполнение поручения. Суд учел, что работник был на больничном, срок исполнения был нереалистичным (8 рабочих дней), а работодатель не передал задание другому сотруднику вовремя (Определение Восьмого КСОЮ от 17.04.2025 № 8Г-5864/2025)</a:t>
            </a:r>
          </a:p>
        </p:txBody>
      </p:sp>
      <p:cxnSp>
        <p:nvCxnSpPr>
          <p:cNvPr id="4" name="Прямая соединительная линия 3">
            <a:extLst>
              <a:ext uri="{FF2B5EF4-FFF2-40B4-BE49-F238E27FC236}">
                <a16:creationId xmlns:a16="http://schemas.microsoft.com/office/drawing/2014/main" id="{58FF84CF-6F59-5F02-EBEE-4D3967AE12D6}"/>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CA97510D-57A1-B94A-2CF5-EF0A83DE1694}"/>
              </a:ext>
            </a:extLst>
          </p:cNvPr>
          <p:cNvSpPr txBox="1"/>
          <p:nvPr/>
        </p:nvSpPr>
        <p:spPr>
          <a:xfrm>
            <a:off x="431800" y="157427"/>
            <a:ext cx="7121412" cy="400110"/>
          </a:xfrm>
          <a:prstGeom prst="rect">
            <a:avLst/>
          </a:prstGeom>
          <a:noFill/>
        </p:spPr>
        <p:txBody>
          <a:bodyPr wrap="square">
            <a:spAutoFit/>
          </a:bodyPr>
          <a:lstStyle/>
          <a:p>
            <a:pPr>
              <a:defRPr/>
            </a:pPr>
            <a:r>
              <a:rPr lang="ru-RU" sz="2000" b="1" dirty="0">
                <a:solidFill>
                  <a:srgbClr val="000000"/>
                </a:solidFill>
              </a:rPr>
              <a:t>Судебная практика – Оформление трудовых отношений</a:t>
            </a:r>
            <a:endParaRPr lang="ru-RU" sz="2000" b="1" dirty="0">
              <a:cs typeface="Arial" panose="020B0604020202020204" pitchFamily="34" charset="0"/>
            </a:endParaRPr>
          </a:p>
        </p:txBody>
      </p:sp>
    </p:spTree>
    <p:extLst>
      <p:ext uri="{BB962C8B-B14F-4D97-AF65-F5344CB8AC3E}">
        <p14:creationId xmlns:p14="http://schemas.microsoft.com/office/powerpoint/2010/main" val="66488322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40017" y="659118"/>
            <a:ext cx="8932416" cy="5755422"/>
          </a:xfrm>
          <a:prstGeom prst="rect">
            <a:avLst/>
          </a:prstGeom>
        </p:spPr>
        <p:txBody>
          <a:bodyPr wrap="square">
            <a:spAutoFit/>
          </a:bodyPr>
          <a:lstStyle/>
          <a:p>
            <a:pPr lvl="0" algn="just">
              <a:defRPr/>
            </a:pPr>
            <a:r>
              <a:rPr lang="ru-RU" sz="1600" b="1" dirty="0"/>
              <a:t>Невнимательность бухгалтера – это не счётная ошибка. </a:t>
            </a:r>
            <a:r>
              <a:rPr lang="ru-RU" sz="1600" dirty="0"/>
              <a:t>Мужчина в конце апреля 2023 года устроился в компанию водителем. Проработав месяц, он решил уволиться. После увольнения с ним произвели расчёт и платёжным поручением от 1 июня ему перечислили 56,6 тысяч рублей, а качестве назначения платежа указано — заработная плата за май 2023 года. Через неделю на карту работнику вновь поступила аналогичная сумма, до копейки идентичная первой, назначение платежа было указано то же. В августе на прежней работе ошибку обнаружили и направили мужчине требование вернуть излишне перечисленные деньги. Он этот запрос проигнорировал и тогда компания пошла в суд. Все три судебные инстанции указали, что это не счетная ошибка, взыскать нельзя (Определение Четвертого КСОЮ от 06.02.2025 № 88-2822/2025).</a:t>
            </a:r>
          </a:p>
          <a:p>
            <a:pPr lvl="0" algn="just">
              <a:defRPr/>
            </a:pPr>
            <a:endParaRPr lang="ru-RU" sz="1600" dirty="0"/>
          </a:p>
          <a:p>
            <a:pPr lvl="0" algn="just">
              <a:defRPr/>
            </a:pPr>
            <a:r>
              <a:rPr lang="ru-RU" sz="1600" b="1" dirty="0"/>
              <a:t>Признан незаконным отказ в отпуске из-за больничного</a:t>
            </a:r>
            <a:r>
              <a:rPr lang="ru-RU" sz="1600" dirty="0"/>
              <a:t>. Суд указал, что отпуск можно перенести, но не отказать, особенно если даты в графике отпусков не фиксированы (Определение Пятого КСОЮ от 23.01.2025 № 8Г-11446/2024).</a:t>
            </a:r>
          </a:p>
          <a:p>
            <a:pPr lvl="0" algn="just">
              <a:defRPr/>
            </a:pPr>
            <a:endParaRPr lang="ru-RU" sz="1600" dirty="0"/>
          </a:p>
          <a:p>
            <a:pPr lvl="0" algn="just">
              <a:defRPr/>
            </a:pPr>
            <a:r>
              <a:rPr lang="ru-RU" sz="1600" b="1" dirty="0"/>
              <a:t>Восстановление фельдшера, уволенного за прогул</a:t>
            </a:r>
            <a:r>
              <a:rPr lang="ru-RU" sz="1600" dirty="0"/>
              <a:t>. Суд обнаружил ошибки в документах: приказ о переводе датирован 28.09.2021, но акт об отказе от ознакомления составлен 18.10.2021, а в приказе об увольнении ошибочно указан акт от 18.09.2021 (Определение Пятого КСОЮ от 27.02.2025 № 8Г-12774/2024).</a:t>
            </a:r>
          </a:p>
          <a:p>
            <a:pPr lvl="0" algn="just">
              <a:defRPr/>
            </a:pPr>
            <a:endParaRPr lang="ru-RU" sz="1600" dirty="0"/>
          </a:p>
          <a:p>
            <a:pPr lvl="0" algn="just">
              <a:defRPr/>
            </a:pPr>
            <a:r>
              <a:rPr lang="ru-RU" sz="1600" b="1" dirty="0"/>
              <a:t>Руководителя уволили, не выплатив годовую премию, хотя в договоре она была предусмотрена при выполнении KPI</a:t>
            </a:r>
            <a:r>
              <a:rPr lang="ru-RU" sz="1600" dirty="0"/>
              <a:t>. Суды первой и апелляционной инстанций отказали, но кассация указала, что не исследован факт достижения показателей (Определение 6-го КСОЮ от 20.03.2025 № 88-5449/2025)</a:t>
            </a:r>
          </a:p>
        </p:txBody>
      </p:sp>
      <p:cxnSp>
        <p:nvCxnSpPr>
          <p:cNvPr id="4" name="Прямая соединительная линия 3">
            <a:extLst>
              <a:ext uri="{FF2B5EF4-FFF2-40B4-BE49-F238E27FC236}">
                <a16:creationId xmlns:a16="http://schemas.microsoft.com/office/drawing/2014/main" id="{8BE9E1B5-49C3-1161-D870-C24EFC4A9FD8}"/>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CA97510D-57A1-B94A-2CF5-EF0A83DE1694}"/>
              </a:ext>
            </a:extLst>
          </p:cNvPr>
          <p:cNvSpPr txBox="1"/>
          <p:nvPr/>
        </p:nvSpPr>
        <p:spPr>
          <a:xfrm>
            <a:off x="486792" y="179529"/>
            <a:ext cx="7121412" cy="400110"/>
          </a:xfrm>
          <a:prstGeom prst="rect">
            <a:avLst/>
          </a:prstGeom>
          <a:noFill/>
        </p:spPr>
        <p:txBody>
          <a:bodyPr wrap="square">
            <a:spAutoFit/>
          </a:bodyPr>
          <a:lstStyle/>
          <a:p>
            <a:pPr>
              <a:defRPr/>
            </a:pPr>
            <a:r>
              <a:rPr lang="ru-RU" sz="2000" b="1" dirty="0">
                <a:solidFill>
                  <a:srgbClr val="000000"/>
                </a:solidFill>
              </a:rPr>
              <a:t>Судебная практика – Оформление трудовых отношений</a:t>
            </a:r>
            <a:endParaRPr lang="ru-RU" sz="2000" b="1" dirty="0">
              <a:cs typeface="Arial" panose="020B0604020202020204" pitchFamily="34" charset="0"/>
            </a:endParaRPr>
          </a:p>
        </p:txBody>
      </p:sp>
    </p:spTree>
    <p:extLst>
      <p:ext uri="{BB962C8B-B14F-4D97-AF65-F5344CB8AC3E}">
        <p14:creationId xmlns:p14="http://schemas.microsoft.com/office/powerpoint/2010/main" val="185722663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3D70A0-85DD-383C-90CB-8C1D8831FC4F}"/>
            </a:ext>
          </a:extLst>
        </p:cNvPr>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BBA84D5-4EFD-ACDF-F10D-6E02FFF71DA5}"/>
              </a:ext>
            </a:extLst>
          </p:cNvPr>
          <p:cNvSpPr/>
          <p:nvPr/>
        </p:nvSpPr>
        <p:spPr>
          <a:xfrm>
            <a:off x="540017" y="849618"/>
            <a:ext cx="8932416" cy="4524315"/>
          </a:xfrm>
          <a:prstGeom prst="rect">
            <a:avLst/>
          </a:prstGeom>
        </p:spPr>
        <p:txBody>
          <a:bodyPr wrap="square">
            <a:spAutoFit/>
          </a:bodyPr>
          <a:lstStyle/>
          <a:p>
            <a:pPr lvl="0" algn="just">
              <a:defRPr/>
            </a:pPr>
            <a:r>
              <a:rPr lang="ru-RU" sz="1600" b="1" dirty="0" smtClean="0"/>
              <a:t>Работодатель  </a:t>
            </a:r>
            <a:r>
              <a:rPr lang="ru-RU" sz="1600" b="1" dirty="0"/>
              <a:t>обязан предлагать все вакансии при сокращении </a:t>
            </a:r>
            <a:r>
              <a:rPr lang="ru-RU" sz="1600" dirty="0"/>
              <a:t>(Определение 5-го КСОЮ от 20.03.2025 по делу № 88-985/2025).</a:t>
            </a:r>
          </a:p>
          <a:p>
            <a:pPr lvl="0" algn="just">
              <a:defRPr/>
            </a:pPr>
            <a:endParaRPr lang="ru-RU" sz="1600" dirty="0"/>
          </a:p>
          <a:p>
            <a:pPr lvl="0" algn="just">
              <a:defRPr/>
            </a:pPr>
            <a:r>
              <a:rPr lang="ru-RU" sz="1600" b="1" dirty="0"/>
              <a:t>Увольнение "день в день" может быть оспорено</a:t>
            </a:r>
            <a:r>
              <a:rPr lang="ru-RU" sz="1600" dirty="0"/>
              <a:t>. Работник попросил уволить его по собственному желанию в тот же день. После ухода обратился в суд, где пояснил, что подал заявление под давлением руководства. Две инстанции нарушений в действиях работодателя не увидели, но кассация с ними не согласилась. При увольнении "день в день" сотрудник не мог в том числе оценить последствия подачи заявления, осознанно выразить истинную волю на увольнение. В результате у него не было шанса отозвать заявление и он потерял работу (Определение 1-го КСОЮ от 11.03.2025 по делу № 88-5765/2025).</a:t>
            </a:r>
          </a:p>
          <a:p>
            <a:pPr lvl="0" algn="just">
              <a:defRPr/>
            </a:pPr>
            <a:endParaRPr lang="ru-RU" sz="1600" dirty="0"/>
          </a:p>
          <a:p>
            <a:pPr lvl="0" algn="just">
              <a:defRPr/>
            </a:pPr>
            <a:r>
              <a:rPr lang="ru-RU" sz="1600" dirty="0"/>
              <a:t>Увольнение дистанционного работника за </a:t>
            </a:r>
            <a:r>
              <a:rPr lang="ru-RU" sz="1600" dirty="0" err="1"/>
              <a:t>невзаимодействие</a:t>
            </a:r>
            <a:r>
              <a:rPr lang="ru-RU" sz="1600" dirty="0"/>
              <a:t> с работодателем признано незаконным из-за нарушений процедуры дисциплинарного взыскания (</a:t>
            </a:r>
            <a:r>
              <a:rPr lang="ru-RU" sz="1600" dirty="0" err="1"/>
              <a:t>незатребование</a:t>
            </a:r>
            <a:r>
              <a:rPr lang="ru-RU" sz="1600" dirty="0"/>
              <a:t> объяснений и др.) (Определение 3-го КСОЮ от 31.03.2025 № 88-4974/2025).</a:t>
            </a:r>
          </a:p>
          <a:p>
            <a:pPr lvl="0" algn="just">
              <a:defRPr/>
            </a:pPr>
            <a:endParaRPr lang="ru-RU" sz="1600" dirty="0"/>
          </a:p>
          <a:p>
            <a:pPr lvl="0" algn="just">
              <a:defRPr/>
            </a:pPr>
            <a:r>
              <a:rPr lang="ru-RU" sz="1600" dirty="0"/>
              <a:t>Увольнение за прогул признано несоразмерным: сотрудник участвовал в соревнованиях, ранее не нарушал дисциплину (Определение 6-го КСОЮ от 20.03.2025 по делу № 88-5219/2025).</a:t>
            </a:r>
          </a:p>
          <a:p>
            <a:pPr lvl="0" algn="just">
              <a:defRPr/>
            </a:pPr>
            <a:endParaRPr lang="ru-RU" sz="1600" dirty="0"/>
          </a:p>
        </p:txBody>
      </p:sp>
      <p:cxnSp>
        <p:nvCxnSpPr>
          <p:cNvPr id="4" name="Прямая соединительная линия 3">
            <a:extLst>
              <a:ext uri="{FF2B5EF4-FFF2-40B4-BE49-F238E27FC236}">
                <a16:creationId xmlns:a16="http://schemas.microsoft.com/office/drawing/2014/main" id="{38EDC915-5F1D-20CB-DDFD-BEEBD13F8CCC}"/>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5136C157-082C-5EC4-423C-04F2014502E8}"/>
              </a:ext>
            </a:extLst>
          </p:cNvPr>
          <p:cNvSpPr txBox="1"/>
          <p:nvPr/>
        </p:nvSpPr>
        <p:spPr>
          <a:xfrm>
            <a:off x="486792" y="179529"/>
            <a:ext cx="7121412" cy="400110"/>
          </a:xfrm>
          <a:prstGeom prst="rect">
            <a:avLst/>
          </a:prstGeom>
          <a:noFill/>
        </p:spPr>
        <p:txBody>
          <a:bodyPr wrap="square">
            <a:spAutoFit/>
          </a:bodyPr>
          <a:lstStyle/>
          <a:p>
            <a:pPr>
              <a:defRPr/>
            </a:pPr>
            <a:r>
              <a:rPr lang="ru-RU" sz="2000" b="1" dirty="0">
                <a:solidFill>
                  <a:srgbClr val="000000"/>
                </a:solidFill>
              </a:rPr>
              <a:t>Судебная практика – Оформление трудовых отношений</a:t>
            </a:r>
            <a:endParaRPr lang="ru-RU" sz="2000" b="1" dirty="0">
              <a:cs typeface="Arial" panose="020B0604020202020204" pitchFamily="34" charset="0"/>
            </a:endParaRPr>
          </a:p>
        </p:txBody>
      </p:sp>
    </p:spTree>
    <p:extLst>
      <p:ext uri="{BB962C8B-B14F-4D97-AF65-F5344CB8AC3E}">
        <p14:creationId xmlns:p14="http://schemas.microsoft.com/office/powerpoint/2010/main" val="193925693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40017" y="757939"/>
            <a:ext cx="9043523" cy="5909310"/>
          </a:xfrm>
          <a:prstGeom prst="rect">
            <a:avLst/>
          </a:prstGeom>
        </p:spPr>
        <p:txBody>
          <a:bodyPr wrap="square">
            <a:spAutoFit/>
          </a:bodyPr>
          <a:lstStyle/>
          <a:p>
            <a:pPr algn="just"/>
            <a:r>
              <a:rPr lang="ru-RU" sz="1400" b="1" dirty="0"/>
              <a:t>Споры с проверяющими</a:t>
            </a:r>
          </a:p>
          <a:p>
            <a:pPr algn="just"/>
            <a:endParaRPr lang="ru-RU" sz="1400" b="1" dirty="0"/>
          </a:p>
          <a:p>
            <a:pPr algn="just"/>
            <a:r>
              <a:rPr lang="ru-RU" sz="1400" b="1" u="sng" dirty="0"/>
              <a:t>Заместитель прокурора </a:t>
            </a:r>
            <a:r>
              <a:rPr lang="ru-RU" sz="1400" b="1" dirty="0"/>
              <a:t>взыскал  с АО в пользу работника компенсацию морального вреда. </a:t>
            </a:r>
            <a:r>
              <a:rPr lang="ru-RU" sz="1400" dirty="0"/>
              <a:t>Требования вызваны тем, что </a:t>
            </a:r>
            <a:r>
              <a:rPr lang="ru-RU" sz="1400" u="sng" dirty="0"/>
              <a:t>работник был допущен к выполнению им трудовых обязанностей без</a:t>
            </a:r>
            <a:r>
              <a:rPr lang="ru-RU" sz="1400" dirty="0"/>
              <a:t> прохождения обязательного медицинского осмотра, обучения безопасным методам и приемам выполнения работы, обучения по оказанию первой помощи пострадавшим на производстве, обучения по использованию (применению) средств индивидуальной защиты, инструктажа по охране труда, стажировки на рабочем месте (для определенной категории работников), и проверки знания требований охраны труда, а также не был обеспечен средствами индивидуальной защиты в соответствии с нормами выдачи специальной одежды, специальной обуви и других средств индивидуальной защиты (Определение СК по гражданским делам Шестого кассационного суда общей юрисдикции от 20 февраля 2025 г. по делу N 8Г-1982/2025[88-3438/2025]).</a:t>
            </a:r>
          </a:p>
          <a:p>
            <a:pPr algn="just"/>
            <a:endParaRPr lang="ru-RU" sz="1400" dirty="0"/>
          </a:p>
          <a:p>
            <a:pPr algn="just"/>
            <a:r>
              <a:rPr lang="ru-RU" sz="1400" b="1" dirty="0"/>
              <a:t>За необеспечение СИЗ от укусов насекомых работник умер, а Общество привлекли к ответственности</a:t>
            </a:r>
            <a:r>
              <a:rPr lang="ru-RU" sz="1400" dirty="0"/>
              <a:t>. Работник прибыл на рабочую вахту и по прибытии на базу организации обнаружил укус клеща. Результаты исследования, </a:t>
            </a:r>
            <a:r>
              <a:rPr lang="ru-RU" sz="1400" dirty="0" err="1"/>
              <a:t>подтверждили</a:t>
            </a:r>
            <a:r>
              <a:rPr lang="ru-RU" sz="1400" dirty="0"/>
              <a:t> факт РНК вируса клещевого энцефалита. Через некоторое время работник в связи с ухудшением состояния здоровья, обратился в ГБУ для консультации и был госпитализирован. В больнице работник умер. ГИТ привлекло Общество к ответственности в связи с невыдачей работнику СИЗ от укусов насекомых и признала несчастный случай на производстве (Кассационное определение СК по административным делам Седьмого кассационного суда общей юрисдикции от 31 июля 2024 г. по делу N 8а-13040/2024[88а-14333/2024]).</a:t>
            </a:r>
          </a:p>
          <a:p>
            <a:pPr algn="just"/>
            <a:endParaRPr lang="ru-RU" sz="1400" dirty="0"/>
          </a:p>
          <a:p>
            <a:pPr algn="just"/>
            <a:r>
              <a:rPr lang="ru-RU" sz="1400" b="1" dirty="0"/>
              <a:t>Штраф за не проведение повторного инструктажа по охране труда. </a:t>
            </a:r>
            <a:r>
              <a:rPr lang="ru-RU" sz="1400" dirty="0"/>
              <a:t>Все сотрудники, прошедшие первичный инструктаж по охране труда на рабочем месте, должны проходить повторный инструктаж не реже 1 раза в 6 месяцев. Порядок проведения повторного инструктажа такой же, как и первичного. При этом </a:t>
            </a:r>
            <a:r>
              <a:rPr lang="ru-RU" sz="1400" b="1" dirty="0"/>
              <a:t>работодателю необходимо фиксировать прохождение повторного инструктажа по охране труда, </a:t>
            </a:r>
            <a:r>
              <a:rPr lang="ru-RU" sz="1400" dirty="0"/>
              <a:t>в противном случае его могут привлечь к ответственности по ч. 3 ст. 5.27.1 КоАП РФ (за допуск к работе без прохождения обучения и поверки знаний по охране труда). </a:t>
            </a:r>
            <a:r>
              <a:rPr lang="ru-RU" sz="1400" b="1" dirty="0"/>
              <a:t>Правомерность такого штрафа по итогам проверки работодателя </a:t>
            </a:r>
            <a:r>
              <a:rPr lang="ru-RU" sz="1400" b="1" u="sng" dirty="0"/>
              <a:t>прокуратурой</a:t>
            </a:r>
            <a:r>
              <a:rPr lang="ru-RU" sz="1400" b="1" dirty="0"/>
              <a:t> </a:t>
            </a:r>
            <a:r>
              <a:rPr lang="ru-RU" sz="1400" dirty="0"/>
              <a:t>подтвердили судьи (Постановление Первого КСОЮ от 30.08.2023 № 16-4273/2023).</a:t>
            </a:r>
            <a:endParaRPr lang="ru-RU" sz="1400" b="1" dirty="0"/>
          </a:p>
        </p:txBody>
      </p:sp>
      <p:cxnSp>
        <p:nvCxnSpPr>
          <p:cNvPr id="3" name="Прямая соединительная линия 2">
            <a:extLst>
              <a:ext uri="{FF2B5EF4-FFF2-40B4-BE49-F238E27FC236}">
                <a16:creationId xmlns:a16="http://schemas.microsoft.com/office/drawing/2014/main" id="{B06172FF-3AE2-D065-99BE-89B8A788EAB4}"/>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C60CC2D9-8E75-D177-E1D7-AB8C8065F791}"/>
              </a:ext>
            </a:extLst>
          </p:cNvPr>
          <p:cNvSpPr txBox="1"/>
          <p:nvPr/>
        </p:nvSpPr>
        <p:spPr>
          <a:xfrm>
            <a:off x="486792" y="179529"/>
            <a:ext cx="7121412" cy="400110"/>
          </a:xfrm>
          <a:prstGeom prst="rect">
            <a:avLst/>
          </a:prstGeom>
          <a:noFill/>
        </p:spPr>
        <p:txBody>
          <a:bodyPr wrap="square">
            <a:spAutoFit/>
          </a:bodyPr>
          <a:lstStyle/>
          <a:p>
            <a:pPr>
              <a:defRPr/>
            </a:pPr>
            <a:r>
              <a:rPr lang="ru-RU" sz="2000" b="1" dirty="0">
                <a:solidFill>
                  <a:srgbClr val="000000"/>
                </a:solidFill>
              </a:rPr>
              <a:t>Судебная практика – охрана труда</a:t>
            </a:r>
            <a:endParaRPr lang="ru-RU" sz="2000" b="1" dirty="0">
              <a:cs typeface="Arial" panose="020B0604020202020204" pitchFamily="34" charset="0"/>
            </a:endParaRPr>
          </a:p>
        </p:txBody>
      </p:sp>
    </p:spTree>
    <p:extLst>
      <p:ext uri="{BB962C8B-B14F-4D97-AF65-F5344CB8AC3E}">
        <p14:creationId xmlns:p14="http://schemas.microsoft.com/office/powerpoint/2010/main" val="362457552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6792" y="765097"/>
            <a:ext cx="9153868" cy="6124754"/>
          </a:xfrm>
          <a:prstGeom prst="rect">
            <a:avLst/>
          </a:prstGeom>
        </p:spPr>
        <p:txBody>
          <a:bodyPr wrap="square">
            <a:spAutoFit/>
          </a:bodyPr>
          <a:lstStyle/>
          <a:p>
            <a:pPr algn="just"/>
            <a:r>
              <a:rPr lang="ru-RU" sz="1400" b="1" dirty="0"/>
              <a:t>Обязательные медицинские осмотры</a:t>
            </a:r>
          </a:p>
          <a:p>
            <a:pPr algn="just"/>
            <a:endParaRPr lang="ru-RU" sz="1400" b="1" dirty="0"/>
          </a:p>
          <a:p>
            <a:pPr algn="just"/>
            <a:r>
              <a:rPr lang="ru-RU" sz="1400" b="1" dirty="0"/>
              <a:t>За не прохождение медосмотра работника можно уволить. </a:t>
            </a:r>
            <a:r>
              <a:rPr lang="ru-RU" sz="1400" dirty="0"/>
              <a:t>У работника случился рабочий конфликт, несправедливое увольнение и восстановление через суд. По решению суда его восстановили и тут же </a:t>
            </a:r>
            <a:r>
              <a:rPr lang="ru-RU" sz="1400" b="1" dirty="0"/>
              <a:t>выдали направление на прохождение медосмотра</a:t>
            </a:r>
            <a:r>
              <a:rPr lang="ru-RU" sz="1400" dirty="0"/>
              <a:t>. Затем мужчину отстранили от работы до предоставления сведений о прохождении периодического медосмотра. В итоге, работника уволили на основании пункта 5 части 1 статьи 81 Трудового кодекса – в связи с неоднократным неисполнением трудовых обязанностей. Санитар опять пошёл в суд, чтобы оспорить своё увольнение. Судьям </a:t>
            </a:r>
            <a:r>
              <a:rPr lang="ru-RU" sz="1400" b="1" dirty="0"/>
              <a:t>работник заявил </a:t>
            </a:r>
            <a:r>
              <a:rPr lang="ru-RU" sz="1400" dirty="0"/>
              <a:t>лишь один довод в свою защиту. </a:t>
            </a:r>
            <a:r>
              <a:rPr lang="ru-RU" sz="1400" b="1" dirty="0"/>
              <a:t>Из-за конфликтных отношений в своей больнице, он прошёл медосмотр в сторонней организации и даже представил работодателю справку. Но в организации её не приняли </a:t>
            </a:r>
            <a:r>
              <a:rPr lang="ru-RU" sz="1400" dirty="0"/>
              <a:t>и настаивали проходить медосмотр по направлению. </a:t>
            </a:r>
            <a:r>
              <a:rPr lang="ru-RU" sz="1400" b="1" dirty="0"/>
              <a:t>Суды этот довод не приняли и указали</a:t>
            </a:r>
            <a:r>
              <a:rPr lang="ru-RU" sz="1400" dirty="0"/>
              <a:t>, что </a:t>
            </a:r>
            <a:r>
              <a:rPr lang="ru-RU" sz="1400" b="1" dirty="0"/>
              <a:t>порядок проведения медосмотра возлагается исключительно на работодателя и ему решать, где и когда проходить комиссию</a:t>
            </a:r>
            <a:r>
              <a:rPr lang="ru-RU" sz="1400" dirty="0"/>
              <a:t> (Определение Первого КСОЮ от 31.03.2025 № 88-8451/2025).</a:t>
            </a:r>
          </a:p>
          <a:p>
            <a:pPr algn="just"/>
            <a:endParaRPr lang="ru-RU" sz="1400" b="1" dirty="0"/>
          </a:p>
          <a:p>
            <a:pPr algn="just"/>
            <a:r>
              <a:rPr lang="ru-RU" sz="1400" b="1" dirty="0"/>
              <a:t>Суд указал, что дни медосмотров могут относиться к периоду работы с вредными условиями труда. </a:t>
            </a:r>
            <a:r>
              <a:rPr lang="ru-RU" sz="1400" dirty="0"/>
              <a:t>СФР посчитал незаконным включение дней прохождения медосмотров в льготный стаж для досрочного назначения пенсии. Однако суды всех инстанций с фондом не согласились, указав, что такие дни считаются рабочим временем, за которое начисляется зарплата и взносы в СФР. Правилами исчисления периодов работы, дающей право на досрочное назначение трудовой пенсии по старости предусмотрено, что в период работы не включается время отстранения от работы в связи с </a:t>
            </a:r>
            <a:r>
              <a:rPr lang="ru-RU" sz="1400" dirty="0" err="1"/>
              <a:t>непрохождением</a:t>
            </a:r>
            <a:r>
              <a:rPr lang="ru-RU" sz="1400" dirty="0"/>
              <a:t> медосмотра. Прямые запреты на включение самого времени прохождения медосмотра в Правилах отсутствуют (Постановление АС Уральского округа от 15 января 2025 г. № Ф09-7376/24).</a:t>
            </a:r>
          </a:p>
          <a:p>
            <a:pPr algn="just"/>
            <a:endParaRPr lang="ru-RU" sz="1400" b="1" dirty="0"/>
          </a:p>
          <a:p>
            <a:pPr algn="just"/>
            <a:r>
              <a:rPr lang="ru-RU" sz="1400" b="1" dirty="0"/>
              <a:t>В направлении на медосмотр работодатель должен указывать обязательные сведения. </a:t>
            </a:r>
            <a:r>
              <a:rPr lang="ru-RU" sz="1400" dirty="0"/>
              <a:t>Суд установил, что работнику необходимо было в плановом порядке пройти медосмотр. Работодатель выдал истцу направление, однако оно не соответствовало требованиям п. 9 Порядка, в связи с чем медицинское учреждение отказало работнику в проведении осмотра. Из направления невозможно было однозначно установить, на какой вид медосмотра направлен работник. И Работник обратился в суд с иском о признании незаконными действий работодателя (Определение СК ГД Четвертого КСОЮ от 03.10.2024 по делу № 8Г-27291/2024).</a:t>
            </a:r>
            <a:endParaRPr lang="ru-RU" sz="1400" b="1" dirty="0"/>
          </a:p>
        </p:txBody>
      </p:sp>
      <p:cxnSp>
        <p:nvCxnSpPr>
          <p:cNvPr id="3" name="Прямая соединительная линия 2">
            <a:extLst>
              <a:ext uri="{FF2B5EF4-FFF2-40B4-BE49-F238E27FC236}">
                <a16:creationId xmlns:a16="http://schemas.microsoft.com/office/drawing/2014/main" id="{DF9DC70F-7631-13DC-9980-07CBB242D750}"/>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6DFABF3-EF5D-0B89-71FA-78CA7115DE95}"/>
              </a:ext>
            </a:extLst>
          </p:cNvPr>
          <p:cNvSpPr txBox="1"/>
          <p:nvPr/>
        </p:nvSpPr>
        <p:spPr>
          <a:xfrm>
            <a:off x="486792" y="179529"/>
            <a:ext cx="7121412" cy="400110"/>
          </a:xfrm>
          <a:prstGeom prst="rect">
            <a:avLst/>
          </a:prstGeom>
          <a:noFill/>
        </p:spPr>
        <p:txBody>
          <a:bodyPr wrap="square">
            <a:spAutoFit/>
          </a:bodyPr>
          <a:lstStyle/>
          <a:p>
            <a:pPr>
              <a:defRPr/>
            </a:pPr>
            <a:r>
              <a:rPr lang="ru-RU" sz="2000" b="1" dirty="0">
                <a:solidFill>
                  <a:srgbClr val="000000"/>
                </a:solidFill>
              </a:rPr>
              <a:t>Судебная практика – охрана труда</a:t>
            </a:r>
            <a:endParaRPr lang="ru-RU" sz="2000" b="1" dirty="0">
              <a:cs typeface="Arial" panose="020B0604020202020204" pitchFamily="34" charset="0"/>
            </a:endParaRPr>
          </a:p>
        </p:txBody>
      </p:sp>
    </p:spTree>
    <p:extLst>
      <p:ext uri="{BB962C8B-B14F-4D97-AF65-F5344CB8AC3E}">
        <p14:creationId xmlns:p14="http://schemas.microsoft.com/office/powerpoint/2010/main" val="219660744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0525" y="765097"/>
            <a:ext cx="9250135" cy="6124754"/>
          </a:xfrm>
          <a:prstGeom prst="rect">
            <a:avLst/>
          </a:prstGeom>
        </p:spPr>
        <p:txBody>
          <a:bodyPr wrap="square">
            <a:spAutoFit/>
          </a:bodyPr>
          <a:lstStyle/>
          <a:p>
            <a:pPr algn="just"/>
            <a:r>
              <a:rPr lang="ru-RU" sz="1400" b="1" dirty="0"/>
              <a:t>Обязательные медицинские осмотры</a:t>
            </a:r>
          </a:p>
          <a:p>
            <a:pPr algn="just"/>
            <a:endParaRPr lang="ru-RU" sz="1400" b="1" dirty="0"/>
          </a:p>
          <a:p>
            <a:pPr algn="just"/>
            <a:r>
              <a:rPr lang="ru-RU" sz="1400" b="1" dirty="0"/>
              <a:t>Работника уволили по статье за поддельную </a:t>
            </a:r>
            <a:r>
              <a:rPr lang="ru-RU" sz="1400" b="1" dirty="0" err="1"/>
              <a:t>медсправку</a:t>
            </a:r>
            <a:r>
              <a:rPr lang="ru-RU" sz="1400" b="1" dirty="0"/>
              <a:t>, и он не смог оспорить решение в суде. Для трудоустройства на работу вахтовым методом в районах Крайнего Севера, компания выдала кандидату направление на медицинский осмотр</a:t>
            </a:r>
            <a:r>
              <a:rPr lang="ru-RU" sz="1400" dirty="0"/>
              <a:t>. Мужчина принёс справку и с ним заключили трудовой договор. Потом работодатель заподозрил, что </a:t>
            </a:r>
            <a:r>
              <a:rPr lang="ru-RU" sz="1400" b="1" dirty="0"/>
              <a:t>справка фальшивая</a:t>
            </a:r>
            <a:r>
              <a:rPr lang="ru-RU" sz="1400" dirty="0"/>
              <a:t>, ведь она выдана не той клиникой, которая указана в направлении. Более того, работник зачем-то прошёл медосмотр даже не в том городе, где проживает, а вообще в другом регионе. Выявив подлог, </a:t>
            </a:r>
            <a:r>
              <a:rPr lang="ru-RU" sz="1400" b="1" dirty="0"/>
              <a:t>работодатель не допустил сотрудника до работы, а после и вовсе уволил по пункту 11 части 1 статьи 81 Трудового кодекса – </a:t>
            </a:r>
            <a:r>
              <a:rPr lang="ru-RU" sz="1400" b="1" u="sng" dirty="0"/>
              <a:t>представление подложных документов</a:t>
            </a:r>
            <a:r>
              <a:rPr lang="ru-RU" sz="1400" dirty="0"/>
              <a:t>. Работник пошёл оспаривать это решение в суд. В суде мужчина заявил, что увольнять его по статье компания не имела права. По мнению сотрудника, работодатель обязан был отстранить его от работы в соответствии со статьёй 76 ТК, а после за счёт компании по правилам статьи 212 ТК организовать прохождение ещё одного медосмотра. </a:t>
            </a:r>
            <a:r>
              <a:rPr lang="ru-RU" sz="1400" b="1" dirty="0"/>
              <a:t>Судьи</a:t>
            </a:r>
            <a:r>
              <a:rPr lang="ru-RU" sz="1400" dirty="0"/>
              <a:t> этот довод не приняли. Они </a:t>
            </a:r>
            <a:r>
              <a:rPr lang="ru-RU" sz="1400" b="1" u="sng" dirty="0"/>
              <a:t>указали, что увольнение по статье о подлоге законно, потому что работник сам нарушил правила заключения трудового договора</a:t>
            </a:r>
            <a:r>
              <a:rPr lang="ru-RU" sz="1400" dirty="0"/>
              <a:t> (Определение Шестого КСОЮ от 01.08.2024 № 88-17730/2024). </a:t>
            </a:r>
          </a:p>
          <a:p>
            <a:pPr algn="just"/>
            <a:endParaRPr lang="ru-RU" sz="1400" dirty="0"/>
          </a:p>
          <a:p>
            <a:pPr algn="just"/>
            <a:r>
              <a:rPr lang="ru-RU" sz="1400" b="1" dirty="0"/>
              <a:t>Если компания забыла выдать работнику направление на медосмотр, то его нельзя отстранять от работы. Водителя одного из региональных аэропортов направили на прохождение ежегодного медосмотра.</a:t>
            </a:r>
            <a:r>
              <a:rPr lang="ru-RU" sz="1400" dirty="0"/>
              <a:t> Работник чётко выполнил приказ, за пару дней прошёл обследование, получил выписку из карты, что он допущен к работе и продолжил трудиться. Но неожиданно через месяц после этого работодатель издал приказ об отстранении водителя от работы в связи с незавершённым прохождением медосмотра. Оказалось, что </a:t>
            </a:r>
            <a:r>
              <a:rPr lang="ru-RU" sz="1400" b="1" dirty="0"/>
              <a:t>в качестве рекомендации работнику сказали пройти ещё и врача </a:t>
            </a:r>
            <a:r>
              <a:rPr lang="ru-RU" sz="1400" b="1" dirty="0" err="1"/>
              <a:t>сурдолога</a:t>
            </a:r>
            <a:r>
              <a:rPr lang="ru-RU" sz="1400" dirty="0"/>
              <a:t>, что является углублённым медосмотром. </a:t>
            </a:r>
            <a:r>
              <a:rPr lang="ru-RU" sz="1400" b="1" dirty="0"/>
              <a:t>Не дождавшись пациента, доктор направил работодателю уведомление, что водитель не завершил медосмотр. В компании же не стали долго разбираться и просто отстранили работника без зарплаты</a:t>
            </a:r>
            <a:r>
              <a:rPr lang="ru-RU" sz="1400" dirty="0"/>
              <a:t>. Мужчине потребовалось ещё полтора месяца, чтобы завершить медкомиссию, после чего он вернулся к работе. Компания не смогла доказать, что сообщила работнику о необходимости пройти углублённый медосмотр вместо обычного. Работодатель представил суду правильное направление, но никак не смог доказать, что ознакомил работника с этим документом. </a:t>
            </a:r>
            <a:r>
              <a:rPr lang="ru-RU" sz="1400" b="1" dirty="0"/>
              <a:t>Судьи сделали вывод, что отстранение было неправомерным и отменили приказ работодателя. В пользу работника кроме оплаты простоя взыскали ещё и компенсацию морального вреда </a:t>
            </a:r>
            <a:r>
              <a:rPr lang="ru-RU" sz="1400" dirty="0"/>
              <a:t>(Определение Первого КСОЮ от 10.12.2024 № 88-37655/2024). </a:t>
            </a:r>
          </a:p>
        </p:txBody>
      </p:sp>
      <p:cxnSp>
        <p:nvCxnSpPr>
          <p:cNvPr id="3" name="Прямая соединительная линия 2">
            <a:extLst>
              <a:ext uri="{FF2B5EF4-FFF2-40B4-BE49-F238E27FC236}">
                <a16:creationId xmlns:a16="http://schemas.microsoft.com/office/drawing/2014/main" id="{F49374BC-62D0-57E7-E96C-A2EED1151A55}"/>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004D8501-B709-05E2-6EEB-40DA422B27F2}"/>
              </a:ext>
            </a:extLst>
          </p:cNvPr>
          <p:cNvSpPr txBox="1"/>
          <p:nvPr/>
        </p:nvSpPr>
        <p:spPr>
          <a:xfrm>
            <a:off x="486792" y="179529"/>
            <a:ext cx="7121412" cy="400110"/>
          </a:xfrm>
          <a:prstGeom prst="rect">
            <a:avLst/>
          </a:prstGeom>
          <a:noFill/>
        </p:spPr>
        <p:txBody>
          <a:bodyPr wrap="square">
            <a:spAutoFit/>
          </a:bodyPr>
          <a:lstStyle/>
          <a:p>
            <a:pPr>
              <a:defRPr/>
            </a:pPr>
            <a:r>
              <a:rPr lang="ru-RU" sz="2000" b="1" dirty="0">
                <a:solidFill>
                  <a:srgbClr val="000000"/>
                </a:solidFill>
              </a:rPr>
              <a:t>Судебная практика – охрана труда</a:t>
            </a:r>
            <a:endParaRPr lang="ru-RU" sz="2000" b="1" dirty="0">
              <a:cs typeface="Arial" panose="020B0604020202020204" pitchFamily="34" charset="0"/>
            </a:endParaRPr>
          </a:p>
        </p:txBody>
      </p:sp>
    </p:spTree>
    <p:extLst>
      <p:ext uri="{BB962C8B-B14F-4D97-AF65-F5344CB8AC3E}">
        <p14:creationId xmlns:p14="http://schemas.microsoft.com/office/powerpoint/2010/main" val="150586352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40017" y="756252"/>
            <a:ext cx="9100643" cy="5909310"/>
          </a:xfrm>
          <a:prstGeom prst="rect">
            <a:avLst/>
          </a:prstGeom>
        </p:spPr>
        <p:txBody>
          <a:bodyPr wrap="square">
            <a:spAutoFit/>
          </a:bodyPr>
          <a:lstStyle/>
          <a:p>
            <a:pPr algn="just"/>
            <a:r>
              <a:rPr lang="ru-RU" sz="1400" b="1" dirty="0"/>
              <a:t>Служба охраны труда</a:t>
            </a:r>
          </a:p>
          <a:p>
            <a:pPr algn="just"/>
            <a:endParaRPr lang="ru-RU" sz="1400" b="1" dirty="0"/>
          </a:p>
          <a:p>
            <a:pPr algn="just"/>
            <a:r>
              <a:rPr lang="ru-RU" sz="1400" b="1" dirty="0"/>
              <a:t>Работнику изменили ДИ на основании </a:t>
            </a:r>
            <a:r>
              <a:rPr lang="ru-RU" sz="1400" b="1" dirty="0" err="1"/>
              <a:t>профстандарта</a:t>
            </a:r>
            <a:r>
              <a:rPr lang="ru-RU" sz="1400" b="1" dirty="0"/>
              <a:t> и уволили. Суд не согласился и восстановил его на работе. </a:t>
            </a:r>
            <a:r>
              <a:rPr lang="ru-RU" sz="1400" dirty="0"/>
              <a:t>Вместе с тем, Трудовой кодекс РФ устанавливает обязательность применения требований, содержащихся в профессиональных стандартах, в том числе при приеме работников на работу, в следующих случаях: согласно части второй статьи 57 Трудового кодекса РФ наименование должностей, профессий, специальностей и квалификационные требования к ним должны соответствовать наименованиям и требованиям, указанным в квалификационных справочниках или профессиональных стандартах, если в соответствии с Трудовым кодексом РФ или иными федеральными законами с выполнением работ по этим должностям, профессиям, специальностям связано предоставление компенсаций и льгот либо наличие ограничений; согласно статье 195.3 Трудового кодекса РФ требования к квалификации работников, содержащиеся в профессиональных стандартах, обязательны для работодателя в случаях, если они установлены Трудовым кодексом РФ, другими федеральными законами, иными нормативными правовыми актами Российской Федерации. В других случаях эти требования носят рекомендательный характер. </a:t>
            </a:r>
            <a:r>
              <a:rPr lang="ru-RU" sz="1400" b="1" dirty="0"/>
              <a:t>В данном случае требования к квалификации для занятия должности, занимаемой истцом (специалист по охране труда), действующим Трудовым кодексом РФ не установлены </a:t>
            </a:r>
            <a:r>
              <a:rPr lang="ru-RU" sz="1400" dirty="0"/>
              <a:t>(Решение Вяземского районного суда Хабаровского края от 03 марта 2025 г. по делу N 2-132/2025).</a:t>
            </a:r>
          </a:p>
          <a:p>
            <a:pPr algn="just"/>
            <a:endParaRPr lang="ru-RU" sz="1400" dirty="0"/>
          </a:p>
          <a:p>
            <a:pPr algn="just"/>
            <a:r>
              <a:rPr lang="ru-RU" sz="1400" b="1" dirty="0"/>
              <a:t>Постановлением ГИТ Инженер по охране труда признана виновной в совершении административного правонарушения, предусмотренного ч. 4 ст. 5.27.1 КОАП. Штраф 30000 рублей. </a:t>
            </a:r>
            <a:r>
              <a:rPr lang="ru-RU" sz="1400" dirty="0"/>
              <a:t>Были выявлены следующие нарушения: </a:t>
            </a:r>
            <a:r>
              <a:rPr lang="ru-RU" sz="1400" b="1" dirty="0"/>
              <a:t>СИЗ</a:t>
            </a:r>
            <a:r>
              <a:rPr lang="ru-RU" sz="1400" dirty="0"/>
              <a:t> работникам, осуществляющим работу во вредных и (или) опасных условиях труда, </a:t>
            </a:r>
            <a:r>
              <a:rPr lang="ru-RU" sz="1400" b="1" dirty="0"/>
              <a:t>выданы несвоевременно и (или) не в полном объеме </a:t>
            </a:r>
            <a:r>
              <a:rPr lang="ru-RU" sz="1400" dirty="0"/>
              <a:t>в соответствии с утвержденными нормами; на момент проверки </a:t>
            </a:r>
            <a:r>
              <a:rPr lang="ru-RU" sz="1400" b="1" dirty="0"/>
              <a:t>сертифицированные средства индивидуальной защиты </a:t>
            </a:r>
            <a:r>
              <a:rPr lang="ru-RU" sz="1400" dirty="0"/>
              <a:t>органов дыхания и индивидуальные (газоанализаторы и газосигнализаторы) или коллективные средства газового анализа (стационарные и мобильные системы газового контроля) </a:t>
            </a:r>
            <a:r>
              <a:rPr lang="ru-RU" sz="1400" b="1" dirty="0"/>
              <a:t>отсутствуют</a:t>
            </a:r>
            <a:r>
              <a:rPr lang="ru-RU" sz="1400" dirty="0"/>
              <a:t>.  </a:t>
            </a:r>
            <a:r>
              <a:rPr lang="ru-RU" sz="1400" b="1" dirty="0"/>
              <a:t>Ответственным за указанные нарушения, является инженер по охране труда </a:t>
            </a:r>
            <a:r>
              <a:rPr lang="ru-RU" sz="1400" dirty="0"/>
              <a:t>и технике безопасности ФИО, в обязанности которой входит исполнение указанных требований законодательства в сфере охраны труда в соответствии с должностной инструкцией (Решение Киселевского городского суда Кемеровской области от 06 декабря 2024 г. по делу N 12-80/2024).</a:t>
            </a:r>
          </a:p>
        </p:txBody>
      </p:sp>
      <p:cxnSp>
        <p:nvCxnSpPr>
          <p:cNvPr id="3" name="Прямая соединительная линия 2">
            <a:extLst>
              <a:ext uri="{FF2B5EF4-FFF2-40B4-BE49-F238E27FC236}">
                <a16:creationId xmlns:a16="http://schemas.microsoft.com/office/drawing/2014/main" id="{23CBF172-2C23-D8FF-B72F-E6A0BCCFD471}"/>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FE90991D-ED15-BEFC-F2D9-2459B2B39F39}"/>
              </a:ext>
            </a:extLst>
          </p:cNvPr>
          <p:cNvSpPr txBox="1"/>
          <p:nvPr/>
        </p:nvSpPr>
        <p:spPr>
          <a:xfrm>
            <a:off x="486792" y="179529"/>
            <a:ext cx="7121412" cy="400110"/>
          </a:xfrm>
          <a:prstGeom prst="rect">
            <a:avLst/>
          </a:prstGeom>
          <a:noFill/>
        </p:spPr>
        <p:txBody>
          <a:bodyPr wrap="square">
            <a:spAutoFit/>
          </a:bodyPr>
          <a:lstStyle/>
          <a:p>
            <a:pPr>
              <a:defRPr/>
            </a:pPr>
            <a:r>
              <a:rPr lang="ru-RU" sz="2000" b="1" dirty="0">
                <a:solidFill>
                  <a:srgbClr val="000000"/>
                </a:solidFill>
              </a:rPr>
              <a:t>Судебная практика – охрана труда</a:t>
            </a:r>
            <a:endParaRPr lang="ru-RU" sz="2000" b="1" dirty="0">
              <a:cs typeface="Arial" panose="020B0604020202020204" pitchFamily="34" charset="0"/>
            </a:endParaRPr>
          </a:p>
        </p:txBody>
      </p:sp>
    </p:spTree>
    <p:extLst>
      <p:ext uri="{BB962C8B-B14F-4D97-AF65-F5344CB8AC3E}">
        <p14:creationId xmlns:p14="http://schemas.microsoft.com/office/powerpoint/2010/main" val="39291348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9563" y="765097"/>
            <a:ext cx="9278030" cy="4832092"/>
          </a:xfrm>
          <a:prstGeom prst="rect">
            <a:avLst/>
          </a:prstGeom>
        </p:spPr>
        <p:txBody>
          <a:bodyPr wrap="square">
            <a:spAutoFit/>
          </a:bodyPr>
          <a:lstStyle/>
          <a:p>
            <a:pPr algn="just"/>
            <a:r>
              <a:rPr lang="ru-RU" sz="1400" b="1" dirty="0"/>
              <a:t>Несчастный случай на производстве</a:t>
            </a:r>
          </a:p>
          <a:p>
            <a:pPr algn="just"/>
            <a:endParaRPr lang="ru-RU" sz="1400" b="1" dirty="0"/>
          </a:p>
          <a:p>
            <a:pPr algn="just"/>
            <a:r>
              <a:rPr lang="ru-RU" sz="1400" b="1" dirty="0"/>
              <a:t>Во время обеда травма признается несчастным случаем на производстве. </a:t>
            </a:r>
            <a:r>
              <a:rPr lang="ru-RU" sz="1400" dirty="0" err="1"/>
              <a:t>Cо</a:t>
            </a:r>
            <a:r>
              <a:rPr lang="ru-RU" sz="1400" dirty="0"/>
              <a:t> слесарем произошел несчастный случай</a:t>
            </a:r>
            <a:r>
              <a:rPr lang="ru-RU" sz="1400" b="1" dirty="0"/>
              <a:t>. Компания признала инцидент несчастным случаем, но не связанным с производством, ссылаясь на то, что, работник приступил к работе</a:t>
            </a:r>
            <a:r>
              <a:rPr lang="ru-RU" sz="1400" dirty="0"/>
              <a:t>: по своей инициативе, в обеденный перерыв, без руководителя работ и полного состава членов бригады в нарушение требований Правил внутреннего трудового распорядка, технологической карты, Инструкции по охране труда, наряда-допуска. </a:t>
            </a:r>
            <a:r>
              <a:rPr lang="ru-RU" sz="1400" b="1" dirty="0"/>
              <a:t>По мнению ГИТ, работник</a:t>
            </a:r>
            <a:r>
              <a:rPr lang="ru-RU" sz="1400" dirty="0"/>
              <a:t>, находился в трудовых отношениях с работодателем и выполнял работу в интересах работодателя - НС квалифицируется, как </a:t>
            </a:r>
            <a:r>
              <a:rPr lang="ru-RU" sz="1400" b="1" dirty="0"/>
              <a:t>несчастный случай, связанный с производством, </a:t>
            </a:r>
            <a:r>
              <a:rPr lang="ru-RU" sz="1400" dirty="0"/>
              <a:t>подлежит оформлению актом формы Н-1, учету и регистрации в компании. </a:t>
            </a:r>
            <a:r>
              <a:rPr lang="ru-RU" sz="1400" b="1" dirty="0"/>
              <a:t>Суды признали травму как несчастный случай на производстве, поскольку она произошла на территории работодателя и при выполнении действий в интересах работодателя </a:t>
            </a:r>
            <a:r>
              <a:rPr lang="ru-RU" sz="1400" dirty="0"/>
              <a:t>(Определение Второго КСОЮ от 05.02.2025 № 88а-3571/2025). </a:t>
            </a:r>
          </a:p>
          <a:p>
            <a:pPr algn="just"/>
            <a:endParaRPr lang="ru-RU" sz="1400" dirty="0"/>
          </a:p>
          <a:p>
            <a:pPr algn="just"/>
            <a:r>
              <a:rPr lang="ru-RU" sz="1400" b="1" dirty="0"/>
              <a:t>Районный суд признал травму во время украшения ёлки несчастным случаем на производстве</a:t>
            </a:r>
            <a:r>
              <a:rPr lang="ru-RU" sz="1400" dirty="0"/>
              <a:t>. Водителя администрации попросили украсить высокую новогоднюю ёлку с помощью крана. </a:t>
            </a:r>
            <a:r>
              <a:rPr lang="ru-RU" sz="1400" b="1" dirty="0"/>
              <a:t>Во время работы на высоте около 5 метров люлька оборвалась,</a:t>
            </a:r>
            <a:r>
              <a:rPr lang="ru-RU" sz="1400" dirty="0"/>
              <a:t> и водитель упал, получив переломы и ушибы. Работодатель считал, что этот несчастный случай не связан с производством, т.к. украшение ёлки не входило в обязанности водителя.  А вот </a:t>
            </a:r>
            <a:r>
              <a:rPr lang="ru-RU" sz="1400" b="1" dirty="0"/>
              <a:t>инспектор ГИТ установил, что несчастный случай связан с производством из-за плохой организации работ и недостаточного контроля со стороны работодателя.</a:t>
            </a:r>
            <a:r>
              <a:rPr lang="ru-RU" sz="1400" dirty="0"/>
              <a:t> Суд поддержал выводы инспектора (Решение Ставропольского районного суда Самарской области от 22.11.2024 № 2а-2484/2024).</a:t>
            </a:r>
          </a:p>
          <a:p>
            <a:pPr algn="just"/>
            <a:endParaRPr lang="ru-RU" sz="1400" dirty="0"/>
          </a:p>
          <a:p>
            <a:pPr algn="just"/>
            <a:r>
              <a:rPr lang="ru-RU" sz="1400" b="1" dirty="0"/>
              <a:t>Придется расследовать несчастный случай, даже если трудовой договор не заключен, </a:t>
            </a:r>
            <a:r>
              <a:rPr lang="ru-RU" sz="1400" dirty="0"/>
              <a:t>если работник приступил к работе (Определение Пятого КСОЮ от 20.07.2023 по делу № 88-5974/2023).</a:t>
            </a:r>
          </a:p>
        </p:txBody>
      </p:sp>
      <p:cxnSp>
        <p:nvCxnSpPr>
          <p:cNvPr id="3" name="Прямая соединительная линия 2">
            <a:extLst>
              <a:ext uri="{FF2B5EF4-FFF2-40B4-BE49-F238E27FC236}">
                <a16:creationId xmlns:a16="http://schemas.microsoft.com/office/drawing/2014/main" id="{F35E6AF7-4703-E601-FE5B-ECA7C8204019}"/>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B791E820-55A2-2C06-2619-A0686FF377AA}"/>
              </a:ext>
            </a:extLst>
          </p:cNvPr>
          <p:cNvSpPr txBox="1"/>
          <p:nvPr/>
        </p:nvSpPr>
        <p:spPr>
          <a:xfrm>
            <a:off x="486792" y="179529"/>
            <a:ext cx="7121412" cy="400110"/>
          </a:xfrm>
          <a:prstGeom prst="rect">
            <a:avLst/>
          </a:prstGeom>
          <a:noFill/>
        </p:spPr>
        <p:txBody>
          <a:bodyPr wrap="square">
            <a:spAutoFit/>
          </a:bodyPr>
          <a:lstStyle/>
          <a:p>
            <a:pPr>
              <a:defRPr/>
            </a:pPr>
            <a:r>
              <a:rPr lang="ru-RU" sz="2000" b="1" dirty="0">
                <a:solidFill>
                  <a:srgbClr val="000000"/>
                </a:solidFill>
              </a:rPr>
              <a:t>Судебная практика – охрана труда</a:t>
            </a:r>
            <a:endParaRPr lang="ru-RU" sz="2000" b="1" dirty="0">
              <a:cs typeface="Arial" panose="020B0604020202020204" pitchFamily="34" charset="0"/>
            </a:endParaRPr>
          </a:p>
        </p:txBody>
      </p:sp>
    </p:spTree>
    <p:extLst>
      <p:ext uri="{BB962C8B-B14F-4D97-AF65-F5344CB8AC3E}">
        <p14:creationId xmlns:p14="http://schemas.microsoft.com/office/powerpoint/2010/main" val="345777859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9164" y="827010"/>
            <a:ext cx="9224962" cy="5478423"/>
          </a:xfrm>
          <a:prstGeom prst="rect">
            <a:avLst/>
          </a:prstGeom>
        </p:spPr>
        <p:txBody>
          <a:bodyPr wrap="square">
            <a:spAutoFit/>
          </a:bodyPr>
          <a:lstStyle/>
          <a:p>
            <a:pPr algn="just"/>
            <a:r>
              <a:rPr lang="ru-RU" sz="1400" b="1" dirty="0"/>
              <a:t>Специальная оценка условий труда</a:t>
            </a:r>
          </a:p>
          <a:p>
            <a:pPr algn="just"/>
            <a:endParaRPr lang="ru-RU" sz="1400" b="1" dirty="0"/>
          </a:p>
          <a:p>
            <a:pPr algn="just"/>
            <a:r>
              <a:rPr lang="ru-RU" sz="1400" b="1" dirty="0"/>
              <a:t>Проведена документарная проверка</a:t>
            </a:r>
            <a:r>
              <a:rPr lang="ru-RU" sz="1400" dirty="0"/>
              <a:t>, по результатом которой установлен факт нарушения а именно </a:t>
            </a:r>
            <a:r>
              <a:rPr lang="ru-RU" sz="1400" b="1" dirty="0"/>
              <a:t>работодателем не подана в Государственную инспекцию труда в Республике Дагестан декларация соответствия условий труда</a:t>
            </a:r>
            <a:r>
              <a:rPr lang="ru-RU" sz="1400" dirty="0"/>
              <a:t> государственным нормативным требованиям охраны труда. </a:t>
            </a:r>
            <a:r>
              <a:rPr lang="ru-RU" sz="1400" b="1" dirty="0"/>
              <a:t>Отчет о проведении специальной оценки условий труда утвержден в октябре 2023 года. </a:t>
            </a:r>
            <a:r>
              <a:rPr lang="ru-RU" sz="1400" dirty="0"/>
              <a:t>Указанные обстоятельства послужили основанием для привлечения ГКУ РД "РПБ г. Буйнакск" </a:t>
            </a:r>
            <a:r>
              <a:rPr lang="ru-RU" sz="1400" b="1" dirty="0"/>
              <a:t>к административной ответственности, предусмотренной частью 2 статьи 5.27.1 КоАП РФ. Штраф 60 000 </a:t>
            </a:r>
            <a:r>
              <a:rPr lang="ru-RU" sz="1400" dirty="0"/>
              <a:t>(Решение Ленинского районного суда г. Махачкалы Республики Дагестан от 20 января 2025 г. по делу N 12-64/2025).</a:t>
            </a:r>
          </a:p>
          <a:p>
            <a:pPr algn="just"/>
            <a:endParaRPr lang="ru-RU" sz="1400" dirty="0"/>
          </a:p>
          <a:p>
            <a:pPr algn="just"/>
            <a:r>
              <a:rPr lang="ru-RU" sz="1400" b="1" dirty="0"/>
              <a:t>Проверкой установлено, что в ООО не проведена специальная оценка условий труда. Штраф 60 000 </a:t>
            </a:r>
            <a:r>
              <a:rPr lang="ru-RU" sz="1400" dirty="0"/>
              <a:t>(Решение Центрального районного суда г. Омска Омской области от 17 декабря 2024 г. по делу N 12-542/2024).</a:t>
            </a:r>
          </a:p>
          <a:p>
            <a:pPr algn="just"/>
            <a:endParaRPr lang="ru-RU" sz="1400" dirty="0"/>
          </a:p>
          <a:p>
            <a:pPr algn="just"/>
            <a:r>
              <a:rPr lang="ru-RU" sz="1400" b="1" dirty="0"/>
              <a:t>Внесение в трудовой договор условий труда является обязательным</a:t>
            </a:r>
            <a:r>
              <a:rPr lang="ru-RU" sz="1400" dirty="0"/>
              <a:t>, ссылки апеллянта на определение условий труда картой специальной оценки условий труда не является достаточным и не свидетельствует о соблюдении работодателем ст. 57 Трудового кодекса Российской Федерации (Апелляционное определение СК по гражданским делам Свердловского областного суда от 23 января 2024 г. по делу N 33-1490/2024).</a:t>
            </a:r>
          </a:p>
          <a:p>
            <a:pPr algn="just"/>
            <a:endParaRPr lang="ru-RU" sz="1400" dirty="0"/>
          </a:p>
          <a:p>
            <a:pPr algn="just"/>
            <a:r>
              <a:rPr lang="ru-RU" sz="1400" b="1" dirty="0"/>
              <a:t>Работодатель не ознакомил работника с результатами проведения специальной оценки условий труда </a:t>
            </a:r>
            <a:r>
              <a:rPr lang="ru-RU" sz="1400" dirty="0"/>
              <a:t>на его рабочем месте в установленный законом 30-дневный срок со дня утверждения отчета о проведении специальной оценки условий труда, а также в 3-ый срок не направил ФИО1 карту специальной оценки условий труда, </a:t>
            </a:r>
            <a:r>
              <a:rPr lang="ru-RU" sz="1400" b="1" dirty="0"/>
              <a:t>суд взыскал моральный ущерб </a:t>
            </a:r>
            <a:r>
              <a:rPr lang="ru-RU" sz="1400" dirty="0"/>
              <a:t>(Апелляционное определение СК по гражданским делам Костромского областного суда от 16 сентября 2024 г. по делу N 33-2243/2024)</a:t>
            </a:r>
          </a:p>
          <a:p>
            <a:pPr algn="just"/>
            <a:endParaRPr lang="ru-RU" sz="1400" dirty="0"/>
          </a:p>
          <a:p>
            <a:pPr algn="just"/>
            <a:r>
              <a:rPr lang="ru-RU" sz="1400" b="1" dirty="0"/>
              <a:t>В трудовом договоре следует прописывать производственные факторы, обнаруженные по результатам оценки труда </a:t>
            </a:r>
            <a:r>
              <a:rPr lang="ru-RU" sz="1400" dirty="0"/>
              <a:t>(Решение Самарского областного суда от 28 июня 2023 г. по делу N 21-557/2023(</a:t>
            </a:r>
          </a:p>
        </p:txBody>
      </p:sp>
      <p:cxnSp>
        <p:nvCxnSpPr>
          <p:cNvPr id="3" name="Прямая соединительная линия 2">
            <a:extLst>
              <a:ext uri="{FF2B5EF4-FFF2-40B4-BE49-F238E27FC236}">
                <a16:creationId xmlns:a16="http://schemas.microsoft.com/office/drawing/2014/main" id="{327E8BC6-8B4F-D787-9FA5-ACD0E2327596}"/>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0A76BE77-3AB8-788C-898A-BAD31CF5E36A}"/>
              </a:ext>
            </a:extLst>
          </p:cNvPr>
          <p:cNvSpPr txBox="1"/>
          <p:nvPr/>
        </p:nvSpPr>
        <p:spPr>
          <a:xfrm>
            <a:off x="486792" y="179529"/>
            <a:ext cx="7121412" cy="400110"/>
          </a:xfrm>
          <a:prstGeom prst="rect">
            <a:avLst/>
          </a:prstGeom>
          <a:noFill/>
        </p:spPr>
        <p:txBody>
          <a:bodyPr wrap="square">
            <a:spAutoFit/>
          </a:bodyPr>
          <a:lstStyle/>
          <a:p>
            <a:pPr>
              <a:defRPr/>
            </a:pPr>
            <a:r>
              <a:rPr lang="ru-RU" sz="2000" b="1" dirty="0">
                <a:solidFill>
                  <a:srgbClr val="000000"/>
                </a:solidFill>
              </a:rPr>
              <a:t>Судебная практика – охрана труда</a:t>
            </a:r>
            <a:endParaRPr lang="ru-RU" sz="2000" b="1" dirty="0">
              <a:cs typeface="Arial" panose="020B0604020202020204" pitchFamily="34" charset="0"/>
            </a:endParaRPr>
          </a:p>
        </p:txBody>
      </p:sp>
    </p:spTree>
    <p:extLst>
      <p:ext uri="{BB962C8B-B14F-4D97-AF65-F5344CB8AC3E}">
        <p14:creationId xmlns:p14="http://schemas.microsoft.com/office/powerpoint/2010/main" val="178051966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7252" y="880078"/>
            <a:ext cx="9331098" cy="5478423"/>
          </a:xfrm>
          <a:prstGeom prst="rect">
            <a:avLst/>
          </a:prstGeom>
        </p:spPr>
        <p:txBody>
          <a:bodyPr wrap="square">
            <a:spAutoFit/>
          </a:bodyPr>
          <a:lstStyle/>
          <a:p>
            <a:pPr algn="just"/>
            <a:r>
              <a:rPr lang="ru-RU" sz="1400" b="1" dirty="0"/>
              <a:t>Специальная оценка условий труда</a:t>
            </a:r>
          </a:p>
          <a:p>
            <a:pPr algn="just"/>
            <a:endParaRPr lang="ru-RU" sz="1400" b="1" dirty="0"/>
          </a:p>
          <a:p>
            <a:pPr algn="just"/>
            <a:r>
              <a:rPr lang="ru-RU" sz="1400" b="1" dirty="0"/>
              <a:t>Проведена документарная проверка</a:t>
            </a:r>
            <a:r>
              <a:rPr lang="ru-RU" sz="1400" dirty="0"/>
              <a:t>, по результатом которой установлен факт нарушения а именно </a:t>
            </a:r>
            <a:r>
              <a:rPr lang="ru-RU" sz="1400" b="1" dirty="0"/>
              <a:t>работодателем не подана в Государственную инспекцию труда в Республике Дагестан декларация соответствия условий труда</a:t>
            </a:r>
            <a:r>
              <a:rPr lang="ru-RU" sz="1400" dirty="0"/>
              <a:t> государственным нормативным требованиям охраны труда. </a:t>
            </a:r>
            <a:r>
              <a:rPr lang="ru-RU" sz="1400" b="1" dirty="0"/>
              <a:t>Отчет о проведении специальной оценки условий труда утвержден в октябре 2023 года. </a:t>
            </a:r>
            <a:r>
              <a:rPr lang="ru-RU" sz="1400" dirty="0"/>
              <a:t>Указанные обстоятельства послужили основанием для привлечения ГКУ РД "РПБ г. Буйнакск" </a:t>
            </a:r>
            <a:r>
              <a:rPr lang="ru-RU" sz="1400" b="1" dirty="0"/>
              <a:t>к административной ответственности, предусмотренной частью 2 статьи 5.27.1 КоАП РФ. Штраф 60 000 </a:t>
            </a:r>
            <a:r>
              <a:rPr lang="ru-RU" sz="1400" dirty="0"/>
              <a:t>(Решение Ленинского районного суда г. Махачкалы Республики Дагестан от 20 января 2025 г. по делу N 12-64/2025).</a:t>
            </a:r>
          </a:p>
          <a:p>
            <a:pPr algn="just"/>
            <a:endParaRPr lang="ru-RU" sz="1400" dirty="0"/>
          </a:p>
          <a:p>
            <a:pPr algn="just"/>
            <a:r>
              <a:rPr lang="ru-RU" sz="1400" b="1" dirty="0"/>
              <a:t>Проверкой установлено, что в ООО не проведена специальная оценка условий труда. Штраф 60 000 </a:t>
            </a:r>
            <a:r>
              <a:rPr lang="ru-RU" sz="1400" dirty="0"/>
              <a:t>(Решение Центрального районного суда г. Омска Омской области от 17 декабря 2024 г. по делу N 12-542/2024).</a:t>
            </a:r>
          </a:p>
          <a:p>
            <a:pPr algn="just"/>
            <a:endParaRPr lang="ru-RU" sz="1400" dirty="0"/>
          </a:p>
          <a:p>
            <a:pPr algn="just"/>
            <a:r>
              <a:rPr lang="ru-RU" sz="1400" b="1" dirty="0"/>
              <a:t>Внесение в трудовой договор условий труда является обязательным</a:t>
            </a:r>
            <a:r>
              <a:rPr lang="ru-RU" sz="1400" dirty="0"/>
              <a:t>, ссылки апеллянта на определение условий труда картой специальной оценки условий труда не является достаточным и не свидетельствует о соблюдении работодателем ст. 57 Трудового кодекса Российской Федерации (Апелляционное определение СК по гражданским делам Свердловского областного суда от 23 января 2024 г. по делу N 33-1490/2024).</a:t>
            </a:r>
          </a:p>
          <a:p>
            <a:pPr algn="just"/>
            <a:endParaRPr lang="ru-RU" sz="1400" dirty="0"/>
          </a:p>
          <a:p>
            <a:pPr algn="just"/>
            <a:r>
              <a:rPr lang="ru-RU" sz="1400" b="1" dirty="0"/>
              <a:t>Работодатель не ознакомил работника с результатами проведения специальной оценки условий труда </a:t>
            </a:r>
            <a:r>
              <a:rPr lang="ru-RU" sz="1400" dirty="0"/>
              <a:t>на его рабочем месте в установленный законом 30-дневный срок со дня утверждения отчета о проведении специальной оценки условий труда, а также в 3-ый срок не направил ФИО1 карту специальной оценки условий труда, </a:t>
            </a:r>
            <a:r>
              <a:rPr lang="ru-RU" sz="1400" b="1" dirty="0"/>
              <a:t>суд взыскал моральный ущерб </a:t>
            </a:r>
            <a:r>
              <a:rPr lang="ru-RU" sz="1400" dirty="0"/>
              <a:t>(Апелляционное определение СК по гражданским делам Костромского областного суда от 16 сентября 2024 г. по делу N 33-2243/2024)</a:t>
            </a:r>
          </a:p>
          <a:p>
            <a:pPr algn="just"/>
            <a:endParaRPr lang="ru-RU" sz="1400" dirty="0"/>
          </a:p>
          <a:p>
            <a:pPr algn="just"/>
            <a:r>
              <a:rPr lang="ru-RU" sz="1400" b="1" dirty="0"/>
              <a:t>В трудовом договоре следует прописывать производственные факторы, обнаруженные по результатам оценки труда </a:t>
            </a:r>
            <a:r>
              <a:rPr lang="ru-RU" sz="1400" dirty="0"/>
              <a:t>(Решение Самарского областного суда от 28 июня 2023 г. по делу N 21-557/2023(</a:t>
            </a:r>
          </a:p>
        </p:txBody>
      </p:sp>
      <p:cxnSp>
        <p:nvCxnSpPr>
          <p:cNvPr id="3" name="Прямая соединительная линия 2">
            <a:extLst>
              <a:ext uri="{FF2B5EF4-FFF2-40B4-BE49-F238E27FC236}">
                <a16:creationId xmlns:a16="http://schemas.microsoft.com/office/drawing/2014/main" id="{80F876BC-41BE-4B91-813B-FEA22F81ABA7}"/>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20606CEE-7591-9159-10B9-2AB320DB88F3}"/>
              </a:ext>
            </a:extLst>
          </p:cNvPr>
          <p:cNvSpPr txBox="1"/>
          <p:nvPr/>
        </p:nvSpPr>
        <p:spPr>
          <a:xfrm>
            <a:off x="486792" y="179529"/>
            <a:ext cx="7121412" cy="400110"/>
          </a:xfrm>
          <a:prstGeom prst="rect">
            <a:avLst/>
          </a:prstGeom>
          <a:noFill/>
        </p:spPr>
        <p:txBody>
          <a:bodyPr wrap="square">
            <a:spAutoFit/>
          </a:bodyPr>
          <a:lstStyle/>
          <a:p>
            <a:pPr>
              <a:defRPr/>
            </a:pPr>
            <a:r>
              <a:rPr lang="ru-RU" sz="2000" b="1" dirty="0">
                <a:solidFill>
                  <a:srgbClr val="000000"/>
                </a:solidFill>
              </a:rPr>
              <a:t>Судебная практика – охрана труда</a:t>
            </a:r>
            <a:endParaRPr lang="ru-RU" sz="2000" b="1" dirty="0">
              <a:cs typeface="Arial" panose="020B0604020202020204" pitchFamily="34" charset="0"/>
            </a:endParaRPr>
          </a:p>
        </p:txBody>
      </p:sp>
    </p:spTree>
    <p:extLst>
      <p:ext uri="{BB962C8B-B14F-4D97-AF65-F5344CB8AC3E}">
        <p14:creationId xmlns:p14="http://schemas.microsoft.com/office/powerpoint/2010/main" val="2086822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1BE41F-744B-7BCB-C531-D7CF4E12E04F}"/>
            </a:ext>
          </a:extLst>
        </p:cNvPr>
        <p:cNvGrpSpPr/>
        <p:nvPr/>
      </p:nvGrpSpPr>
      <p:grpSpPr>
        <a:xfrm>
          <a:off x="0" y="0"/>
          <a:ext cx="0" cy="0"/>
          <a:chOff x="0" y="0"/>
          <a:chExt cx="0" cy="0"/>
        </a:xfrm>
      </p:grpSpPr>
      <p:sp>
        <p:nvSpPr>
          <p:cNvPr id="5" name="Прямоугольник 4">
            <a:extLst>
              <a:ext uri="{FF2B5EF4-FFF2-40B4-BE49-F238E27FC236}">
                <a16:creationId xmlns:a16="http://schemas.microsoft.com/office/drawing/2014/main" id="{0C33F628-DB89-5941-963C-65E89B7E0895}"/>
              </a:ext>
            </a:extLst>
          </p:cNvPr>
          <p:cNvSpPr/>
          <p:nvPr/>
        </p:nvSpPr>
        <p:spPr>
          <a:xfrm>
            <a:off x="379037" y="1019488"/>
            <a:ext cx="9201150" cy="5755422"/>
          </a:xfrm>
          <a:prstGeom prst="rect">
            <a:avLst/>
          </a:prstGeom>
        </p:spPr>
        <p:txBody>
          <a:bodyPr wrap="square">
            <a:spAutoFit/>
          </a:bodyPr>
          <a:lstStyle/>
          <a:p>
            <a:pPr algn="just"/>
            <a:r>
              <a:rPr lang="ru-RU" sz="1600" b="1" dirty="0"/>
              <a:t>Внешнее совместительство только в выходные дни возможно, но с соблюдением ограничений: не более 4 часов в день </a:t>
            </a:r>
            <a:r>
              <a:rPr lang="ru-RU" sz="1600" dirty="0"/>
              <a:t>(в дни основной работы) и половины месячной нормы рабочего времени. Работодатель должен обеспечить непрерывный отдых не менее 42 часов в неделю (Письмо Минтруда от 09.04.2025 № 14-6/ООГ-1859).</a:t>
            </a:r>
          </a:p>
          <a:p>
            <a:pPr algn="just"/>
            <a:endParaRPr lang="ru-RU" sz="1600" dirty="0"/>
          </a:p>
          <a:p>
            <a:pPr algn="just"/>
            <a:r>
              <a:rPr lang="ru-RU" sz="1600" b="1" dirty="0"/>
              <a:t>Вакансии, возникающие во время сокращения, должны предлагаться работнику, даже если он в отпуске</a:t>
            </a:r>
            <a:r>
              <a:rPr lang="ru-RU" sz="1600" dirty="0"/>
              <a:t> (Письмо Роструда от 17.04.2025 № ПГ/06609-6-1).</a:t>
            </a:r>
          </a:p>
          <a:p>
            <a:pPr algn="just"/>
            <a:endParaRPr lang="ru-RU" sz="1600" dirty="0"/>
          </a:p>
          <a:p>
            <a:pPr algn="just"/>
            <a:r>
              <a:rPr lang="ru-RU" sz="1600" b="1" dirty="0"/>
              <a:t>Согласие работника на переход на кадровый электронный документооборот (КЭДО) должно быть оформлено в письменном виде на бумажном носителе</a:t>
            </a:r>
            <a:r>
              <a:rPr lang="ru-RU" sz="1600" dirty="0"/>
              <a:t>. Электронная форма согласия не допускается, так как ст. 22.2 ТК РФ требует письменного согласия, а ГОСТ Р 7.0.8-2013 определяет письменный документ как зафиксированный на бумаге (Письмо Минтруда от 12.02.25 № 14-6/ООГ-653).</a:t>
            </a:r>
          </a:p>
          <a:p>
            <a:pPr algn="just"/>
            <a:endParaRPr lang="ru-RU" sz="1600" dirty="0"/>
          </a:p>
          <a:p>
            <a:pPr algn="just"/>
            <a:r>
              <a:rPr lang="ru-RU" sz="1600" b="1" dirty="0"/>
              <a:t>Роструд указал, что увольнение водителя за лишение водительских прав невозможно, если он находится в отпуске по уходу за ребенком</a:t>
            </a:r>
            <a:r>
              <a:rPr lang="ru-RU" sz="1600" dirty="0"/>
              <a:t>. Работодатель может расторгнуть трудовой договор только после выхода сотрудника из отпуска, при условии отсутствия возможности перевода на другую должность (Письмо Роструда от 27.03.2025 № ПГ/04656-6-1).</a:t>
            </a:r>
          </a:p>
          <a:p>
            <a:pPr algn="just"/>
            <a:endParaRPr lang="ru-RU" sz="1600" dirty="0"/>
          </a:p>
          <a:p>
            <a:pPr algn="just"/>
            <a:r>
              <a:rPr lang="ru-RU" sz="1600" b="1" dirty="0"/>
              <a:t>При увольнении работника, отгулявшего отпуск авансом, работодатель вправе удержать излишне выплаченные отпускные, но не более 20% от суммы зарплаты</a:t>
            </a:r>
            <a:r>
              <a:rPr lang="ru-RU" sz="1600" dirty="0"/>
              <a:t>. Если суммы недостаточно, работник может добровольно погасить долг. Судебное взыскание невозможно, так как законодательство не предусматривает такой механизм (Определение ВС РФ № 19-КГ13-18) (Письмо Роструда от 20.03.2025 № ПГ/03396-6-1).</a:t>
            </a:r>
          </a:p>
        </p:txBody>
      </p:sp>
      <p:sp>
        <p:nvSpPr>
          <p:cNvPr id="6" name="TextBox 5">
            <a:extLst>
              <a:ext uri="{FF2B5EF4-FFF2-40B4-BE49-F238E27FC236}">
                <a16:creationId xmlns:a16="http://schemas.microsoft.com/office/drawing/2014/main" id="{D682B383-D26D-F5D9-62E6-39BA4A05063D}"/>
              </a:ext>
            </a:extLst>
          </p:cNvPr>
          <p:cNvSpPr txBox="1"/>
          <p:nvPr/>
        </p:nvSpPr>
        <p:spPr>
          <a:xfrm>
            <a:off x="540016" y="219268"/>
            <a:ext cx="7060933" cy="400110"/>
          </a:xfrm>
          <a:prstGeom prst="rect">
            <a:avLst/>
          </a:prstGeom>
          <a:noFill/>
        </p:spPr>
        <p:txBody>
          <a:bodyPr wrap="square">
            <a:spAutoFit/>
          </a:bodyPr>
          <a:lstStyle/>
          <a:p>
            <a:r>
              <a:rPr lang="ru-RU" sz="2000" b="1" dirty="0"/>
              <a:t>Оформление трудовых отношений. </a:t>
            </a:r>
            <a:endParaRPr lang="ru-RU" sz="2000" b="1" dirty="0">
              <a:solidFill>
                <a:srgbClr val="FF0000"/>
              </a:solidFill>
            </a:endParaRPr>
          </a:p>
        </p:txBody>
      </p:sp>
      <p:cxnSp>
        <p:nvCxnSpPr>
          <p:cNvPr id="7" name="Прямая соединительная линия 6">
            <a:extLst>
              <a:ext uri="{FF2B5EF4-FFF2-40B4-BE49-F238E27FC236}">
                <a16:creationId xmlns:a16="http://schemas.microsoft.com/office/drawing/2014/main" id="{D0CD0130-94A0-FC1F-E4E2-21A4FEF25295}"/>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2406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49534" y="912735"/>
            <a:ext cx="9206932" cy="5047536"/>
          </a:xfrm>
          <a:prstGeom prst="rect">
            <a:avLst/>
          </a:prstGeom>
        </p:spPr>
        <p:txBody>
          <a:bodyPr wrap="square">
            <a:spAutoFit/>
          </a:bodyPr>
          <a:lstStyle/>
          <a:p>
            <a:pPr algn="just"/>
            <a:r>
              <a:rPr lang="ru-RU" sz="1400" b="1" dirty="0"/>
              <a:t>Смежные (ГО и ЧС, пожарная и электробезопасность)</a:t>
            </a:r>
          </a:p>
          <a:p>
            <a:pPr algn="just"/>
            <a:endParaRPr lang="ru-RU" sz="1400" b="1" dirty="0"/>
          </a:p>
          <a:p>
            <a:pPr algn="just"/>
            <a:r>
              <a:rPr lang="ru-RU" sz="1400" b="1" dirty="0"/>
              <a:t>Штрафа в размере 300 000 рублей. </a:t>
            </a:r>
            <a:r>
              <a:rPr lang="ru-RU" sz="1400" dirty="0"/>
              <a:t>По итогам проверки установлено и зафиксировано в акте выездной проверки следующие нарушения:</a:t>
            </a:r>
          </a:p>
          <a:p>
            <a:pPr algn="just"/>
            <a:r>
              <a:rPr lang="ru-RU" sz="1400" dirty="0"/>
              <a:t>- </a:t>
            </a:r>
            <a:r>
              <a:rPr lang="ru-RU" sz="1400" b="1" dirty="0"/>
              <a:t>при эксплуатации средств обеспечения пожарной безопасности</a:t>
            </a:r>
            <a:r>
              <a:rPr lang="ru-RU" sz="1400" dirty="0"/>
              <a:t>, установленного изготовителем (поставщиком), </a:t>
            </a:r>
            <a:r>
              <a:rPr lang="ru-RU" sz="1400" b="1" dirty="0"/>
              <a:t>правообладателем объекта </a:t>
            </a:r>
            <a:r>
              <a:rPr lang="ru-RU" sz="1400" dirty="0"/>
              <a:t>защиты </a:t>
            </a:r>
            <a:r>
              <a:rPr lang="ru-RU" sz="1400" b="1" dirty="0"/>
              <a:t>не обеспечено </a:t>
            </a:r>
            <a:r>
              <a:rPr lang="ru-RU" sz="1400" dirty="0"/>
              <a:t>ежегодное проведение испытаний средств обеспечения пожарной безопасности до их замены в установленном порядке (системы автоматической пожарной безопасности до их замены в установленном порядке (системы автоматической пожарной сигнализации и оповещения и управления эвакуацией людей при пожаре смонтированы более 10 лет назад ;</a:t>
            </a:r>
          </a:p>
          <a:p>
            <a:pPr algn="just"/>
            <a:r>
              <a:rPr lang="ru-RU" sz="1400" dirty="0"/>
              <a:t>- </a:t>
            </a:r>
            <a:r>
              <a:rPr lang="ru-RU" sz="1400" b="1" dirty="0"/>
              <a:t>не соблюдены минимальные противопожарные расстояния </a:t>
            </a:r>
            <a:r>
              <a:rPr lang="ru-RU" sz="1400" dirty="0"/>
              <a:t>(разрывы) между автозаправочной станцией (корпуса топливно-раздаточной колонки) и торговым киоском по обслуживанию просителей и продажи товаров (фактически расстояние составляет 14.7 метров), статья 4; статья 6; часть 1 статьи 69; статья 71 таблицы 15 Федерального закона от 22 июля 2008 года N 123-ФЗ "Технический регламент о требованиях пожарной безопасности"; пункт 6.9, пункт 3.15, пункт 7.3 таблица 3 примечания 3 СП 156.13130.2014 "Станции автомобильные заправочные. Требования пожарной безопасности (Постановление Седьмого кассационного суда общей юрисдикции от 18 апреля 2025 г. по делу N 16-2236/2025).</a:t>
            </a:r>
          </a:p>
          <a:p>
            <a:pPr algn="just"/>
            <a:endParaRPr lang="ru-RU" sz="1400" dirty="0"/>
          </a:p>
          <a:p>
            <a:pPr algn="just"/>
            <a:r>
              <a:rPr lang="ru-RU" sz="1400" b="1" dirty="0"/>
              <a:t>Генеральный директор ООО признан виновным </a:t>
            </a:r>
            <a:r>
              <a:rPr lang="ru-RU" sz="1400" dirty="0"/>
              <a:t>в совершении административного правонарушения, предусмотренного частью 1 статьей 20.4 КоАП РФ</a:t>
            </a:r>
            <a:r>
              <a:rPr lang="ru-RU" sz="1400" b="1" dirty="0"/>
              <a:t>, за то, что допустил эксплуатацию здания, не оборудованного автоматическими установками пожарной сигнализации и системой оповещения и управления эвакуацией людей при пожаре; допустил эксплуатацию здания, расположенного, не оборудованного системой противопожарной защиты, системой оповещения и управления эвакуацией людей при пожаре </a:t>
            </a:r>
            <a:r>
              <a:rPr lang="ru-RU" sz="1400" dirty="0"/>
              <a:t>(Постановление Восьмого кассационного суда общей юрисдикции от 31 марта 2025 г. по делу N 16-1562/2025).</a:t>
            </a:r>
          </a:p>
        </p:txBody>
      </p:sp>
      <p:cxnSp>
        <p:nvCxnSpPr>
          <p:cNvPr id="3" name="Прямая соединительная линия 2">
            <a:extLst>
              <a:ext uri="{FF2B5EF4-FFF2-40B4-BE49-F238E27FC236}">
                <a16:creationId xmlns:a16="http://schemas.microsoft.com/office/drawing/2014/main" id="{65B7FFA6-97A8-8E83-8B7A-E878B6CC8E41}"/>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6DE609CB-3CDF-D481-B155-4079DA25FCC6}"/>
              </a:ext>
            </a:extLst>
          </p:cNvPr>
          <p:cNvSpPr txBox="1"/>
          <p:nvPr/>
        </p:nvSpPr>
        <p:spPr>
          <a:xfrm>
            <a:off x="486792" y="179529"/>
            <a:ext cx="7121412" cy="400110"/>
          </a:xfrm>
          <a:prstGeom prst="rect">
            <a:avLst/>
          </a:prstGeom>
          <a:noFill/>
        </p:spPr>
        <p:txBody>
          <a:bodyPr wrap="square">
            <a:spAutoFit/>
          </a:bodyPr>
          <a:lstStyle/>
          <a:p>
            <a:pPr>
              <a:defRPr/>
            </a:pPr>
            <a:r>
              <a:rPr lang="ru-RU" sz="2000" b="1" dirty="0">
                <a:solidFill>
                  <a:srgbClr val="000000"/>
                </a:solidFill>
              </a:rPr>
              <a:t>Судебная практика – охрана труда</a:t>
            </a:r>
            <a:endParaRPr lang="ru-RU" sz="2000" b="1" dirty="0">
              <a:cs typeface="Arial" panose="020B0604020202020204" pitchFamily="34" charset="0"/>
            </a:endParaRPr>
          </a:p>
        </p:txBody>
      </p:sp>
    </p:spTree>
    <p:extLst>
      <p:ext uri="{BB962C8B-B14F-4D97-AF65-F5344CB8AC3E}">
        <p14:creationId xmlns:p14="http://schemas.microsoft.com/office/powerpoint/2010/main" val="1830712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44D401-BE3B-EA4D-F3B1-ADCE5397E5A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237A6DE3-E300-2791-F482-03D55931172E}"/>
              </a:ext>
            </a:extLst>
          </p:cNvPr>
          <p:cNvSpPr txBox="1"/>
          <p:nvPr/>
        </p:nvSpPr>
        <p:spPr>
          <a:xfrm>
            <a:off x="540017" y="219268"/>
            <a:ext cx="5665474"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Оплата труда, рабочее время и время отдыха </a:t>
            </a:r>
          </a:p>
        </p:txBody>
      </p:sp>
      <p:cxnSp>
        <p:nvCxnSpPr>
          <p:cNvPr id="3" name="Прямая соединительная линия 2">
            <a:extLst>
              <a:ext uri="{FF2B5EF4-FFF2-40B4-BE49-F238E27FC236}">
                <a16:creationId xmlns:a16="http://schemas.microsoft.com/office/drawing/2014/main" id="{F30FB84A-E85C-F6E6-39EC-3742E3392082}"/>
              </a:ext>
            </a:extLst>
          </p:cNvPr>
          <p:cNvCxnSpPr>
            <a:cxnSpLocks/>
          </p:cNvCxnSpPr>
          <p:nvPr/>
        </p:nvCxnSpPr>
        <p:spPr>
          <a:xfrm>
            <a:off x="540017" y="619378"/>
            <a:ext cx="88791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95EA11E4-5B54-173D-43CA-293E6E006614}"/>
              </a:ext>
            </a:extLst>
          </p:cNvPr>
          <p:cNvSpPr txBox="1"/>
          <p:nvPr/>
        </p:nvSpPr>
        <p:spPr>
          <a:xfrm>
            <a:off x="381000" y="1216789"/>
            <a:ext cx="9038208" cy="4278094"/>
          </a:xfrm>
          <a:prstGeom prst="rect">
            <a:avLst/>
          </a:prstGeom>
          <a:noFill/>
        </p:spPr>
        <p:txBody>
          <a:bodyPr wrap="square">
            <a:spAutoFit/>
          </a:bodyPr>
          <a:lstStyle/>
          <a:p>
            <a:r>
              <a:rPr lang="ru-RU" sz="1600" b="1" dirty="0"/>
              <a:t>С 01.09.2025 новые правила по премиям </a:t>
            </a:r>
            <a:r>
              <a:rPr lang="ru-RU" sz="1600" dirty="0"/>
              <a:t>(Федеральный закон от 07.06.2025 № 144-ФЗ)</a:t>
            </a:r>
          </a:p>
          <a:p>
            <a:r>
              <a:rPr lang="ru-RU" sz="1600" dirty="0"/>
              <a:t>Ст.135 ТК РФ дополнили новой частью третьей следующего содержания:</a:t>
            </a:r>
          </a:p>
          <a:p>
            <a:pPr marL="285750" indent="-285750">
              <a:buFont typeface="Arial" panose="020B0604020202020204" pitchFamily="34" charset="0"/>
              <a:buChar char="•"/>
            </a:pPr>
            <a:r>
              <a:rPr lang="ru-RU" sz="1600" dirty="0"/>
              <a:t>«При установлении систем премирования коллективными договорами, соглашениями, локальными нормативными актами в соответствии с трудовым законодательством и иными нормативными правовыми актами, содержащими нормы трудового права, определяются виды премий и их размеры, сроки, основания и условия выплаты премий работникам, в том числе с учетом качества, эффективности и продолжительности работы, наличия или отсутствия у работника дисциплинарного взыскания и других показателей. При этом в локальном нормативном акте, устанавливающем систему премирования, работодатель с учетом мнения выборного органа первичной профсоюзной организации в порядке, установленном статьей 372 для принятия локальных нормативных актов, вправе предусмотреть условие о том, что снижение размера премии работнику в связи с применением к нему дисциплинарного взыскания за совершение дисциплинарного проступка осуществляется в отношении только тех входящих в состав заработной платы работника премий, которые начисляются за период, в котором к работнику было применено соответствующее дисциплинарное взыскание, а размер такого снижения премии не может приводить к уменьшению размера месячной заработной платы работника более чем на 20 процентов.»</a:t>
            </a:r>
          </a:p>
        </p:txBody>
      </p:sp>
    </p:spTree>
    <p:extLst>
      <p:ext uri="{BB962C8B-B14F-4D97-AF65-F5344CB8AC3E}">
        <p14:creationId xmlns:p14="http://schemas.microsoft.com/office/powerpoint/2010/main" val="181441943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15374</TotalTime>
  <Words>17349</Words>
  <Application>Microsoft Office PowerPoint</Application>
  <PresentationFormat>Лист A4 (210x297 мм)</PresentationFormat>
  <Paragraphs>821</Paragraphs>
  <Slides>80</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80</vt:i4>
      </vt:variant>
    </vt:vector>
  </HeadingPairs>
  <TitlesOfParts>
    <vt:vector size="87" baseType="lpstr">
      <vt:lpstr>Arial</vt:lpstr>
      <vt:lpstr>Arial Black</vt:lpstr>
      <vt:lpstr>Calibri</vt:lpstr>
      <vt:lpstr>Segoe UI Symbol</vt:lpstr>
      <vt:lpstr>Times New Roman</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Сапсай Ирина Александровна</dc:creator>
  <cp:lastModifiedBy>Admin</cp:lastModifiedBy>
  <cp:revision>1915</cp:revision>
  <cp:lastPrinted>2024-12-02T14:26:12Z</cp:lastPrinted>
  <dcterms:created xsi:type="dcterms:W3CDTF">2019-09-25T15:20:55Z</dcterms:created>
  <dcterms:modified xsi:type="dcterms:W3CDTF">2025-06-25T18:36:21Z</dcterms:modified>
</cp:coreProperties>
</file>