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57" r:id="rId4"/>
    <p:sldId id="335" r:id="rId5"/>
    <p:sldId id="336" r:id="rId6"/>
    <p:sldId id="337" r:id="rId7"/>
    <p:sldId id="330" r:id="rId8"/>
    <p:sldId id="340" r:id="rId9"/>
    <p:sldId id="341" r:id="rId10"/>
    <p:sldId id="342" r:id="rId11"/>
    <p:sldId id="343" r:id="rId12"/>
    <p:sldId id="344" r:id="rId13"/>
    <p:sldId id="345" r:id="rId14"/>
    <p:sldId id="259" r:id="rId15"/>
    <p:sldId id="349" r:id="rId16"/>
    <p:sldId id="347" r:id="rId17"/>
    <p:sldId id="348" r:id="rId18"/>
    <p:sldId id="346" r:id="rId19"/>
    <p:sldId id="328" r:id="rId20"/>
    <p:sldId id="338" r:id="rId21"/>
    <p:sldId id="339" r:id="rId22"/>
    <p:sldId id="285" r:id="rId23"/>
  </p:sldIdLst>
  <p:sldSz cx="18288000" cy="10287000"/>
  <p:notesSz cx="6858000" cy="9144000"/>
  <p:embeddedFontLst>
    <p:embeddedFont>
      <p:font typeface="Montserrat" panose="020B0604020202020204" charset="-52"/>
      <p:regular r:id="rId25"/>
      <p:bold r:id="rId26"/>
      <p:italic r:id="rId27"/>
      <p:boldItalic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747775"/>
          </p15:clr>
        </p15:guide>
        <p15:guide id="2" pos="576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jeTAwDf5JID4ZdCqj6LTOAJjC3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69851" autoAdjust="0"/>
  </p:normalViewPr>
  <p:slideViewPr>
    <p:cSldViewPr snapToGrid="0">
      <p:cViewPr>
        <p:scale>
          <a:sx n="33" d="100"/>
          <a:sy n="33" d="100"/>
        </p:scale>
        <p:origin x="1692" y="64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5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5064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6834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935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e3c5f2f64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g30e3c5f2f64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e3c5f2f64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g30e3c5f2f64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5201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e3c5f2f64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g30e3c5f2f64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2270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e3c5f2f64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g30e3c5f2f64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6851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e3c5f2f64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g30e3c5f2f64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42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9" name="Google Shape;35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9531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9" name="Google Shape;35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609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9" name="Google Shape;35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6470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5839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352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208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8645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E5C-91BA-4EFB-9D6A-796D8D00297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11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8610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752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54" name="Google Shape;54;p42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marL="2743200" lvl="5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8428219" y="6414781"/>
            <a:ext cx="258582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>
  <p:cSld name="OBJECT 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–"/>
              <a:defRPr/>
            </a:lvl4pPr>
            <a:lvl5pPr marL="2286000" lvl="4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»"/>
              <a:defRPr/>
            </a:lvl5pPr>
            <a:lvl6pPr marL="2743200" lvl="5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sldNum" idx="12"/>
          </p:nvPr>
        </p:nvSpPr>
        <p:spPr>
          <a:xfrm>
            <a:off x="8428219" y="6414781"/>
            <a:ext cx="258582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5pPr>
            <a:lvl6pPr marL="2743200" lvl="5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sldNum" idx="12"/>
          </p:nvPr>
        </p:nvSpPr>
        <p:spPr>
          <a:xfrm>
            <a:off x="8428219" y="6414781"/>
            <a:ext cx="258582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3pPr>
            <a:lvl4pPr marL="1828800" lvl="3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–"/>
              <a:defRPr sz="2800"/>
            </a:lvl4pPr>
            <a:lvl5pPr marL="2286000" lvl="4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»"/>
              <a:defRPr sz="2800"/>
            </a:lvl5pPr>
            <a:lvl6pPr marL="2743200" lvl="5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4pPr>
            <a:lvl5pPr marL="2286000" lvl="4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»"/>
              <a:defRPr/>
            </a:lvl5pPr>
            <a:lvl6pPr marL="2743200" lvl="5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sldNum" idx="12"/>
          </p:nvPr>
        </p:nvSpPr>
        <p:spPr>
          <a:xfrm>
            <a:off x="8428219" y="6414781"/>
            <a:ext cx="258582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4pPr>
            <a:lvl5pPr marL="2286000" lvl="4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»"/>
              <a:defRPr/>
            </a:lvl5pPr>
            <a:lvl6pPr marL="2743200" lvl="5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body" idx="3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4pPr>
            <a:lvl5pPr marL="2286000" lvl="4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»"/>
              <a:defRPr/>
            </a:lvl5pPr>
            <a:lvl6pPr marL="2743200" lvl="5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4pPr>
            <a:lvl5pPr marL="2286000" lvl="4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»"/>
              <a:defRPr/>
            </a:lvl5pPr>
            <a:lvl6pPr marL="2743200" lvl="5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8"/>
          <p:cNvSpPr txBox="1">
            <a:spLocks noGrp="1"/>
          </p:cNvSpPr>
          <p:nvPr>
            <p:ph type="sldNum" idx="12"/>
          </p:nvPr>
        </p:nvSpPr>
        <p:spPr>
          <a:xfrm>
            <a:off x="8428219" y="6414781"/>
            <a:ext cx="258582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9"/>
          <p:cNvSpPr txBox="1">
            <a:spLocks noGrp="1"/>
          </p:cNvSpPr>
          <p:nvPr>
            <p:ph type="sldNum" idx="12"/>
          </p:nvPr>
        </p:nvSpPr>
        <p:spPr>
          <a:xfrm>
            <a:off x="8428219" y="6414781"/>
            <a:ext cx="258582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4pPr>
            <a:lvl5pPr marL="2286000" lvl="4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»"/>
              <a:defRPr/>
            </a:lvl5pPr>
            <a:lvl6pPr marL="2743200" lvl="5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50"/>
          <p:cNvSpPr txBox="1">
            <a:spLocks noGrp="1"/>
          </p:cNvSpPr>
          <p:nvPr>
            <p:ph type="body" idx="2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4pPr>
            <a:lvl5pPr marL="2286000" lvl="4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»"/>
              <a:defRPr/>
            </a:lvl5pPr>
            <a:lvl6pPr marL="2743200" lvl="5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50"/>
          <p:cNvSpPr txBox="1">
            <a:spLocks noGrp="1"/>
          </p:cNvSpPr>
          <p:nvPr>
            <p:ph type="sldNum" idx="12"/>
          </p:nvPr>
        </p:nvSpPr>
        <p:spPr>
          <a:xfrm>
            <a:off x="8428219" y="6414781"/>
            <a:ext cx="258582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5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5pPr>
            <a:lvl6pPr marL="2743200" lvl="5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51"/>
          <p:cNvSpPr txBox="1">
            <a:spLocks noGrp="1"/>
          </p:cNvSpPr>
          <p:nvPr>
            <p:ph type="sldNum" idx="12"/>
          </p:nvPr>
        </p:nvSpPr>
        <p:spPr>
          <a:xfrm>
            <a:off x="8428219" y="6414781"/>
            <a:ext cx="258582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2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9"/>
            <a:ext cx="4525965" cy="822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–"/>
              <a:defRPr/>
            </a:lvl4pPr>
            <a:lvl5pPr marL="2286000" lvl="4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»"/>
              <a:defRPr/>
            </a:lvl5pPr>
            <a:lvl6pPr marL="2743200" lvl="5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52"/>
          <p:cNvSpPr txBox="1">
            <a:spLocks noGrp="1"/>
          </p:cNvSpPr>
          <p:nvPr>
            <p:ph type="sldNum" idx="12"/>
          </p:nvPr>
        </p:nvSpPr>
        <p:spPr>
          <a:xfrm>
            <a:off x="8428219" y="6414781"/>
            <a:ext cx="258582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1"/>
            <a:ext cx="5851527" cy="601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–"/>
              <a:defRPr/>
            </a:lvl4pPr>
            <a:lvl5pPr marL="2286000" lvl="4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»"/>
              <a:defRPr/>
            </a:lvl5pPr>
            <a:lvl6pPr marL="2743200" lvl="5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53"/>
          <p:cNvSpPr txBox="1">
            <a:spLocks noGrp="1"/>
          </p:cNvSpPr>
          <p:nvPr>
            <p:ph type="sldNum" idx="12"/>
          </p:nvPr>
        </p:nvSpPr>
        <p:spPr>
          <a:xfrm>
            <a:off x="8428219" y="6414781"/>
            <a:ext cx="258582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>
            <a:spLocks noGrp="1"/>
          </p:cNvSpPr>
          <p:nvPr>
            <p:ph type="title"/>
          </p:nvPr>
        </p:nvSpPr>
        <p:spPr>
          <a:xfrm>
            <a:off x="2740025" y="1154906"/>
            <a:ext cx="14630400" cy="250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body" idx="1"/>
          </p:nvPr>
        </p:nvSpPr>
        <p:spPr>
          <a:xfrm>
            <a:off x="10207625" y="3657600"/>
            <a:ext cx="71628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sldNum" idx="12"/>
          </p:nvPr>
        </p:nvSpPr>
        <p:spPr>
          <a:xfrm>
            <a:off x="8428219" y="6414781"/>
            <a:ext cx="258582" cy="24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5294"/>
          </a:srgb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55592">
            <a:off x="13555772" y="4662509"/>
            <a:ext cx="3959331" cy="66259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/>
          <p:nvPr/>
        </p:nvSpPr>
        <p:spPr>
          <a:xfrm>
            <a:off x="1342970" y="1189025"/>
            <a:ext cx="14582830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6600"/>
            </a:pPr>
            <a:r>
              <a:rPr lang="ru-RU" sz="6600" b="1" dirty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Пожертвования, гранты, взносы, спонсорские деньги и иные поступления НКО </a:t>
            </a:r>
            <a:endParaRPr lang="ru-RU" sz="6600" b="1" dirty="0" smtClean="0">
              <a:solidFill>
                <a:srgbClr val="C55A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SzPts val="6600"/>
            </a:pPr>
            <a:endParaRPr lang="ru-RU" sz="4400" b="1" dirty="0" smtClean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SzPts val="6600"/>
            </a:pPr>
            <a:r>
              <a:rPr lang="ru-RU" sz="44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юридические </a:t>
            </a:r>
            <a:r>
              <a:rPr lang="ru-RU" sz="4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аспекты, признаки, разбор судебной практики</a:t>
            </a:r>
            <a:endParaRPr sz="4400" b="1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1342970" y="7390699"/>
            <a:ext cx="51908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Воробьев Константин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735075"/>
            <a:ext cx="14284800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Договоры</a:t>
            </a: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  <a:endParaRPr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6" y="9395138"/>
            <a:ext cx="683433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82400" y="4077897"/>
            <a:ext cx="4090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B0604020202020204" charset="-52"/>
                <a:cs typeface="Arial"/>
                <a:sym typeface="Arial"/>
              </a:rPr>
              <a:t>+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1518" y="3303682"/>
            <a:ext cx="14089113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dirty="0" smtClean="0">
                <a:latin typeface="Montserrat"/>
              </a:rPr>
              <a:t>на уставную деятельность и содержание организации;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latin typeface="Montserrat"/>
              </a:rPr>
              <a:t>на реализацию проектов/программ;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latin typeface="Montserrat"/>
              </a:rPr>
              <a:t>на проведение конкретных мероприятий.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3879" y="2620444"/>
            <a:ext cx="11283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tserrat"/>
              </a:rPr>
              <a:t>Назначение использования средств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3878" y="5273452"/>
            <a:ext cx="1128364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tserrat"/>
              </a:rPr>
              <a:t>Виды имущества</a:t>
            </a:r>
          </a:p>
          <a:p>
            <a:endParaRPr lang="ru-RU" sz="1000" b="1" dirty="0" smtClean="0">
              <a:latin typeface="Montserrat"/>
            </a:endParaRPr>
          </a:p>
          <a:p>
            <a:pPr marL="571500" indent="-571500">
              <a:buFontTx/>
              <a:buChar char="-"/>
            </a:pPr>
            <a:r>
              <a:rPr lang="ru-RU" sz="3600" dirty="0" smtClean="0">
                <a:latin typeface="Montserrat"/>
              </a:rPr>
              <a:t>денежные средства;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latin typeface="Montserrat"/>
              </a:rPr>
              <a:t>вещи и имущественные права;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latin typeface="Montserrat"/>
              </a:rPr>
              <a:t>будущее имущество (процент от выручки).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43878" y="8104039"/>
            <a:ext cx="1128364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tserrat"/>
              </a:rPr>
              <a:t>Способ заключения</a:t>
            </a:r>
          </a:p>
          <a:p>
            <a:endParaRPr lang="ru-RU" sz="1000" b="1" dirty="0" smtClean="0">
              <a:latin typeface="Montserrat"/>
            </a:endParaRPr>
          </a:p>
          <a:p>
            <a:pPr marL="571500" indent="-571500">
              <a:buFontTx/>
              <a:buChar char="-"/>
            </a:pPr>
            <a:r>
              <a:rPr lang="ru-RU" sz="3600" dirty="0" smtClean="0">
                <a:latin typeface="Montserrat"/>
              </a:rPr>
              <a:t>акцепт оферты;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latin typeface="Montserrat"/>
              </a:rPr>
              <a:t>обмен письмами / подписание договора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83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735075"/>
            <a:ext cx="14284800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lvl="0" hangingPunct="0">
              <a:buClrTx/>
              <a:defRPr/>
            </a:pPr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Отмена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  <a:endParaRPr lang="ru-RU"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621088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675" y="2647720"/>
            <a:ext cx="15403057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Использование пожертвованного имущества </a:t>
            </a:r>
            <a:r>
              <a:rPr lang="ru-RU" sz="3600" b="1" dirty="0">
                <a:solidFill>
                  <a:schemeClr val="tx1"/>
                </a:solidFill>
                <a:latin typeface="Montserrat"/>
              </a:rPr>
              <a:t>не в соответствии с указанным жертвователем назначением 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или изменение этого назначения без согласования дает право жертвователю и его наследникам требовать отмены пожертвования (п. 5 ст. 582 ГК РФ). </a:t>
            </a:r>
            <a:endParaRPr lang="ru-RU" sz="3600" dirty="0" smtClean="0">
              <a:solidFill>
                <a:schemeClr val="tx1"/>
              </a:solidFill>
              <a:latin typeface="Montserrat"/>
            </a:endParaRPr>
          </a:p>
          <a:p>
            <a:endParaRPr lang="ru-RU" sz="3600" dirty="0">
              <a:solidFill>
                <a:schemeClr val="tx1"/>
              </a:solidFill>
              <a:latin typeface="Montserrat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При 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расторжении договора пожертвования по данному основанию жертвователь должен доказать факт нецелевого использования пожертвованного имущества, а получатель пожертвования - отсутствие своей вины, если такое использование имело место быть. </a:t>
            </a:r>
            <a:endParaRPr lang="ru-RU" sz="3600" dirty="0" smtClean="0">
              <a:solidFill>
                <a:schemeClr val="tx1"/>
              </a:solidFill>
              <a:latin typeface="Montserrat"/>
            </a:endParaRPr>
          </a:p>
          <a:p>
            <a:endParaRPr lang="ru-RU" sz="3600" dirty="0">
              <a:solidFill>
                <a:schemeClr val="tx1"/>
              </a:solidFill>
              <a:latin typeface="Montserrat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Montserrat"/>
              </a:rPr>
              <a:t>Обязательна ли отчетность?</a:t>
            </a:r>
            <a:endParaRPr lang="ru-RU" sz="3600" b="1" dirty="0">
              <a:solidFill>
                <a:schemeClr val="tx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0979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735075"/>
            <a:ext cx="14284800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lvl="0" hangingPunct="0">
              <a:buClrTx/>
              <a:defRPr/>
            </a:pPr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Отмена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  <a:endParaRPr lang="ru-RU"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6" y="9395138"/>
            <a:ext cx="912033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675" y="3624465"/>
            <a:ext cx="15403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При этом, само по себе непредставление отчетности о расходовании полученных средств не является достаточным доказательством нецелевого использования пожертвованных средств </a:t>
            </a:r>
            <a:r>
              <a:rPr lang="ru-RU" sz="3600" b="1" dirty="0">
                <a:solidFill>
                  <a:schemeClr val="tx1"/>
                </a:solidFill>
                <a:latin typeface="Montserrat"/>
              </a:rPr>
              <a:t>(</a:t>
            </a:r>
            <a:r>
              <a:rPr lang="ru-RU" sz="3600" b="1" dirty="0" smtClean="0">
                <a:solidFill>
                  <a:schemeClr val="tx1"/>
                </a:solidFill>
                <a:latin typeface="Montserrat"/>
              </a:rPr>
              <a:t>определение </a:t>
            </a:r>
            <a:r>
              <a:rPr lang="ru-RU" sz="3600" b="1" dirty="0">
                <a:solidFill>
                  <a:schemeClr val="tx1"/>
                </a:solidFill>
                <a:latin typeface="Montserrat"/>
              </a:rPr>
              <a:t>Московского </a:t>
            </a:r>
            <a:r>
              <a:rPr lang="ru-RU" sz="3600" b="1" dirty="0" smtClean="0">
                <a:solidFill>
                  <a:schemeClr val="tx1"/>
                </a:solidFill>
                <a:latin typeface="Montserrat"/>
              </a:rPr>
              <a:t>городского суда </a:t>
            </a:r>
            <a:r>
              <a:rPr lang="ru-RU" sz="3600" b="1" dirty="0">
                <a:solidFill>
                  <a:schemeClr val="tx1"/>
                </a:solidFill>
                <a:latin typeface="Montserrat"/>
              </a:rPr>
              <a:t>от 18.06.2015 N 33-20883/15)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572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e3c5f2f64_0_310"/>
          <p:cNvSpPr txBox="1"/>
          <p:nvPr/>
        </p:nvSpPr>
        <p:spPr>
          <a:xfrm>
            <a:off x="1554675" y="4127556"/>
            <a:ext cx="12735000" cy="1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100" tIns="139100" rIns="139100" bIns="139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ru-RU" sz="72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Грант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lang="ru-RU"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SzPts val="7200"/>
            </a:pP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грантами признаются денежные средства или иное </a:t>
            </a:r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имущество</a:t>
            </a:r>
          </a:p>
          <a:p>
            <a:pPr lvl="0">
              <a:buSzPts val="7200"/>
            </a:pPr>
            <a:endParaRPr lang="ru-RU" sz="2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SzPts val="7200"/>
            </a:pPr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которые 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предоставляются на </a:t>
            </a:r>
            <a:r>
              <a:rPr lang="ru-RU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безвозмездной и безвозвратной основах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российскими гражданами, НКО, 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 также иностранными и международными организациями и объединениями по перечню таких организаций, утверждаемому Правительством Российской </a:t>
            </a:r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Федерации </a:t>
            </a:r>
          </a:p>
          <a:p>
            <a:pPr lvl="0">
              <a:buSzPts val="7200"/>
            </a:pPr>
            <a:endParaRPr lang="ru-RU" sz="2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SzPts val="7200"/>
            </a:pPr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осуществление конкретных программ в области образования, искусства, культуры, науки, физической культуры и спорта (за исключением профессионального спорта), охраны здоровья, охраны окружающей среды, защиты прав и свобод человека и гражданина, предусмотренных законодательством Российской Федерации, социального обслуживания малоимущих и социально незащищенных категорий граждан</a:t>
            </a:r>
          </a:p>
        </p:txBody>
      </p:sp>
      <p:sp>
        <p:nvSpPr>
          <p:cNvPr id="138" name="Google Shape;138;g30e3c5f2f64_0_310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ru-RU" sz="2100" b="0" i="0" u="none" strike="noStrike" cap="non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2100" b="0" i="0" u="none" strike="noStrike" cap="non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0e3c5f2f64_0_310"/>
          <p:cNvSpPr/>
          <p:nvPr/>
        </p:nvSpPr>
        <p:spPr>
          <a:xfrm>
            <a:off x="1554675" y="7945272"/>
            <a:ext cx="91440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e3c5f2f64_0_310"/>
          <p:cNvSpPr txBox="1"/>
          <p:nvPr/>
        </p:nvSpPr>
        <p:spPr>
          <a:xfrm>
            <a:off x="1554675" y="4127556"/>
            <a:ext cx="12735000" cy="1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100" tIns="139100" rIns="139100" bIns="139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ru-RU" sz="72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Взносы учредителей</a:t>
            </a:r>
            <a:endParaRPr lang="ru-RU" sz="7200" b="1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lang="ru-RU"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SzPts val="7200"/>
            </a:pPr>
            <a:endParaRPr lang="ru-RU" sz="2800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SzPts val="7200"/>
            </a:pPr>
            <a:r>
              <a:rPr lang="ru-RU" sz="3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Целевое поступление на уставную деятельность</a:t>
            </a:r>
          </a:p>
          <a:p>
            <a:pPr lvl="0">
              <a:buSzPts val="7200"/>
            </a:pPr>
            <a:endParaRPr lang="ru-RU" sz="3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SzPts val="7200"/>
            </a:pPr>
            <a:r>
              <a:rPr lang="ru-RU" sz="3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Дарение? Пожертвование?</a:t>
            </a:r>
          </a:p>
          <a:p>
            <a:pPr lvl="0">
              <a:buSzPts val="7200"/>
            </a:pPr>
            <a:endParaRPr lang="ru-RU" sz="3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SzPts val="7200"/>
            </a:pPr>
            <a:r>
              <a:rPr lang="ru-RU" sz="3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Безвозмездная сделка?</a:t>
            </a:r>
            <a:endParaRPr lang="ru-RU" sz="3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g30e3c5f2f64_0_310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ru-RU" sz="2100" b="0" i="0" u="none" strike="noStrike" cap="non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2100" b="0" i="0" u="none" strike="noStrike" cap="non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0e3c5f2f64_0_310"/>
          <p:cNvSpPr/>
          <p:nvPr/>
        </p:nvSpPr>
        <p:spPr>
          <a:xfrm>
            <a:off x="1554675" y="7945272"/>
            <a:ext cx="91440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38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e3c5f2f64_0_310"/>
          <p:cNvSpPr/>
          <p:nvPr/>
        </p:nvSpPr>
        <p:spPr>
          <a:xfrm>
            <a:off x="1554675" y="7945272"/>
            <a:ext cx="91440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317163" y="375602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73439" y="996949"/>
            <a:ext cx="27472730" cy="57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44100"/>
              </p:ext>
            </p:extLst>
          </p:nvPr>
        </p:nvGraphicFramePr>
        <p:xfrm>
          <a:off x="499130" y="591021"/>
          <a:ext cx="17464405" cy="8924522"/>
        </p:xfrm>
        <a:graphic>
          <a:graphicData uri="http://schemas.openxmlformats.org/drawingml/2006/table">
            <a:tbl>
              <a:tblPr/>
              <a:tblGrid>
                <a:gridCol w="5462118">
                  <a:extLst>
                    <a:ext uri="{9D8B030D-6E8A-4147-A177-3AD203B41FA5}">
                      <a16:colId xmlns:a16="http://schemas.microsoft.com/office/drawing/2014/main" val="860738469"/>
                    </a:ext>
                  </a:extLst>
                </a:gridCol>
                <a:gridCol w="5845426">
                  <a:extLst>
                    <a:ext uri="{9D8B030D-6E8A-4147-A177-3AD203B41FA5}">
                      <a16:colId xmlns:a16="http://schemas.microsoft.com/office/drawing/2014/main" val="3093594287"/>
                    </a:ext>
                  </a:extLst>
                </a:gridCol>
                <a:gridCol w="6156861">
                  <a:extLst>
                    <a:ext uri="{9D8B030D-6E8A-4147-A177-3AD203B41FA5}">
                      <a16:colId xmlns:a16="http://schemas.microsoft.com/office/drawing/2014/main" val="2726123814"/>
                    </a:ext>
                  </a:extLst>
                </a:gridCol>
              </a:tblGrid>
              <a:tr h="118654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Сравниваемые признаки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Пожертвование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Грант</a:t>
                      </a:r>
                    </a:p>
                    <a:p>
                      <a:pPr fontAlgn="t"/>
                      <a:r>
                        <a:rPr lang="ru-RU" sz="280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/>
                      </a:r>
                      <a:br>
                        <a:rPr lang="ru-RU" sz="280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</a:br>
                      <a:endParaRPr lang="ru-RU" sz="280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914958"/>
                  </a:ext>
                </a:extLst>
              </a:tr>
              <a:tr h="155568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Что может быть </a:t>
                      </a:r>
                      <a:r>
                        <a:rPr lang="ru-RU" sz="2800" b="1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передано?</a:t>
                      </a:r>
                      <a:endParaRPr lang="ru-RU" sz="280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вещи 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(в том числе деньги)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имущественные права</a:t>
                      </a:r>
                    </a:p>
                    <a:p>
                      <a:pPr fontAlgn="t"/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/>
                      </a:r>
                      <a:b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</a:br>
                      <a:endParaRPr lang="ru-RU" sz="28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деньги 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и 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иное 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имущество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26148"/>
                  </a:ext>
                </a:extLst>
              </a:tr>
              <a:tr h="229398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Что нельзя </a:t>
                      </a:r>
                      <a:r>
                        <a:rPr lang="ru-RU" sz="2800" b="1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передать?</a:t>
                      </a:r>
                      <a:endParaRPr lang="ru-RU" sz="280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работы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/ услуги, 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труд 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добровольцев,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освобождение 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от обязательств перед собой (третьим лицом)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компенсация 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расходов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работы/услуги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,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 труд добровольцев,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освобождение 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от обязательств перед собой (третьим лицом)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компенсация 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расходов 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848387"/>
                  </a:ext>
                </a:extLst>
              </a:tr>
              <a:tr h="310284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На какие </a:t>
                      </a:r>
                      <a:r>
                        <a:rPr lang="ru-RU" sz="2800" b="1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цели?</a:t>
                      </a:r>
                      <a:endParaRPr lang="ru-RU" sz="280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в 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целях общей пользы (п</a:t>
                      </a: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. 1 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ст. 582 ГК РФ)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на 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ведение  НКО уставной деятельности и/или ее содержание (п. 2 ст. 251 </a:t>
                      </a: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НК)</a:t>
                      </a:r>
                      <a:endParaRPr lang="ru-RU" sz="28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На осуществление конкретных программ в области </a:t>
                      </a: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: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 </a:t>
                      </a:r>
                    </a:p>
                    <a:p>
                      <a:pPr algn="just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образования, искусства, </a:t>
                      </a:r>
                    </a:p>
                    <a:p>
                      <a:pPr algn="just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культуры,</a:t>
                      </a:r>
                    </a:p>
                    <a:p>
                      <a:pPr algn="just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Науки</a:t>
                      </a:r>
                      <a:r>
                        <a:rPr lang="ru-RU" sz="2800" b="0" i="0" u="none" strike="noStrike" cap="none" baseline="0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и т.п.</a:t>
                      </a:r>
                      <a:endParaRPr lang="ru-RU" sz="28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31385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994201" y="1363020"/>
            <a:ext cx="21915480" cy="57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2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e3c5f2f64_0_310"/>
          <p:cNvSpPr/>
          <p:nvPr/>
        </p:nvSpPr>
        <p:spPr>
          <a:xfrm>
            <a:off x="1554675" y="7945272"/>
            <a:ext cx="91440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317163" y="375602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457417"/>
              </p:ext>
            </p:extLst>
          </p:nvPr>
        </p:nvGraphicFramePr>
        <p:xfrm>
          <a:off x="2195242" y="273683"/>
          <a:ext cx="14914562" cy="9692866"/>
        </p:xfrm>
        <a:graphic>
          <a:graphicData uri="http://schemas.openxmlformats.org/drawingml/2006/table">
            <a:tbl>
              <a:tblPr/>
              <a:tblGrid>
                <a:gridCol w="4664637">
                  <a:extLst>
                    <a:ext uri="{9D8B030D-6E8A-4147-A177-3AD203B41FA5}">
                      <a16:colId xmlns:a16="http://schemas.microsoft.com/office/drawing/2014/main" val="343549987"/>
                    </a:ext>
                  </a:extLst>
                </a:gridCol>
                <a:gridCol w="4991980">
                  <a:extLst>
                    <a:ext uri="{9D8B030D-6E8A-4147-A177-3AD203B41FA5}">
                      <a16:colId xmlns:a16="http://schemas.microsoft.com/office/drawing/2014/main" val="3970843196"/>
                    </a:ext>
                  </a:extLst>
                </a:gridCol>
                <a:gridCol w="5257945">
                  <a:extLst>
                    <a:ext uri="{9D8B030D-6E8A-4147-A177-3AD203B41FA5}">
                      <a16:colId xmlns:a16="http://schemas.microsoft.com/office/drawing/2014/main" val="611971537"/>
                    </a:ext>
                  </a:extLst>
                </a:gridCol>
              </a:tblGrid>
              <a:tr h="20344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На каких условиях предоставляется?  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безвозмездно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,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</a:t>
                      </a:r>
                      <a:r>
                        <a:rPr lang="ru-RU" sz="2800" b="0" i="0" u="none" strike="noStrike" cap="none" baseline="0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б</a:t>
                      </a: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езвозвратно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,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предоставление 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отчета об использовании обязательно,  если </a:t>
                      </a: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это 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предусмотрено </a:t>
                      </a: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договором</a:t>
                      </a:r>
                      <a:endParaRPr lang="ru-RU" sz="28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  <a:p>
                      <a:pPr fontAlgn="t"/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/>
                      </a:r>
                      <a:b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</a:br>
                      <a:endParaRPr lang="ru-RU" sz="28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</a:t>
                      </a:r>
                      <a:r>
                        <a:rPr lang="ru-RU" sz="2800" b="0" i="0" u="none" strike="noStrike" cap="none" baseline="0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б</a:t>
                      </a: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езвозмездно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,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</a:t>
                      </a:r>
                      <a:r>
                        <a:rPr lang="ru-RU" sz="2800" b="0" i="0" u="none" strike="noStrike" cap="none" baseline="0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б</a:t>
                      </a: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езвозвратно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,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baseline="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</a:t>
                      </a:r>
                      <a:r>
                        <a:rPr lang="ru-RU" sz="2800" b="0" i="0" u="none" strike="noStrike" cap="none" baseline="0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о</a:t>
                      </a: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бязательно 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предоставление отчета об </a:t>
                      </a: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использовании</a:t>
                      </a:r>
                      <a:endParaRPr lang="ru-RU" sz="28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271096"/>
                  </a:ext>
                </a:extLst>
              </a:tr>
              <a:tr h="310918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Кто может быть </a:t>
                      </a:r>
                      <a:r>
                        <a:rPr lang="ru-RU" sz="2800" b="1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донором?</a:t>
                      </a:r>
                      <a:endParaRPr lang="ru-RU" sz="280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физические и</a:t>
                      </a:r>
                    </a:p>
                    <a:p>
                      <a:pPr marL="74295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юридические лица</a:t>
                      </a:r>
                      <a:endParaRPr lang="ru-RU" sz="28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  <a:p>
                      <a:pPr fontAlgn="t"/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/>
                      </a:r>
                      <a:b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</a:br>
                      <a:endParaRPr lang="ru-RU" sz="28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российские 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НКО, </a:t>
                      </a:r>
                      <a:endParaRPr lang="ru-RU" sz="2800" b="0" i="0" u="none" strike="noStrike" cap="none" dirty="0" smtClean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  <a:p>
                      <a:pPr marL="457200" indent="-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российские граждане</a:t>
                      </a:r>
                    </a:p>
                    <a:p>
                      <a:pPr marL="457200" indent="-4572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иностранные НКО</a:t>
                      </a:r>
                      <a:r>
                        <a:rPr lang="ru-RU" sz="2800" b="0" i="0" u="none" strike="noStrike" cap="none" baseline="0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по </a:t>
                      </a:r>
                      <a:r>
                        <a:rPr lang="ru-RU" sz="2800" b="0" i="0" u="none" strike="noStrike" cap="none" baseline="0" dirty="0" err="1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переченю</a:t>
                      </a:r>
                      <a:endParaRPr lang="ru-RU" sz="28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80697"/>
                  </a:ext>
                </a:extLst>
              </a:tr>
              <a:tr h="18040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Кто может быть </a:t>
                      </a:r>
                      <a:r>
                        <a:rPr lang="ru-RU" sz="2800" b="1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получателем?</a:t>
                      </a:r>
                      <a:endParaRPr lang="ru-RU" sz="280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физические лица;</a:t>
                      </a:r>
                      <a:endParaRPr lang="ru-RU" sz="28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некоммерческие организации.</a:t>
                      </a:r>
                      <a:endParaRPr lang="ru-RU" sz="28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  <a:p>
                      <a:pPr fontAlgn="t"/>
                      <a:endParaRPr lang="ru-RU" sz="28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НКО 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(российские и </a:t>
                      </a:r>
                    </a:p>
                    <a:p>
                      <a:pPr marL="6985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иностранные), 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коммерческие 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организации (российские и иностранные);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 физические </a:t>
                      </a: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лица</a:t>
                      </a:r>
                      <a:r>
                        <a:rPr lang="ru-RU" sz="2800" b="0" i="0" u="none" strike="noStrike" cap="none" dirty="0" smtClean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.</a:t>
                      </a:r>
                      <a:endParaRPr lang="ru-RU" sz="28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1031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73439" y="996949"/>
            <a:ext cx="27472730" cy="57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e3c5f2f64_0_310"/>
          <p:cNvSpPr/>
          <p:nvPr/>
        </p:nvSpPr>
        <p:spPr>
          <a:xfrm>
            <a:off x="1554675" y="7945272"/>
            <a:ext cx="91440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317163" y="375602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4289" y="1351144"/>
            <a:ext cx="1373545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ru-RU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Преимущества договора пожертвования перед грантом:</a:t>
            </a:r>
          </a:p>
          <a:p>
            <a:pPr fontAlgn="base">
              <a:buFont typeface="+mj-lt"/>
              <a:buAutoNum type="arabicPeriod"/>
            </a:pPr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нет 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ограничений по донорам;</a:t>
            </a:r>
          </a:p>
          <a:p>
            <a:pPr fontAlgn="base">
              <a:buFont typeface="+mj-lt"/>
              <a:buAutoNum type="arabicPeriod"/>
            </a:pPr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цели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, на которое передается пожертвование шире, чем цели  гранта;</a:t>
            </a:r>
          </a:p>
          <a:p>
            <a:pPr fontAlgn="base">
              <a:buFont typeface="+mj-lt"/>
              <a:buAutoNum type="arabicPeriod"/>
            </a:pPr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шире 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перечень  имущества, которое можно пожертвовать;</a:t>
            </a:r>
          </a:p>
          <a:p>
            <a:pPr algn="just" fontAlgn="base">
              <a:buFont typeface="+mj-lt"/>
              <a:buAutoNum type="arabicPeriod"/>
            </a:pPr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предоставление 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отчета о целевом использовании имущества остается на усмотрение донора (должно быть предусмотрено договором);</a:t>
            </a:r>
          </a:p>
          <a:p>
            <a:pPr fontAlgn="base">
              <a:buFont typeface="+mj-lt"/>
              <a:buAutoNum type="arabicPeriod"/>
            </a:pPr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основания 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отмены пожертвования  прямо предусмотрены законом (п. 4 ст. 582 ГК РФ).</a:t>
            </a:r>
          </a:p>
          <a:p>
            <a:pPr indent="269875"/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/>
            </a:r>
            <a:b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</a:br>
            <a:r>
              <a:rPr lang="ru-RU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Преимущества договора гранта перед пожертвованием:</a:t>
            </a:r>
          </a:p>
          <a:p>
            <a:pPr fontAlgn="base">
              <a:buFont typeface="+mj-lt"/>
              <a:buAutoNum type="arabicPeriod"/>
            </a:pPr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шире 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перечень </a:t>
            </a:r>
            <a:r>
              <a:rPr lang="ru-RU" sz="28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грантополучателей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;</a:t>
            </a:r>
          </a:p>
          <a:p>
            <a:pPr fontAlgn="base">
              <a:buFont typeface="+mj-lt"/>
              <a:buAutoNum type="arabicPeriod"/>
            </a:pPr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отмена 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гранта возможна, на условиях, предусмотренных договором, которые могут быть шире, чем для отмены пожертвования;</a:t>
            </a:r>
          </a:p>
          <a:p>
            <a:pPr fontAlgn="base">
              <a:buFont typeface="+mj-lt"/>
              <a:buAutoNum type="arabicPeriod"/>
            </a:pPr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возврат 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неизрасходованных остатков средств возможен на условиях, предусмотренных договором.</a:t>
            </a:r>
          </a:p>
        </p:txBody>
      </p:sp>
    </p:spTree>
    <p:extLst>
      <p:ext uri="{BB962C8B-B14F-4D97-AF65-F5344CB8AC3E}">
        <p14:creationId xmlns:p14="http://schemas.microsoft.com/office/powerpoint/2010/main" val="19334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7"/>
          <p:cNvSpPr txBox="1"/>
          <p:nvPr/>
        </p:nvSpPr>
        <p:spPr>
          <a:xfrm>
            <a:off x="17375967" y="9395138"/>
            <a:ext cx="784017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>
              <a:buSzPts val="1400"/>
            </a:pPr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>
                <a:buSzPts val="1400"/>
              </a:pPr>
              <a:t>18</a:t>
            </a:fld>
            <a:endParaRPr sz="2100">
              <a:solidFill>
                <a:srgbClr val="22416D"/>
              </a:solidFill>
            </a:endParaRPr>
          </a:p>
        </p:txBody>
      </p:sp>
      <p:sp>
        <p:nvSpPr>
          <p:cNvPr id="362" name="Google Shape;362;p57"/>
          <p:cNvSpPr txBox="1"/>
          <p:nvPr/>
        </p:nvSpPr>
        <p:spPr>
          <a:xfrm>
            <a:off x="1554675" y="735075"/>
            <a:ext cx="14705019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>
              <a:buSzPts val="4800"/>
            </a:pPr>
            <a:r>
              <a:rPr lang="ru-RU" sz="7200" b="1" dirty="0" smtClean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БЛАГОТВОРИТЕЛЬНАЯ </a:t>
            </a:r>
            <a: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ПОМОЩЬ</a:t>
            </a:r>
            <a:endParaRPr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4675" y="3790950"/>
            <a:ext cx="164475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В статье 217 Налогового кодекса определены виды доходов, не подлежащие налогообложению </a:t>
            </a:r>
            <a:r>
              <a:rPr lang="ru-RU" sz="24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НДФЛ. </a:t>
            </a:r>
            <a:r>
              <a:rPr lang="ru-R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Среди них: «суммы выплат в виде </a:t>
            </a:r>
            <a:r>
              <a:rPr lang="ru-RU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благотворительной помощи </a:t>
            </a:r>
            <a:r>
              <a:rPr lang="ru-R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в денежной и натуральной форме, оказываемой в соответствии с законодательством Российской Федерации </a:t>
            </a:r>
            <a:r>
              <a:rPr lang="ru-RU" sz="24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о благотворительной </a:t>
            </a:r>
            <a:r>
              <a:rPr lang="ru-R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деятельности зарегистрированными в установленном порядке российскими и иностранными благотворительными организациями» (п. 8.2</a:t>
            </a:r>
            <a:r>
              <a:rPr lang="ru-RU" sz="24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).</a:t>
            </a:r>
          </a:p>
          <a:p>
            <a:endParaRPr lang="ru-RU" sz="24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24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Можно </a:t>
            </a:r>
            <a:r>
              <a:rPr lang="ru-R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сделать вывод, что благотворительной помощью является безвозмездная передача (дарение) гражданам имущества, в том числе денежных средств, в благотворительных </a:t>
            </a:r>
            <a:r>
              <a:rPr lang="ru-RU" sz="24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целях.</a:t>
            </a:r>
          </a:p>
          <a:p>
            <a:endParaRPr lang="ru-RU" sz="24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24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Освобождение от имущественной обязанности?</a:t>
            </a:r>
            <a:endParaRPr lang="ru-RU" sz="24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223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7"/>
          <p:cNvSpPr txBox="1"/>
          <p:nvPr/>
        </p:nvSpPr>
        <p:spPr>
          <a:xfrm>
            <a:off x="17375967" y="9395138"/>
            <a:ext cx="784017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>
              <a:buSzPts val="1400"/>
            </a:pPr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>
                <a:buSzPts val="1400"/>
              </a:pPr>
              <a:t>19</a:t>
            </a:fld>
            <a:endParaRPr sz="2100">
              <a:solidFill>
                <a:srgbClr val="22416D"/>
              </a:solidFill>
            </a:endParaRPr>
          </a:p>
        </p:txBody>
      </p:sp>
      <p:sp>
        <p:nvSpPr>
          <p:cNvPr id="362" name="Google Shape;362;p57"/>
          <p:cNvSpPr txBox="1"/>
          <p:nvPr/>
        </p:nvSpPr>
        <p:spPr>
          <a:xfrm>
            <a:off x="1554675" y="735075"/>
            <a:ext cx="14705019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>
              <a:buSzPts val="4800"/>
            </a:pPr>
            <a:r>
              <a:rPr lang="ru-RU" sz="7200" b="1" dirty="0" smtClean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БЛАГОТВОРИТЕЛЬНАЯ </a:t>
            </a:r>
            <a: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ПОМОЩЬ</a:t>
            </a:r>
            <a:endParaRPr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0400" y="3905250"/>
            <a:ext cx="164475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Действие указанной нормы распространяется на доходы в виде благотворительной помощи, оказываемой </a:t>
            </a:r>
            <a:r>
              <a:rPr lang="ru-RU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только благотворительными организациями 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(Письмо Минфина России от 15.11.2012 N 03-04-05/10-1302</a:t>
            </a:r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).</a:t>
            </a:r>
          </a:p>
          <a:p>
            <a:endParaRPr lang="ru-RU" sz="28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Суммы</a:t>
            </a:r>
            <a:r>
              <a:rPr lang="ru-RU" sz="2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выплат 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в виде благотворительной помощи не облагаются налогом; норма не содержит </a:t>
            </a:r>
            <a:r>
              <a:rPr lang="ru-RU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ограничения относительно суммы выплаты благотворительной помощи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, освобождаемой от налогообложения, а также </a:t>
            </a:r>
            <a:r>
              <a:rPr lang="ru-RU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круга лиц – получателей такой помощи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. </a:t>
            </a:r>
            <a:endParaRPr lang="ru-RU" sz="2800" dirty="0" smtClean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endParaRPr lang="ru-RU" sz="28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Письмо 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Департамента налоговой и таможенно-тарифной политики Минфина РФ от 28 января 2013 г. N </a:t>
            </a:r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03-04-06/3-26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, </a:t>
            </a:r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Письмо 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ФНС России от 02.05.2017 г. № ПА-4-11/8336, </a:t>
            </a:r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Письмо 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ФНС России от 31 января 2014 г. N БС-4-11/1611</a:t>
            </a:r>
          </a:p>
        </p:txBody>
      </p:sp>
    </p:spTree>
    <p:extLst>
      <p:ext uri="{BB962C8B-B14F-4D97-AF65-F5344CB8AC3E}">
        <p14:creationId xmlns:p14="http://schemas.microsoft.com/office/powerpoint/2010/main" val="29128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5294"/>
          </a:srgbClr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55592">
            <a:off x="13555772" y="4662509"/>
            <a:ext cx="3959331" cy="662593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/>
          <p:nvPr/>
        </p:nvSpPr>
        <p:spPr>
          <a:xfrm>
            <a:off x="1012172" y="1085119"/>
            <a:ext cx="12282000" cy="56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-RU" sz="6400" b="1" i="0" u="none" strike="noStrike" cap="none">
                <a:solidFill>
                  <a:srgbClr val="80409B"/>
                </a:solidFill>
                <a:latin typeface="Montserrat"/>
                <a:ea typeface="Montserrat"/>
                <a:cs typeface="Montserrat"/>
                <a:sym typeface="Montserrat"/>
              </a:rPr>
              <a:t>Обо мне</a:t>
            </a:r>
            <a:endParaRPr sz="2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Воробьев Константин, </a:t>
            </a:r>
            <a:r>
              <a:rPr lang="ru-RU"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юрист</a:t>
            </a: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200" b="0" i="0" u="none" strike="noStrike" cap="none">
              <a:solidFill>
                <a:srgbClr val="7D3F9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61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D3F95"/>
              </a:buClr>
              <a:buSzPts val="3200"/>
              <a:buFont typeface="Montserrat"/>
              <a:buChar char="●"/>
            </a:pPr>
            <a:r>
              <a:rPr lang="ru-RU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более 5 лет работы в секторе;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6100" marR="0" lvl="0" indent="-3937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7D3F95"/>
              </a:buClr>
              <a:buSzPts val="3200"/>
              <a:buFont typeface="Montserrat"/>
              <a:buChar char="●"/>
            </a:pPr>
            <a:r>
              <a:rPr lang="ru-RU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магистратура и аспирантура со специализацией на правовых проблемах деятельности НКО;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6100" marR="0" lvl="0" indent="-3937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lang="ru-RU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автор телеграм-канала </a:t>
            </a:r>
            <a:r>
              <a:rPr lang="ru-RU" sz="3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“Юридический минимум НКО”</a:t>
            </a:r>
            <a:endParaRPr sz="32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6100" marR="0" lvl="0" indent="-3937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lang="ru-RU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 научных и 30 публицистических статей о юридических аспектах работы НКО;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6100" marR="0" lvl="0" indent="-3937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</a:pPr>
            <a:r>
              <a:rPr lang="ru-RU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волонтер ProCharity (</a:t>
            </a:r>
            <a:r>
              <a:rPr lang="ru-RU" sz="3200">
                <a:latin typeface="Montserrat"/>
                <a:ea typeface="Montserrat"/>
                <a:cs typeface="Montserrat"/>
                <a:sym typeface="Montserrat"/>
              </a:rPr>
              <a:t>300</a:t>
            </a:r>
            <a:r>
              <a:rPr lang="ru-RU" sz="3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выполненных задания НКО).</a:t>
            </a:r>
            <a:endParaRPr sz="3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8276" t="35165" r="18979" b="32775"/>
          <a:stretch/>
        </p:blipFill>
        <p:spPr>
          <a:xfrm>
            <a:off x="14363700" y="0"/>
            <a:ext cx="3924300" cy="4342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7"/>
          <p:cNvSpPr txBox="1"/>
          <p:nvPr/>
        </p:nvSpPr>
        <p:spPr>
          <a:xfrm>
            <a:off x="17375967" y="9395138"/>
            <a:ext cx="784017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>
              <a:buSzPts val="1400"/>
            </a:pPr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>
                <a:buSzPts val="1400"/>
              </a:pPr>
              <a:t>20</a:t>
            </a:fld>
            <a:endParaRPr sz="2100">
              <a:solidFill>
                <a:srgbClr val="22416D"/>
              </a:solidFill>
            </a:endParaRPr>
          </a:p>
        </p:txBody>
      </p:sp>
      <p:sp>
        <p:nvSpPr>
          <p:cNvPr id="362" name="Google Shape;362;p57"/>
          <p:cNvSpPr txBox="1"/>
          <p:nvPr/>
        </p:nvSpPr>
        <p:spPr>
          <a:xfrm>
            <a:off x="1554675" y="735075"/>
            <a:ext cx="14705019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>
              <a:buSzPts val="4800"/>
            </a:pPr>
            <a:r>
              <a:rPr lang="ru-RU" sz="7200" b="1" dirty="0" smtClean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БЛАГОТВОРИТЕЛЬНАЯ </a:t>
            </a:r>
            <a: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ПОМОЩЬ</a:t>
            </a:r>
            <a:endParaRPr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0400" y="3905250"/>
            <a:ext cx="164475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Организационная </a:t>
            </a:r>
            <a:r>
              <a:rPr lang="ru-RU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и финансовая поддержка проектов и программ в области физической культуры и спорта, спорта высших достижений, а также благотворительной деятельности, способствующих достижению уставных целей </a:t>
            </a:r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Фонда</a:t>
            </a:r>
          </a:p>
          <a:p>
            <a:endParaRPr lang="ru-RU" sz="28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endParaRPr lang="ru-RU" sz="2800" dirty="0" smtClean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Ежеквартальная </a:t>
            </a:r>
            <a:r>
              <a:rPr lang="ru-RU" sz="2800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грантовая</a:t>
            </a:r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помощь </a:t>
            </a:r>
            <a:r>
              <a:rPr lang="ru-RU" sz="2800" smtClean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ветеранам спорта?</a:t>
            </a:r>
            <a:endParaRPr lang="ru-RU" sz="28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37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313"/>
          </a:srgbClr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50" y="1065205"/>
            <a:ext cx="8115524" cy="811552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7"/>
          <p:cNvSpPr txBox="1"/>
          <p:nvPr/>
        </p:nvSpPr>
        <p:spPr>
          <a:xfrm>
            <a:off x="1038950" y="715600"/>
            <a:ext cx="9070800" cy="13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ru-RU" sz="6400" b="1" i="0" u="none" strike="noStrike" cap="none">
                <a:solidFill>
                  <a:srgbClr val="80409B"/>
                </a:solidFill>
                <a:latin typeface="Montserrat"/>
                <a:ea typeface="Montserrat"/>
                <a:cs typeface="Montserrat"/>
                <a:sym typeface="Montserrat"/>
              </a:rPr>
              <a:t>Спасибо </a:t>
            </a:r>
            <a:r>
              <a:rPr lang="ru-RU" sz="6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 внимание</a:t>
            </a:r>
            <a:endParaRPr sz="6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27"/>
          <p:cNvSpPr txBox="1"/>
          <p:nvPr/>
        </p:nvSpPr>
        <p:spPr>
          <a:xfrm>
            <a:off x="1038950" y="6700281"/>
            <a:ext cx="83676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000" tIns="184000" rIns="184000" bIns="18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27"/>
          <p:cNvSpPr/>
          <p:nvPr/>
        </p:nvSpPr>
        <p:spPr>
          <a:xfrm>
            <a:off x="1038950" y="3816986"/>
            <a:ext cx="6729727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Напишите,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если будут вопросы!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8276" t="35165" r="18979" b="32775"/>
          <a:stretch/>
        </p:blipFill>
        <p:spPr>
          <a:xfrm>
            <a:off x="1038950" y="5484760"/>
            <a:ext cx="4185112" cy="4631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6" y="735074"/>
            <a:ext cx="15133124" cy="911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Целевые поступления</a:t>
            </a:r>
          </a:p>
          <a:p>
            <a:endParaRPr lang="ru-RU"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Целевое финансирование</a:t>
            </a:r>
          </a:p>
          <a:p>
            <a:endParaRPr lang="ru-RU"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Благотворительная помощь</a:t>
            </a:r>
          </a:p>
          <a:p>
            <a:endParaRPr lang="ru-RU"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Иная помощь</a:t>
            </a:r>
          </a:p>
          <a:p>
            <a:endParaRPr lang="ru-RU"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3</a:t>
            </a:fld>
            <a:endParaRPr sz="2100">
              <a:solidFill>
                <a:srgbClr val="22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1500887" y="788864"/>
            <a:ext cx="12734903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75" tIns="139075" rIns="139075" bIns="139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Соотношение</a:t>
            </a:r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понятий</a:t>
            </a:r>
            <a:endParaRPr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100" b="0" i="0" u="none" strike="noStrike" cap="non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2100" b="0" i="0" u="none" strike="noStrike" cap="non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1230231" y="2961610"/>
            <a:ext cx="1338379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Гражданский кодекс (права и обязанности сторон) </a:t>
            </a:r>
            <a:endParaRPr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36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Договор дарения 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3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Договор пожертвования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36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Договор услуг</a:t>
            </a:r>
            <a:endParaRPr sz="36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1230231" y="5972085"/>
            <a:ext cx="1375346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Налоговый кодекс (налоговые правоотношения)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3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Целевое поступление (пожертвования)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3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Целевое финансирование (гранты)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3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Внереализационный доход </a:t>
            </a:r>
            <a:endParaRPr sz="36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132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1500887" y="788864"/>
            <a:ext cx="12734903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75" tIns="139075" rIns="139075" bIns="139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Соотношение</a:t>
            </a:r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понятий</a:t>
            </a:r>
            <a:endParaRPr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100" b="0" i="0" u="none" strike="noStrike" cap="none">
                <a:solidFill>
                  <a:srgbClr val="22416D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2100" b="0" i="0" u="none" strike="noStrike" cap="none">
              <a:solidFill>
                <a:srgbClr val="2241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1230231" y="2961610"/>
            <a:ext cx="1338379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Помощь организациям: </a:t>
            </a:r>
            <a:endParaRPr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3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дарение, пожертвование (целевые поступления), грант (целевое финансирование), спонсорская помощь (доход от оказания услуг), премия, приз</a:t>
            </a:r>
            <a:endParaRPr sz="36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1230231" y="5152935"/>
            <a:ext cx="1375346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600" b="1" i="0" u="none" strike="noStrike" cap="none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Помощь гражданам</a:t>
            </a:r>
          </a:p>
          <a:p>
            <a:pPr marL="571500" lvl="0" indent="-571500">
              <a:buFontTx/>
              <a:buChar char="-"/>
            </a:pPr>
            <a:r>
              <a:rPr lang="ru-RU" sz="3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дарение, пожертвование </a:t>
            </a:r>
            <a:r>
              <a:rPr lang="ru-RU" sz="3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(благотворительная помощь), грант, премия, приз, </a:t>
            </a:r>
            <a:r>
              <a:rPr lang="ru-RU" sz="3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спонсорская помощь (доход от оказания услуг</a:t>
            </a:r>
            <a:r>
              <a:rPr lang="ru-RU" sz="3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lang="ru-RU" sz="3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308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6" y="735075"/>
            <a:ext cx="12734903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Что </a:t>
            </a:r>
            <a:r>
              <a:rPr lang="ru-RU" sz="72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такое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пожертвование?</a:t>
            </a:r>
            <a:endParaRPr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6</a:t>
            </a:fld>
            <a:endParaRPr sz="2100">
              <a:solidFill>
                <a:srgbClr val="22416D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89709" y="3699164"/>
            <a:ext cx="6504710" cy="55071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18164" y="4478481"/>
            <a:ext cx="3976255" cy="3948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2882" y="6129588"/>
            <a:ext cx="2435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Дарение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42064" y="6026725"/>
            <a:ext cx="29562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tx1"/>
                </a:solidFill>
                <a:latin typeface="Montserrat"/>
                <a:sym typeface="Montserrat"/>
              </a:rPr>
              <a:t>Пожертво</a:t>
            </a:r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-</a:t>
            </a:r>
          </a:p>
          <a:p>
            <a:r>
              <a:rPr lang="ru-RU" sz="3600" b="1" dirty="0" err="1" smtClean="0">
                <a:solidFill>
                  <a:schemeClr val="tx1"/>
                </a:solidFill>
                <a:latin typeface="Montserrat"/>
                <a:sym typeface="Montserrat"/>
              </a:rPr>
              <a:t>вание</a:t>
            </a:r>
            <a:endParaRPr lang="ru-RU" sz="3600" b="1" dirty="0" smtClean="0">
              <a:solidFill>
                <a:schemeClr val="tx1"/>
              </a:solidFill>
              <a:latin typeface="Montserrat"/>
              <a:sym typeface="Montserra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70025" y="3832150"/>
            <a:ext cx="8505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Пожертвование </a:t>
            </a:r>
            <a:r>
              <a:rPr lang="ru-RU" sz="3600" dirty="0">
                <a:solidFill>
                  <a:schemeClr val="tx1"/>
                </a:solidFill>
                <a:latin typeface="Montserrat"/>
                <a:sym typeface="Montserrat"/>
              </a:rPr>
              <a:t>– дарение вещи или права в общеполезных целях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70025" y="5455925"/>
            <a:ext cx="7342075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безвозмездный характер</a:t>
            </a: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намерение одарить</a:t>
            </a: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общеполезная цель</a:t>
            </a:r>
          </a:p>
          <a:p>
            <a:pPr marL="571500" indent="-571500">
              <a:buFontTx/>
              <a:buChar char="-"/>
            </a:pPr>
            <a:endParaRPr lang="ru-RU" sz="3600" b="1" dirty="0">
              <a:solidFill>
                <a:schemeClr val="tx1"/>
              </a:solidFill>
              <a:latin typeface="Montserrat"/>
              <a:sym typeface="Montserrat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Montserrat"/>
                <a:sym typeface="Montserrat"/>
              </a:rPr>
              <a:t>Нельзя </a:t>
            </a:r>
            <a:r>
              <a:rPr lang="ru-RU" sz="3600" dirty="0">
                <a:solidFill>
                  <a:schemeClr val="tx1"/>
                </a:solidFill>
                <a:latin typeface="Montserrat"/>
                <a:sym typeface="Montserrat"/>
              </a:rPr>
              <a:t>пожертвовать </a:t>
            </a:r>
            <a:endParaRPr lang="ru-RU" sz="3600" dirty="0" smtClean="0">
              <a:solidFill>
                <a:schemeClr val="tx1"/>
              </a:solidFill>
              <a:latin typeface="Montserrat"/>
              <a:sym typeface="Montserrat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Montserrat"/>
                <a:sym typeface="Montserrat"/>
              </a:rPr>
              <a:t>работы и </a:t>
            </a:r>
            <a:r>
              <a:rPr lang="ru-RU" sz="3600" dirty="0">
                <a:solidFill>
                  <a:schemeClr val="tx1"/>
                </a:solidFill>
                <a:latin typeface="Montserrat"/>
                <a:sym typeface="Montserrat"/>
              </a:rPr>
              <a:t>услуги</a:t>
            </a:r>
          </a:p>
          <a:p>
            <a:pPr marL="571500" indent="-571500">
              <a:buFontTx/>
              <a:buChar char="-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444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28" y="1148614"/>
            <a:ext cx="16459200" cy="1048772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</a:rPr>
              <a:t>Нецелевое</a:t>
            </a:r>
            <a:r>
              <a:rPr lang="ru-RU" sz="72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использование</a:t>
            </a:r>
            <a:b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</a:br>
            <a:endParaRPr lang="ru-RU" sz="72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4828" y="3691264"/>
            <a:ext cx="162455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В случае нецелевого использования пожертвований – вся их сумма признается внереализационным доходом и облагается налогом на прибыль (п. 14 ст. 251 </a:t>
            </a:r>
            <a:r>
              <a:rPr lang="ru-RU" sz="3600" dirty="0" err="1">
                <a:solidFill>
                  <a:schemeClr val="tx1"/>
                </a:solidFill>
                <a:latin typeface="Montserrat"/>
              </a:rPr>
              <a:t>НК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 РФ), а также начисляются пени (ст. 75 </a:t>
            </a:r>
            <a:r>
              <a:rPr lang="ru-RU" sz="3600" dirty="0" err="1">
                <a:solidFill>
                  <a:schemeClr val="tx1"/>
                </a:solidFill>
                <a:latin typeface="Montserrat"/>
              </a:rPr>
              <a:t>НК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 РФ) на сумму недоимок и налагаются  штрафы (ст. 122 </a:t>
            </a:r>
            <a:r>
              <a:rPr lang="ru-RU" sz="3600" dirty="0" err="1">
                <a:solidFill>
                  <a:schemeClr val="tx1"/>
                </a:solidFill>
                <a:latin typeface="Montserrat"/>
              </a:rPr>
              <a:t>НК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 РФ).</a:t>
            </a:r>
          </a:p>
        </p:txBody>
      </p:sp>
    </p:spTree>
    <p:extLst>
      <p:ext uri="{BB962C8B-B14F-4D97-AF65-F5344CB8AC3E}">
        <p14:creationId xmlns:p14="http://schemas.microsoft.com/office/powerpoint/2010/main" val="41207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735075"/>
            <a:ext cx="15821292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lvl="0" hangingPunct="0">
              <a:buClrTx/>
              <a:defRPr/>
            </a:pPr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Требования к учету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  <a:endParaRPr lang="ru-RU"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675" y="4261960"/>
            <a:ext cx="15403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Требование Налогового кодекса – ведение 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раздельного </a:t>
            </a:r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учета, однако порядок учета не определен 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ни нормативными документами по бухгалтерскому учету, ни </a:t>
            </a:r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Налоговым кодексом. </a:t>
            </a:r>
          </a:p>
          <a:p>
            <a:endParaRPr lang="ru-RU" sz="3600" b="1" dirty="0">
              <a:solidFill>
                <a:schemeClr val="tx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160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345557" y="464912"/>
            <a:ext cx="15821292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lvl="0" hangingPunct="0">
              <a:buClrTx/>
              <a:defRPr/>
            </a:pPr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Требования к использованию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  <a:endParaRPr lang="ru-RU"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674" y="3098179"/>
            <a:ext cx="15403057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Montserrat"/>
              </a:rPr>
              <a:t>Учет пожертвований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пожертвования 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учитываются отдельно от всех других </a:t>
            </a:r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поступлений;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пожертвования 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от иностранных источников должны учитываться отдельно от других </a:t>
            </a:r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пожертвований;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если 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у пожертвований есть особое целевое назначение (например, реализация конкретной программы), их выделяют в группу и ведут обособленный учет внутри </a:t>
            </a:r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нее;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если 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благотворитель установил специальные условия использования пожертвований (срок, ограничения на расходы и тому подобное), то учет расходов в рамках этого поступления также ведут раздельно.</a:t>
            </a:r>
            <a:endParaRPr lang="ru-RU" sz="4400" dirty="0">
              <a:solidFill>
                <a:schemeClr val="tx1"/>
              </a:solidFill>
              <a:latin typeface="Montserrat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. </a:t>
            </a:r>
          </a:p>
          <a:p>
            <a:endParaRPr lang="ru-RU" sz="3600" b="1" dirty="0">
              <a:solidFill>
                <a:schemeClr val="tx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348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1000</Words>
  <Application>Microsoft Office PowerPoint</Application>
  <PresentationFormat>Произвольный</PresentationFormat>
  <Paragraphs>192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Montserrat</vt:lpstr>
      <vt:lpstr>Cambria</vt:lpstr>
      <vt:lpstr>Calibri</vt:lpstr>
      <vt:lpstr>Simple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Нецелевое использование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k.vorobyov</dc:creator>
  <cp:lastModifiedBy>Konstantin Vorobyev</cp:lastModifiedBy>
  <cp:revision>47</cp:revision>
  <dcterms:modified xsi:type="dcterms:W3CDTF">2025-04-15T07:00:09Z</dcterms:modified>
</cp:coreProperties>
</file>