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sldIdLst>
    <p:sldId id="1075" r:id="rId2"/>
    <p:sldId id="258" r:id="rId3"/>
    <p:sldId id="705" r:id="rId4"/>
    <p:sldId id="259" r:id="rId5"/>
    <p:sldId id="260" r:id="rId6"/>
    <p:sldId id="261" r:id="rId7"/>
    <p:sldId id="262" r:id="rId8"/>
    <p:sldId id="273" r:id="rId9"/>
    <p:sldId id="703" r:id="rId10"/>
    <p:sldId id="565" r:id="rId11"/>
    <p:sldId id="1213" r:id="rId12"/>
    <p:sldId id="1186" r:id="rId13"/>
    <p:sldId id="728" r:id="rId14"/>
    <p:sldId id="1187" r:id="rId15"/>
    <p:sldId id="1188" r:id="rId16"/>
    <p:sldId id="1189" r:id="rId17"/>
    <p:sldId id="1190" r:id="rId18"/>
    <p:sldId id="1076" r:id="rId19"/>
    <p:sldId id="1192" r:id="rId20"/>
    <p:sldId id="1191" r:id="rId21"/>
    <p:sldId id="1193" r:id="rId22"/>
    <p:sldId id="1077" r:id="rId23"/>
    <p:sldId id="1194" r:id="rId24"/>
    <p:sldId id="1195" r:id="rId25"/>
    <p:sldId id="1196" r:id="rId26"/>
    <p:sldId id="1197" r:id="rId27"/>
    <p:sldId id="1198" r:id="rId28"/>
    <p:sldId id="1199" r:id="rId29"/>
    <p:sldId id="1200" r:id="rId30"/>
    <p:sldId id="1099" r:id="rId31"/>
    <p:sldId id="1201" r:id="rId32"/>
    <p:sldId id="1202" r:id="rId33"/>
    <p:sldId id="1203" r:id="rId34"/>
    <p:sldId id="1204" r:id="rId35"/>
    <p:sldId id="1205" r:id="rId36"/>
    <p:sldId id="1206" r:id="rId37"/>
    <p:sldId id="1207" r:id="rId38"/>
    <p:sldId id="1208" r:id="rId39"/>
    <p:sldId id="1209" r:id="rId40"/>
    <p:sldId id="1210" r:id="rId41"/>
    <p:sldId id="563" r:id="rId42"/>
    <p:sldId id="1185" r:id="rId43"/>
    <p:sldId id="1162" r:id="rId44"/>
    <p:sldId id="1163" r:id="rId45"/>
    <p:sldId id="1164" r:id="rId46"/>
    <p:sldId id="1211" r:id="rId47"/>
    <p:sldId id="1165" r:id="rId48"/>
    <p:sldId id="1166" r:id="rId49"/>
    <p:sldId id="1212" r:id="rId50"/>
    <p:sldId id="727" r:id="rId51"/>
    <p:sldId id="1106" r:id="rId52"/>
    <p:sldId id="1107" r:id="rId53"/>
    <p:sldId id="1110" r:id="rId54"/>
    <p:sldId id="1109" r:id="rId55"/>
    <p:sldId id="1108" r:id="rId56"/>
    <p:sldId id="1111" r:id="rId57"/>
    <p:sldId id="1112" r:id="rId58"/>
    <p:sldId id="1113" r:id="rId59"/>
    <p:sldId id="1114" r:id="rId60"/>
    <p:sldId id="1184" r:id="rId61"/>
    <p:sldId id="1116" r:id="rId62"/>
    <p:sldId id="1115" r:id="rId63"/>
    <p:sldId id="1181" r:id="rId64"/>
    <p:sldId id="1117" r:id="rId65"/>
    <p:sldId id="1118" r:id="rId66"/>
    <p:sldId id="1119" r:id="rId67"/>
    <p:sldId id="1182" r:id="rId68"/>
    <p:sldId id="1183" r:id="rId69"/>
    <p:sldId id="1179" r:id="rId70"/>
    <p:sldId id="1105" r:id="rId71"/>
    <p:sldId id="1133" r:id="rId72"/>
    <p:sldId id="1168" r:id="rId73"/>
    <p:sldId id="1134" r:id="rId74"/>
    <p:sldId id="1169" r:id="rId75"/>
    <p:sldId id="1170" r:id="rId76"/>
    <p:sldId id="1171" r:id="rId77"/>
    <p:sldId id="1172" r:id="rId78"/>
    <p:sldId id="1135" r:id="rId79"/>
    <p:sldId id="1173" r:id="rId80"/>
    <p:sldId id="1174" r:id="rId81"/>
    <p:sldId id="1136" r:id="rId82"/>
    <p:sldId id="729" r:id="rId83"/>
    <p:sldId id="1084" r:id="rId84"/>
    <p:sldId id="1176" r:id="rId85"/>
    <p:sldId id="1175" r:id="rId86"/>
    <p:sldId id="1085" r:id="rId87"/>
    <p:sldId id="1086" r:id="rId88"/>
    <p:sldId id="579" r:id="rId89"/>
    <p:sldId id="768" r:id="rId90"/>
    <p:sldId id="1178" r:id="rId91"/>
    <p:sldId id="1177" r:id="rId92"/>
    <p:sldId id="581" r:id="rId93"/>
    <p:sldId id="1180" r:id="rId94"/>
    <p:sldId id="1132" r:id="rId95"/>
    <p:sldId id="1214" r:id="rId96"/>
    <p:sldId id="1215" r:id="rId97"/>
    <p:sldId id="1216" r:id="rId98"/>
    <p:sldId id="739" r:id="rId99"/>
    <p:sldId id="1161" r:id="rId10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733" autoAdjust="0"/>
  </p:normalViewPr>
  <p:slideViewPr>
    <p:cSldViewPr>
      <p:cViewPr varScale="1">
        <p:scale>
          <a:sx n="66" d="100"/>
          <a:sy n="66" d="100"/>
        </p:scale>
        <p:origin x="13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56A70E3-A17B-4620-BBC2-DAC7931592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04F916-735A-A8CA-0463-EDB5AF3A26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F823555-E150-4470-B43C-5C6C173DE473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B3E62362-8AD8-8AA8-AD98-4924A63CA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CBB8E2A-79D1-4A3F-B09D-27E934DA7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9BC259-23EF-4CCD-E2F0-27D2749596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544AEA-DF8F-8F47-7D4A-C37D9DF59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AED82A-FBF1-4AA5-863C-96AE28489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619B9F-6A28-EFBB-AE27-69DF1D7CD2D6}"/>
              </a:ext>
            </a:extLst>
          </p:cNvPr>
          <p:cNvSpPr/>
          <p:nvPr/>
        </p:nvSpPr>
        <p:spPr>
          <a:xfrm>
            <a:off x="0" y="2636838"/>
            <a:ext cx="9144000" cy="43926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68C5BB73-CA85-5E4D-7C43-AA790B7D1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527050"/>
            <a:ext cx="25892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92896"/>
            <a:ext cx="7772400" cy="4536504"/>
          </a:xfrm>
        </p:spPr>
        <p:txBody>
          <a:bodyPr/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9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кл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10B5CB-EC6D-FF19-6292-182AD6F8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7859216" cy="4869160"/>
          </a:xfrm>
        </p:spPr>
        <p:txBody>
          <a:bodyPr anchor="ctr">
            <a:normAutofit/>
          </a:bodyPr>
          <a:lstStyle>
            <a:lvl1pPr marL="0" indent="0">
              <a:buClr>
                <a:srgbClr val="6FB63F"/>
              </a:buClr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rgbClr val="6FB63F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rgbClr val="6FB63F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6FB63F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6FB63F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2276872"/>
          </a:xfr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92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1_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1"/>
            <a:ext cx="9144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215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642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1_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9144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827584" y="1988841"/>
            <a:ext cx="7859216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013">
                <a:solidFill>
                  <a:schemeClr val="lt1"/>
                </a:solidFill>
              </a:defRPr>
            </a:lvl1pPr>
            <a:lvl2pPr marL="685800" lvl="1" indent="-23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013">
                <a:solidFill>
                  <a:schemeClr val="lt1"/>
                </a:solidFill>
              </a:defRPr>
            </a:lvl2pPr>
            <a:lvl3pPr marL="1028700" lvl="2" indent="-23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013">
                <a:solidFill>
                  <a:schemeClr val="lt1"/>
                </a:solidFill>
              </a:defRPr>
            </a:lvl3pPr>
            <a:lvl4pPr marL="1371600" lvl="3" indent="-23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013">
                <a:solidFill>
                  <a:schemeClr val="lt1"/>
                </a:solidFill>
              </a:defRPr>
            </a:lvl4pPr>
            <a:lvl5pPr marL="1714500" lvl="4" indent="-23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013"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827584" y="0"/>
            <a:ext cx="7859216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025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75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д титульн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032438-5E75-0E10-7BEC-45CC9E6A137C}"/>
              </a:ext>
            </a:extLst>
          </p:cNvPr>
          <p:cNvSpPr/>
          <p:nvPr/>
        </p:nvSpPr>
        <p:spPr>
          <a:xfrm>
            <a:off x="0" y="0"/>
            <a:ext cx="9144000" cy="7029450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029400"/>
          </a:xfrm>
        </p:spPr>
        <p:txBody>
          <a:bodyPr/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33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472FD-3420-E309-12E7-127599059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468563"/>
            <a:ext cx="91440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700C4302-5779-B2DC-6CEE-F778DCB52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454025"/>
            <a:ext cx="25876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76872"/>
            <a:ext cx="7772400" cy="4581128"/>
          </a:xfrm>
        </p:spPr>
        <p:txBody>
          <a:bodyPr/>
          <a:lstStyle>
            <a:lvl1pPr algn="ctr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5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79874C-8F33-3DBD-EF0A-656D4F64EF93}"/>
              </a:ext>
            </a:extLst>
          </p:cNvPr>
          <p:cNvSpPr/>
          <p:nvPr/>
        </p:nvSpPr>
        <p:spPr>
          <a:xfrm>
            <a:off x="0" y="1500188"/>
            <a:ext cx="9144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82D1A419-835C-56E6-8DB2-9BAE621EC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517525"/>
            <a:ext cx="393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72997"/>
            <a:ext cx="7643192" cy="778098"/>
          </a:xfr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" y="1196975"/>
            <a:ext cx="3898776" cy="5661025"/>
          </a:xfrm>
        </p:spPr>
        <p:txBody>
          <a:bodyPr anchor="ctr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 sz="18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800">
                <a:solidFill>
                  <a:schemeClr val="bg1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8" y="1196975"/>
            <a:ext cx="3898776" cy="5661025"/>
          </a:xfrm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487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>
            <a:extLst>
              <a:ext uri="{FF2B5EF4-FFF2-40B4-BE49-F238E27FC236}">
                <a16:creationId xmlns:a16="http://schemas.microsoft.com/office/drawing/2014/main" id="{41233C19-C3B2-EDA1-87B1-7CF80CF52A52}"/>
              </a:ext>
            </a:extLst>
          </p:cNvPr>
          <p:cNvGrpSpPr>
            <a:grpSpLocks/>
          </p:cNvGrpSpPr>
          <p:nvPr/>
        </p:nvGrpSpPr>
        <p:grpSpPr bwMode="auto">
          <a:xfrm>
            <a:off x="-139700" y="2419350"/>
            <a:ext cx="1930400" cy="2071688"/>
            <a:chOff x="-140187" y="3370439"/>
            <a:chExt cx="1931517" cy="2071687"/>
          </a:xfrm>
        </p:grpSpPr>
        <p:pic>
          <p:nvPicPr>
            <p:cNvPr id="4" name="Рисунок 4">
              <a:extLst>
                <a:ext uri="{FF2B5EF4-FFF2-40B4-BE49-F238E27FC236}">
                  <a16:creationId xmlns:a16="http://schemas.microsoft.com/office/drawing/2014/main" id="{5F48F864-509D-4FD2-C854-F8C1E13CB3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43" y="3370439"/>
              <a:ext cx="903287" cy="207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D4952F4-C615-CB10-56C1-85E96AE70AEB}"/>
                </a:ext>
              </a:extLst>
            </p:cNvPr>
            <p:cNvSpPr/>
            <p:nvPr userDrawn="1"/>
          </p:nvSpPr>
          <p:spPr>
            <a:xfrm>
              <a:off x="-140187" y="3665714"/>
              <a:ext cx="1480406" cy="1481137"/>
            </a:xfrm>
            <a:prstGeom prst="rect">
              <a:avLst/>
            </a:prstGeom>
            <a:solidFill>
              <a:srgbClr val="DF27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0"/>
            <a:ext cx="5987878" cy="68580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9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B324B8-1205-2597-F629-F5F6D2E46CB8}"/>
              </a:ext>
            </a:extLst>
          </p:cNvPr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5C3C2D3-4DB2-D2B6-178D-6592269F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73075"/>
            <a:ext cx="4318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1484783"/>
          </a:xfrm>
        </p:spPr>
        <p:txBody>
          <a:bodyPr/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537321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79A6ADA5-0DC4-0582-81B0-3E9A333B11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021388"/>
            <a:ext cx="900113" cy="836612"/>
          </a:xfrm>
        </p:spPr>
        <p:txBody>
          <a:bodyPr/>
          <a:lstStyle>
            <a:lvl1pPr algn="ctr">
              <a:defRPr sz="1600">
                <a:solidFill>
                  <a:srgbClr val="DF272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770626-59C2-4B6D-A0D4-17CB046280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73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5208B3-F625-D130-DDE6-94382BB0557F}"/>
              </a:ext>
            </a:extLst>
          </p:cNvPr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84EBB86-1FCB-86A4-FB80-5B769E32D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73075"/>
            <a:ext cx="4318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1484783"/>
          </a:xfrm>
        </p:spPr>
        <p:txBody>
          <a:bodyPr/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844824"/>
            <a:ext cx="3672408" cy="43204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1"/>
          </p:nvPr>
        </p:nvSpPr>
        <p:spPr>
          <a:xfrm>
            <a:off x="827584" y="1844824"/>
            <a:ext cx="3672408" cy="43204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1ABFA52C-BAF0-A957-5042-919D08C0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021388"/>
            <a:ext cx="900113" cy="836612"/>
          </a:xfrm>
        </p:spPr>
        <p:txBody>
          <a:bodyPr/>
          <a:lstStyle>
            <a:lvl1pPr algn="ctr">
              <a:defRPr sz="1600">
                <a:solidFill>
                  <a:srgbClr val="DF272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9D5774-5D95-4209-BCD8-984E1F2FC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98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A78F9C-CF65-0147-D40B-29B52D1F9E0D}"/>
              </a:ext>
            </a:extLst>
          </p:cNvPr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00F29CD-D40C-1F47-EDFD-CADC11295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73075"/>
            <a:ext cx="4318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2"/>
          <p:cNvSpPr>
            <a:spLocks noGrp="1"/>
          </p:cNvSpPr>
          <p:nvPr>
            <p:ph idx="11"/>
          </p:nvPr>
        </p:nvSpPr>
        <p:spPr>
          <a:xfrm>
            <a:off x="827584" y="1484784"/>
            <a:ext cx="7848872" cy="537321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1484783"/>
          </a:xfrm>
        </p:spPr>
        <p:txBody>
          <a:bodyPr/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D87DE4-45F5-3943-E80F-15B30C5B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021388"/>
            <a:ext cx="900113" cy="836612"/>
          </a:xfrm>
        </p:spPr>
        <p:txBody>
          <a:bodyPr/>
          <a:lstStyle>
            <a:lvl1pPr algn="ctr">
              <a:defRPr sz="1600">
                <a:solidFill>
                  <a:srgbClr val="DF272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F07C34-BFBF-4A88-A253-E7360506E1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27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кла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>
            <a:extLst>
              <a:ext uri="{FF2B5EF4-FFF2-40B4-BE49-F238E27FC236}">
                <a16:creationId xmlns:a16="http://schemas.microsoft.com/office/drawing/2014/main" id="{2A8E6641-3BA8-8FB0-3DE0-5FE630DF900D}"/>
              </a:ext>
            </a:extLst>
          </p:cNvPr>
          <p:cNvGrpSpPr>
            <a:grpSpLocks/>
          </p:cNvGrpSpPr>
          <p:nvPr/>
        </p:nvGrpSpPr>
        <p:grpSpPr bwMode="auto">
          <a:xfrm>
            <a:off x="-139700" y="2419350"/>
            <a:ext cx="1930400" cy="2071688"/>
            <a:chOff x="-140187" y="3370439"/>
            <a:chExt cx="1931517" cy="2071687"/>
          </a:xfrm>
        </p:grpSpPr>
        <p:pic>
          <p:nvPicPr>
            <p:cNvPr id="4" name="Рисунок 6">
              <a:extLst>
                <a:ext uri="{FF2B5EF4-FFF2-40B4-BE49-F238E27FC236}">
                  <a16:creationId xmlns:a16="http://schemas.microsoft.com/office/drawing/2014/main" id="{52E99D81-6128-B975-CD90-FEBF594CCE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43" y="3370439"/>
              <a:ext cx="903287" cy="207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576A318-706A-98BC-8E9C-46463E7A6D67}"/>
                </a:ext>
              </a:extLst>
            </p:cNvPr>
            <p:cNvSpPr/>
            <p:nvPr userDrawn="1"/>
          </p:nvSpPr>
          <p:spPr>
            <a:xfrm>
              <a:off x="-140187" y="3665714"/>
              <a:ext cx="1480406" cy="1481137"/>
            </a:xfrm>
            <a:prstGeom prst="rect">
              <a:avLst/>
            </a:prstGeom>
            <a:solidFill>
              <a:srgbClr val="DF27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0"/>
            <a:ext cx="5987878" cy="1844824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195736" y="1988840"/>
            <a:ext cx="5976664" cy="4869160"/>
          </a:xfrm>
        </p:spPr>
        <p:txBody>
          <a:bodyPr anchor="ctr">
            <a:normAutofit/>
          </a:bodyPr>
          <a:lstStyle>
            <a:lvl1pPr marL="342900" indent="-342900"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90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7F379D1-1572-6D2E-E7B7-ED6BC169BA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E2BA782-8ED4-53D4-F480-F3E3DDD57C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9D0589-2F9F-8A62-A582-912503F0B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613B3D-5840-400B-8B9E-82B2CA5ADA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  <p:sldLayoutId id="21474847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F272F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F272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F272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F272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F272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233189/" TargetMode="External"/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s://ural-nko.ru/?ysclid=lovqw90clg94305280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klub-buhgalterov-nko.timepad.ru/event/3233184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ilto:bclub-ngo2014@mail.ru" TargetMode="External"/><Relationship Id="rId2" Type="http://schemas.openxmlformats.org/officeDocument/2006/relationships/hyperlink" Target="http://www.bclub-ngo.ru/blo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.me/bclubngo" TargetMode="External"/><Relationship Id="rId5" Type="http://schemas.openxmlformats.org/officeDocument/2006/relationships/hyperlink" Target="https://vk.com/public183078827" TargetMode="External"/><Relationship Id="rId4" Type="http://schemas.openxmlformats.org/officeDocument/2006/relationships/hyperlink" Target="https://www.facebook.com/groups/bclub.ngo" TargetMode="Externa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B6E3E770-0E89-0D9C-B403-EF3BDA45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0575"/>
            <a:ext cx="7918450" cy="4968875"/>
          </a:xfrm>
        </p:spPr>
        <p:txBody>
          <a:bodyPr/>
          <a:lstStyle/>
          <a:p>
            <a:pPr algn="ctr">
              <a:defRPr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«Клуб бухгалтеров и аудиторов некоммерческих организаций»</a:t>
            </a:r>
            <a:endParaRPr lang="ru-RU" altLang="ru-RU" sz="33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5" descr="logo_kba_final001">
            <a:extLst>
              <a:ext uri="{FF2B5EF4-FFF2-40B4-BE49-F238E27FC236}">
                <a16:creationId xmlns:a16="http://schemas.microsoft.com/office/drawing/2014/main" id="{772A14FD-B84B-FC9D-4C67-FEA2B00B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6250"/>
            <a:ext cx="18557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>
            <a:extLst>
              <a:ext uri="{FF2B5EF4-FFF2-40B4-BE49-F238E27FC236}">
                <a16:creationId xmlns:a16="http://schemas.microsoft.com/office/drawing/2014/main" id="{C404D0DE-F882-4132-5648-264EDBF6959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5288" y="1628775"/>
            <a:ext cx="8569325" cy="4968875"/>
          </a:xfrm>
        </p:spPr>
        <p:txBody>
          <a:bodyPr>
            <a:normAutofit fontScale="92500"/>
          </a:bodyPr>
          <a:lstStyle/>
          <a:p>
            <a:pPr marL="0" lvl="1" indent="363538" eaLnBrk="1" hangingPunct="1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СТАТУС НКО</a:t>
            </a:r>
          </a:p>
          <a:p>
            <a:pPr marL="0" lvl="1" indent="363538" eaLnBrk="1" hangingPunct="1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РЕГИСТРАЦИЯ НКО</a:t>
            </a:r>
          </a:p>
          <a:p>
            <a:pPr marL="0" lvl="1" indent="363538" eaLnBrk="1" hangingPunct="1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НКО</a:t>
            </a:r>
          </a:p>
          <a:p>
            <a:pPr marL="0" lvl="1" indent="363538" eaLnBrk="1" hangingPunct="1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ДЕЯТЕЛЬНОСТЬЮ НКО</a:t>
            </a:r>
          </a:p>
          <a:p>
            <a:pPr marL="0" lvl="1" indent="363538" eaLnBrk="1" hangingPunct="1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ХОЗЯЙСТВЕННАЯ ДЕЯТЕЛЬНОСТЬ НКО</a:t>
            </a:r>
          </a:p>
          <a:p>
            <a:pPr marL="0" lvl="1" indent="363538" eaLnBrk="1" hangingPunct="1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БАНКОВСКОЕ ДЕЛО</a:t>
            </a:r>
          </a:p>
          <a:p>
            <a:pPr marL="0" lvl="1" indent="363538" eaLnBrk="1" hangingPunct="1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ВОПРОСЫ НАЛОГООБЛОЖЕНИЯ</a:t>
            </a:r>
          </a:p>
          <a:p>
            <a:pPr marL="0" lvl="1" indent="363538" eaLnBrk="1" hangingPunct="1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 и НДС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7C5E1C6-BE9D-5FD1-B690-9C9F305A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Программа выступления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1D7F2-D2FB-8806-2F3F-2EB61DCEF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>
            <a:extLst>
              <a:ext uri="{FF2B5EF4-FFF2-40B4-BE49-F238E27FC236}">
                <a16:creationId xmlns:a16="http://schemas.microsoft.com/office/drawing/2014/main" id="{B72CB0D6-3260-B978-94D4-1609FA3430E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5288" y="1628775"/>
            <a:ext cx="8569325" cy="4968875"/>
          </a:xfrm>
        </p:spPr>
        <p:txBody>
          <a:bodyPr>
            <a:normAutofit fontScale="77500" lnSpcReduction="20000"/>
          </a:bodyPr>
          <a:lstStyle/>
          <a:p>
            <a:pPr marL="0" lvl="1" indent="0" eaLnBrk="1" hangingPunct="1">
              <a:lnSpc>
                <a:spcPct val="107000"/>
              </a:lnSpc>
              <a:buNone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10.Другие изменения по УСН</a:t>
            </a:r>
          </a:p>
          <a:p>
            <a:pPr marL="0" lvl="1" indent="0" eaLnBrk="1" hangingPunct="1">
              <a:lnSpc>
                <a:spcPct val="107000"/>
              </a:lnSpc>
              <a:buNone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НДФЛ</a:t>
            </a:r>
          </a:p>
          <a:p>
            <a:pPr marL="0" lvl="1" indent="0" eaLnBrk="1" hangingPunct="1">
              <a:lnSpc>
                <a:spcPct val="107000"/>
              </a:lnSpc>
              <a:buNone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СТРАХОВЫЕ ВЗНОСЫ И ПЕРСОНИФИЦИРОВАННЫЙ УЧЁТ</a:t>
            </a:r>
          </a:p>
          <a:p>
            <a:pPr marL="0" lvl="1" indent="0" eaLnBrk="1" hangingPunct="1">
              <a:lnSpc>
                <a:spcPct val="107000"/>
              </a:lnSpc>
              <a:buNone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НАЛОГ НА ИМУЩЕСТВО. ТРАНСПОРТНЫЙ И ЗЕМЕЛЬНЫЙ НАЛОГИ. </a:t>
            </a:r>
          </a:p>
          <a:p>
            <a:pPr marL="0" lvl="1" indent="0" eaLnBrk="1" hangingPunct="1">
              <a:lnSpc>
                <a:spcPct val="107000"/>
              </a:lnSpc>
              <a:buNone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НАЛОГ НА ПРИБЫЛЬ</a:t>
            </a:r>
          </a:p>
          <a:p>
            <a:pPr marL="514350" lvl="1" indent="-514350" eaLnBrk="1" hangingPunct="1">
              <a:lnSpc>
                <a:spcPct val="107000"/>
              </a:lnSpc>
              <a:buFont typeface="+mj-lt"/>
              <a:buAutoNum type="arabicPeriod" startAt="15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УЧЕТ И АУДИТ </a:t>
            </a:r>
          </a:p>
          <a:p>
            <a:pPr marL="514350" lvl="1" indent="-514350" eaLnBrk="1" hangingPunct="1">
              <a:lnSpc>
                <a:spcPct val="107000"/>
              </a:lnSpc>
              <a:buFont typeface="+mj-lt"/>
              <a:buAutoNum type="arabicPeriod" startAt="15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</a:p>
          <a:p>
            <a:pPr marL="514350" lvl="1" indent="-514350" eaLnBrk="1" hangingPunct="1">
              <a:lnSpc>
                <a:spcPct val="107000"/>
              </a:lnSpc>
              <a:buFont typeface="+mj-lt"/>
              <a:buAutoNum type="arabicPeriod" startAt="15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КАССОВЫЕ ОПЕРАЦИИ</a:t>
            </a:r>
          </a:p>
          <a:p>
            <a:pPr marL="514350" lvl="1" indent="-514350" eaLnBrk="1" hangingPunct="1">
              <a:lnSpc>
                <a:spcPct val="107000"/>
              </a:lnSpc>
              <a:buFont typeface="+mj-lt"/>
              <a:buAutoNum type="arabicPeriod" startAt="15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И ЗАРПЛАТА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1497AD0-D3D6-BBEB-4D8A-2DDF4B14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Программа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0064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6BB0E32-847D-9A29-6B80-6AEA128AF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0"/>
            <a:ext cx="6334125" cy="68580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СТАТУС НКО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850362CB-9AFF-D6E6-D742-76524D7C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30163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ПРАВОВОЙ СТАТУС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C315100E-AA0F-BDB1-6D1B-6A06FDFC7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72815"/>
            <a:ext cx="7200800" cy="4320481"/>
          </a:xfrm>
        </p:spPr>
        <p:txBody>
          <a:bodyPr>
            <a:no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ru-RU" sz="25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02.11.2023 № 525-ФЗ «О внесении изменений в статьи 3 и 9-1 Федерального закона «О некоммерческих организациях».</a:t>
            </a:r>
            <a:endParaRPr lang="ru-RU" sz="25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 закреплено право (а не обязанность, как в ранее действовавшей редакции закона) НКО иметь печать.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1 июня 2024 года закон вступил в силу </a:t>
            </a:r>
            <a:endParaRPr lang="ru-RU" altLang="ru-RU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D01FF-CC11-E320-8773-ED381C81D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C86CEB50-52E0-F303-035D-17A55C60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30163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ПРАВОВОЙ СТАТУС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02B0FB1C-3FC5-25CC-14C6-82BD5D405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536504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08.08.2024 № 265-ФЗ «О внесении изменения в статью 2 Федерального закона «О благотворительной деятельности и добровольчестве (волонтерстве)» (вступил в силу с 08.08.2024).</a:t>
            </a:r>
            <a:endParaRPr lang="ru-RU" sz="2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 формулировка такой цели благотворительной деятельности как «содействие укреплению престижа и роли семьи в обществе» изложена в новой редакции: «поддержка, укрепления и защиты семьи, многодетности, сохранения традиционных семейных ценностей, популяризации института брака».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4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3F5B3-DA99-EDDA-C227-E189D99EA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B48F9A79-B80E-A7A8-A180-41DBCB39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30163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ПРАВОВОЙ СТАТУС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17D699C4-6A58-D274-4FE3-8822A0C4E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536504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25.10.2024 № 349-ФЗ "О внесении изменений в отдельные законодательные акты Российской Федерации"</a:t>
            </a:r>
            <a:endParaRPr lang="ru-RU" sz="2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Подписан закон, направленный на совершенствование работы фондов целевого капитала НКО.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 в числе прочего уточняются полномочия высшего органа управления НКО, конкретизируются положения, касающиеся проведения обязательного аудита.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вступил в силу с 1 ноября 2024 года, за исключением статей 2 и 3 Закона, вступающих в силу с 1 марта 2025 года.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9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955F0-ED5F-3BE3-5FC7-813A304DD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626FE1BE-C9FC-1F64-8AAD-3C8FF7B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30163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ПРАВОВОЙ СТАТУС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92C60163-6F91-90CB-A2D9-9B102E56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536504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25.10.2024 № 349-ФЗ "О внесении изменений в отдельные законодательные акты Российской Федерации"</a:t>
            </a:r>
            <a:endParaRPr lang="ru-RU" sz="2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Подписан закон, направленный на совершенствование работы фондов целевого капитала НКО.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 в числе прочего уточняются полномочия высшего органа управления НКО, конкретизируются положения, касающиеся проведения обязательного аудита.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вступил в силу с 1 ноября 2024 года, за исключением статей 2 и 3 Закона, вступающих в силу с 1 марта 2025 года.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47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BB1925D-35FF-9F2A-407C-20A89199C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0"/>
            <a:ext cx="6334125" cy="685800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РЕГИСТРАЦИЯ НКО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F9B12BBE-B68B-91FB-D552-6D6582C1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ГОСУДАРСТВЕННАЯ РЕГИСТРАЦИЯ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F96E135B-20D0-3C50-4262-B22FFFD1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3" y="1341438"/>
            <a:ext cx="8855075" cy="5616575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08.08.2024 N 251-ФЗ "О внесении изменений в отдельные законодательные акты Российской Федерации«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Внесены изменения в Федеральный закон от 12 января 1996 года N 7-ФЗ "О некоммерческих организациях«: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 3 статьи 1 дополнен словами ", а также на личные фонды, включая международные личные фонды";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18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Настоящий Федеральный закон не распространяется на потребительские кооперативы, товарищества собственников недвижимости, в том числе товарищества собственников жилья, садоводческие и огороднические некоммерческие товарищества, а также на личные фонды, включая международные личные фонды.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C9D30-D187-AEDE-EA50-255FD833C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7BDAE60F-A7D8-1DB4-D4D0-A8CF4466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ГОСУДАРСТВЕННАЯ РЕГИСТРАЦИЯ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F032C5FD-CDFE-6106-57A1-F7845BFE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3" y="1341438"/>
            <a:ext cx="8855075" cy="5616575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Федеральной налоговой службы от 09.01.2024 № ЕД-7-14/4@ «О внесении изменений в приложения к приказу ФНС России от 31.08.2020 № ЕД-7-14/617@».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Внесены изменения в Приказ ФНС от 31.08.2020 № ЕД-7-14/617@, касающийся правил заполнения форм заявлений, направляемых для регистрационных действий в отношении физических и юридических лиц.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частности, принятым Приказом закреплена возможность при заполнении формы Р11001 (регистрация юридических лиц) включать сведения об учредителях некоммерческих организаций, что было отменено в 2020 году, в связи с чем ранее внести такие сведения было невозможно и данные об учредителях НКО отсутствовали в выписках из ЕГРЮЛ.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1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7644" y="1130858"/>
            <a:ext cx="1128713" cy="89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2778920" y="2307432"/>
            <a:ext cx="3737610" cy="79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spcBef>
                <a:spcPts val="0"/>
              </a:spcBef>
              <a:spcAft>
                <a:spcPts val="0"/>
              </a:spcAft>
            </a:pPr>
            <a:endParaRPr sz="162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75" indent="-257175">
              <a:spcBef>
                <a:spcPts val="360"/>
              </a:spcBef>
              <a:spcAft>
                <a:spcPts val="0"/>
              </a:spcAft>
            </a:pPr>
            <a:endParaRPr sz="162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75" indent="-257175">
              <a:spcBef>
                <a:spcPts val="360"/>
              </a:spcBef>
              <a:spcAft>
                <a:spcPts val="0"/>
              </a:spcAft>
            </a:pPr>
            <a:endParaRPr sz="162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813183" y="2120267"/>
            <a:ext cx="7517634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chemeClr val="lt1"/>
                </a:solidFill>
                <a:ea typeface="Calibri"/>
                <a:cs typeface="Times New Roman" panose="02020603050405020304" pitchFamily="18" charset="0"/>
                <a:sym typeface="Calibri"/>
              </a:rPr>
              <a:t>251-й вебинар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chemeClr val="lt1"/>
                </a:solidFill>
                <a:ea typeface="Calibri"/>
                <a:cs typeface="Times New Roman" panose="02020603050405020304" pitchFamily="18" charset="0"/>
                <a:sym typeface="Calibri"/>
              </a:rPr>
              <a:t>25.02.2025</a:t>
            </a:r>
            <a:endParaRPr lang="ru-RU" sz="3600" b="1" dirty="0">
              <a:solidFill>
                <a:srgbClr val="171616"/>
              </a:solidFill>
              <a:ea typeface="Calibri"/>
              <a:cs typeface="Times New Roman" panose="02020603050405020304" pitchFamily="18" charset="0"/>
              <a:sym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171616"/>
                </a:solidFill>
                <a:ea typeface="Calibri"/>
                <a:cs typeface="Times New Roman" panose="02020603050405020304" pitchFamily="18" charset="0"/>
                <a:sym typeface="Calibri"/>
              </a:rPr>
              <a:t>«Новое в правовом регулировании, налогообложении и бухгалтерском учёте в НКО в 2025 г.»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E84E3-BD8D-EBA9-E306-D8966CC57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27438F1F-5A20-5E31-004E-23722657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ГОСУДАРСТВЕННАЯ РЕГИСТРАЦИЯ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B2460EAF-1913-72D9-4FFA-64CB32F3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3" y="1341438"/>
            <a:ext cx="8855075" cy="5616575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&lt;Письмо&gt; ФНС России от 30.08.2024 N КВ-4-14/9963@ "О государственной регистрации личных фондов"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Полномочия по принятию решений о государственной регистрации личных фондов переданы от Минюст России в ФНС России.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18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&lt;Письмо&gt; ФНС России от 30.08.2024 N КВ-4-14/9965@ "О порядке внесения в ЕГРЮЛ изменений в сведения о лице, имеющем право без доверенности действовать от имени юридического лица"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ФНС сообщает об изменениях с 1 сентября 2024 года порядка внесения в ЕГРЮЛ сведений в связи с назначением лица, имеющего право без доверенности действовать от имени юридического лица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внесены Федеральным законом от 08.08.2024 N 287-ФЗ.</a:t>
            </a:r>
            <a:endParaRPr lang="ru-RU" sz="18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1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91751AB-82AA-799F-6C9D-58CB4869A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0"/>
            <a:ext cx="6334125" cy="685800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НКО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93497047-1D0D-AF41-2D52-1687CCD9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ГОСУДАРСТВЕННАЯ ПОДДЕРЖКА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1C18408F-678A-CFFC-A68F-283203552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3" y="1196975"/>
            <a:ext cx="8855075" cy="57610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30.09.2024 N 333-ФЗ "О внесении изменений в статью 31.1 Федерального закона "О некоммерческих организациях"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Дополнен перечень видов деятельности, позволяющих относить некоммерческие организации к категории социально ориентированных некоммерческих организаций.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указанный перечень включена деятельность, направленная на благоустройство территории, а также на профилактику безнадзорности и правонарушений несовершеннолетних.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C6EB8-2379-FEEF-0A18-E349351DF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A9F3643B-6519-1331-2556-D7AAC9F8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ГОСУДАРСТВЕННАЯ ПОДДЕРЖКА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68C66E49-93E9-A65B-CE92-FEF76F05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3" y="1196975"/>
            <a:ext cx="8855075" cy="57610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30.09.2024 N 333-ФЗ "О внесении изменений в статью 31.1 Федерального закона "О некоммерческих организациях"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Дополнен перечень видов деятельности, позволяющих относить некоммерческие организации к категории социально ориентированных некоммерческих организаций.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указанный перечень включена деятельность, направленная на благоустройство территории, а также на профилактику безнадзорности и правонарушений несовершеннолетних.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26.12.2024 № 476-ФЗ «О внесении изменений в Федеральный закон «О государственном (муниципальном) социальном заказе на оказание государственных (муниципальных) услуг в социальной сфере» и отдельные законодательные акты Российской Федерации» (вступил в силу 31.12.2024).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58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1CD47-5EC6-C7AA-3A3C-2BEF1D12A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C0BF41B0-7AE6-D5B9-51B4-3AD9ACA8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ГОСУДАРСТВЕННАЯ ПОДДЕРЖКА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F0F179AF-F6BA-24FB-5190-A567BEF07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3" y="1196975"/>
            <a:ext cx="8855075" cy="57610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22.06.2024 № 155-ФЗ «О внесении изменений в Федеральный закон «О государственном (муниципальном) социальном заказе на оказание государственных (муниципальных) услуг в социальной сфере» (вступил в силу 31.12.2024).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 пролонгированы нормы действующего Федерального закона от 13.07.2020 №189-ФЗ «О государственном (муниципальном) социальном заказе на оказание государственных (муниципальных) услуг в социальной сфере». Данный закон вступил в силу 13 июля 2020 года и был ограничен действием во времени до 2025 года. В субъектах Российской Федерации предусматривалась возможность доступа к бюджетным средствам юридических лиц, в том числе некоммерческих организаций, посредством участия в отборе исполнителей по электронному сертификату или в конкурсе в регионах по перечню, утвержденному Правительством Российской Федерации.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76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AEE3D-7CDD-C0B8-DDF9-E629704DA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FAFBE5F0-7755-C0EE-12A5-5260022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ГОСУДАРСТВЕННАЯ ПОДДЕРЖКА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FA66DB95-A77B-75EB-47F7-7F1F157A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3" y="1196975"/>
            <a:ext cx="8855075" cy="57610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13.07.2024 № 181-ФЗ «О внесении изменений в отдельные законодательные акты Российской Федерации» (вступил в силу 13.07.2024, за исключением некоторых положений, для которых предусмотрены иные сроки вступления).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Законом, в частности, введен новый вид деятельности социально ориентированных некоммерческих организаций (ст. 31.1 Федерального закона «О некоммерческих организациях»): «19) межмуниципальное сотрудничество».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21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66CF4-DBAE-EE9D-E4FC-D91C05656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220D211B-513F-CF79-3B5B-4457840A9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ГОСУДАРСТВЕННАЯ ПОДДЕРЖКА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98C31B39-853C-635C-4D9D-115D18996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3" y="1196975"/>
            <a:ext cx="8855075" cy="57610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30.09.2024 № 333-ФЗ «О внесении изменений в статью 31-1 Федерального закона «О некоммерческих организациях» (вступил в силу 11.10.2024).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 дополнен перечень видов деятельности социально ориентированных некоммерческих организаций двумя новыми видами: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«участие в профилактике безнадзорности и правонарушений несовершеннолетних»;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«деятельность по благоустройству территорий».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95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EC978-D23D-277C-F6E8-20CB5D37D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5E4F56FE-D573-60D6-B601-09FB5AF3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ГОСУДАРСТВЕННАЯ ПОДДЕРЖКА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ED9A7410-8887-B653-8657-55DFEE23C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3" y="1196975"/>
            <a:ext cx="8855075" cy="57610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11.06.2024 №777 «О внесении изменений в постановление Правительства Российской Федерации от 30 декабря 2012 г. № 1478» (вступило в силу 19.06.2024).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Данным Постановлением Правительства РФ скорректированы правила оказания имущественной поддержки социально ориентированным НКО в виде предоставления им нежилых помещений во владение или пользование на долгосрочной основе.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11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D4C1C-40EE-17B3-95B4-FE87B331C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9A6911E5-8C5D-1215-89A2-ACF13259D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ГОСУДАРСТВЕННАЯ ПОДДЕРЖКА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247E19FC-3713-59F8-AB1B-4F4FD960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3" y="1196975"/>
            <a:ext cx="8855075" cy="57610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агентства по делам молодежи, Ассоциации волонтерских центров от 16.05.2024 № 162/17 «Об утверждении Порядка определения и функционирования некоммерческой организации, осуществляющей функции ресурсного центра добровольчества (волонтерства)» и 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агентства по делам молодежи от 07.05.2024 №154 «О наделении Ассоциации волонтерских центров полномочиями по организационному и методическому сопровождению создания, определения и функционирования ресурсных центров добровольчества (волонтерства)».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15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040459D-5E22-9F4A-C6CC-A1560A15E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0"/>
            <a:ext cx="6334125" cy="68580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ДЕЯТЕЛЬНОСТЬЮ НКО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276BD-D6AF-953C-C3A6-C9E4AED3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73063"/>
            <a:ext cx="7643812" cy="777875"/>
          </a:xfrm>
        </p:spPr>
        <p:txBody>
          <a:bodyPr/>
          <a:lstStyle/>
          <a:p>
            <a:pPr>
              <a:defRPr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вебинара - Гамольский Павел Юрьевич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7C78A369-9412-CC4B-C7A9-F0F4BDCD0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424862" cy="4465637"/>
          </a:xfrm>
        </p:spPr>
        <p:txBody>
          <a:bodyPr/>
          <a:lstStyle/>
          <a:p>
            <a:pPr algn="l"/>
            <a:r>
              <a:rPr lang="ru-RU" altLang="ru-RU" sz="550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Ассоциации  </a:t>
            </a:r>
            <a:r>
              <a:rPr lang="en-US" altLang="ru-RU" sz="55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sz="5500">
                <a:latin typeface="Times New Roman" panose="02020603050405020304" pitchFamily="18" charset="0"/>
                <a:cs typeface="Times New Roman" panose="02020603050405020304" pitchFamily="18" charset="0"/>
              </a:rPr>
              <a:t>Клуб бухгалтеров и аудиторов некоммерческих организаций</a:t>
            </a:r>
            <a:r>
              <a:rPr lang="en-US" altLang="ru-RU" sz="55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altLang="ru-RU" sz="5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Содержимое 4">
            <a:extLst>
              <a:ext uri="{FF2B5EF4-FFF2-40B4-BE49-F238E27FC236}">
                <a16:creationId xmlns:a16="http://schemas.microsoft.com/office/drawing/2014/main" id="{33FFBBBF-DE16-28EA-66BE-A9DCCA7EBC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16688" y="5589588"/>
            <a:ext cx="2025650" cy="1268412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CA99E02C-02F3-1219-81B0-42531060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30163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КОНТРОЛЬ ЗА ДЕЯТЕЛЬНОСТЬЮ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CFF2CAEC-B1F3-7585-0833-236AC9503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856662" cy="51133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22.07.2024 №210-ФЗ «О внесении изменений в Федеральный закон «О противодействии легализации (отмыванию) доходов, полученных преступным путем, и финансированию терроризма» (вступил в силу 22.07.2024).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Суть изменений, затрагивающих некоммерческие организации, заключается в изменении механизма реабилитации юридических лиц, включенных Центральным банком РФ в группу высокой степени (уровня) риска совершения подозрительных операций.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08718-4BA8-CBFC-B46B-B06174ADE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D61C87ED-0F7C-C18E-C256-EFD24896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30163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КОНТРОЛЬ ЗА ДЕЯТЕЛЬНОСТЬЮ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963AC520-7BF2-F789-0C72-BE980B7D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856662" cy="51133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7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08.08.2024 №219-ФЗ «О внесении изменений в отдельные законодательные акты Российской Федерации»;</a:t>
            </a:r>
            <a:endParaRPr lang="ru-RU" sz="17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7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08.08.2024 №220-ФЗ «О внесении изменений в статью 284-1 Уголовного кодекса Российской Федерации»;</a:t>
            </a:r>
            <a:endParaRPr lang="ru-RU" sz="17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7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08.08.2024 №264-ФЗ «О внесении изменений в статьи 4.5 и 20.33 Кодекса Российской Федерации об административных правонарушениях».</a:t>
            </a:r>
            <a:endParaRPr lang="ru-RU" sz="17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три закона взаимосвязаны и вступили в силу с 19.08.2024.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Суть внесенных законодательных изменений состоит исключении указания на неправительственный характер иностранных и международных организаций, деятельность которых может быть признана нежелательной на территории РФ. Закреплено, что нежелательной на территории Российской Федерации может быть также признана деятельность не входящей в структуру органов государственной власти иностранного государства иностранной или международной организации, учредителем (участником) которой являются государственные органы иностранного государства (за исключением международной межправительственной организации, членом которой является Российская Федерация).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70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03297-C90D-379A-EAA6-089DEBC84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BB3DB7FE-136C-D2DF-7711-1E939831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30163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КОНТРОЛЬ ЗА ДЕЯТЕЛЬНОСТЬЮ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4387316F-DCAE-6EAA-51C7-C61599CEE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856662" cy="51133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08.08.2024 №322-ФЗ «О внесении изменений в отдельные законодательные акты Российской Федерации» (вступает в силу с 05.02.2025).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Суть принятых законодательных изменений состоит во введении в сферу профилактики правонарушений несовершеннолетних института «наставничества». Соответствующие поправки внесены в Федеральный закон от 24.06.1999 №120-ФЗ «Об основах системы профилактики безнадзорности и правонарушений несовершеннолетних» и в Федеральный закон от 11.08.1995 №135-ФЗ «О благотворительной деятельности и добровольчестве (волонтерстве)».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реестр наставников и организаций, выразивших желание работать с несовершеннолетними, не могут включаться лица, не отвечающие перечисленным в законе требованиям. В частности, не могут быть наставниками лица, которые не допускаются к педагогической деятельности по ст. 351.1 Трудового кодекса РФ, а также те, кто не вправе быть учредителями и членами НКО на основании ст. 15 Федерального закона «О некоммерческих организациях». Не вправе работать с «трудными» подростками и иностранные агенты.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60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602C7-159D-43F7-5DBD-6BA42DB6C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7AD4F887-5914-EAC4-BE3A-BAB0B41D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30163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КОНТРОЛЬ ЗА ДЕЯТЕЛЬНОСТЬЮ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DB9BEC6C-4317-03C8-9C71-E1D450FA9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856662" cy="51133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11.10.2023 № 754 «Об утверждении формы и порядка направления в Министерство просвещения Российской Федерации уведомления о планируемом осуществлении просветительской деятельности».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38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059AF-69A3-C641-4166-C0AF796F4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FA6DC96E-5E70-7449-948B-56E219F3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30163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КОНТРОЛЬ ЗА ДЕЯТЕЛЬНОСТЬЮ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66F469BE-00AF-77CD-1EC9-78F5EECB4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856662" cy="51133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28.12.2024 № 520-ФЗ «О внесении изменений в Федеральный закон «О контроле за деятельностью лиц, находящихся под иностранным влиянием» (вступил в силу 01.03.2025).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Введена обязанность использования спецсчета для получения доходов иностранным агентом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принятому закону иностранный агент обязан использовать специальный рублевый счет для зачисления средств, в частности, от продажи недвижимого имущества, транспортных средств, передачи исключительных прав, при получении процентов по вкладам и ряда иных доходов.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имя иностранного агента может быть открыт только один специальный счет.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33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A087E-0348-02AF-32D7-697FC4BA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1BBDA481-4515-1925-EFC6-D178B8BD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30163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КОНТРОЛЬ ЗА ДЕЯТЕЛЬНОСТЬЮ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A202E303-CF8E-35DA-FC05-51EDA0A24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856662" cy="51133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7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26.02.2024 N 32-ФЗ "О внесении изменений в Федеральный закон "О некоммерческих организациях". Начало действия документа - 08.03.2024.</a:t>
            </a:r>
            <a:endParaRPr lang="ru-RU" sz="17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Дополнен перечень видов деятельности для отнесения некоммерческой организации к социально ориентированным НКО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Так, к видам деятельности, позволяющим некоммерческой организации получить статус социально ориентированной и претендовать на меры государственной поддержки, отнесены в том числе: деятельность в сфере поддержки семьи, материнства, отцовства и детства, организации и проведения мероприятий, способствующих развитию предусмотренных законодательством РФ форм устройства детей, оставшихся без попечения родителей, в семью; содержание животных в приютах для животных.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этого, законом закреплена обязанность некоммерческих организаций размещать свой устав на информационном ресурсе Минюста в сети "Интернет" (</a:t>
            </a:r>
            <a:r>
              <a:rPr lang="ru-RU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порядке и сроки, которые определены Минюстом России).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некоммерческих организаций введена обязанность разместить свой устав на информационном ресурсе Минюста России в порядке и сроки, которые будут установлены ведомственным актом.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17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B2BED-A910-5936-FE01-10EB56507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59802EAB-9A9D-523C-8904-D60ECEE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30163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КОНТРОЛЬ ЗА ДЕЯТЕЛЬНОСТЬЮ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14332F8E-E182-E31B-92AE-4439AECBD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713092" cy="4752553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юстиции Российской Федерации от 05.06.2024 № 180 «Об утверждении Порядка и сроков размещения некоммерческими организациями (за исключением политических партий) устава на информационном ресурсе Министерства юстиции Российской Федерации в информационно-телекоммуникационной сети «Интернет».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Некоммерческие организации (кроме политических партий) должны размещать свои уставы в формате PDF через личный кабинет (https://nco.minjust.gov.ru/) на сайте Минюста. Срок - 30 календарных дней с даты госрегистрации некоммерческой организации.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корректировке устава новую редакцию нужно опубликовать в течение 30 календарных дней с даты госрегистрации изменений.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Организациям, которые зарегистрированы до конца 2024 года, разрешено разместить свои уставы до 1 апреля 2025 года.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76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98C9F-0A77-0B07-8D5C-3212D71C0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9E86CC37-5E79-6AF9-903D-ED1793BF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30163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КОНТРОЛЬ ЗА ДЕЯТЕЛЬНОСТЬЮ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C7901CFD-79BA-3E16-FEDE-4759C83A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713092" cy="4752553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юстиции Российской Федерации от 29.11.2024 № 353 «Об утверждении Порядка ведения перечня иностранных и международных организаций, деятельность которых признана нежелательной на территории Российской Федерации, включения в него и исключения из него иностранных и международных организаций».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Новый приказ должен заменить действующий аналогичный Приказ Минюста России ‎от 03.09.2015 № 209. Он учитывает произошедшие изменения законодательства, в частности, исключение указания на неправительственный характер деятельности иностранных или международных организаций, деятельность которых может быть признана нежелательной на территории РФ.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25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8CECC48-62CE-BF75-085E-B8EBEFCEC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0"/>
            <a:ext cx="6334125" cy="68580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ХОЗЯЙСТВЕННАЯ ДЕЯТЕЛЬНОСТЬ НКО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F669D484-B9A7-E4BC-B413-CD5C465C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60325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ХОЗЯЙСТВЕННАЯ ДЕЯТЕЛЬНОСТЬ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D4D63673-5691-A3B3-F187-1136F2FE5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856662" cy="51133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30.11.2024 № 420-ФЗ «О внесении изменений в Кодекс Российской Федерации об административных правонарушениях» (вступает в силу 30.05.2025) и Федеральный закон от 30.11.2024 № 421-ФЗ «О внесении изменений в Уголовный кодекс Российской Федерации» (вступил в силу с 11.12.2024).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Принятые законодательные изменения направлены на серьезное ужесточение ответственности за административные правонарушения и преступления в сфере обработки персональных данных.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868680" y="2003108"/>
            <a:ext cx="7406640" cy="34990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 marL="257169" indent="-257169">
              <a:spcBef>
                <a:spcPts val="0"/>
              </a:spcBef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2625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sz="2625" dirty="0"/>
          </a:p>
          <a:p>
            <a:pPr marL="257169" indent="-257169">
              <a:spcBef>
                <a:spcPts val="540"/>
              </a:spcBef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2625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</a:t>
            </a:r>
          </a:p>
          <a:p>
            <a:pPr marL="257169" indent="-257169">
              <a:spcBef>
                <a:spcPts val="540"/>
              </a:spcBef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2625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sz="2625" dirty="0"/>
          </a:p>
          <a:p>
            <a:pPr marL="257169" indent="-257169">
              <a:spcBef>
                <a:spcPts val="540"/>
              </a:spcBef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2625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sz="2625" dirty="0"/>
          </a:p>
          <a:p>
            <a:pPr marL="257169" indent="-257169">
              <a:spcBef>
                <a:spcPts val="540"/>
              </a:spcBef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2625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2625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262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461614" y="1225868"/>
            <a:ext cx="6813708" cy="7772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buClr>
                <a:schemeClr val="dk1"/>
              </a:buClr>
              <a:buSzPts val="3840"/>
            </a:pPr>
            <a:r>
              <a:rPr lang="ru-RU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944" y="1225869"/>
            <a:ext cx="722948" cy="694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6612D-066A-F16E-5C05-412FB8D8D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D6A84049-F948-11C0-30F6-6FC6EE7C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60325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ХОЗЯЙСТВЕННАЯ ДЕЯТЕЛЬНОСТЬ НКО</a:t>
            </a: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8D28CE94-14CE-D495-B503-614B1CA9B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856662" cy="5113338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 сентября 2024 года вступили изменения в Федеральный закон от 06.04.2011 № 63-ФЗ «Об электронной подписи», предусмотренные Федеральным законом от 04.08.2023 № 457-ФЗ «О внесении изменений в отдельные законодательные акты Российской Федерации» об использовании машиночитаемых доверенностей сотрудниками юридических лиц.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9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50821EA-6FB3-8C54-8587-0FF7C2816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0"/>
            <a:ext cx="6334125" cy="68580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НАЛОГООБЛОЖЕНИЕ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C050D-5CF2-54D9-E58A-7856A9E91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7C91F11-B649-2CDC-464F-64FC5C0AC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0"/>
            <a:ext cx="6334125" cy="685800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ВОПРОСЫ НАЛОГООБЛОЖЕНИЯ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179623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8D86CBFD-953D-A9A8-9CAF-348E870D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ОБЩИЕ ВОПРОСЫ НАЛОГООБЛОЖЕНИЯ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Содержимое 4">
            <a:extLst>
              <a:ext uri="{FF2B5EF4-FFF2-40B4-BE49-F238E27FC236}">
                <a16:creationId xmlns:a16="http://schemas.microsoft.com/office/drawing/2014/main" id="{E95BA3C9-3B37-0AC7-3A0E-3E958E2C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lnSpcReduction="10000"/>
          </a:bodyPr>
          <a:lstStyle/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08.08.2024 № 259-ФЗ "О внесении изменений в части первую и вторую Налогового кодекса Российской Федерации и отдельные законодательные акты Российской Федерации о налогах и сборах"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5 февраля 2025 г. исключают блокировку операций по счетам организаций в случае, когда не подана квитанция о приеме требования предоставить документы, пояснения или уведомление о вызове в налоговую.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устанавливается порядок определения даты получения документов от инспекции по ТКС: датой получения документов от налоговой считают 6-й рабочий день со дня их отправки по ТКС. Изменения затрагивают тех, кто указан в п. 5.1 ст. 23 НК РФ. Это, например, организации, которые подают в налоговую годовую </a:t>
            </a:r>
            <a:r>
              <a:rPr lang="ru-RU" altLang="ru-RU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бухотчетность</a:t>
            </a: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702784CF-A3F6-D09B-53FE-8378DD7F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ОБЩИЕ ВОПРОСЫ НАЛОГООБЛОЖЕНИЯ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Содержимое 4">
            <a:extLst>
              <a:ext uri="{FF2B5EF4-FFF2-40B4-BE49-F238E27FC236}">
                <a16:creationId xmlns:a16="http://schemas.microsoft.com/office/drawing/2014/main" id="{E5D13449-4682-C35A-4229-9301EE46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fontScale="92500" lnSpcReduction="10000"/>
          </a:bodyPr>
          <a:lstStyle/>
          <a:p>
            <a:pPr indent="457200" algn="just">
              <a:spcAft>
                <a:spcPts val="800"/>
              </a:spcAft>
              <a:defRPr/>
            </a:pPr>
            <a:endParaRPr lang="ru-RU" altLang="ru-RU" sz="2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от 15.04.2024 N ЕД-7-14/306@ "О внесении изменений в приложения к приказу Федеральной налоговой службы от 04.09.2020 N ЕД-7-14/632@"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сообщать об обособленных подразделениях в одном городе нужно по новой форме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несколько обособленных подразделений находятся в одном муниципальном образовании или городе федерального значения, но на территории разных инспекций, их можно поставить на учет в одной из них. 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года уведомлять налоговую о своем выборе нужно по новой форме. Ее сократили до 1 страницы. Больше не надо подробно указывать сведения об обособленных подразделениях. В уведомлении нужно сообщить о выборе инспекции - привести ее код.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представления и порядок заполнения тоже изменили.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DFBCD87F-39DA-65B7-F15C-89079B8A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ОБЩИЕ ВОПРОСЫ НАЛОГООБЛОЖЕНИЯ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Содержимое 4">
            <a:extLst>
              <a:ext uri="{FF2B5EF4-FFF2-40B4-BE49-F238E27FC236}">
                <a16:creationId xmlns:a16="http://schemas.microsoft.com/office/drawing/2014/main" id="{625BAACF-F878-0DC3-7029-14E0B80B2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fontScale="85000" lnSpcReduction="20000"/>
          </a:bodyPr>
          <a:lstStyle/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08.08.2024 N 259-ФЗ "О внесении изменений в части первую и вторую Налогового кодекса Российской Федерации и отдельные законодательные акты Российской Федерации о налогах и сборах« и Федеральный закон от 29.10.2024 N 362-ФЗ "О внесении изменений в части первую и вторую Налогового кодекса Российской Федерации и отдельные законодательные акты Российской Федерации"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уточняют правила расчета пеней, начисляемых организациям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по 31 декабря 2025 года организациям установят 3 ставки для расчета пеней: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первые 30 календарных дней просрочки - 1/300 ставки ЦБ от суммы недоимки;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31-го по 90-й день - 1/150;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91-го дня и по день оплаты - 1/300.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Временный порядок расчета пеней по фиксированной ставке 1/300 ключевой ставки Банка России больше не работает. Правило применяют по 31 декабря 2024 года независимо от того, сколько дней была просрочка.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198B9-165F-7025-2B0C-E20B0FF95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2C337170-C2F8-568A-6A5C-82A36B31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ОБЩИЕ ВОПРОСЫ НАЛОГООБЛОЖЕНИЯ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Содержимое 4">
            <a:extLst>
              <a:ext uri="{FF2B5EF4-FFF2-40B4-BE49-F238E27FC236}">
                <a16:creationId xmlns:a16="http://schemas.microsoft.com/office/drawing/2014/main" id="{95221E5D-B20D-0271-D37C-3BD2A706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29.11.2024 N 418-ФЗ "О внесении изменений в части первую и вторую Налогового кодекса Российской Федерации и отдельные законодательные акты Российской Федерации"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Подписан закон о налогообложении операций с цифровой валютой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71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261EFDD8-0C4E-6AB8-B8C9-F975DDD9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ОБЩИЕ ВОПРОСЫ НАЛОГООБЛОЖЕНИЯ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Содержимое 4">
            <a:extLst>
              <a:ext uri="{FF2B5EF4-FFF2-40B4-BE49-F238E27FC236}">
                <a16:creationId xmlns:a16="http://schemas.microsoft.com/office/drawing/2014/main" id="{E3B58C62-3F09-61DC-3099-9A6D5195A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fontScale="85000" lnSpcReduction="20000"/>
          </a:bodyPr>
          <a:lstStyle/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19.12.2023 N 610-ФЗ "О внесении изменений в части первую и вторую Налогового кодекса Российской Федерации и отдельные законодательные акты Российской Федерации о налогах и сборах"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г. в НК РФ вводят понятие счета цифрового рубля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счет, открытый оператором платформы цифрового рубля по договору счета такого рубля.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Предусмотрели возможность взыскания недоимок за счет цифровых рублей в ситуации, когда нет или недостаточно денег (драгметаллов) на счетах налогоплательщика либо его электронных денег.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года налоговики могут приостанавливать операции по счетам цифрового рубля, а также истребовать у операторов платформы справки о таких счетах, об остатках денег на них и др.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Предусмотрели освобождение от НДС операций с цифровым рублем и правила признания доходов и расходов по операциям с ним при налогообложении прибыли. Для НДФЛ установили, что датой получения дохода считается день его перечисления на счет цифрового рубля.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21CE7368-D58A-64BC-F4E1-850316CD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ОБЩИЕ ВОПРОСЫ НАЛОГООБЛОЖЕНИЯ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Содержимое 4">
            <a:extLst>
              <a:ext uri="{FF2B5EF4-FFF2-40B4-BE49-F238E27FC236}">
                <a16:creationId xmlns:a16="http://schemas.microsoft.com/office/drawing/2014/main" id="{51BD724E-4338-34C4-CA6F-6740C1EBB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lnSpcReduction="10000"/>
          </a:bodyPr>
          <a:lstStyle/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08.08.2024 N 259-ФЗ "О внесении изменений в части первую и вторую Налогового кодекса Российской Федерации и отдельные законодательные акты Российской Федерации о налогах и сборах"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единую (упрощенную) декларацию сдают 1 раз.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Оптимизируют число нулевых деклараций. Так, единую (упрощенную) декларацию нужно сдавать только за первый период, в котором не было движения денег или объектов обложения НДС и налогом на прибыль. Сроки такие: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НДС - не позднее 20-го числа первого месяца следующего квартала;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налогу на прибыль - не позднее 20 апреля.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ее подавали ежеквартально.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91321-595D-531B-98F6-62020A34E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10B40E36-18FA-A5F5-411C-48307651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ОБЩИЕ ВОПРОСЫ НАЛОГООБЛОЖЕНИЯ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Содержимое 4">
            <a:extLst>
              <a:ext uri="{FF2B5EF4-FFF2-40B4-BE49-F238E27FC236}">
                <a16:creationId xmlns:a16="http://schemas.microsoft.com/office/drawing/2014/main" id="{A82A3BD9-1868-C39A-FE11-DB27FD8C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ФНС России от 05.11.2024 N ЕД-7-8/987@ "Об утверждении формы справки о наличии по состоянию на дату формирования справки положительного, отрицательного или нулевого сальдо единого налогового счета налогоплательщика, плательщика сбора, плательщика страховых взносов или налогового агента и формата ее представления в электронной форме". Зарегистрировано в Минюсте России 09.12.2024 N 80495.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Обновлена форма (формат) справки о наличии на дату ее формирования положительного, отрицательного или нулевого сальдо единого налогового счета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7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9" y="1645404"/>
            <a:ext cx="7758222" cy="356719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4E48E66-5CFD-F12D-3F23-F977ABD49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0"/>
            <a:ext cx="6334125" cy="685800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УСН и НДС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A967A03E-98A6-5B14-C5EE-08EBB4316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УСН и НДС</a:t>
            </a:r>
          </a:p>
        </p:txBody>
      </p:sp>
      <p:sp>
        <p:nvSpPr>
          <p:cNvPr id="24579" name="Содержимое 4">
            <a:extLst>
              <a:ext uri="{FF2B5EF4-FFF2-40B4-BE49-F238E27FC236}">
                <a16:creationId xmlns:a16="http://schemas.microsoft.com/office/drawing/2014/main" id="{3337E757-BC5E-3A8D-D06C-31AA28F67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84313"/>
            <a:ext cx="8856662" cy="52578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12.07.2024 № 176-ФЗ "О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Федерации"</a:t>
            </a:r>
            <a:endParaRPr lang="ru-RU" altLang="ru-RU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на УСН - плательщики НДС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CD1C6A25-8554-65A9-3C71-F997BE14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УСН и НДС</a:t>
            </a:r>
          </a:p>
        </p:txBody>
      </p:sp>
      <p:sp>
        <p:nvSpPr>
          <p:cNvPr id="20483" name="Содержимое 4">
            <a:extLst>
              <a:ext uri="{FF2B5EF4-FFF2-40B4-BE49-F238E27FC236}">
                <a16:creationId xmlns:a16="http://schemas.microsoft.com/office/drawing/2014/main" id="{28030D87-6D79-3A25-080F-077278B74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84313"/>
            <a:ext cx="8856662" cy="52578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Организации, соответствующие одному из трёх условий, освобождаются от обязанностей плательщика НДС </a:t>
            </a: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(новая редакция п. 1 ст. 145 НК РФ)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календарный год, предшествующий календарному году, начиная с которого организация &lt;…&gt; переходит на упрощённую систему налогообложения, у указанных организации &lt;…&gt; сумма доходов, определяемых в порядке, установленном главой 23, 25 или 26.1 настоящего Кодекса &lt;…&gt;, не превысила в совокупности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миллионов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предшествующий налоговый период по налогу, уплачиваемому в связи с применением упрощенной системы налогообложения, у указанных организации &lt;…&gt; сумма доходов, определяемых в соответствии со статьей 346.15 и подпунктами 1 и 3 пункта 1 статьи 346.25 настоящего Кодекса, не превысила в совокупности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миллионов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Вновь созданная организация &lt;…&gt;, применяющие упрощенную систему налогообложения, освобождаются от исполнения обязанностей налогоплательщика, связанных с исчислением и уплатой налога, начиная с даты постановки их на учет в налоговом органе, указанной в свидетельстве о постановке на учет в налоговом органе.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9F2E74A7-4664-D2DB-4FA0-5B71934B0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УСН и НДС</a:t>
            </a:r>
          </a:p>
        </p:txBody>
      </p:sp>
      <p:sp>
        <p:nvSpPr>
          <p:cNvPr id="26627" name="Содержимое 4">
            <a:extLst>
              <a:ext uri="{FF2B5EF4-FFF2-40B4-BE49-F238E27FC236}">
                <a16:creationId xmlns:a16="http://schemas.microsoft.com/office/drawing/2014/main" id="{8084DF85-986F-7AE1-0197-69ED4F820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84313"/>
            <a:ext cx="8856662" cy="52578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346.15. Порядок определения доходов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 При определении объекта налогообложения не учитываются: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доходы, указанные в статье 251 настоящего Кодекса </a:t>
            </a:r>
            <a:r>
              <a:rPr lang="en-US" altLang="ru-RU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&lt;…&gt;</a:t>
            </a:r>
            <a:endParaRPr lang="ru-RU" altLang="ru-RU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8C02216F-A01A-1F44-51BD-1D2F79F1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УСН и НДС</a:t>
            </a:r>
          </a:p>
        </p:txBody>
      </p:sp>
      <p:sp>
        <p:nvSpPr>
          <p:cNvPr id="27651" name="Содержимое 4">
            <a:extLst>
              <a:ext uri="{FF2B5EF4-FFF2-40B4-BE49-F238E27FC236}">
                <a16:creationId xmlns:a16="http://schemas.microsoft.com/office/drawing/2014/main" id="{7C2414CA-BE43-830F-094E-240BBF6E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84313"/>
            <a:ext cx="8856662" cy="52578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Подача уведомлений для освобождения от обязанностей плательщика НДС не требуется. Освобождение предоставляется в автоматическом режиме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(п. 1 Методических рекомендаций из Письма ФНС России от 17.10.2024 № СД-4-3/11815@, Письмо Минфина России от 02.10.2024 № 03-07-11/95245).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FFE41900-CEB9-4369-775E-BD5B7FEB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УСН и НДС</a:t>
            </a:r>
          </a:p>
        </p:txBody>
      </p:sp>
      <p:sp>
        <p:nvSpPr>
          <p:cNvPr id="28675" name="Содержимое 4">
            <a:extLst>
              <a:ext uri="{FF2B5EF4-FFF2-40B4-BE49-F238E27FC236}">
                <a16:creationId xmlns:a16="http://schemas.microsoft.com/office/drawing/2014/main" id="{EDA5C7AA-1132-70DC-45B9-79372A63F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84313"/>
            <a:ext cx="8856662" cy="52578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освобождении от НДС не нужно составлять счета-фактуры (п. 5 ст. 168 НК РФ).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(п. 5 ст. 168 НК РФ в ред. Федерального закона от 29.10.2024 № 362-ФЗ "О внесении изменений в части первую и вторую Налогового кодекса Российской Федерации и отдельные законодательные акты Российской Федерации").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029A5A1D-F485-1982-6B96-5816C020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УСН и НДС</a:t>
            </a:r>
          </a:p>
        </p:txBody>
      </p:sp>
      <p:sp>
        <p:nvSpPr>
          <p:cNvPr id="20483" name="Содержимое 4">
            <a:extLst>
              <a:ext uri="{FF2B5EF4-FFF2-40B4-BE49-F238E27FC236}">
                <a16:creationId xmlns:a16="http://schemas.microsoft.com/office/drawing/2014/main" id="{0D8868CD-6AFB-69AD-0CA4-99083CDC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84313"/>
            <a:ext cx="8856662" cy="52578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случае, если доходы организации с начала года превысят 60 млн руб., действие освобождения прекращается с 1-го числа месяца, следующего за месяцем превышения (п. 5 ст. 145 НК РФ).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освобождение на организацию не распространяется, у неё есть выбор: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	применять пониженные ставки НДС 5% и 7%. В этом случае "входной" ("ввозной") НДС нельзя принять к вычету (п. 8 ст. 164, </a:t>
            </a:r>
            <a:r>
              <a:rPr lang="ru-RU" sz="3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8 п. 2 ст. 170, </a:t>
            </a:r>
            <a:r>
              <a:rPr lang="ru-RU" sz="3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3, 4 п. 2 ст. 171 НК РФ);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	рассчитывать НДС по общеустановленным ставкам, (как правило, 20%). В этом случае "входной" ("ввозной") НДС принимается к вычету в общем порядке.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A043E024-FE0B-B514-B313-A63C86BB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УСН и НДС</a:t>
            </a:r>
          </a:p>
        </p:txBody>
      </p:sp>
      <p:sp>
        <p:nvSpPr>
          <p:cNvPr id="20483" name="Содержимое 4">
            <a:extLst>
              <a:ext uri="{FF2B5EF4-FFF2-40B4-BE49-F238E27FC236}">
                <a16:creationId xmlns:a16="http://schemas.microsoft.com/office/drawing/2014/main" id="{04B2FC0A-E4A2-FE97-A976-37A38A504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00213"/>
            <a:ext cx="8424862" cy="496887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Ставку НДС 5% при УСН разрешается применять в следующих случаях (</a:t>
            </a:r>
            <a:r>
              <a:rPr lang="ru-RU" sz="19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 п. 8, п. 9 ст. 164 НК РФ):</a:t>
            </a:r>
            <a:endParaRPr lang="ru-RU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облагаемых доходов организации за предыдущий год составила больше 60 млн руб., но не превысила 250 млн руб. (с индексацией). Правило действует независимо от того, какой налоговый режим применялся в предыдущем году;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применяла в текущем году освобождение от НДС и утратила его, т.к. сумма её облагаемых доходов за этот год превысила 60 млн руб.	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применения ставки 5% и превышении облагаемых доходов организации с начала года величины 250 млн руб. (с индексацией), такая организация утрачивает право на ставку 5% начиная с 1-го числа месяца, следующего за месяцем превышения (</a:t>
            </a:r>
            <a:r>
              <a:rPr lang="ru-RU" sz="19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 п. 8 ст. 164 НК РФ). При утрате права на ставку НДС 5% разрешено применять ставку 7%.</a:t>
            </a:r>
            <a:endParaRPr lang="ru-RU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61A2698D-4E44-94D6-EC31-B71FE699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УСН и НДС</a:t>
            </a:r>
          </a:p>
        </p:txBody>
      </p:sp>
      <p:sp>
        <p:nvSpPr>
          <p:cNvPr id="20483" name="Содержимое 4">
            <a:extLst>
              <a:ext uri="{FF2B5EF4-FFF2-40B4-BE49-F238E27FC236}">
                <a16:creationId xmlns:a16="http://schemas.microsoft.com/office/drawing/2014/main" id="{36BE0BAA-B3A3-75CE-2BFC-20B2098D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00213"/>
            <a:ext cx="8424862" cy="4968875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Ставку НДС 7% при УСН разрешено применять в следующих случаях (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 п. 8, п. 9 ст. 164 НК РФ):</a:t>
            </a:r>
            <a:endParaRPr lang="ru-RU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сумма облагаемых доходов организации за предыдущий год составила больше 60 млн руб., но не превысила 450 млн руб. (с индексацией). Правило действует независимо от того, какой налоговый режим (режимы) применялся в предыдущем году;</a:t>
            </a:r>
            <a:endParaRPr lang="ru-RU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в текущем году организация применяла пониженную ставку 5%, но утратила право на неё, так как сумма её облагаемых доходов с начала года превысила лимит.</a:t>
            </a:r>
            <a:endParaRPr lang="ru-RU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Ставку 7% можно применять, пока облагаемые доходы с начала года не превысят 450 млн руб. (с индексацией). Если лимит доходов будет превышен, право на применение ставки 7% утрачивается с 1-го числа месяца такого превышения (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 п. 8, п. 9 ст. 164 НК РФ). Но право на УСН считается утраченным с 1-го числа квартала, в котором доходы превысили указанную сумму (п. 4 ст. 346.13 НК РФ). Поэтому, если доходы превысили лимит во 2-м или 3-м месяце квартала, </a:t>
            </a:r>
            <a:r>
              <a:rPr lang="ru-R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наш взгляд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утрата права на ставку 7% произойдёт уже с 1-го числа квартала.</a:t>
            </a:r>
            <a:endParaRPr lang="ru-RU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618C9833-D734-6D62-9C3A-5BD428961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УСН и НДС</a:t>
            </a:r>
          </a:p>
        </p:txBody>
      </p:sp>
      <p:sp>
        <p:nvSpPr>
          <p:cNvPr id="20483" name="Содержимое 4">
            <a:extLst>
              <a:ext uri="{FF2B5EF4-FFF2-40B4-BE49-F238E27FC236}">
                <a16:creationId xmlns:a16="http://schemas.microsoft.com/office/drawing/2014/main" id="{8651FD92-FF12-45CF-D29B-D57318369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96887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Коэффициент-дефлятор на 2025 г. равен 1. Прежние коэффициенты-дефляторы, установленные в целях применения гл. 26.2 НК РФ, с 1 января 2025 г. не действуют (ч. 11.1 ст. 8 Федерального закона от 12.07.2024 № 176-ФЗ).</a:t>
            </a:r>
            <a:endParaRPr lang="ru-RU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"Входной" и "ввозной" НДС нельзя принять к вычету, если товары (работы, услуги), имущественные права, при приобретении (ввозе) которых уплачен этот налог, используется для операций, которые облагаются по пониженным ставкам НДС 5% и 7%, а также для операций, облагаемых по ставке 0%, указанных в </a:t>
            </a:r>
            <a:r>
              <a:rPr lang="ru-RU" sz="19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1 - 1.2, 2.1 - 3.1, 7, 11 п. 1 ст. 164 НК РФ. Этот НДС включается в стоимость приобретенных товаров (работ, услуг), имущественных прав (</a:t>
            </a:r>
            <a:r>
              <a:rPr lang="ru-RU" sz="19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8 п. 2 ст. 170, </a:t>
            </a:r>
            <a:r>
              <a:rPr lang="ru-RU" sz="19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3, 4 п. 2 ст. 171 НК РФ).</a:t>
            </a:r>
            <a:endParaRPr lang="ru-RU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освобождении от НДС или применении ставок НДС 5% или 7%, в бухгалтерском учете "входной" и "ввозной" НДС включается в стоимость приобретенных товаров (ОС, НМА, работ, услуг, имущественных прав).</a:t>
            </a:r>
            <a:endParaRPr lang="ru-RU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1527101"/>
            <a:ext cx="9144000" cy="3803799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752756A2-2D03-AB7D-B306-0D5B43D2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УСН и НДС</a:t>
            </a:r>
          </a:p>
        </p:txBody>
      </p:sp>
      <p:sp>
        <p:nvSpPr>
          <p:cNvPr id="33795" name="Содержимое 4">
            <a:extLst>
              <a:ext uri="{FF2B5EF4-FFF2-40B4-BE49-F238E27FC236}">
                <a16:creationId xmlns:a16="http://schemas.microsoft.com/office/drawing/2014/main" id="{1F925DEA-E662-AC50-2FB5-7C7075ECF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968875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784225" algn="l"/>
              </a:tabLst>
            </a:pPr>
            <a:r>
              <a:rPr lang="ru-RU" altLang="ru-RU" sz="2100" b="1">
                <a:latin typeface="Times New Roman" panose="02020603050405020304" pitchFamily="18" charset="0"/>
                <a:cs typeface="Calibri" panose="020F0502020204030204" pitchFamily="34" charset="0"/>
              </a:rPr>
              <a:t>"Методические рекомендации по НДС для УСН" (направлены письмом ФНС России от 17.10.2024 № СД-4-3/1181@)</a:t>
            </a:r>
          </a:p>
          <a:p>
            <a:pPr>
              <a:spcBef>
                <a:spcPct val="0"/>
              </a:spcBef>
              <a:tabLst>
                <a:tab pos="784225" algn="l"/>
              </a:tabLst>
            </a:pPr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ФНС подготовила методрекомендации для организаций и ИП на УСН, которые с 2025 года станут плательщиками НДС. Налоговая служба рассмотрела различные жизненные ситуации и алгоритм действий налогоплательщиков, указала, на что стоит обращать внимание. Плательщики УСН смогут найти ответы, к примеру, на такие вопросы:</a:t>
            </a:r>
          </a:p>
          <a:p>
            <a:pPr>
              <a:spcBef>
                <a:spcPct val="0"/>
              </a:spcBef>
              <a:tabLst>
                <a:tab pos="784225" algn="l"/>
              </a:tabLst>
            </a:pPr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- когда возникает обязанность исчислять и уплачивать НДС и когда такой обязанности нет;</a:t>
            </a:r>
          </a:p>
          <a:p>
            <a:pPr>
              <a:spcBef>
                <a:spcPct val="0"/>
              </a:spcBef>
              <a:tabLst>
                <a:tab pos="784225" algn="l"/>
              </a:tabLst>
            </a:pPr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- как определять, соблюден ли лимит доходов (60 млн руб.);</a:t>
            </a:r>
          </a:p>
          <a:p>
            <a:pPr>
              <a:spcBef>
                <a:spcPct val="0"/>
              </a:spcBef>
              <a:tabLst>
                <a:tab pos="784225" algn="l"/>
              </a:tabLst>
            </a:pPr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- как уплачивать НДС по длящимся договорам, которые заключили до 2025 года;</a:t>
            </a:r>
          </a:p>
          <a:p>
            <a:pPr>
              <a:spcBef>
                <a:spcPct val="0"/>
              </a:spcBef>
              <a:tabLst>
                <a:tab pos="784225" algn="l"/>
              </a:tabLst>
            </a:pPr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- какую ставку по НДС можно выбрать;</a:t>
            </a:r>
          </a:p>
          <a:p>
            <a:pPr>
              <a:spcBef>
                <a:spcPct val="0"/>
              </a:spcBef>
              <a:tabLst>
                <a:tab pos="784225" algn="l"/>
              </a:tabLst>
            </a:pPr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- когда применять расчетные ставки.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D7FEAAE-1B46-8330-DDC7-4691E788A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0"/>
            <a:ext cx="6334125" cy="685800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изменения по УСН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5EE0E9B4-5CF8-4259-29C1-BA049629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изменения по УСН</a:t>
            </a:r>
          </a:p>
        </p:txBody>
      </p:sp>
      <p:sp>
        <p:nvSpPr>
          <p:cNvPr id="35843" name="Содержимое 4">
            <a:extLst>
              <a:ext uri="{FF2B5EF4-FFF2-40B4-BE49-F238E27FC236}">
                <a16:creationId xmlns:a16="http://schemas.microsoft.com/office/drawing/2014/main" id="{05EC11BD-2041-8EEE-2192-4F2DA905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968875"/>
          </a:xfrm>
        </p:spPr>
        <p:txBody>
          <a:bodyPr/>
          <a:lstStyle/>
          <a:p>
            <a:pPr>
              <a:tabLst>
                <a:tab pos="784225" algn="l"/>
              </a:tabLst>
            </a:pPr>
            <a:r>
              <a:rPr lang="ru-RU" altLang="ru-RU" sz="2100" b="1">
                <a:latin typeface="Times New Roman" panose="02020603050405020304" pitchFamily="18" charset="0"/>
                <a:cs typeface="Calibri" panose="020F0502020204030204" pitchFamily="34" charset="0"/>
              </a:rPr>
              <a:t>Федеральный закон от 12.07.2024 № 176-ФЗ "О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Федерации"</a:t>
            </a:r>
          </a:p>
          <a:p>
            <a:pPr>
              <a:tabLst>
                <a:tab pos="784225" algn="l"/>
              </a:tabLst>
            </a:pPr>
            <a:endParaRPr lang="ru-RU" altLang="ru-RU" sz="2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784225" algn="l"/>
              </a:tabLst>
            </a:pPr>
            <a:r>
              <a:rPr lang="ru-RU" altLang="ru-RU" sz="2100" b="1">
                <a:latin typeface="Times New Roman" panose="02020603050405020304" pitchFamily="18" charset="0"/>
                <a:cs typeface="Calibri" panose="020F0502020204030204" pitchFamily="34" charset="0"/>
              </a:rPr>
              <a:t>Федеральный закон от 08.08.2024 № 259-ФЗ "О внесении изменений в части первую и вторую Налогового кодекса Российской Федерации и отдельные законодательные акты Российской Федерации о налогах и сборах"</a:t>
            </a:r>
          </a:p>
          <a:p>
            <a:pPr>
              <a:tabLst>
                <a:tab pos="784225" algn="l"/>
              </a:tabLst>
            </a:pPr>
            <a:endParaRPr lang="ru-RU" altLang="ru-RU" sz="2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784225" algn="l"/>
              </a:tabLst>
            </a:pPr>
            <a:r>
              <a:rPr lang="ru-RU" altLang="ru-RU" sz="2100" b="1">
                <a:latin typeface="Times New Roman" panose="02020603050405020304" pitchFamily="18" charset="0"/>
                <a:cs typeface="Calibri" panose="020F0502020204030204" pitchFamily="34" charset="0"/>
              </a:rPr>
              <a:t>Федеральный закон от 29.10.2024 № 362-ФЗ "О внесении изменений в части первую и вторую Налогового кодекса Российской Федерации и отдельные законодательные акты Российской Федерации"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5E3C0660-2642-23C0-3944-6BEA9572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изменения по УСН</a:t>
            </a:r>
          </a:p>
        </p:txBody>
      </p:sp>
      <p:sp>
        <p:nvSpPr>
          <p:cNvPr id="20483" name="Содержимое 4">
            <a:extLst>
              <a:ext uri="{FF2B5EF4-FFF2-40B4-BE49-F238E27FC236}">
                <a16:creationId xmlns:a16="http://schemas.microsoft.com/office/drawing/2014/main" id="{05A795F1-CBDC-D6E2-9A82-F0029DF8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96887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Увеличены пороговые показатели для перехода на УСН и сохранения этого режима</a:t>
            </a:r>
            <a:endParaRPr lang="ru-RU" sz="29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Лимит доходов для перехода на УСН увеличен и составляет 337,5 млн руб. (ранее – 112,5 млн. руб.)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сумма ежегодно индексируется (п. 2 ст. 346.12 НК РФ). На 2025 г. коэффициент-дефлятор равен 1 (ч. 11.1 ст. 8 Федерального закона от 12.07.2024 № 176-ФЗ). Данный лимит применяется впервые при переходе на УСН с 2025 г.</a:t>
            </a:r>
            <a:endParaRPr lang="ru-RU" sz="2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CDFCB9D2-6DAE-593B-C11E-8A6FFEF0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изменения по УСН</a:t>
            </a:r>
          </a:p>
        </p:txBody>
      </p:sp>
      <p:sp>
        <p:nvSpPr>
          <p:cNvPr id="20483" name="Содержимое 4">
            <a:extLst>
              <a:ext uri="{FF2B5EF4-FFF2-40B4-BE49-F238E27FC236}">
                <a16:creationId xmlns:a16="http://schemas.microsoft.com/office/drawing/2014/main" id="{ABFB3643-5FB3-C853-942B-83CED438D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968875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  <a:defRPr/>
            </a:pPr>
            <a:r>
              <a:rPr lang="ru-RU" sz="2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2025 г. разрешено перейти на применение УСН тем организациям, которые в 2024 г. применяли УСН, но утратили право на нее, потому что их облагаемые доходы превысили 200 млн. руб.</a:t>
            </a:r>
            <a:endParaRPr lang="ru-RU" sz="2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defRPr/>
            </a:pPr>
            <a:r>
              <a:rPr lang="ru-RU" sz="2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организации вновь могут применять УСН с 1 января 2025 г. </a:t>
            </a:r>
          </a:p>
          <a:p>
            <a:pPr algn="just">
              <a:spcAft>
                <a:spcPts val="800"/>
              </a:spcAft>
              <a:defRPr/>
            </a:pPr>
            <a:r>
              <a:rPr lang="ru-RU" sz="2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Ограничение, установленное п. 7 ст. 346.13 НК РФ, в этом случае не действует, то есть организации не нужно ждать ещё год, чтобы вернуться на УСН. </a:t>
            </a:r>
          </a:p>
          <a:p>
            <a:pPr algn="just">
              <a:spcAft>
                <a:spcPts val="800"/>
              </a:spcAft>
              <a:defRPr/>
            </a:pPr>
            <a:r>
              <a:rPr lang="ru-RU" sz="2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Условие: облагаемые доходы за 9 месяцев 2024 г. должны быть не более 337,5 млн руб. При определении суммы доходов за 2024 г. надо учесть доходы, полученные как на УСН, так и на ОСН (ч. 11 ст. 8 Федерального закона от 12.07.2024 № 176-ФЗ).</a:t>
            </a:r>
            <a:endParaRPr lang="ru-RU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08F92890-2D68-44CA-E2E0-1DDC09D22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изменения по УСН</a:t>
            </a:r>
          </a:p>
        </p:txBody>
      </p:sp>
      <p:sp>
        <p:nvSpPr>
          <p:cNvPr id="20483" name="Содержимое 4">
            <a:extLst>
              <a:ext uri="{FF2B5EF4-FFF2-40B4-BE49-F238E27FC236}">
                <a16:creationId xmlns:a16="http://schemas.microsoft.com/office/drawing/2014/main" id="{0E204E56-A73E-8F73-7B5B-7B6C77298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96887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Увеличены лимиты доходов и остаточной стоимости ОС для сохранения права на УСН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2025 г. лимиты доходов – 450 млн. руб.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лимит остаточной стоимости ОС – 200 млн руб. (ранее – 150 млн. руб.)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 величины ежегодно индексируются (</a:t>
            </a:r>
            <a:r>
              <a:rPr lang="ru-RU" sz="29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2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16 п. 3 ст. 346.12, п. 4 ст. 346.13 НК РФ). На 2025 г. коэффициент-дефлятор равен 1 (ч. 11.1 ст. 8 Федерального закона от 12.07.2024 № 176-ФЗ).</a:t>
            </a:r>
            <a:endParaRPr lang="ru-RU" sz="2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88892E52-A227-8933-EB77-F692B5BF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изменения по УСН</a:t>
            </a:r>
          </a:p>
        </p:txBody>
      </p:sp>
      <p:sp>
        <p:nvSpPr>
          <p:cNvPr id="20483" name="Содержимое 4">
            <a:extLst>
              <a:ext uri="{FF2B5EF4-FFF2-40B4-BE49-F238E27FC236}">
                <a16:creationId xmlns:a16="http://schemas.microsoft.com/office/drawing/2014/main" id="{DE6F9DD5-6D6F-71E2-C1D4-0A50908CC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96887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3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 лимит средней численности работников  для сохранения права на УСН.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2025 г. лимит средней численности работников – 130 чел. (ранее – 100 чел).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редакция </a:t>
            </a:r>
            <a:r>
              <a:rPr lang="ru-RU" sz="3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15 п. 3 ст. 346.12 НК РФ (в ред.  Федерального закона от 12.07.2024 № 176-ФЗ).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6905286C-9029-DE00-E673-6516CBF8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изменения по УСН</a:t>
            </a:r>
          </a:p>
        </p:txBody>
      </p:sp>
      <p:sp>
        <p:nvSpPr>
          <p:cNvPr id="40963" name="Содержимое 4">
            <a:extLst>
              <a:ext uri="{FF2B5EF4-FFF2-40B4-BE49-F238E27FC236}">
                <a16:creationId xmlns:a16="http://schemas.microsoft.com/office/drawing/2014/main" id="{58077E41-94AD-2097-52E9-0CC8600A1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968875"/>
          </a:xfrm>
        </p:spPr>
        <p:txBody>
          <a:bodyPr/>
          <a:lstStyle/>
          <a:p>
            <a:pPr>
              <a:tabLst>
                <a:tab pos="784225" algn="l"/>
              </a:tabLst>
            </a:pPr>
            <a:r>
              <a:rPr lang="ru-RU" altLang="ru-RU" sz="3300">
                <a:latin typeface="Times New Roman" panose="02020603050405020304" pitchFamily="18" charset="0"/>
                <a:cs typeface="Calibri" panose="020F0502020204030204" pitchFamily="34" charset="0"/>
              </a:rPr>
              <a:t>Если налогоплательщик встал на учёт в другом субъекте Российской Федерации, где ставка ниже, порядок уплаты налога изменится. В этом случае его нужно уплачивать по </a:t>
            </a:r>
            <a:r>
              <a:rPr lang="ru-RU" altLang="ru-RU" sz="3300" b="1">
                <a:latin typeface="Times New Roman" panose="02020603050405020304" pitchFamily="18" charset="0"/>
                <a:cs typeface="Calibri" panose="020F0502020204030204" pitchFamily="34" charset="0"/>
              </a:rPr>
              <a:t>старой</a:t>
            </a:r>
            <a:r>
              <a:rPr lang="ru-RU" altLang="ru-RU" sz="3300">
                <a:latin typeface="Times New Roman" panose="02020603050405020304" pitchFamily="18" charset="0"/>
                <a:cs typeface="Calibri" panose="020F0502020204030204" pitchFamily="34" charset="0"/>
              </a:rPr>
              <a:t> ставке в течение 3 лет. Цель – исключить необоснованное перемещение бизнеса в субъекты, где действуют пониженные ставки по УСН.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AE30DC0B-471E-6FDF-F074-DDBE5E4B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изменения по УСН</a:t>
            </a:r>
          </a:p>
        </p:txBody>
      </p:sp>
      <p:sp>
        <p:nvSpPr>
          <p:cNvPr id="41987" name="Содержимое 4">
            <a:extLst>
              <a:ext uri="{FF2B5EF4-FFF2-40B4-BE49-F238E27FC236}">
                <a16:creationId xmlns:a16="http://schemas.microsoft.com/office/drawing/2014/main" id="{1E771202-2413-D2D8-F492-B9EEEDE6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968875"/>
          </a:xfrm>
        </p:spPr>
        <p:txBody>
          <a:bodyPr/>
          <a:lstStyle/>
          <a:p>
            <a:pPr>
              <a:tabLst>
                <a:tab pos="784225" algn="l"/>
              </a:tabLst>
            </a:pPr>
            <a:r>
              <a:rPr lang="ru-RU" altLang="ru-RU" sz="3300">
                <a:latin typeface="Times New Roman" panose="02020603050405020304" pitchFamily="18" charset="0"/>
                <a:cs typeface="Calibri" panose="020F0502020204030204" pitchFamily="34" charset="0"/>
              </a:rPr>
              <a:t>Больше нет повышенных ставок 8% (для объекта "доходы") и 20% (для объекта "доходы минус расходы"). В НК РФ остаются только базовые: 6 и 15%.</a:t>
            </a:r>
          </a:p>
          <a:p>
            <a:pPr>
              <a:tabLst>
                <a:tab pos="784225" algn="l"/>
              </a:tabLst>
            </a:pPr>
            <a:r>
              <a:rPr lang="ru-RU" altLang="ru-RU" sz="3300">
                <a:latin typeface="Times New Roman" panose="02020603050405020304" pitchFamily="18" charset="0"/>
                <a:cs typeface="Calibri" panose="020F0502020204030204" pitchFamily="34" charset="0"/>
              </a:rPr>
              <a:t>При нарушении лимита право применять УСН прекращается с начала месяца, в котором это нарушение произошло.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F7294168-2FD1-119C-B1B9-06EB64C2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изменения по УСН</a:t>
            </a:r>
          </a:p>
        </p:txBody>
      </p:sp>
      <p:sp>
        <p:nvSpPr>
          <p:cNvPr id="20483" name="Содержимое 4">
            <a:extLst>
              <a:ext uri="{FF2B5EF4-FFF2-40B4-BE49-F238E27FC236}">
                <a16:creationId xmlns:a16="http://schemas.microsoft.com/office/drawing/2014/main" id="{A14875DE-A263-C474-4518-5F70B9B8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96887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ФНС России от 02.10.2024 № ЕД-7-3/813@ "Об утверждении формы, порядка заполнения и формата представления налоговой декларации по налогу, уплачиваемому в связи с применением упрощенной системы налогообложения, в электронной форме"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25 марта нужно сдать декларацию по УСН за 2024 год по обновленной форме.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ФНС скорректировала форму декларации, порядок ее заполнения и формат подачи.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Правки в основном технические, в частности: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изменили штрихкоды;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титульный лист добавили поле, в котором нужно указывать объект обложения "1" (доходы) или "2" (доходы минус расходы);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обновили порядок заполнения поля "Достоверность и полноту сведений, указанных в настоящей декларации, подтверждаю". Так, для электронной доверенности в поле нужно приводить ее GUID.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3" y="1791631"/>
            <a:ext cx="8317094" cy="3274739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AB8B8D2-1FED-D8BF-7BEE-3C7123C4C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0"/>
            <a:ext cx="6334125" cy="685800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C0C8246E-B680-9389-2FEE-7D166A0A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9" name="Содержимое 4">
            <a:extLst>
              <a:ext uri="{FF2B5EF4-FFF2-40B4-BE49-F238E27FC236}">
                <a16:creationId xmlns:a16="http://schemas.microsoft.com/office/drawing/2014/main" id="{1CB336B0-354A-331A-B334-5D1EFFC2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95850"/>
          </a:xfrm>
        </p:spPr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прочего предусмотрели такие правила:</a:t>
            </a: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года налоговый агент при исчислении налога обязан учитывать документально подтвержденные расходы по заявлению налогоплательщика;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 налоговый агент должен сообщить о неудержанном НДФЛ, если не смог удержать его до 31 января года, следующего за отчетным. Сейчас сообщают, если не удержали налог в течение налогового периода;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оциальный вычет на оплату медуслуг и покупку лекарств для недееспособных детей можно получать без ограничения по их возрасту. Правило распространили на доходы, полученные с 1 января 2024 года;</a:t>
            </a: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EBB812ED-B278-6695-2968-D2365492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Содержимое 4">
            <a:extLst>
              <a:ext uri="{FF2B5EF4-FFF2-40B4-BE49-F238E27FC236}">
                <a16:creationId xmlns:a16="http://schemas.microsoft.com/office/drawing/2014/main" id="{7FE74253-D966-C007-D2D2-68918D7F4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95850"/>
          </a:xfrm>
        </p:spPr>
        <p:txBody>
          <a:bodyPr/>
          <a:lstStyle/>
          <a:p>
            <a:pPr indent="457200" algn="just">
              <a:spcBef>
                <a:spcPct val="0"/>
              </a:spcBef>
            </a:pPr>
            <a:r>
              <a:rPr lang="ru-RU" altLang="ru-RU" sz="23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12.07.2024 N 176-ФЗ "О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Федерации"</a:t>
            </a:r>
          </a:p>
          <a:p>
            <a:pPr indent="457200" algn="just">
              <a:spcBef>
                <a:spcPct val="0"/>
              </a:spcBef>
            </a:pPr>
            <a:r>
              <a:rPr lang="ru-RU" altLang="ru-RU" sz="23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действует новая прогрессивная шкала ставок НДФЛ. Для большинства доходов физлиц установлено 5 ставок:</a:t>
            </a:r>
          </a:p>
          <a:p>
            <a:pPr indent="457200" algn="just">
              <a:spcBef>
                <a:spcPct val="0"/>
              </a:spcBef>
            </a:pPr>
            <a:r>
              <a:rPr lang="ru-RU" altLang="ru-RU" sz="23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- 13% - для доходов 2,4 млн руб. и менее в год;</a:t>
            </a:r>
          </a:p>
          <a:p>
            <a:pPr indent="457200" algn="just">
              <a:spcBef>
                <a:spcPct val="0"/>
              </a:spcBef>
            </a:pPr>
            <a:r>
              <a:rPr lang="ru-RU" altLang="ru-RU" sz="23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- 15% - свыше 2,4 млн и не более 5 млн руб. в год;</a:t>
            </a:r>
          </a:p>
          <a:p>
            <a:pPr indent="457200" algn="just">
              <a:spcBef>
                <a:spcPct val="0"/>
              </a:spcBef>
            </a:pPr>
            <a:r>
              <a:rPr lang="ru-RU" altLang="ru-RU" sz="23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- 18% - свыше 5 млн и не более 20 млн руб. в год;</a:t>
            </a:r>
          </a:p>
          <a:p>
            <a:pPr indent="457200" algn="just">
              <a:spcBef>
                <a:spcPct val="0"/>
              </a:spcBef>
            </a:pPr>
            <a:r>
              <a:rPr lang="ru-RU" altLang="ru-RU" sz="23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- 20% - свыше 20 млн и не более 50 млн руб. в год;</a:t>
            </a:r>
          </a:p>
          <a:p>
            <a:pPr indent="457200" algn="just">
              <a:spcBef>
                <a:spcPct val="0"/>
              </a:spcBef>
            </a:pPr>
            <a:r>
              <a:rPr lang="ru-RU" altLang="ru-RU" sz="23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- 22% - свыше 50 млн руб. в год.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4E31DAF4-6AE4-9B9D-C9E9-1CCDF42B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1704170E-FC94-C23D-5AA1-08025DDD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95850"/>
          </a:xfrm>
        </p:spPr>
        <p:txBody>
          <a:bodyPr>
            <a:noAutofit/>
          </a:bodyPr>
          <a:lstStyle/>
          <a:p>
            <a:pPr indent="457200" algn="just">
              <a:spcAft>
                <a:spcPts val="800"/>
              </a:spcAft>
              <a:defRPr/>
            </a:pPr>
            <a:endParaRPr lang="ru-RU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118C899-7D2E-C610-10F7-E929B2583F8E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628775"/>
          <a:ext cx="8496300" cy="5081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4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>
                          <a:effectLst/>
                        </a:rPr>
                        <a:t>Доход с начала года, руб.</a:t>
                      </a:r>
                      <a:endParaRPr lang="ru-RU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>
                          <a:effectLst/>
                        </a:rPr>
                        <a:t>Ставка в процентах</a:t>
                      </a:r>
                      <a:endParaRPr lang="ru-RU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 dirty="0">
                          <a:effectLst/>
                        </a:rPr>
                        <a:t>Твёрдая сумма</a:t>
                      </a:r>
                      <a:endParaRPr lang="ru-RU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3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 dirty="0">
                          <a:effectLst/>
                        </a:rPr>
                        <a:t>До 2,4 млн. руб.</a:t>
                      </a:r>
                      <a:endParaRPr lang="ru-RU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 dirty="0">
                          <a:effectLst/>
                        </a:rPr>
                        <a:t>13</a:t>
                      </a:r>
                      <a:endParaRPr lang="ru-RU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>
                          <a:effectLst/>
                        </a:rPr>
                        <a:t>Сумма налога по ставке 13%</a:t>
                      </a:r>
                      <a:endParaRPr lang="ru-RU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>
                          <a:effectLst/>
                        </a:rPr>
                        <a:t>От 2,4 до 5 млн. руб.</a:t>
                      </a:r>
                      <a:endParaRPr lang="ru-RU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>
                          <a:effectLst/>
                        </a:rPr>
                        <a:t>15</a:t>
                      </a:r>
                      <a:endParaRPr lang="ru-RU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 dirty="0">
                          <a:effectLst/>
                        </a:rPr>
                        <a:t>312 тыс. руб. (2 400 000 * 13%) + сумма налога с превышения 2,4 млн. руб. по ставке 15%</a:t>
                      </a:r>
                      <a:endParaRPr lang="ru-RU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5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>
                          <a:effectLst/>
                        </a:rPr>
                        <a:t>От 5 до 20 млн. руб.</a:t>
                      </a:r>
                      <a:endParaRPr lang="ru-RU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>
                          <a:effectLst/>
                        </a:rPr>
                        <a:t>18</a:t>
                      </a:r>
                      <a:endParaRPr lang="ru-RU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>
                          <a:effectLst/>
                        </a:rPr>
                        <a:t>702 тыс. руб. ((5 000 000 – 2 400 000) * 15% + 312 000 руб.) + сумма налога с превышения 5 млн. руб. по ставке 18%</a:t>
                      </a:r>
                      <a:endParaRPr lang="ru-RU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5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>
                          <a:effectLst/>
                        </a:rPr>
                        <a:t>От 20 до 50 млн. руб.</a:t>
                      </a:r>
                      <a:endParaRPr lang="ru-RU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>
                          <a:effectLst/>
                        </a:rPr>
                        <a:t>20</a:t>
                      </a:r>
                      <a:endParaRPr lang="ru-RU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>
                          <a:effectLst/>
                        </a:rPr>
                        <a:t>3 402 тыс. руб. ((20 000 000 – 5 000 000) * 18% + 702 000 руб.) + сумма налога с превышения 20 млн. руб. по ставке 20%</a:t>
                      </a:r>
                      <a:endParaRPr lang="ru-RU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7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>
                          <a:effectLst/>
                        </a:rPr>
                        <a:t>Более 50 млн. руб.</a:t>
                      </a:r>
                      <a:endParaRPr lang="ru-RU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 dirty="0">
                          <a:effectLst/>
                        </a:rPr>
                        <a:t>22</a:t>
                      </a:r>
                      <a:endParaRPr lang="ru-RU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 dirty="0">
                          <a:effectLst/>
                        </a:rPr>
                        <a:t>9 402 тыс. руб. ((50 000 000 – 20 000 000) * 20% + 3 402 000 руб.) + сумма налога с превышения 50 млн. руб. по ставке 22%</a:t>
                      </a:r>
                      <a:endParaRPr lang="ru-RU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9B7D7CBC-9A2F-1B88-3F4A-AD6BD64B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Содержимое 4">
            <a:extLst>
              <a:ext uri="{FF2B5EF4-FFF2-40B4-BE49-F238E27FC236}">
                <a16:creationId xmlns:a16="http://schemas.microsoft.com/office/drawing/2014/main" id="{FEF4D698-5328-9756-A8B2-74ACBC95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95850"/>
          </a:xfrm>
        </p:spPr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Повышенные ставки нужно применять не ко всему доходу, а лишь к сумме превышения, как и прежде. Для отдельных видов доходов физлиц порядок налогообложения с 2025 года также изменили (не имеет отношения к НКО).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установлении прогрессивной шкалы налога учли особенности труда в районах Крайнего Севера и приравненных к ним местностях. Так, ставку 15% к доходам работников в этих местностях нужно применять при превышении 5 млн руб. в год.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ставок НДФЛ для ряда нерезидентов также изменилась. К примеру, для высококвалифицированных специалистов и дистанционных работников она аналогична 5-ступенчатой шкале ставок для резидентов.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220CABF0-CED4-E0A2-370B-73E6D42C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Содержимое 4">
            <a:extLst>
              <a:ext uri="{FF2B5EF4-FFF2-40B4-BE49-F238E27FC236}">
                <a16:creationId xmlns:a16="http://schemas.microsoft.com/office/drawing/2014/main" id="{C9511BA4-D5B3-CFB1-DCF3-B85961F97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95850"/>
          </a:xfrm>
        </p:spPr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от 18.10.2024 N ЕД-7-11/877@ "О внесении изменений в приложения N 1 и N 2 к приказу ФНС России от 10.09.2015 N ММВ-7-11/387@"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применяют обновленные коды доходов и вычетов по НДФЛ.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Перечни кодов видов доходов и вычетов расширили.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ряда кодов вычетов доходов и расходов уточнили.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B47EB91E-84C5-69C4-6DDD-F9B5C9F6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Содержимое 4">
            <a:extLst>
              <a:ext uri="{FF2B5EF4-FFF2-40B4-BE49-F238E27FC236}">
                <a16:creationId xmlns:a16="http://schemas.microsoft.com/office/drawing/2014/main" id="{167E6485-F16E-AAA2-343D-50B73E117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95850"/>
          </a:xfrm>
        </p:spPr>
        <p:txBody>
          <a:bodyPr>
            <a:normAutofit lnSpcReduction="10000"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08.08.2024 № 259-ФЗ "О внесении изменений в части первую и вторую Налогового кодекса Российской Федерации и отдельные законодательные акты Российской Федерации о налогах и сборах"</a:t>
            </a:r>
            <a:endParaRPr lang="ru-RU" altLang="ru-RU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изменяют правила сообщения о неудержанном НДФЛ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агент должен сообщить о неудержанном НДФЛ, если не смог удержать его до 31 января следующего года. Ранее сообщали, если не удержали налог в течение налогового периода.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BE672CF4-1977-496D-4ECF-BD734E7F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Содержимое 4">
            <a:extLst>
              <a:ext uri="{FF2B5EF4-FFF2-40B4-BE49-F238E27FC236}">
                <a16:creationId xmlns:a16="http://schemas.microsoft.com/office/drawing/2014/main" id="{C66F997E-17E9-E2D9-7BED-4C8DF7DC6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95850"/>
          </a:xfrm>
        </p:spPr>
        <p:txBody>
          <a:bodyPr>
            <a:normAutofit fontScale="77500" lnSpcReduction="20000"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12.07.2024 N 176-ФЗ "О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Федерации"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увеличивают стандартные вычеты на детей и предельный доход для их предоставления.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вычеты на детей: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второго ребенка - 2 800 руб.;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третьего и каждого следующего ребенка - 6 000 руб.;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ребенка-инвалида, находящегося на обеспечении опекуна, попечителя, приемного родителя, супруга (супруги) приемного родителя, - 12 000 руб.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увеличивают совокупный доход для применения вычетов - с 350 тыс. до 450 тыс. руб.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7FDA3D48-BFF1-5C94-F1EE-BF5A75339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Содержимое 4">
            <a:extLst>
              <a:ext uri="{FF2B5EF4-FFF2-40B4-BE49-F238E27FC236}">
                <a16:creationId xmlns:a16="http://schemas.microsoft.com/office/drawing/2014/main" id="{ACAA40A6-35F6-7050-9AB1-B91CBFB6F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95850"/>
          </a:xfrm>
        </p:spPr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2025 г. изменены положения о стандартных вычетах на детей</a:t>
            </a:r>
            <a:endParaRPr lang="ru-RU" altLang="ru-RU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доход для предоставления этих вычетов увеличен и составляет 450 тыс. руб. (пп. 4 п. 1 ст. 218 НК РФ).</a:t>
            </a: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Увеличены размеры стандартных вычетов (пп. 4 п. 1 ст. 218 НК РФ):</a:t>
            </a: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на второго ребенка - до 2 800 руб. в месяц;</a:t>
            </a: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на третьего ребенка и каждого последующего - до 6 000 руб. в месяц;</a:t>
            </a: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на ребенка-инвалида, находящегося на обеспечении опекуна, попечителя, приемного родителя, супруга (супруги) приемного родителя - до 12 000 руб.</a:t>
            </a: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организации есть сведения о детях, находящихся на обеспечении налогоплательщика, на которых полагается вычет, предоставьте его. Заявление сотрудника для этого больше не требуется (пп. 4 п. 1 ст. 218 НК РФ).</a:t>
            </a: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7F18038F-5F33-2D47-0F18-585CE9090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Содержимое 4">
            <a:extLst>
              <a:ext uri="{FF2B5EF4-FFF2-40B4-BE49-F238E27FC236}">
                <a16:creationId xmlns:a16="http://schemas.microsoft.com/office/drawing/2014/main" id="{3DB4B9C0-D0FA-7B03-1F58-1221D5332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95850"/>
          </a:xfrm>
        </p:spPr>
        <p:txBody>
          <a:bodyPr>
            <a:normAutofit lnSpcReduction="10000"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08.08.2024 № 259-ФЗ "О внесении изменений в части первую и вторую Налогового кодекса Российской Федерации и отдельные законодательные акты Российской Федерации о налогах и сборах"</a:t>
            </a:r>
            <a:endParaRPr lang="ru-RU" altLang="ru-RU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не облагаемый НДФЛ размер выходного пособия при увольнении определяют иначе.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Среднемесячный заработок при расчете данной выплаты нужно исчислять так же, как при назначении пособия по беременности и родам и ежемесячного пособия по уходу за ребенком.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180825" y="773000"/>
            <a:ext cx="878235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март 2025 гг.</a:t>
            </a:r>
            <a:endParaRPr sz="2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611559" y="1412777"/>
            <a:ext cx="8280921" cy="49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>
              <a:buFontTx/>
              <a:buChar char="-"/>
            </a:pPr>
            <a:r>
              <a:rPr lang="ru-RU" sz="2100" b="1" dirty="0"/>
              <a:t>11.03.2025</a:t>
            </a:r>
            <a:r>
              <a:rPr lang="ru-RU" sz="2100" dirty="0"/>
              <a:t>. г. Москва. 252-й </a:t>
            </a:r>
            <a:r>
              <a:rPr lang="ru-RU" sz="2100" dirty="0" err="1"/>
              <a:t>вебинар</a:t>
            </a:r>
            <a:r>
              <a:rPr lang="ru-RU" sz="2100" dirty="0"/>
              <a:t> «</a:t>
            </a:r>
            <a:r>
              <a:rPr lang="ru-RU" sz="2100" b="1" dirty="0"/>
              <a:t>Ответы на вопросы по </a:t>
            </a:r>
            <a:r>
              <a:rPr lang="ru-RU" sz="2100" b="1" dirty="0" err="1"/>
              <a:t>бухгалтерcкому</a:t>
            </a:r>
            <a:r>
              <a:rPr lang="ru-RU" sz="2100" b="1" dirty="0"/>
              <a:t> учёту и налогообложению</a:t>
            </a:r>
            <a:r>
              <a:rPr lang="ru-RU" sz="2100" dirty="0"/>
              <a:t>«. Эксперты: </a:t>
            </a:r>
            <a:r>
              <a:rPr lang="ru-RU" sz="2100" dirty="0" err="1"/>
              <a:t>Гамольский</a:t>
            </a:r>
            <a:r>
              <a:rPr lang="ru-RU" sz="21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2100" u="sng" dirty="0">
                <a:hlinkClick r:id="rId3"/>
              </a:rPr>
              <a:t>ООО «РТФ-аудит»</a:t>
            </a:r>
            <a:r>
              <a:rPr lang="ru-RU" sz="2100" dirty="0"/>
              <a:t>, Савкова Людмила Николаевна – генеральный директор </a:t>
            </a:r>
            <a:r>
              <a:rPr lang="ru-RU" sz="2100" u="sng" dirty="0">
                <a:hlinkClick r:id="rId4"/>
              </a:rPr>
              <a:t>ООО «Мета-консалтинг</a:t>
            </a:r>
            <a:r>
              <a:rPr lang="ru-RU" sz="2100" dirty="0"/>
              <a:t>», Шаронова Маргарита Игоревна – заместитель генерального директора </a:t>
            </a:r>
            <a:r>
              <a:rPr lang="ru-RU" sz="2100" u="sng" dirty="0">
                <a:hlinkClick r:id="rId5"/>
              </a:rPr>
              <a:t>ООО Аудиторская компания «Триумф»</a:t>
            </a:r>
            <a:r>
              <a:rPr lang="ru-RU" sz="2100" dirty="0"/>
              <a:t>. Регистрация </a:t>
            </a:r>
            <a:r>
              <a:rPr lang="ru-RU" sz="2100" u="sng" dirty="0">
                <a:hlinkClick r:id="rId6"/>
              </a:rPr>
              <a:t>https://klub-buhgalterov-nko.timepad.ru/event/3233184/</a:t>
            </a:r>
            <a:endParaRPr lang="ru-RU" sz="2100" u="sng" dirty="0"/>
          </a:p>
          <a:p>
            <a:pPr marL="257175" indent="-257175">
              <a:buFontTx/>
              <a:buChar char="-"/>
            </a:pPr>
            <a:endParaRPr lang="ru-RU" sz="2100" b="1" dirty="0"/>
          </a:p>
          <a:p>
            <a:pPr marL="257175" indent="-257175">
              <a:buFontTx/>
              <a:buChar char="-"/>
            </a:pPr>
            <a:r>
              <a:rPr lang="ru-RU" sz="2100" b="1" dirty="0"/>
              <a:t>18.03.2025</a:t>
            </a:r>
            <a:r>
              <a:rPr lang="ru-RU" sz="2100" dirty="0"/>
              <a:t>. г. Москва. 253-й </a:t>
            </a:r>
            <a:r>
              <a:rPr lang="ru-RU" sz="2100" dirty="0" err="1"/>
              <a:t>вебинар</a:t>
            </a:r>
            <a:r>
              <a:rPr lang="ru-RU" sz="2100" dirty="0"/>
              <a:t> «</a:t>
            </a:r>
            <a:r>
              <a:rPr lang="ru-RU" sz="2100" b="1" dirty="0"/>
              <a:t>Кадровое делопроизводство в НКО</a:t>
            </a:r>
            <a:r>
              <a:rPr lang="ru-RU" sz="2100" dirty="0"/>
              <a:t>«. Эксперт: </a:t>
            </a:r>
            <a:r>
              <a:rPr lang="ru-RU" sz="2100" b="1" dirty="0" err="1"/>
              <a:t>Селитраров</a:t>
            </a:r>
            <a:r>
              <a:rPr lang="ru-RU" sz="2100" b="1" dirty="0"/>
              <a:t> Артём Станиславович </a:t>
            </a:r>
            <a:r>
              <a:rPr lang="ru-RU" sz="2100" dirty="0"/>
              <a:t>– директор Центра правовой и учебно-методической поддержки социальных инициатив Урала «</a:t>
            </a:r>
            <a:r>
              <a:rPr lang="ru-RU" sz="2100" u="sng" dirty="0">
                <a:hlinkClick r:id="rId7"/>
              </a:rPr>
              <a:t>Третий сектор</a:t>
            </a:r>
            <a:r>
              <a:rPr lang="ru-RU" sz="2100" dirty="0"/>
              <a:t>» (Екатеринбург). Регистрация </a:t>
            </a:r>
            <a:r>
              <a:rPr lang="ru-RU" sz="2100" u="sng" dirty="0">
                <a:hlinkClick r:id="rId8"/>
              </a:rPr>
              <a:t>https://klub-buhgalterov-nko.timepad.ru/event/3233189/</a:t>
            </a:r>
            <a:endParaRPr lang="ru-RU" sz="2100" dirty="0">
              <a:latin typeface="Ubuntu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E0C29BBB-0A22-D8AC-B536-B595B76C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Содержимое 4">
            <a:extLst>
              <a:ext uri="{FF2B5EF4-FFF2-40B4-BE49-F238E27FC236}">
                <a16:creationId xmlns:a16="http://schemas.microsoft.com/office/drawing/2014/main" id="{C4BA7266-3D4F-306E-CB72-E231B912D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95850"/>
          </a:xfrm>
        </p:spPr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3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29.10.2024 № 365-ФЗ "О внесении изменения в статью 1 Федерального закона "О минимальном размере оплаты труда"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3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г. МРОТ равен 22 440 руб.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31FA5C51-5651-F0A1-114B-2C7814F1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Содержимое 4">
            <a:extLst>
              <a:ext uri="{FF2B5EF4-FFF2-40B4-BE49-F238E27FC236}">
                <a16:creationId xmlns:a16="http://schemas.microsoft.com/office/drawing/2014/main" id="{373ED5D7-E016-6D4A-EDD0-FF067EE1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95850"/>
          </a:xfrm>
        </p:spPr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новый стандартный вычет для лиц, сдавших норматив ГТО</a:t>
            </a:r>
            <a:endParaRPr lang="ru-RU" altLang="ru-RU" sz="2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вычет предоставляется в календарном году, в котором физлицо сдало нормативы ГТО своей возрастной группы и получило или подтвердило знак отличия. Чтобы получить вычет, ему надо также пройти диспансеризацию в том же году (пп. 2.1 п. 1 ст. 218 НК РФ).</a:t>
            </a:r>
            <a:endParaRPr lang="ru-RU" altLang="ru-RU" sz="2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вычета - 18 000 руб. за налоговый период (пп. 2.1 п. 1 ст. 218 НК РФ).</a:t>
            </a:r>
            <a:endParaRPr lang="ru-RU" altLang="ru-RU" sz="2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налоговый агент, можете применить этот вычет единовременно за весь год в любом месяце этого года, но не ранее месяца, когда физлицо подтвердит право на вычет (пп. 2.1 п. 1 ст. 218 НК РФ).</a:t>
            </a:r>
            <a:endParaRPr lang="ru-RU" altLang="ru-RU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FD4A541-9527-9E0E-21D6-65E8B1CD4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0"/>
            <a:ext cx="6334125" cy="6858000"/>
          </a:xfrm>
        </p:spPr>
        <p:txBody>
          <a:bodyPr/>
          <a:lstStyle/>
          <a:p>
            <a:pPr algn="ctr" eaLnBrk="1" hangingPunct="1"/>
            <a:r>
              <a:rPr lang="ru-RU" altLang="ru-RU" sz="330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 И ПЕРСОНИФИЦИРОВАННЫЙ УЧЁТ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8240919A-7D3D-202C-0AC5-11CDD2E2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СТРАХОВЫЕ ВЗНОСЫ И ПЕРСОНИФИЦИРОВАННЫЙ УЧЁТ</a:t>
            </a:r>
          </a:p>
        </p:txBody>
      </p:sp>
      <p:sp>
        <p:nvSpPr>
          <p:cNvPr id="32771" name="Содержимое 4">
            <a:extLst>
              <a:ext uri="{FF2B5EF4-FFF2-40B4-BE49-F238E27FC236}">
                <a16:creationId xmlns:a16="http://schemas.microsoft.com/office/drawing/2014/main" id="{0871CA9D-D2EC-341D-49D3-650BBD0B5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511333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12.07.2024 № 176-ФЗ "О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Федерации"</a:t>
            </a:r>
            <a:endParaRPr lang="ru-RU" sz="19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период по 31 декабря 2026 г. продлено право на пониженные тарифы страховых взносов для: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НКО (кроме государственных и муниципальных учреждений) на УСН, которые осуществляют деятельность в области соцобслуживания граждан, научных исследований и разработок, образования, здравоохранения, культуры, искусства и массового непрофессионального спорта (</a:t>
            </a:r>
            <a:r>
              <a:rPr lang="ru-RU" sz="19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7 п. 1 ст. 427 НК РФ).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благотворительных организаций на УСН (</a:t>
            </a:r>
            <a:r>
              <a:rPr lang="ru-RU" sz="19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8 п. 1 ст. 427 НК РФ).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тарифа: 7,6% - в пределах единой предельной величины базы (0,0% - свыше нее).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 для применения льготы остались прежними.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8FC34C3E-D8AA-1533-3BA0-54F6DD4B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СТРАХОВЫЕ ВЗНОСЫ И ПЕРСОНИФИЦИРОВАННЫЙ УЧЁТ</a:t>
            </a:r>
          </a:p>
        </p:txBody>
      </p:sp>
      <p:sp>
        <p:nvSpPr>
          <p:cNvPr id="32771" name="Содержимое 4">
            <a:extLst>
              <a:ext uri="{FF2B5EF4-FFF2-40B4-BE49-F238E27FC236}">
                <a16:creationId xmlns:a16="http://schemas.microsoft.com/office/drawing/2014/main" id="{85BA9D13-A099-EBA1-3882-74A4BBD48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511333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12.07.2024 № 176-ФЗ "О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Федерации"</a:t>
            </a:r>
            <a:endParaRPr lang="ru-RU" sz="155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января 2025 г. вводится право на пониженные тарифы страховых взносов для централизованных религиозных организаций и религиозных организаций, входящих в структуру централизованных религиозных организаций. Пункт 1 статьи 427 НК РФ дополнен новым пунктом 23.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Связи льготы с применяемым налоговым режимом нет.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Льгота действует с 1 января 2025 г. по 31 декабря 2026 г.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тарифа: 7,6% - в пределах единой предельной величины базы (0,0% - свыше нее). Условие для применения льготы: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"18. Плательщики, указанные в подпункте 23 пункта 1 настоящей статьи, применяют единые пониженные тарифы страховых взносов, предусмотренные пунктом 2.6 настоящей статьи, в случае соответствия плательщика требованиям, предъявляемым к централизованным религиозным организациям и религиозным организациям, входящим в структуру централизованных религиозных организаций, Федеральным законом от 26 сентября 1997 года N 125-ФЗ "О свободе совести и о религиозных объединениях".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FBF9492B-D9F2-D914-31A4-5BE31817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СТРАХОВЫЕ ВЗНОСЫ И ПЕРСОНИФИЦИРОВАННЫЙ УЧЁТ</a:t>
            </a:r>
          </a:p>
        </p:txBody>
      </p:sp>
      <p:sp>
        <p:nvSpPr>
          <p:cNvPr id="32771" name="Содержимое 4">
            <a:extLst>
              <a:ext uri="{FF2B5EF4-FFF2-40B4-BE49-F238E27FC236}">
                <a16:creationId xmlns:a16="http://schemas.microsoft.com/office/drawing/2014/main" id="{F858D83A-DCD7-C5B0-112A-133255BCF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84313"/>
            <a:ext cx="8497887" cy="504031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3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ФНС России от 13.09.2024 N ЕД-7-11/739@ "О внесении изменений в приложения к приказу ФНС России от 29.09.2022 N ЕД-7-11/878@"</a:t>
            </a:r>
            <a:endParaRPr lang="ru-RU" sz="3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25 апреля 2025 г. нужно сдать РСВ за I квартал по новой форме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новой форме расчета по страховым взносам изменений немного. Так, в подраздел 3.2.1 раздела 3 ввели графу 141 (приложение 6 к приказу). В ней нужно отражать выплаты по ГПД. В целом же для основной массы страхователей изменения больше технические. Например, заменили штрихкоды.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уточнили порядок заполнения формы и формат ее подачи.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F89CF976-8C22-852A-9C02-72BD90A00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СТРАХОВЫЕ ВЗНОСЫ И ПЕРСОНИФИЦИРОВАННЫЙ УЧЁТ</a:t>
            </a:r>
          </a:p>
        </p:txBody>
      </p:sp>
      <p:sp>
        <p:nvSpPr>
          <p:cNvPr id="32771" name="Содержимое 4">
            <a:extLst>
              <a:ext uri="{FF2B5EF4-FFF2-40B4-BE49-F238E27FC236}">
                <a16:creationId xmlns:a16="http://schemas.microsoft.com/office/drawing/2014/main" id="{910846C0-6A96-AE45-A1B7-730A8A1CE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84313"/>
            <a:ext cx="8497887" cy="5040312"/>
          </a:xfrm>
        </p:spPr>
        <p:txBody>
          <a:bodyPr/>
          <a:lstStyle/>
          <a:p>
            <a:pPr algn="just">
              <a:defRPr/>
            </a:pPr>
            <a:r>
              <a:rPr lang="ru-RU" sz="33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РФ от 31.10.2024 №</a:t>
            </a:r>
            <a:r>
              <a:rPr lang="en-US" sz="33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1457</a:t>
            </a:r>
            <a:r>
              <a:rPr lang="ru-RU" sz="33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"О единой предельной величине базы для исчисления страховых взносов с 1 января 2025 г."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Увеличивается предельная база по взносам.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2025 год предельная база по взносам равна 2 759 тыс. руб. Для 2024 года показатель составляет 2 225 000 руб.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BB953C30-E4D5-809F-111E-FBD76EEC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СТРАХОВЫЕ ВЗНОСЫ И ПЕРСОНИФИЦИРОВАННЫЙ УЧЁТ</a:t>
            </a:r>
          </a:p>
        </p:txBody>
      </p:sp>
      <p:sp>
        <p:nvSpPr>
          <p:cNvPr id="32771" name="Содержимое 4">
            <a:extLst>
              <a:ext uri="{FF2B5EF4-FFF2-40B4-BE49-F238E27FC236}">
                <a16:creationId xmlns:a16="http://schemas.microsoft.com/office/drawing/2014/main" id="{B56B2ED3-80A2-1BE0-075F-C9F51F367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84313"/>
            <a:ext cx="8497887" cy="504031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Минтруда России от 11.07.2024 № 347н "Об утверждении Правил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факторами"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января применяют новые правила финансирования мер по предупреждению травматизма.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Минтруд утвердил новые правила финансирования предупредительных мер по сокращению травматизма и профзаболеваний. Среди новшеств: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прилагать документы для обоснования финансового обеспечения предупредительных мер нужно только 1 раз - к заявлению о возмещении расходов. Из этого правила есть исключение;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страхователь сам определяет перечень предупредительных мер в текущем году. Также он вправе решить, вносить ли изменения в план финансового обеспечения в пределах разрешенной суммы. При этом повторно направлять заявление и план в СФР не нужно;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можно дополнительно обратиться с заявлением и планом финансового обеспечения до 1 сентября текущего года;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заявление о возмещении расходов нужно подавать не позднее 15 ноября (ранее - не позднее 15 декабря) текущего календарного года;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рекомендуемый образец плана финансового обеспечения уточнили. Его табличная часть стала меньше.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>
            <a:extLst>
              <a:ext uri="{FF2B5EF4-FFF2-40B4-BE49-F238E27FC236}">
                <a16:creationId xmlns:a16="http://schemas.microsoft.com/office/drawing/2014/main" id="{69090C38-BE6F-D077-68BD-8EA011A7F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513" y="0"/>
            <a:ext cx="5988050" cy="685800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ИМУЩЕСТВО. ТРАНСПОРТНЫЙ И ЗЕМЕЛЬНЫЙ НАЛОГИ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1">
            <a:extLst>
              <a:ext uri="{FF2B5EF4-FFF2-40B4-BE49-F238E27FC236}">
                <a16:creationId xmlns:a16="http://schemas.microsoft.com/office/drawing/2014/main" id="{986ADF66-DF07-4343-7914-252B1EBB3B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0825" y="1628775"/>
            <a:ext cx="8785225" cy="522922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12.07.2024 № 176-ФЗ "О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Федерации"</a:t>
            </a:r>
            <a:endParaRPr lang="ru-RU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января власти субъектов Российской Федерации могут устанавливать для недвижимости с кадастровой стоимостью свыше 300 млн руб. установить повышенную ставку по налогу на имущество – до 2,5%.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B43D4A-83FA-677A-C68D-FA6E050E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ИМУЩЕСТВО. ТРАНСПОРТНЫЙ И ЗЕМЕЛЬНЫЙ НАЛОГИ. 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>
            <a:extLst>
              <a:ext uri="{FF2B5EF4-FFF2-40B4-BE49-F238E27FC236}">
                <a16:creationId xmlns:a16="http://schemas.microsoft.com/office/drawing/2014/main" id="{2E6A6F75-5227-C0A0-DF20-1B017C0740C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1188" y="1844675"/>
            <a:ext cx="7705725" cy="4608513"/>
          </a:xfrm>
        </p:spPr>
        <p:txBody>
          <a:bodyPr/>
          <a:lstStyle/>
          <a:p>
            <a:pPr marL="0" lvl="1" indent="363538" algn="ctr" eaLnBrk="1" hangingPunct="1">
              <a:buFont typeface="Arial" panose="020B0604020202020204" pitchFamily="34" charset="0"/>
              <a:buNone/>
            </a:pPr>
            <a:r>
              <a:rPr lang="ru-RU" altLang="ru-RU" sz="5900" b="1">
                <a:latin typeface="Times New Roman" panose="02020603050405020304" pitchFamily="18" charset="0"/>
                <a:cs typeface="Calibri" panose="020F0502020204030204" pitchFamily="34" charset="0"/>
              </a:rPr>
              <a:t>Новое в налогообложении НКО в 2025 году</a:t>
            </a:r>
            <a:endParaRPr lang="ru-RU" altLang="ru-RU" sz="5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EB2BDEE-2E43-0B27-7636-CD2819F5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Тема вебинара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1">
            <a:extLst>
              <a:ext uri="{FF2B5EF4-FFF2-40B4-BE49-F238E27FC236}">
                <a16:creationId xmlns:a16="http://schemas.microsoft.com/office/drawing/2014/main" id="{E9065584-0AC0-1D1D-D8AE-9BB405A7ADE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0825" y="1628775"/>
            <a:ext cx="8785225" cy="522922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12.07.2024 № 176-ФЗ "О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Федерации".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Местные власти могут устанавливать ставку 1,5% по земельному налогу для участков с кадастровой стоимостью свыше 300 млн руб. (кроме особо оговорённых случаев).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 5 раз больше прежнего лимита 0,3%.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54D1112-C779-C4BE-DBF5-0FC745DF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ИМУЩЕСТВО. ТРАНСПОРТНЫЙ И ЗЕМЕЛЬНЫЙ НАЛОГИ. 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1">
            <a:extLst>
              <a:ext uri="{FF2B5EF4-FFF2-40B4-BE49-F238E27FC236}">
                <a16:creationId xmlns:a16="http://schemas.microsoft.com/office/drawing/2014/main" id="{BA5071F2-2D26-1ACD-B172-FACAC2E901D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0825" y="1628775"/>
            <a:ext cx="8785225" cy="522922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ФНС России от 27.09.2024 № БВ-7-21/805@ "О внесении изменений в приложения к приказу Федеральной налоговой службы от 24.08.2022 № ЕД-7-21/766@"</a:t>
            </a:r>
            <a:endParaRPr lang="ru-RU" sz="17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25 февраля нужно сдать декларацию по налогу на имущество за 2024 год по обновленной форме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ФНС скорректировала форму декларации, порядок ее заполнения и формат подачи. Изменения затронули титульный лист: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добавили поле "Налоговый орган по месту нахождения объекта налогообложения (код)". Его заполняют крупнейшие налогоплательщики. В поле указывают код территориальной инспекции по месту нахождения недвижимости, сведения о которой есть в декларации. По ряду объектов (находящихся за границей и др.) нужно отразить код инспекции по месту нахождения организации;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убрали строку, в которой указывали наименование организации - представителя налогоплательщика;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изменили порядок заполнения поля "Наименование и реквизиты документа, подтверждающего полномочия представителя налогоплательщика". Так, для электронной доверенности в нем отражают ее GUID.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F5A9940-6ADA-297D-C890-3DC09849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ИМУЩЕСТВО. ТРАНСПОРТНЫЙ И ЗЕМЕЛЬНЫЙ НАЛОГИ. 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>
            <a:extLst>
              <a:ext uri="{FF2B5EF4-FFF2-40B4-BE49-F238E27FC236}">
                <a16:creationId xmlns:a16="http://schemas.microsoft.com/office/drawing/2014/main" id="{02C67DF1-AFD2-0CF5-9440-6660B8F99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513" y="0"/>
            <a:ext cx="5988050" cy="685800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1">
            <a:extLst>
              <a:ext uri="{FF2B5EF4-FFF2-40B4-BE49-F238E27FC236}">
                <a16:creationId xmlns:a16="http://schemas.microsoft.com/office/drawing/2014/main" id="{70779874-CFE1-E6AD-A3DC-2944FF04587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0825" y="1628775"/>
            <a:ext cx="8785225" cy="522922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12.07.2024 № 176-ФЗ "О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Федерации".</a:t>
            </a:r>
          </a:p>
          <a:p>
            <a:pPr>
              <a:tabLst>
                <a:tab pos="784860" algn="l"/>
              </a:tabLst>
              <a:defRPr/>
            </a:pPr>
            <a:r>
              <a:rPr lang="ru-RU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января 2025 г. основную ставку по налогу на прибыль повышают с 20% до </a:t>
            </a:r>
            <a:r>
              <a:rPr lang="ru-RU" sz="2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из них зачисляют:</a:t>
            </a:r>
          </a:p>
          <a:p>
            <a:pPr>
              <a:tabLst>
                <a:tab pos="784860" algn="l"/>
              </a:tabLst>
              <a:defRPr/>
            </a:pPr>
            <a:r>
              <a:rPr lang="ru-RU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- 8% - в федеральный бюджет (с 2031 года - 7%);</a:t>
            </a:r>
          </a:p>
          <a:p>
            <a:pPr>
              <a:tabLst>
                <a:tab pos="784860" algn="l"/>
              </a:tabLst>
              <a:defRPr/>
            </a:pPr>
            <a:r>
              <a:rPr lang="ru-RU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- 17% - в бюджеты регионов (с 2031 года - 18%).</a:t>
            </a:r>
          </a:p>
          <a:p>
            <a:pPr>
              <a:tabLst>
                <a:tab pos="784860" algn="l"/>
              </a:tabLst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6408933-708B-81CE-D9F0-1987ED69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BBACA723-03E0-F417-9488-08FCBBF5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Содержимое 4">
            <a:extLst>
              <a:ext uri="{FF2B5EF4-FFF2-40B4-BE49-F238E27FC236}">
                <a16:creationId xmlns:a16="http://schemas.microsoft.com/office/drawing/2014/main" id="{6E15208B-6621-AEEA-FD16-EFA351C05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95850"/>
          </a:xfrm>
        </p:spPr>
        <p:txBody>
          <a:bodyPr>
            <a:normAutofit fontScale="62500" lnSpcReduction="20000"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от 02.10.2024 N ЕД-7-3/830@ "Об утверждении формы, порядка заполнения (представления) и формата представления в электронной форме налоговой декларации по налогу на прибыль организаций, а также о внесении изменений в приложение к приказу ФНС России от 29.02.2024 N ЕД-7-3/164@"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отчётности за январь (I квартал) 2025 г. вводится новая форма декларации по налогу на прибыль. 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много. Приведем некоторые из них: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подраздел 1.1 раздела 1 добавили строку 056, в подраздел 1.2 - строку 206. В них надо указывать КПП места нахождения организации (подразделения);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подраздел 1.3 раздела 1 теперь называется "Налог с отдельных видов доходов". В него внесли строки с фиксированными сроками уплаты налога с отдельных видов доходов. Суммы налога нужно приводить по кодам (проценты, дивиденды, иные доходы);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лист 02 добавили новые коды признака налогоплательщика, уточнили формулировки прежних, некоторые коды исключили. Убрали ряд строк, к примеру со сведениями о лицензии. По строке 265 нужно указывать исчисленную сумму торгового сбора с начала налогового периода. Ранее по ней показывали уплаченную сумму сбора;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приложение 1 к листу 02 дополнили новыми строками, например: 108 - для доходов в виде процентов по долгам любого вида и 109 - для доходов в виде положительной курсовой разницы. Строку со сведениями о лицензии убрали. В строке 104 указывают доходы в виде штрафов, пеней или иных санкций за нарушение договоров или долговых обязательств, а также суммы возмещенного ущерба. Ранее по этой строке отражали доходы в виде стоимости излишков материально-производственных запасов и прочего имущества, выявленных при инвентаризации. Сейчас эти доходы перенесли в строку 103.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также обновила порядок заполнения декларации и формат подачи.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660C79B-755C-4C2D-4646-27FC7DA08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0"/>
            <a:ext cx="6769100" cy="6858000"/>
          </a:xfrm>
        </p:spPr>
        <p:txBody>
          <a:bodyPr/>
          <a:lstStyle/>
          <a:p>
            <a:pPr eaLnBrk="1" hangingPunct="1"/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УЧЕТ И АУДИТ </a:t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A6267F73-9F6A-7EDD-14F0-B68E0DFA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60325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БУХГАЛТЕРСКИЙ УЧЕТ И АУДИТ 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14222688-C7A4-A43C-D0D5-AD7C996F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384300"/>
            <a:ext cx="8928100" cy="5473700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Информационное сообщение Минфина России от 13.01.2025 N ИС-учет-55 "Новое в бухгалтерском законодательстве: факты и комментарии«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Информационное сообщение Минфина России от 22.11.2024 N ИС-аудит-72 "Новое в аудиторском законодательстве: факты и комментарии"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Приказ Росстата от 06.11.2024 N 527 "Об утверждении формы федерального статистического наблюдения для организации федерального статистического наблюдения за деятельностью социально ориентированных некоммерческих организаций"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Информационное сообщение Минфина России от 29.10.2024 N ИС-учет-53 "Новое в бухгалтерском законодательстве: факты и комментарии"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Уточнены требования к руководителям бухгалтерских служб субъектов страхового дела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21CE5-057D-DC35-4C88-605E29545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A5052DF5-EC2E-22FA-6174-C1D0A4E29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60325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БУХГАЛТЕРСКИЙ УЧЕТ И АУДИТ 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19459" name="Содержимое 4">
            <a:extLst>
              <a:ext uri="{FF2B5EF4-FFF2-40B4-BE49-F238E27FC236}">
                <a16:creationId xmlns:a16="http://schemas.microsoft.com/office/drawing/2014/main" id="{E99ECE8C-2F47-DA26-CFA5-12A4C0B2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384300"/>
            <a:ext cx="8928100" cy="5473700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Указание Банка России от 02.10.2024 </a:t>
            </a:r>
            <a:r>
              <a:rPr lang="ru-RU" sz="18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6888-У "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применении кредитными потребительскими кооперативами, сельскохозяйственными кредитными потребительскими кооперативами, жилищными накопительными кооперативами отдельных нормативных актов Банка России по вопросам бухгалтерского учета и бухгалтерской (финансовой) отчетности"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(Зарегистрировано в Минюсте России 08.11.2024 N 80070)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 Банка России http://www.cbr.ru/, 18.11.2024,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"Вестник Банка России", N 46, 22.11.2024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968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C24E473B-2FF2-8E6E-141C-9067EAA73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73063"/>
            <a:ext cx="7643812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Контакты Ассоциации:</a:t>
            </a:r>
          </a:p>
        </p:txBody>
      </p:sp>
      <p:sp>
        <p:nvSpPr>
          <p:cNvPr id="69635" name="Объект 2">
            <a:extLst>
              <a:ext uri="{FF2B5EF4-FFF2-40B4-BE49-F238E27FC236}">
                <a16:creationId xmlns:a16="http://schemas.microsoft.com/office/drawing/2014/main" id="{D597FEAF-6FF3-EB0C-2947-B2637D71A6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33913" y="1225550"/>
            <a:ext cx="3898900" cy="5662613"/>
          </a:xfrm>
        </p:spPr>
        <p:txBody>
          <a:bodyPr/>
          <a:lstStyle/>
          <a:p>
            <a:pPr eaLnBrk="1" hangingPunct="1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+7 (495) 972-80-68</a:t>
            </a:r>
          </a:p>
          <a:p>
            <a:pPr eaLnBrk="1" hangingPunct="1"/>
            <a:r>
              <a:rPr lang="en-US" altLang="ru-RU" sz="22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bclub-ngo.ru</a:t>
            </a:r>
            <a:endParaRPr lang="en-US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2200" u="sng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bclub-ngo2014@mail.ru</a:t>
            </a:r>
            <a:r>
              <a:rPr lang="ru-RU" altLang="ru-RU" sz="2200" u="sng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endParaRPr lang="ru-RU" altLang="ru-RU" sz="22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eaLnBrk="1" hangingPunct="1"/>
            <a:r>
              <a:rPr lang="en-US" altLang="ru-RU" sz="220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https://vk.com/public183078827</a:t>
            </a:r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240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https://t.me/bclubngo</a:t>
            </a:r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6" name="Объект 3">
            <a:extLst>
              <a:ext uri="{FF2B5EF4-FFF2-40B4-BE49-F238E27FC236}">
                <a16:creationId xmlns:a16="http://schemas.microsoft.com/office/drawing/2014/main" id="{3CF42F5F-03ED-528A-63C9-61262F829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196975"/>
            <a:ext cx="3898900" cy="5661025"/>
          </a:xfrm>
        </p:spPr>
        <p:txBody>
          <a:bodyPr/>
          <a:lstStyle/>
          <a:p>
            <a:pPr eaLnBrk="1" hangingPunct="1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</a:p>
          <a:p>
            <a:pPr eaLnBrk="1" hangingPunct="1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</a:p>
          <a:p>
            <a:pPr eaLnBrk="1" hangingPunct="1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</a:p>
          <a:p>
            <a:pPr eaLnBrk="1" hangingPunct="1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в социальных сетях:</a:t>
            </a:r>
          </a:p>
          <a:p>
            <a:pPr eaLnBrk="1" hangingPunct="1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ВКонтакте:</a:t>
            </a:r>
          </a:p>
          <a:p>
            <a:pPr eaLnBrk="1" hangingPunct="1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Телеграм-канал: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>
            <a:extLst>
              <a:ext uri="{FF2B5EF4-FFF2-40B4-BE49-F238E27FC236}">
                <a16:creationId xmlns:a16="http://schemas.microsoft.com/office/drawing/2014/main" id="{02316EA9-1153-6B88-5F3A-C989E4EB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100013"/>
            <a:ext cx="7859712" cy="2305051"/>
          </a:xfrm>
        </p:spPr>
        <p:txBody>
          <a:bodyPr/>
          <a:lstStyle/>
          <a:p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вебинары в Интернете</a:t>
            </a:r>
          </a:p>
        </p:txBody>
      </p:sp>
      <p:sp>
        <p:nvSpPr>
          <p:cNvPr id="158723" name="Объект 2">
            <a:extLst>
              <a:ext uri="{FF2B5EF4-FFF2-40B4-BE49-F238E27FC236}">
                <a16:creationId xmlns:a16="http://schemas.microsoft.com/office/drawing/2014/main" id="{A4A41BBB-1477-9BFD-995B-D55CD462E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557338"/>
            <a:ext cx="8002587" cy="4967287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https://www.youtube.com/channel/UCjTcVOe3ucOVpB84OsPaLnQ/videos</a:t>
            </a:r>
            <a:endParaRPr lang="ru-RU" alt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alt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https://rutube.ru/channel/26233252/?ysclid=m0mo5xz2jq531587301</a:t>
            </a:r>
            <a:endParaRPr lang="ru-RU" alt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alt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подписка на обновление канала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луб бухгалтеров НКО - Модульный вебинар 23.11.20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17284</TotalTime>
  <Words>8047</Words>
  <Application>Microsoft Office PowerPoint</Application>
  <PresentationFormat>Экран (4:3)</PresentationFormat>
  <Paragraphs>442</Paragraphs>
  <Slides>99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99</vt:i4>
      </vt:variant>
    </vt:vector>
  </HeadingPairs>
  <TitlesOfParts>
    <vt:vector size="104" baseType="lpstr">
      <vt:lpstr>Arial</vt:lpstr>
      <vt:lpstr>Calibri</vt:lpstr>
      <vt:lpstr>Times New Roman</vt:lpstr>
      <vt:lpstr>Ubuntu</vt:lpstr>
      <vt:lpstr>Клуб бухгалтеров НКО - Модульный вебинар 23.11.2015</vt:lpstr>
      <vt:lpstr>Ассоциация «Клуб бухгалтеров и аудиторов некоммерческих организаций»</vt:lpstr>
      <vt:lpstr>Презентация PowerPoint</vt:lpstr>
      <vt:lpstr>Эксперт вебинара - Гамольский Павел Юрьевич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вебинара</vt:lpstr>
      <vt:lpstr>Программа выступления</vt:lpstr>
      <vt:lpstr>Программа выступления</vt:lpstr>
      <vt:lpstr>ПРАВОВОЙ СТАТУС НКО</vt:lpstr>
      <vt:lpstr>ПРАВОВОЙ СТАТУС НКО</vt:lpstr>
      <vt:lpstr>ПРАВОВОЙ СТАТУС НКО</vt:lpstr>
      <vt:lpstr>ПРАВОВОЙ СТАТУС НКО</vt:lpstr>
      <vt:lpstr>ПРАВОВОЙ СТАТУС НКО</vt:lpstr>
      <vt:lpstr>ГОСУДАРСТВЕННАЯ РЕГИСТРАЦИЯ НКО</vt:lpstr>
      <vt:lpstr>ГОСУДАРСТВЕННАЯ РЕГИСТРАЦИЯ НКО</vt:lpstr>
      <vt:lpstr>ГОСУДАРСТВЕННАЯ РЕГИСТРАЦИЯ НКО</vt:lpstr>
      <vt:lpstr>ГОСУДАРСТВЕННАЯ РЕГИСТРАЦИЯ НКО</vt:lpstr>
      <vt:lpstr>ГОСУДАРСТВЕННАЯ ПОДДЕРЖКА НКО</vt:lpstr>
      <vt:lpstr>ГОСУДАРСТВЕННАЯ ПОДДЕРЖКА НКО</vt:lpstr>
      <vt:lpstr>ГОСУДАРСТВЕННАЯ ПОДДЕРЖКА НКО</vt:lpstr>
      <vt:lpstr>ГОСУДАРСТВЕННАЯ ПОДДЕРЖКА НКО</vt:lpstr>
      <vt:lpstr>ГОСУДАРСТВЕННАЯ ПОДДЕРЖКА НКО</vt:lpstr>
      <vt:lpstr>ГОСУДАРСТВЕННАЯ ПОДДЕРЖКА НКО</vt:lpstr>
      <vt:lpstr>ГОСУДАРСТВЕННАЯ ПОДДЕРЖКА НКО</vt:lpstr>
      <vt:lpstr>ГОСУДАРСТВЕННАЯ ПОДДЕРЖКА НКО</vt:lpstr>
      <vt:lpstr>КОНТРОЛЬ ЗА ДЕЯТЕЛЬНОСТЬЮ НКО</vt:lpstr>
      <vt:lpstr>КОНТРОЛЬ ЗА ДЕЯТЕЛЬНОСТЬЮ НКО</vt:lpstr>
      <vt:lpstr>КОНТРОЛЬ ЗА ДЕЯТЕЛЬНОСТЬЮ НКО</vt:lpstr>
      <vt:lpstr>КОНТРОЛЬ ЗА ДЕЯТЕЛЬНОСТЬЮ НКО</vt:lpstr>
      <vt:lpstr>КОНТРОЛЬ ЗА ДЕЯТЕЛЬНОСТЬЮ НКО</vt:lpstr>
      <vt:lpstr>КОНТРОЛЬ ЗА ДЕЯТЕЛЬНОСТЬЮ НКО</vt:lpstr>
      <vt:lpstr>КОНТРОЛЬ ЗА ДЕЯТЕЛЬНОСТЬЮ НКО</vt:lpstr>
      <vt:lpstr>КОНТРОЛЬ ЗА ДЕЯТЕЛЬНОСТЬЮ НКО</vt:lpstr>
      <vt:lpstr>КОНТРОЛЬ ЗА ДЕЯТЕЛЬНОСТЬЮ НКО</vt:lpstr>
      <vt:lpstr>ХОЗЯЙСТВЕННАЯ ДЕЯТЕЛЬНОСТЬ НКО</vt:lpstr>
      <vt:lpstr>ХОЗЯЙСТВЕННАЯ ДЕЯТЕЛЬНОСТЬ НКО</vt:lpstr>
      <vt:lpstr>ХОЗЯЙСТВЕННАЯ ДЕЯТЕЛЬНОСТЬ НКО</vt:lpstr>
      <vt:lpstr>НАЛОГООБЛОЖЕНИЕ</vt:lpstr>
      <vt:lpstr>ОБЩИЕ ВОПРОСЫ НАЛОГООБЛОЖЕНИЯ</vt:lpstr>
      <vt:lpstr>ОБЩИЕ ВОПРОСЫ НАЛОГООБЛОЖЕНИЯ</vt:lpstr>
      <vt:lpstr>ОБЩИЕ ВОПРОСЫ НАЛОГООБЛОЖЕНИЯ</vt:lpstr>
      <vt:lpstr>ОБЩИЕ ВОПРОСЫ НАЛОГООБЛОЖЕНИЯ</vt:lpstr>
      <vt:lpstr>ОБЩИЕ ВОПРОСЫ НАЛОГООБЛОЖЕНИЯ</vt:lpstr>
      <vt:lpstr>ОБЩИЕ ВОПРОСЫ НАЛОГООБЛОЖЕНИЯ</vt:lpstr>
      <vt:lpstr>ОБЩИЕ ВОПРОСЫ НАЛОГООБЛОЖЕНИЯ</vt:lpstr>
      <vt:lpstr>ОБЩИЕ ВОПРОСЫ НАЛОГООБЛОЖЕНИЯ</vt:lpstr>
      <vt:lpstr>УСН и НДС</vt:lpstr>
      <vt:lpstr>УСН и НДС</vt:lpstr>
      <vt:lpstr>УСН и НДС</vt:lpstr>
      <vt:lpstr>УСН и НДС</vt:lpstr>
      <vt:lpstr>УСН и НДС</vt:lpstr>
      <vt:lpstr>УСН и НДС</vt:lpstr>
      <vt:lpstr>УСН и НДС</vt:lpstr>
      <vt:lpstr>УСН и НДС</vt:lpstr>
      <vt:lpstr>УСН и НДС</vt:lpstr>
      <vt:lpstr>УСН и НДС</vt:lpstr>
      <vt:lpstr>УСН и НДС</vt:lpstr>
      <vt:lpstr>Другие изменения по УСН</vt:lpstr>
      <vt:lpstr>Другие изменения по УСН</vt:lpstr>
      <vt:lpstr>Другие изменения по УСН</vt:lpstr>
      <vt:lpstr>Другие изменения по УСН</vt:lpstr>
      <vt:lpstr>Другие изменения по УСН</vt:lpstr>
      <vt:lpstr>Другие изменения по УСН</vt:lpstr>
      <vt:lpstr>Другие изменения по УСН</vt:lpstr>
      <vt:lpstr>Другие изменения по УСН</vt:lpstr>
      <vt:lpstr>Другие изменения по УСН</vt:lpstr>
      <vt:lpstr>НДФЛ</vt:lpstr>
      <vt:lpstr>НДФЛ</vt:lpstr>
      <vt:lpstr>НДФЛ</vt:lpstr>
      <vt:lpstr>НДФЛ</vt:lpstr>
      <vt:lpstr>НДФЛ</vt:lpstr>
      <vt:lpstr>НДФЛ</vt:lpstr>
      <vt:lpstr>НДФЛ</vt:lpstr>
      <vt:lpstr>НДФЛ</vt:lpstr>
      <vt:lpstr>НДФЛ</vt:lpstr>
      <vt:lpstr>НДФЛ</vt:lpstr>
      <vt:lpstr>НДФЛ</vt:lpstr>
      <vt:lpstr>НДФЛ</vt:lpstr>
      <vt:lpstr>СТРАХОВЫЕ ВЗНОСЫ И ПЕРСОНИФИЦИРОВАННЫЙ УЧЁТ</vt:lpstr>
      <vt:lpstr>СТРАХОВЫЕ ВЗНОСЫ И ПЕРСОНИФИЦИРОВАННЫЙ УЧЁТ</vt:lpstr>
      <vt:lpstr>СТРАХОВЫЕ ВЗНОСЫ И ПЕРСОНИФИЦИРОВАННЫЙ УЧЁТ</vt:lpstr>
      <vt:lpstr>СТРАХОВЫЕ ВЗНОСЫ И ПЕРСОНИФИЦИРОВАННЫЙ УЧЁТ</vt:lpstr>
      <vt:lpstr>СТРАХОВЫЕ ВЗНОСЫ И ПЕРСОНИФИЦИРОВАННЫЙ УЧЁТ</vt:lpstr>
      <vt:lpstr>СТРАХОВЫЕ ВЗНОСЫ И ПЕРСОНИФИЦИРОВАННЫЙ УЧЁТ</vt:lpstr>
      <vt:lpstr>НАЛОГ НА ИМУЩЕСТВО. ТРАНСПОРТНЫЙ И ЗЕМЕЛЬНЫЙ НАЛОГИ </vt:lpstr>
      <vt:lpstr>НАЛОГ НА ИМУЩЕСТВО. ТРАНСПОРТНЫЙ И ЗЕМЕЛЬНЫЙ НАЛОГИ. </vt:lpstr>
      <vt:lpstr>НАЛОГ НА ИМУЩЕСТВО. ТРАНСПОРТНЫЙ И ЗЕМЕЛЬНЫЙ НАЛОГИ. </vt:lpstr>
      <vt:lpstr>НАЛОГ НА ИМУЩЕСТВО. ТРАНСПОРТНЫЙ И ЗЕМЕЛЬНЫЙ НАЛОГИ. </vt:lpstr>
      <vt:lpstr>НАЛОГ НА ПРИБЫЛЬ</vt:lpstr>
      <vt:lpstr>НАЛОГ НА ПРИБЫЛЬ</vt:lpstr>
      <vt:lpstr>Налог на прибыль</vt:lpstr>
      <vt:lpstr>  БУХГАЛТЕРСКИЙ УЧЕТ И АУДИТ      </vt:lpstr>
      <vt:lpstr>    БУХГАЛТЕРСКИЙ УЧЕТ И АУДИТ      </vt:lpstr>
      <vt:lpstr>    БУХГАЛТЕРСКИЙ УЧЕТ И АУДИТ      </vt:lpstr>
      <vt:lpstr>Спасибо за внимание!             Контакты Ассоциации:</vt:lpstr>
      <vt:lpstr>Наши вебинары в Интернете</vt:lpstr>
    </vt:vector>
  </TitlesOfParts>
  <Company>Единая Россия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Stave.cube</dc:subject>
  <dc:creator>Клуб бухгалтеров НКО</dc:creator>
  <cp:lastModifiedBy>Pavel Gamolskiy</cp:lastModifiedBy>
  <cp:revision>499</cp:revision>
  <dcterms:created xsi:type="dcterms:W3CDTF">2012-04-05T10:47:50Z</dcterms:created>
  <dcterms:modified xsi:type="dcterms:W3CDTF">2025-02-25T07:04:04Z</dcterms:modified>
</cp:coreProperties>
</file>