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4" r:id="rId3"/>
    <p:sldId id="483" r:id="rId4"/>
    <p:sldId id="506" r:id="rId5"/>
    <p:sldId id="384" r:id="rId6"/>
    <p:sldId id="514" r:id="rId7"/>
    <p:sldId id="486" r:id="rId8"/>
    <p:sldId id="530" r:id="rId9"/>
    <p:sldId id="488" r:id="rId10"/>
    <p:sldId id="531" r:id="rId11"/>
    <p:sldId id="532" r:id="rId12"/>
    <p:sldId id="489" r:id="rId13"/>
    <p:sldId id="515" r:id="rId14"/>
    <p:sldId id="490" r:id="rId15"/>
    <p:sldId id="533" r:id="rId16"/>
    <p:sldId id="534" r:id="rId17"/>
    <p:sldId id="491" r:id="rId18"/>
    <p:sldId id="535" r:id="rId19"/>
    <p:sldId id="492" r:id="rId20"/>
    <p:sldId id="495" r:id="rId21"/>
    <p:sldId id="496" r:id="rId22"/>
    <p:sldId id="536" r:id="rId23"/>
    <p:sldId id="503" r:id="rId24"/>
    <p:sldId id="517" r:id="rId25"/>
    <p:sldId id="538" r:id="rId26"/>
    <p:sldId id="537" r:id="rId27"/>
    <p:sldId id="397" r:id="rId28"/>
    <p:sldId id="518" r:id="rId29"/>
    <p:sldId id="526"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24" autoAdjust="0"/>
    <p:restoredTop sz="94660"/>
  </p:normalViewPr>
  <p:slideViewPr>
    <p:cSldViewPr snapToGrid="0">
      <p:cViewPr varScale="1">
        <p:scale>
          <a:sx n="74" d="100"/>
          <a:sy n="74" d="100"/>
        </p:scale>
        <p:origin x="3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257433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1154528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1988347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8"/>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1696 h 1753"/>
                <a:gd name="T2" fmla="*/ 225 w 670"/>
                <a:gd name="T3" fmla="*/ 1753 h 1753"/>
                <a:gd name="T4" fmla="*/ 670 w 670"/>
                <a:gd name="T5" fmla="*/ 0 h 1753"/>
                <a:gd name="T6" fmla="*/ 430 w 670"/>
                <a:gd name="T7" fmla="*/ 0 h 1753"/>
                <a:gd name="T8" fmla="*/ 0 w 670"/>
                <a:gd name="T9" fmla="*/ 1696 h 1753"/>
              </a:gdLst>
              <a:ahLst/>
              <a:cxnLst>
                <a:cxn ang="0">
                  <a:pos x="T0" y="T1"/>
                </a:cxn>
                <a:cxn ang="0">
                  <a:pos x="T2" y="T3"/>
                </a:cxn>
                <a:cxn ang="0">
                  <a:pos x="T4" y="T5"/>
                </a:cxn>
                <a:cxn ang="0">
                  <a:pos x="T6" y="T7"/>
                </a:cxn>
                <a:cxn ang="0">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ru-RU">
                <a:solidFill>
                  <a:prstClr val="black"/>
                </a:solidFill>
              </a:endParaRPr>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B5ED4A82-2AD2-4782-B931-DEDE04E89D63}" type="datetimeFigureOut">
              <a:rPr lang="en-US">
                <a:solidFill>
                  <a:prstClr val="black"/>
                </a:solidFill>
              </a:rPr>
              <a:pPr>
                <a:defRPr/>
              </a:pPr>
              <a:t>12/2/2024</a:t>
            </a:fld>
            <a:endParaRPr lang="en-US">
              <a:solidFill>
                <a:prstClr val="black"/>
              </a:solidFill>
            </a:endParaRPr>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pPr>
              <a:defRPr/>
            </a:pPr>
            <a:endParaRPr lang="en-US">
              <a:solidFill>
                <a:prstClr val="black"/>
              </a:solidFill>
            </a:endParaRPr>
          </a:p>
        </p:txBody>
      </p:sp>
      <p:sp>
        <p:nvSpPr>
          <p:cNvPr id="13" name="Slide Number Placeholder 5"/>
          <p:cNvSpPr>
            <a:spLocks noGrp="1"/>
          </p:cNvSpPr>
          <p:nvPr>
            <p:ph type="sldNum" sz="quarter" idx="12"/>
          </p:nvPr>
        </p:nvSpPr>
        <p:spPr/>
        <p:txBody>
          <a:bodyPr/>
          <a:lstStyle>
            <a:lvl1pPr>
              <a:defRPr/>
            </a:lvl1pPr>
          </a:lstStyle>
          <a:p>
            <a:pPr>
              <a:defRPr/>
            </a:pPr>
            <a:fld id="{5EB5CD31-A4C8-48FE-BAEF-D89C771E906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58852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58E0277-09D7-46BE-91F8-04E5F0705325}"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pPr>
              <a:defRPr/>
            </a:pPr>
            <a:fld id="{1C4623CC-8352-4D8B-B607-B8D52B482A8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67708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B92BDEDE-0668-4545-8102-397FD7AC7592}"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pPr>
              <a:defRPr/>
            </a:pPr>
            <a:fld id="{59F0FC50-CA8E-4D25-B70D-9395F49B5DF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74765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3094C59B-333E-4DCD-8FAD-E6420657CDA6}" type="datetimeFigureOut">
              <a:rPr lang="en-US">
                <a:solidFill>
                  <a:prstClr val="black"/>
                </a:solidFill>
              </a:rPr>
              <a:pPr>
                <a:defRPr/>
              </a:pPr>
              <a:t>12/2/2024</a:t>
            </a:fld>
            <a:endParaRPr 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a:defRPr/>
            </a:pPr>
            <a:fld id="{7DD7A3C4-0B6E-4E56-96A4-0A4353B00534}"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56804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1A13FD00-68BC-4FB0-AE1D-70E8392EC100}" type="datetimeFigureOut">
              <a:rPr lang="en-US">
                <a:solidFill>
                  <a:prstClr val="black"/>
                </a:solidFill>
              </a:rPr>
              <a:pPr>
                <a:defRPr/>
              </a:pPr>
              <a:t>12/2/2024</a:t>
            </a:fld>
            <a:endParaRPr lang="en-US">
              <a:solidFill>
                <a:prstClr val="black"/>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9" name="Slide Number Placeholder 5"/>
          <p:cNvSpPr>
            <a:spLocks noGrp="1"/>
          </p:cNvSpPr>
          <p:nvPr>
            <p:ph type="sldNum" sz="quarter" idx="12"/>
          </p:nvPr>
        </p:nvSpPr>
        <p:spPr/>
        <p:txBody>
          <a:bodyPr/>
          <a:lstStyle>
            <a:lvl1pPr>
              <a:defRPr/>
            </a:lvl1pPr>
          </a:lstStyle>
          <a:p>
            <a:pPr>
              <a:defRPr/>
            </a:pPr>
            <a:fld id="{CE6DBC71-2F0C-4C7A-8CF4-3607D4075C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670454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F4B11FB9-AF56-4E1D-97C7-701AA411A5A5}" type="datetimeFigureOut">
              <a:rPr lang="en-US">
                <a:solidFill>
                  <a:prstClr val="black"/>
                </a:solidFill>
              </a:rPr>
              <a:pPr>
                <a:defRPr/>
              </a:pPr>
              <a:t>12/2/2024</a:t>
            </a:fld>
            <a:endParaRPr lang="en-US">
              <a:solidFill>
                <a:prstClr val="black"/>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5" name="Slide Number Placeholder 5"/>
          <p:cNvSpPr>
            <a:spLocks noGrp="1"/>
          </p:cNvSpPr>
          <p:nvPr>
            <p:ph type="sldNum" sz="quarter" idx="12"/>
          </p:nvPr>
        </p:nvSpPr>
        <p:spPr/>
        <p:txBody>
          <a:bodyPr/>
          <a:lstStyle>
            <a:lvl1pPr>
              <a:defRPr/>
            </a:lvl1pPr>
          </a:lstStyle>
          <a:p>
            <a:pPr>
              <a:defRPr/>
            </a:pPr>
            <a:fld id="{5928CD3D-F7C1-48E7-B95F-953EE379FA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43786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6085CF-BF2A-4C76-BE81-1D1F556C4AFD}" type="datetimeFigureOut">
              <a:rPr lang="en-US">
                <a:solidFill>
                  <a:prstClr val="black"/>
                </a:solidFill>
              </a:rPr>
              <a:pPr>
                <a:defRPr/>
              </a:pPr>
              <a:t>12/2/2024</a:t>
            </a:fld>
            <a:endParaRPr lang="en-US">
              <a:solidFill>
                <a:prstClr val="black"/>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4" name="Slide Number Placeholder 5"/>
          <p:cNvSpPr>
            <a:spLocks noGrp="1"/>
          </p:cNvSpPr>
          <p:nvPr>
            <p:ph type="sldNum" sz="quarter" idx="12"/>
          </p:nvPr>
        </p:nvSpPr>
        <p:spPr/>
        <p:txBody>
          <a:bodyPr/>
          <a:lstStyle>
            <a:lvl1pPr>
              <a:defRPr/>
            </a:lvl1pPr>
          </a:lstStyle>
          <a:p>
            <a:pPr>
              <a:defRPr/>
            </a:pPr>
            <a:fld id="{8EF51A7A-8709-4A21-9633-09B9816DD7E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07186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26FE4B00-FCB0-4782-8FE7-0945D77D6304}" type="datetimeFigureOut">
              <a:rPr lang="en-US">
                <a:solidFill>
                  <a:prstClr val="black"/>
                </a:solidFill>
              </a:rPr>
              <a:pPr>
                <a:defRPr/>
              </a:pPr>
              <a:t>12/2/2024</a:t>
            </a:fld>
            <a:endParaRPr 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a:defRPr/>
            </a:pPr>
            <a:fld id="{4DD09B22-A612-454B-B790-DA62F84653E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2081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1015278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AF59E4E7-2B88-4EA1-8D2F-564A9FEBD3A4}" type="datetimeFigureOut">
              <a:rPr lang="en-US">
                <a:solidFill>
                  <a:prstClr val="black"/>
                </a:solidFill>
              </a:rPr>
              <a:pPr>
                <a:defRPr/>
              </a:pPr>
              <a:t>12/2/2024</a:t>
            </a:fld>
            <a:endParaRPr 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a:defRPr/>
            </a:pPr>
            <a:fld id="{3E60BE83-2559-4B58-9CDB-222434854A9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20707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746E8A69-9D00-44DE-905C-CB2023F9310A}" type="datetimeFigureOut">
              <a:rPr lang="en-US">
                <a:solidFill>
                  <a:prstClr val="black"/>
                </a:solidFill>
              </a:rPr>
              <a:pPr>
                <a:defRPr/>
              </a:pPr>
              <a:t>12/2/2024</a:t>
            </a:fld>
            <a:endParaRPr 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a:defRPr/>
            </a:pPr>
            <a:fld id="{07BF902B-A1C4-4EB7-A60F-AF700BD24F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8059665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1FB4969D-ED26-4752-8ABE-997F7D699687}"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pPr>
              <a:defRPr/>
            </a:pPr>
            <a:fld id="{FF3CBAA1-1AF6-427D-BA30-82463E91437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779749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defTabSz="457200">
              <a:defRPr/>
            </a:pPr>
            <a:r>
              <a:rPr lang="en-US" sz="8000" dirty="0">
                <a:solidFill>
                  <a:prstClr val="black"/>
                </a:solidFill>
                <a:effectLst/>
              </a:rPr>
              <a:t>“</a:t>
            </a:r>
          </a:p>
        </p:txBody>
      </p:sp>
      <p:sp>
        <p:nvSpPr>
          <p:cNvPr id="6" name="TextBox 5"/>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defRPr/>
            </a:pPr>
            <a:r>
              <a:rPr lang="en-US" sz="8000" dirty="0">
                <a:solidFill>
                  <a:prstClr val="black"/>
                </a:solidFill>
                <a:effectLst/>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D161E1D-065D-463A-96AF-FD5110CFB71D}" type="datetimeFigureOut">
              <a:rPr lang="en-US">
                <a:solidFill>
                  <a:prstClr val="black"/>
                </a:solidFill>
              </a:rPr>
              <a:pPr>
                <a:defRPr/>
              </a:pPr>
              <a:t>12/2/2024</a:t>
            </a:fld>
            <a:endParaRPr lang="en-US">
              <a:solidFill>
                <a:prstClr val="black"/>
              </a:solidFill>
            </a:endParaRPr>
          </a:p>
        </p:txBody>
      </p:sp>
      <p:sp>
        <p:nvSpPr>
          <p:cNvPr id="8" name="Footer Placeholder 4"/>
          <p:cNvSpPr>
            <a:spLocks noGrp="1"/>
          </p:cNvSpPr>
          <p:nvPr>
            <p:ph type="ftr" sz="quarter" idx="15"/>
          </p:nvPr>
        </p:nvSpPr>
        <p:spPr/>
        <p:txBody>
          <a:bodyPr/>
          <a:lstStyle>
            <a:lvl1pPr>
              <a:defRPr/>
            </a:lvl1pPr>
          </a:lstStyle>
          <a:p>
            <a:pPr>
              <a:defRPr/>
            </a:pPr>
            <a:endParaRPr lang="en-US">
              <a:solidFill>
                <a:prstClr val="black"/>
              </a:solidFill>
            </a:endParaRPr>
          </a:p>
        </p:txBody>
      </p:sp>
      <p:sp>
        <p:nvSpPr>
          <p:cNvPr id="9" name="Slide Number Placeholder 5"/>
          <p:cNvSpPr>
            <a:spLocks noGrp="1"/>
          </p:cNvSpPr>
          <p:nvPr>
            <p:ph type="sldNum" sz="quarter" idx="16"/>
          </p:nvPr>
        </p:nvSpPr>
        <p:spPr/>
        <p:txBody>
          <a:bodyPr/>
          <a:lstStyle>
            <a:lvl1pPr>
              <a:defRPr/>
            </a:lvl1pPr>
          </a:lstStyle>
          <a:p>
            <a:pPr>
              <a:defRPr/>
            </a:pPr>
            <a:fld id="{388D368D-F07C-4647-816C-739D06FA557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413898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C836EB51-096F-4E36-8962-5E4C954E43ED}"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pPr>
              <a:defRPr/>
            </a:pPr>
            <a:fld id="{985F2001-4EF3-4E31-9E74-429BF873E87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282141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defTabSz="457200">
              <a:defRPr/>
            </a:pPr>
            <a:r>
              <a:rPr lang="en-US" sz="8000" dirty="0">
                <a:solidFill>
                  <a:prstClr val="black"/>
                </a:solidFill>
                <a:effectLst/>
              </a:rPr>
              <a:t>“</a:t>
            </a:r>
          </a:p>
        </p:txBody>
      </p:sp>
      <p:sp>
        <p:nvSpPr>
          <p:cNvPr id="6" name="TextBox 5"/>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defRPr/>
            </a:pPr>
            <a:r>
              <a:rPr lang="en-US" sz="8000" dirty="0">
                <a:solidFill>
                  <a:prstClr val="black"/>
                </a:solidFill>
                <a:effectLst/>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0C5DB633-17C7-47D9-981E-CA1136696023}" type="datetimeFigureOut">
              <a:rPr lang="en-US">
                <a:solidFill>
                  <a:prstClr val="black"/>
                </a:solidFill>
              </a:rPr>
              <a:pPr>
                <a:defRPr/>
              </a:pPr>
              <a:t>12/2/2024</a:t>
            </a:fld>
            <a:endParaRPr lang="en-US">
              <a:solidFill>
                <a:prstClr val="black"/>
              </a:solidFill>
            </a:endParaRPr>
          </a:p>
        </p:txBody>
      </p:sp>
      <p:sp>
        <p:nvSpPr>
          <p:cNvPr id="8" name="Footer Placeholder 4"/>
          <p:cNvSpPr>
            <a:spLocks noGrp="1"/>
          </p:cNvSpPr>
          <p:nvPr>
            <p:ph type="ftr" sz="quarter" idx="15"/>
          </p:nvPr>
        </p:nvSpPr>
        <p:spPr/>
        <p:txBody>
          <a:bodyPr/>
          <a:lstStyle>
            <a:lvl1pPr>
              <a:defRPr/>
            </a:lvl1pPr>
          </a:lstStyle>
          <a:p>
            <a:pPr>
              <a:defRPr/>
            </a:pPr>
            <a:endParaRPr lang="en-US">
              <a:solidFill>
                <a:prstClr val="black"/>
              </a:solidFill>
            </a:endParaRPr>
          </a:p>
        </p:txBody>
      </p:sp>
      <p:sp>
        <p:nvSpPr>
          <p:cNvPr id="9" name="Slide Number Placeholder 5"/>
          <p:cNvSpPr>
            <a:spLocks noGrp="1"/>
          </p:cNvSpPr>
          <p:nvPr>
            <p:ph type="sldNum" sz="quarter" idx="16"/>
          </p:nvPr>
        </p:nvSpPr>
        <p:spPr/>
        <p:txBody>
          <a:bodyPr/>
          <a:lstStyle>
            <a:lvl1pPr>
              <a:defRPr/>
            </a:lvl1pPr>
          </a:lstStyle>
          <a:p>
            <a:pPr>
              <a:defRPr/>
            </a:pPr>
            <a:fld id="{A9D9CE55-2FE3-4858-83A4-CA5A22BEA57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035509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67829AEC-BB2C-4267-AE0D-FEED6678E117}" type="datetimeFigureOut">
              <a:rPr lang="en-US">
                <a:solidFill>
                  <a:prstClr val="black"/>
                </a:solidFill>
              </a:rPr>
              <a:pPr>
                <a:defRPr/>
              </a:pPr>
              <a:t>12/2/2024</a:t>
            </a:fld>
            <a:endParaRPr 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a:defRPr/>
            </a:pPr>
            <a:endParaRPr 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a:defRPr/>
            </a:pPr>
            <a:fld id="{CFBC8E97-DE35-4F08-90B5-87C84D6DCDC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499127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A6B2770B-8014-4FEE-8B10-A4EA8050CCBA}"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pPr>
              <a:defRPr/>
            </a:pPr>
            <a:fld id="{0C01D379-FB35-414A-B7C3-F9F669F0434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7280893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7EC10E5A-D282-4E8F-8C86-84C07ED5569A}" type="datetimeFigureOut">
              <a:rPr lang="en-US">
                <a:solidFill>
                  <a:prstClr val="black"/>
                </a:solidFill>
              </a:rPr>
              <a:pPr>
                <a:defRPr/>
              </a:pPr>
              <a:t>12/2/2024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pPr>
              <a:defRPr/>
            </a:pPr>
            <a:fld id="{3610FA3C-0038-46C4-A95A-D13FA8F7D63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35384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300936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F1CFA5A-C2B7-41E2-BCB8-88AF5CDD4DC7}" type="datetimeFigureOut">
              <a:rPr lang="ru-RU" smtClean="0"/>
              <a:t>02.12.2024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777877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F1CFA5A-C2B7-41E2-BCB8-88AF5CDD4DC7}" type="datetimeFigureOut">
              <a:rPr lang="ru-RU" smtClean="0"/>
              <a:t>02.12.2024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249543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F1CFA5A-C2B7-41E2-BCB8-88AF5CDD4DC7}" type="datetimeFigureOut">
              <a:rPr lang="ru-RU" smtClean="0"/>
              <a:t>02.12.2024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3424951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1CFA5A-C2B7-41E2-BCB8-88AF5CDD4DC7}" type="datetimeFigureOut">
              <a:rPr lang="ru-RU" smtClean="0"/>
              <a:t>02.12.2024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82604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1CFA5A-C2B7-41E2-BCB8-88AF5CDD4DC7}" type="datetimeFigureOut">
              <a:rPr lang="ru-RU" smtClean="0"/>
              <a:t>02.12.2024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2153153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F1CFA5A-C2B7-41E2-BCB8-88AF5CDD4DC7}" type="datetimeFigureOut">
              <a:rPr lang="ru-RU" smtClean="0"/>
              <a:t>02.12.2024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55F36-B195-499F-8776-BE1A16AA5FAE}" type="slidenum">
              <a:rPr lang="ru-RU" smtClean="0"/>
              <a:t>‹#›</a:t>
            </a:fld>
            <a:endParaRPr lang="ru-RU"/>
          </a:p>
        </p:txBody>
      </p:sp>
    </p:spTree>
    <p:extLst>
      <p:ext uri="{BB962C8B-B14F-4D97-AF65-F5344CB8AC3E}">
        <p14:creationId xmlns:p14="http://schemas.microsoft.com/office/powerpoint/2010/main" val="122169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CFA5A-C2B7-41E2-BCB8-88AF5CDD4DC7}" type="datetimeFigureOut">
              <a:rPr lang="ru-RU" smtClean="0"/>
              <a:t>02.12.2024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55F36-B195-499F-8776-BE1A16AA5FAE}" type="slidenum">
              <a:rPr lang="ru-RU" smtClean="0"/>
              <a:t>‹#›</a:t>
            </a:fld>
            <a:endParaRPr lang="ru-RU"/>
          </a:p>
        </p:txBody>
      </p:sp>
    </p:spTree>
    <p:extLst>
      <p:ext uri="{BB962C8B-B14F-4D97-AF65-F5344CB8AC3E}">
        <p14:creationId xmlns:p14="http://schemas.microsoft.com/office/powerpoint/2010/main" val="110572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3330 h 3357"/>
                <a:gd name="T2" fmla="*/ 156 w 707"/>
                <a:gd name="T3" fmla="*/ 3357 h 3357"/>
                <a:gd name="T4" fmla="*/ 707 w 707"/>
                <a:gd name="T5" fmla="*/ 0 h 3357"/>
                <a:gd name="T6" fmla="*/ 547 w 707"/>
                <a:gd name="T7" fmla="*/ 0 h 3357"/>
                <a:gd name="T8" fmla="*/ 0 w 707"/>
                <a:gd name="T9" fmla="*/ 3330 h 3357"/>
              </a:gdLst>
              <a:ahLst/>
              <a:cxnLst>
                <a:cxn ang="0">
                  <a:pos x="T0" y="T1"/>
                </a:cxn>
                <a:cxn ang="0">
                  <a:pos x="T2" y="T3"/>
                </a:cxn>
                <a:cxn ang="0">
                  <a:pos x="T4" y="T5"/>
                </a:cxn>
                <a:cxn ang="0">
                  <a:pos x="T6" y="T7"/>
                </a:cxn>
                <a:cxn ang="0">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457200" eaLnBrk="0" fontAlgn="base" hangingPunct="0">
                <a:spcBef>
                  <a:spcPct val="0"/>
                </a:spcBef>
                <a:spcAft>
                  <a:spcPct val="0"/>
                </a:spcAft>
              </a:pPr>
              <a:endParaRPr lang="ru-RU">
                <a:solidFill>
                  <a:prstClr val="black"/>
                </a:solidFill>
              </a:endParaRPr>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1028" name="Text Placeholder 2"/>
          <p:cNvSpPr>
            <a:spLocks noGrp="1"/>
          </p:cNvSpPr>
          <p:nvPr>
            <p:ph type="body" idx="1"/>
          </p:nvPr>
        </p:nvSpPr>
        <p:spPr bwMode="auto">
          <a:xfrm>
            <a:off x="1484313" y="2667000"/>
            <a:ext cx="1001871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732963" y="5883275"/>
            <a:ext cx="114300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dirty="0">
                <a:solidFill>
                  <a:schemeClr val="tx1"/>
                </a:solidFill>
                <a:effectLst/>
                <a:latin typeface="+mn-lt"/>
              </a:defRPr>
            </a:lvl1pPr>
          </a:lstStyle>
          <a:p>
            <a:pPr defTabSz="457200">
              <a:defRPr/>
            </a:pPr>
            <a:fld id="{A4DED61C-C3FD-45BF-BACF-33E9BA86534E}" type="datetimeFigureOut">
              <a:rPr lang="en-US">
                <a:solidFill>
                  <a:prstClr val="black"/>
                </a:solidFill>
              </a:rPr>
              <a:pPr defTabSz="457200">
                <a:defRPr/>
              </a:pPr>
              <a:t>12/2/2024</a:t>
            </a:fld>
            <a:endParaRPr lang="en-US">
              <a:solidFill>
                <a:prstClr val="black"/>
              </a:solidFill>
            </a:endParaRPr>
          </a:p>
        </p:txBody>
      </p:sp>
      <p:sp>
        <p:nvSpPr>
          <p:cNvPr id="5" name="Footer Placeholder 4"/>
          <p:cNvSpPr>
            <a:spLocks noGrp="1"/>
          </p:cNvSpPr>
          <p:nvPr>
            <p:ph type="ftr" sz="quarter" idx="3"/>
          </p:nvPr>
        </p:nvSpPr>
        <p:spPr>
          <a:xfrm>
            <a:off x="2571750" y="5883275"/>
            <a:ext cx="708501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dirty="0">
                <a:solidFill>
                  <a:schemeClr val="tx1"/>
                </a:solidFill>
                <a:effectLst/>
                <a:latin typeface="+mn-lt"/>
              </a:defRPr>
            </a:lvl1pPr>
          </a:lstStyle>
          <a:p>
            <a:pPr defTabSz="457200">
              <a:defRPr/>
            </a:pPr>
            <a:endParaRPr lang="en-US">
              <a:solidFill>
                <a:prstClr val="black"/>
              </a:solidFill>
            </a:endParaRPr>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dirty="0">
                <a:solidFill>
                  <a:schemeClr val="tx1"/>
                </a:solidFill>
                <a:effectLst/>
                <a:latin typeface="+mn-lt"/>
              </a:defRPr>
            </a:lvl1pPr>
          </a:lstStyle>
          <a:p>
            <a:pPr defTabSz="457200">
              <a:defRPr/>
            </a:pPr>
            <a:fld id="{92F7F63E-445F-405B-AE4A-88AE8FB1DCBD}" type="slidenum">
              <a:rPr lang="en-US">
                <a:solidFill>
                  <a:prstClr val="black"/>
                </a:solidFill>
              </a:rPr>
              <a:pPr defTabSz="457200">
                <a:defRPr/>
              </a:pPr>
              <a:t>‹#›</a:t>
            </a:fld>
            <a:endParaRPr lang="en-US">
              <a:solidFill>
                <a:prstClr val="black"/>
              </a:solidFill>
            </a:endParaRPr>
          </a:p>
        </p:txBody>
      </p:sp>
    </p:spTree>
    <p:extLst>
      <p:ext uri="{BB962C8B-B14F-4D97-AF65-F5344CB8AC3E}">
        <p14:creationId xmlns:p14="http://schemas.microsoft.com/office/powerpoint/2010/main" val="3913201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rgbClr val="1287C3"/>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fontAlgn="base">
        <a:spcBef>
          <a:spcPct val="20000"/>
        </a:spcBef>
        <a:spcAft>
          <a:spcPts val="600"/>
        </a:spcAft>
        <a:buClr>
          <a:srgbClr val="1287C3"/>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fontAlgn="base">
        <a:spcBef>
          <a:spcPct val="20000"/>
        </a:spcBef>
        <a:spcAft>
          <a:spcPts val="600"/>
        </a:spcAft>
        <a:buClr>
          <a:srgbClr val="1287C3"/>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fontAlgn="base">
        <a:spcBef>
          <a:spcPct val="20000"/>
        </a:spcBef>
        <a:spcAft>
          <a:spcPts val="600"/>
        </a:spcAft>
        <a:buClr>
          <a:srgbClr val="1287C3"/>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fontAlgn="base">
        <a:spcBef>
          <a:spcPct val="20000"/>
        </a:spcBef>
        <a:spcAft>
          <a:spcPts val="600"/>
        </a:spcAft>
        <a:buClr>
          <a:srgbClr val="1287C3"/>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ctrTitle"/>
          </p:nvPr>
        </p:nvSpPr>
        <p:spPr>
          <a:xfrm>
            <a:off x="2697163" y="1701800"/>
            <a:ext cx="8574087" cy="2109788"/>
          </a:xfrm>
        </p:spPr>
        <p:txBody>
          <a:bodyPr/>
          <a:lstStyle/>
          <a:p>
            <a:pPr>
              <a:lnSpc>
                <a:spcPct val="107000"/>
              </a:lnSpc>
              <a:spcAft>
                <a:spcPts val="800"/>
              </a:spcAft>
            </a:pPr>
            <a:r>
              <a:rPr lang="ru-RU" sz="3600" b="1" dirty="0"/>
              <a:t>Должностные обязанности работника: где прописать, как изменить и что делать при их неисполнении</a:t>
            </a:r>
            <a:endParaRPr lang="ru-RU" altLang="ru-RU" sz="3600" dirty="0" smtClean="0">
              <a:ln>
                <a:noFill/>
              </a:ln>
              <a:latin typeface="Calibri" panose="020F0502020204030204" pitchFamily="34" charset="0"/>
              <a:ea typeface="Calibri" panose="020F0502020204030204" pitchFamily="34" charset="0"/>
              <a:cs typeface="Times New Roman" panose="02020603050405020304" pitchFamily="18" charset="0"/>
            </a:endParaRPr>
          </a:p>
        </p:txBody>
      </p:sp>
      <p:sp>
        <p:nvSpPr>
          <p:cNvPr id="19459" name="Подзаголовок 2"/>
          <p:cNvSpPr>
            <a:spLocks noGrp="1"/>
          </p:cNvSpPr>
          <p:nvPr>
            <p:ph type="subTitle" idx="1"/>
          </p:nvPr>
        </p:nvSpPr>
        <p:spPr>
          <a:xfrm>
            <a:off x="4514850" y="3995738"/>
            <a:ext cx="6988175" cy="1389062"/>
          </a:xfrm>
        </p:spPr>
        <p:txBody>
          <a:bodyPr>
            <a:normAutofit fontScale="85000" lnSpcReduction="20000"/>
          </a:bodyPr>
          <a:lstStyle/>
          <a:p>
            <a:endParaRPr lang="ru-RU" altLang="ru-RU" dirty="0" smtClean="0"/>
          </a:p>
          <a:p>
            <a:r>
              <a:rPr lang="ru-RU" altLang="ru-RU" dirty="0"/>
              <a:t>Клуб бухгалтеров и аудиторов некоммерческих организаций </a:t>
            </a:r>
            <a:endParaRPr lang="ru-RU" altLang="ru-RU" dirty="0" smtClean="0"/>
          </a:p>
          <a:p>
            <a:r>
              <a:rPr lang="ru-RU" altLang="ru-RU" dirty="0" smtClean="0"/>
              <a:t>3 декабря 2024 </a:t>
            </a:r>
            <a:r>
              <a:rPr lang="ru-RU" altLang="ru-RU" dirty="0" smtClean="0"/>
              <a:t>года</a:t>
            </a:r>
          </a:p>
          <a:p>
            <a:r>
              <a:rPr lang="ru-RU" altLang="ru-RU" dirty="0" smtClean="0"/>
              <a:t>Выступление Толмасовой Аллы </a:t>
            </a:r>
            <a:r>
              <a:rPr lang="ru-RU" altLang="ru-RU" dirty="0" smtClean="0"/>
              <a:t>Константиновны, юриста</a:t>
            </a:r>
            <a:endParaRPr lang="ru-RU" altLang="ru-RU" dirty="0" smtClean="0"/>
          </a:p>
        </p:txBody>
      </p:sp>
    </p:spTree>
    <p:extLst>
      <p:ext uri="{BB962C8B-B14F-4D97-AF65-F5344CB8AC3E}">
        <p14:creationId xmlns:p14="http://schemas.microsoft.com/office/powerpoint/2010/main" val="4084532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Использовать ориентировочно</a:t>
            </a:r>
            <a:endParaRPr lang="ru-RU" dirty="0"/>
          </a:p>
        </p:txBody>
      </p:sp>
      <p:sp>
        <p:nvSpPr>
          <p:cNvPr id="3" name="Объект 2"/>
          <p:cNvSpPr>
            <a:spLocks noGrp="1"/>
          </p:cNvSpPr>
          <p:nvPr>
            <p:ph idx="1"/>
          </p:nvPr>
        </p:nvSpPr>
        <p:spPr/>
        <p:txBody>
          <a:bodyPr/>
          <a:lstStyle/>
          <a:p>
            <a:r>
              <a:rPr lang="ru-RU" dirty="0"/>
              <a:t>Квалификационный справочник должностей руководителей, специалистов и других служащих 4-е издание, дополненное (утв. постановлением Минтруда РФ от 21 августа 1998 г. </a:t>
            </a:r>
            <a:r>
              <a:rPr lang="ru-RU" dirty="0" smtClean="0"/>
              <a:t>№ </a:t>
            </a:r>
            <a:r>
              <a:rPr lang="ru-RU" dirty="0"/>
              <a:t>37</a:t>
            </a:r>
            <a:r>
              <a:rPr lang="ru-RU" dirty="0" smtClean="0"/>
              <a:t>)</a:t>
            </a:r>
          </a:p>
          <a:p>
            <a:r>
              <a:rPr lang="ru-RU" dirty="0"/>
              <a:t>Квалификационные характеристики должностей работников </a:t>
            </a:r>
            <a:r>
              <a:rPr lang="ru-RU" dirty="0" smtClean="0"/>
              <a:t>образования (Приказ </a:t>
            </a:r>
            <a:r>
              <a:rPr lang="ru-RU" dirty="0"/>
              <a:t>Министерства здравоохранения и социального развития РФ от 26 августа 2010 г. </a:t>
            </a:r>
            <a:r>
              <a:rPr lang="ru-RU" dirty="0" smtClean="0"/>
              <a:t>№ </a:t>
            </a:r>
            <a:r>
              <a:rPr lang="ru-RU" dirty="0" err="1" smtClean="0"/>
              <a:t>761н</a:t>
            </a:r>
            <a:r>
              <a:rPr lang="ru-RU" dirty="0" smtClean="0"/>
              <a:t>)</a:t>
            </a:r>
          </a:p>
          <a:p>
            <a:r>
              <a:rPr lang="ru-RU" dirty="0" smtClean="0"/>
              <a:t>Профессиональные стандарты</a:t>
            </a:r>
            <a:endParaRPr lang="ru-RU" dirty="0"/>
          </a:p>
        </p:txBody>
      </p:sp>
    </p:spTree>
    <p:extLst>
      <p:ext uri="{BB962C8B-B14F-4D97-AF65-F5344CB8AC3E}">
        <p14:creationId xmlns:p14="http://schemas.microsoft.com/office/powerpoint/2010/main" val="408721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Раздел «Должностные обязанности»</a:t>
            </a:r>
            <a:endParaRPr lang="ru-RU"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838200" y="1690688"/>
            <a:ext cx="10515600" cy="4351338"/>
          </a:xfrm>
        </p:spPr>
        <p:txBody>
          <a:bodyPr>
            <a:normAutofit/>
          </a:bodyPr>
          <a:lstStyle/>
          <a:p>
            <a:r>
              <a:rPr lang="ru-RU" dirty="0" smtClean="0"/>
              <a:t>Описать конкретно.</a:t>
            </a:r>
          </a:p>
          <a:p>
            <a:r>
              <a:rPr lang="ru-RU" dirty="0" smtClean="0"/>
              <a:t>Перечислить полно.</a:t>
            </a:r>
          </a:p>
          <a:p>
            <a:pPr marL="0" indent="0">
              <a:buNone/>
            </a:pPr>
            <a:r>
              <a:rPr lang="ru-RU" dirty="0" smtClean="0"/>
              <a:t>При составлении перечня должностных обязанностей необходимо учитывать:</a:t>
            </a:r>
          </a:p>
          <a:p>
            <a:pPr>
              <a:buFontTx/>
              <a:buChar char="-"/>
            </a:pPr>
            <a:r>
              <a:rPr lang="ru-RU" dirty="0" smtClean="0"/>
              <a:t>Равную оплату за равный труд (Работники с одинаковыми должностями должны получать одинаковую зарплату).</a:t>
            </a:r>
          </a:p>
          <a:p>
            <a:pPr>
              <a:buFontTx/>
              <a:buChar char="-"/>
            </a:pPr>
            <a:r>
              <a:rPr lang="ru-RU" dirty="0" smtClean="0"/>
              <a:t>Понятие «трудовая функция».</a:t>
            </a:r>
            <a:endParaRPr lang="ru-RU" dirty="0"/>
          </a:p>
        </p:txBody>
      </p:sp>
    </p:spTree>
    <p:extLst>
      <p:ext uri="{BB962C8B-B14F-4D97-AF65-F5344CB8AC3E}">
        <p14:creationId xmlns:p14="http://schemas.microsoft.com/office/powerpoint/2010/main" val="2425355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Трудовая функция</a:t>
            </a:r>
            <a:endParaRPr lang="ru-RU" b="1" dirty="0">
              <a:solidFill>
                <a:schemeClr val="accent1">
                  <a:lumMod val="50000"/>
                </a:schemeClr>
              </a:solidFill>
            </a:endParaRPr>
          </a:p>
        </p:txBody>
      </p:sp>
      <p:sp>
        <p:nvSpPr>
          <p:cNvPr id="3" name="Объект 2"/>
          <p:cNvSpPr>
            <a:spLocks noGrp="1"/>
          </p:cNvSpPr>
          <p:nvPr>
            <p:ph idx="1"/>
          </p:nvPr>
        </p:nvSpPr>
        <p:spPr/>
        <p:txBody>
          <a:bodyPr>
            <a:normAutofit fontScale="92500"/>
          </a:bodyPr>
          <a:lstStyle/>
          <a:p>
            <a:pPr marL="0" indent="0">
              <a:buNone/>
            </a:pPr>
            <a:r>
              <a:rPr lang="ru-RU" dirty="0" smtClean="0"/>
              <a:t>	Трудовые </a:t>
            </a:r>
            <a:r>
              <a:rPr lang="ru-RU" dirty="0"/>
              <a:t>отношения - отношения, основанные на соглашении между работником и работодателем о личном выполнении работником за плату </a:t>
            </a:r>
            <a:r>
              <a:rPr lang="ru-RU" b="1" dirty="0">
                <a:solidFill>
                  <a:srgbClr val="FF0000"/>
                </a:solidFill>
              </a:rPr>
              <a:t>трудовой функции </a:t>
            </a:r>
            <a:r>
              <a:rPr lang="ru-RU" dirty="0"/>
              <a:t>(работы по должности в соответствии со штатным расписанием, профессии, специальности с указанием квалификации; конкретного вида </a:t>
            </a:r>
            <a:r>
              <a:rPr lang="ru-RU" dirty="0" smtClean="0"/>
              <a:t>поручаемой </a:t>
            </a:r>
            <a:r>
              <a:rPr lang="ru-RU" dirty="0"/>
              <a:t>работнику работы</a:t>
            </a:r>
            <a:r>
              <a:rPr lang="ru-RU" dirty="0" smtClean="0"/>
              <a:t>)… – ст. </a:t>
            </a:r>
            <a:r>
              <a:rPr lang="ru-RU" dirty="0"/>
              <a:t>15 </a:t>
            </a:r>
            <a:r>
              <a:rPr lang="ru-RU" dirty="0" err="1" smtClean="0"/>
              <a:t>ТК</a:t>
            </a:r>
            <a:r>
              <a:rPr lang="ru-RU" dirty="0" smtClean="0"/>
              <a:t> РФ.</a:t>
            </a:r>
          </a:p>
          <a:p>
            <a:pPr marL="0" indent="0">
              <a:buNone/>
            </a:pPr>
            <a:r>
              <a:rPr lang="ru-RU" dirty="0" smtClean="0"/>
              <a:t>	Обязательными </a:t>
            </a:r>
            <a:r>
              <a:rPr lang="ru-RU" dirty="0"/>
              <a:t>для включения в трудовой договор являются следующие условия:</a:t>
            </a:r>
          </a:p>
          <a:p>
            <a:pPr marL="0" indent="0">
              <a:buNone/>
            </a:pPr>
            <a:r>
              <a:rPr lang="ru-RU" dirty="0" smtClean="0"/>
              <a:t>- </a:t>
            </a:r>
            <a:r>
              <a:rPr lang="ru-RU" b="1" dirty="0" smtClean="0">
                <a:solidFill>
                  <a:srgbClr val="FF0000"/>
                </a:solidFill>
              </a:rPr>
              <a:t>трудовая </a:t>
            </a:r>
            <a:r>
              <a:rPr lang="ru-RU" b="1" dirty="0">
                <a:solidFill>
                  <a:srgbClr val="FF0000"/>
                </a:solidFill>
              </a:rPr>
              <a:t>функция </a:t>
            </a:r>
            <a:r>
              <a:rPr lang="ru-RU" dirty="0"/>
              <a:t>(работа по должности в соответствии со штатным расписанием, профессии, специальности с указанием квалификации; конкретный вид поручаемой работнику работы). </a:t>
            </a:r>
            <a:r>
              <a:rPr lang="ru-RU" dirty="0" smtClean="0"/>
              <a:t>– ст. 57 </a:t>
            </a:r>
            <a:r>
              <a:rPr lang="ru-RU" dirty="0" err="1" smtClean="0"/>
              <a:t>ТК</a:t>
            </a:r>
            <a:r>
              <a:rPr lang="ru-RU" dirty="0" smtClean="0"/>
              <a:t> РФ.</a:t>
            </a:r>
            <a:endParaRPr lang="ru-RU" dirty="0"/>
          </a:p>
        </p:txBody>
      </p:sp>
    </p:spTree>
    <p:extLst>
      <p:ext uri="{BB962C8B-B14F-4D97-AF65-F5344CB8AC3E}">
        <p14:creationId xmlns:p14="http://schemas.microsoft.com/office/powerpoint/2010/main" val="96854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Примеры трудовых функций </a:t>
            </a:r>
            <a:endParaRPr lang="ru-RU" b="1" dirty="0">
              <a:solidFill>
                <a:schemeClr val="accent1">
                  <a:lumMod val="50000"/>
                </a:schemeClr>
              </a:solidFill>
            </a:endParaRPr>
          </a:p>
        </p:txBody>
      </p:sp>
      <p:sp>
        <p:nvSpPr>
          <p:cNvPr id="3" name="Объект 2"/>
          <p:cNvSpPr>
            <a:spLocks noGrp="1"/>
          </p:cNvSpPr>
          <p:nvPr>
            <p:ph idx="1"/>
          </p:nvPr>
        </p:nvSpPr>
        <p:spPr/>
        <p:txBody>
          <a:bodyPr>
            <a:normAutofit lnSpcReduction="10000"/>
          </a:bodyPr>
          <a:lstStyle/>
          <a:p>
            <a:r>
              <a:rPr lang="ru-RU" dirty="0" smtClean="0"/>
              <a:t>Должность: Бухгалтер – </a:t>
            </a:r>
            <a:r>
              <a:rPr lang="ru-RU" dirty="0" err="1" smtClean="0"/>
              <a:t>ТФ</a:t>
            </a:r>
            <a:r>
              <a:rPr lang="ru-RU" dirty="0" smtClean="0"/>
              <a:t>: Ведение </a:t>
            </a:r>
            <a:r>
              <a:rPr lang="ru-RU" dirty="0"/>
              <a:t>бухгалтерского </a:t>
            </a:r>
            <a:r>
              <a:rPr lang="ru-RU" dirty="0" smtClean="0"/>
              <a:t>учета</a:t>
            </a:r>
          </a:p>
          <a:p>
            <a:r>
              <a:rPr lang="ru-RU" dirty="0" smtClean="0"/>
              <a:t>Должность: Главный бухгалтер – </a:t>
            </a:r>
            <a:r>
              <a:rPr lang="ru-RU" dirty="0" err="1" smtClean="0"/>
              <a:t>ТФ</a:t>
            </a:r>
            <a:r>
              <a:rPr lang="ru-RU" dirty="0" smtClean="0"/>
              <a:t>: Составление </a:t>
            </a:r>
            <a:r>
              <a:rPr lang="ru-RU" dirty="0"/>
              <a:t>и представление бухгалтерской (финансовой) отчетности экономического </a:t>
            </a:r>
            <a:r>
              <a:rPr lang="ru-RU" dirty="0" smtClean="0"/>
              <a:t>субъекта</a:t>
            </a:r>
          </a:p>
          <a:p>
            <a:r>
              <a:rPr lang="ru-RU" dirty="0" smtClean="0"/>
              <a:t>Должность: Специалист </a:t>
            </a:r>
            <a:r>
              <a:rPr lang="ru-RU" dirty="0"/>
              <a:t>по оформлению трудовых </a:t>
            </a:r>
            <a:r>
              <a:rPr lang="ru-RU" dirty="0" smtClean="0"/>
              <a:t>отношений (или Специалист </a:t>
            </a:r>
            <a:r>
              <a:rPr lang="ru-RU" dirty="0"/>
              <a:t>по документационному обеспечению </a:t>
            </a:r>
            <a:r>
              <a:rPr lang="ru-RU" dirty="0" smtClean="0"/>
              <a:t>персонала, или Специалист </a:t>
            </a:r>
            <a:r>
              <a:rPr lang="ru-RU" dirty="0"/>
              <a:t>по </a:t>
            </a:r>
            <a:r>
              <a:rPr lang="ru-RU" dirty="0" smtClean="0"/>
              <a:t>персоналу, или Специалист </a:t>
            </a:r>
            <a:r>
              <a:rPr lang="ru-RU" dirty="0"/>
              <a:t>по кадрам) </a:t>
            </a:r>
            <a:r>
              <a:rPr lang="ru-RU" dirty="0" smtClean="0"/>
              <a:t>– </a:t>
            </a:r>
            <a:r>
              <a:rPr lang="ru-RU" dirty="0" err="1" smtClean="0"/>
              <a:t>ТФ</a:t>
            </a:r>
            <a:r>
              <a:rPr lang="ru-RU" dirty="0" smtClean="0"/>
              <a:t>: Документационное </a:t>
            </a:r>
            <a:r>
              <a:rPr lang="ru-RU" dirty="0"/>
              <a:t>обеспечение работы с </a:t>
            </a:r>
            <a:r>
              <a:rPr lang="ru-RU" dirty="0" smtClean="0"/>
              <a:t>персоналом</a:t>
            </a:r>
          </a:p>
          <a:p>
            <a:r>
              <a:rPr lang="ru-RU" dirty="0" smtClean="0"/>
              <a:t>Должность: Делопроизводитель – </a:t>
            </a:r>
            <a:r>
              <a:rPr lang="ru-RU" dirty="0" err="1" smtClean="0"/>
              <a:t>ТФ</a:t>
            </a:r>
            <a:r>
              <a:rPr lang="ru-RU" dirty="0"/>
              <a:t>: Документационное обеспечение деятельности организации</a:t>
            </a:r>
            <a:endParaRPr lang="ru-RU" dirty="0"/>
          </a:p>
        </p:txBody>
      </p:sp>
    </p:spTree>
    <p:extLst>
      <p:ext uri="{BB962C8B-B14F-4D97-AF65-F5344CB8AC3E}">
        <p14:creationId xmlns:p14="http://schemas.microsoft.com/office/powerpoint/2010/main" val="2773245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Раздел «Права»</a:t>
            </a:r>
            <a:endParaRPr lang="ru-RU" dirty="0"/>
          </a:p>
        </p:txBody>
      </p:sp>
      <p:sp>
        <p:nvSpPr>
          <p:cNvPr id="3" name="Объект 2"/>
          <p:cNvSpPr>
            <a:spLocks noGrp="1"/>
          </p:cNvSpPr>
          <p:nvPr>
            <p:ph idx="1"/>
          </p:nvPr>
        </p:nvSpPr>
        <p:spPr/>
        <p:txBody>
          <a:bodyPr/>
          <a:lstStyle/>
          <a:p>
            <a:r>
              <a:rPr lang="ru-RU" dirty="0"/>
              <a:t>К</a:t>
            </a:r>
            <a:r>
              <a:rPr lang="ru-RU" dirty="0" smtClean="0"/>
              <a:t>акие </a:t>
            </a:r>
            <a:r>
              <a:rPr lang="ru-RU" dirty="0"/>
              <a:t>решения вправе </a:t>
            </a:r>
            <a:r>
              <a:rPr lang="ru-RU" dirty="0" smtClean="0"/>
              <a:t>работник вправе </a:t>
            </a:r>
            <a:r>
              <a:rPr lang="ru-RU" dirty="0"/>
              <a:t>принимать самостоятельно, а какие должен обсуждать с вышестоящим руководством. </a:t>
            </a:r>
            <a:endParaRPr lang="ru-RU" dirty="0" smtClean="0"/>
          </a:p>
          <a:p>
            <a:r>
              <a:rPr lang="ru-RU" dirty="0" smtClean="0"/>
              <a:t>Выполнения </a:t>
            </a:r>
            <a:r>
              <a:rPr lang="ru-RU" dirty="0"/>
              <a:t>каких обязанностей </a:t>
            </a:r>
            <a:r>
              <a:rPr lang="ru-RU" dirty="0" smtClean="0"/>
              <a:t>может </a:t>
            </a:r>
            <a:r>
              <a:rPr lang="ru-RU" dirty="0"/>
              <a:t>требовать от </a:t>
            </a:r>
            <a:r>
              <a:rPr lang="ru-RU" dirty="0" smtClean="0"/>
              <a:t>других работников. </a:t>
            </a:r>
          </a:p>
          <a:p>
            <a:r>
              <a:rPr lang="ru-RU" dirty="0"/>
              <a:t>К</a:t>
            </a:r>
            <a:r>
              <a:rPr lang="ru-RU" dirty="0" smtClean="0"/>
              <a:t>акие </a:t>
            </a:r>
            <a:r>
              <a:rPr lang="ru-RU" dirty="0"/>
              <a:t>документы у кого вправе запрашивать работник. </a:t>
            </a:r>
          </a:p>
        </p:txBody>
      </p:sp>
    </p:spTree>
    <p:extLst>
      <p:ext uri="{BB962C8B-B14F-4D97-AF65-F5344CB8AC3E}">
        <p14:creationId xmlns:p14="http://schemas.microsoft.com/office/powerpoint/2010/main" val="30463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Ознакомление с </a:t>
            </a:r>
            <a:r>
              <a:rPr lang="ru-RU" b="1" dirty="0" err="1" smtClean="0">
                <a:solidFill>
                  <a:schemeClr val="accent1">
                    <a:lumMod val="50000"/>
                  </a:schemeClr>
                </a:solidFill>
                <a:effectLst>
                  <a:outerShdw blurRad="38100" dist="38100" dir="2700000" algn="tl">
                    <a:srgbClr val="000000">
                      <a:alpha val="43137"/>
                    </a:srgbClr>
                  </a:outerShdw>
                </a:effectLst>
              </a:rPr>
              <a:t>ДИ</a:t>
            </a:r>
            <a:endParaRPr lang="ru-RU" dirty="0"/>
          </a:p>
        </p:txBody>
      </p:sp>
      <p:sp>
        <p:nvSpPr>
          <p:cNvPr id="3" name="Объект 2"/>
          <p:cNvSpPr>
            <a:spLocks noGrp="1"/>
          </p:cNvSpPr>
          <p:nvPr>
            <p:ph idx="1"/>
          </p:nvPr>
        </p:nvSpPr>
        <p:spPr/>
        <p:txBody>
          <a:bodyPr/>
          <a:lstStyle/>
          <a:p>
            <a:r>
              <a:rPr lang="ru-RU" dirty="0" smtClean="0"/>
              <a:t>Ознакомить до начала работы.</a:t>
            </a:r>
          </a:p>
          <a:p>
            <a:r>
              <a:rPr lang="ru-RU" dirty="0" smtClean="0"/>
              <a:t>Факт ознакомления должен быть зафиксирован. Любым способом.</a:t>
            </a:r>
            <a:endParaRPr lang="ru-RU" dirty="0"/>
          </a:p>
        </p:txBody>
      </p:sp>
    </p:spTree>
    <p:extLst>
      <p:ext uri="{BB962C8B-B14F-4D97-AF65-F5344CB8AC3E}">
        <p14:creationId xmlns:p14="http://schemas.microsoft.com/office/powerpoint/2010/main" val="748733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Изменение должностных обязанностей</a:t>
            </a:r>
            <a:endParaRPr lang="ru-RU" b="1" dirty="0">
              <a:solidFill>
                <a:schemeClr val="accent1">
                  <a:lumMod val="50000"/>
                </a:schemeClr>
              </a:solidFill>
            </a:endParaRPr>
          </a:p>
        </p:txBody>
      </p:sp>
      <p:sp>
        <p:nvSpPr>
          <p:cNvPr id="3" name="Объект 2"/>
          <p:cNvSpPr>
            <a:spLocks noGrp="1"/>
          </p:cNvSpPr>
          <p:nvPr>
            <p:ph idx="1"/>
          </p:nvPr>
        </p:nvSpPr>
        <p:spPr/>
        <p:txBody>
          <a:bodyPr>
            <a:normAutofit fontScale="92500" lnSpcReduction="20000"/>
          </a:bodyPr>
          <a:lstStyle/>
          <a:p>
            <a:pPr marL="0" indent="0">
              <a:buNone/>
            </a:pPr>
            <a:r>
              <a:rPr lang="ru-RU" u="sng" dirty="0" smtClean="0"/>
              <a:t>Когда можно изменить в одностороннем порядке?</a:t>
            </a:r>
          </a:p>
          <a:p>
            <a:pPr marL="0" indent="0">
              <a:buNone/>
            </a:pPr>
            <a:r>
              <a:rPr lang="ru-RU" dirty="0" smtClean="0"/>
              <a:t>	В </a:t>
            </a:r>
            <a:r>
              <a:rPr lang="ru-RU" dirty="0"/>
              <a:t>процессе совершенствования организации труда, внедрения технических средств, проведения мероприятий по увеличению объема выполняемых работ возможно расширение круга обязанностей работника по сравнению с обязанностями, установленными соответствующими квалификационными характеристиками. Работнику может быть поручено выполнение должностных обязанностей, предусмотренных квалификационными характеристиками других должностей, родственных по содержанию работ, равных по сложности, выполнение которых не требует другой специальности, квалификации, изменения должностного наименования</a:t>
            </a:r>
            <a:r>
              <a:rPr lang="ru-RU" dirty="0" smtClean="0"/>
              <a:t>. </a:t>
            </a:r>
            <a:r>
              <a:rPr lang="ru-RU" i="1" dirty="0"/>
              <a:t>(из Постановление Минтруда РФ от 9 февраля 2004 г. </a:t>
            </a:r>
            <a:r>
              <a:rPr lang="ru-RU" i="1" dirty="0" smtClean="0"/>
              <a:t>№ 9 "</a:t>
            </a:r>
            <a:r>
              <a:rPr lang="ru-RU" i="1" dirty="0"/>
              <a:t>Об утверждении Порядка применения Единого квалификационного справочника должностей руководителей, специалистов и </a:t>
            </a:r>
            <a:r>
              <a:rPr lang="ru-RU" i="1" dirty="0" smtClean="0"/>
              <a:t>служащих«).</a:t>
            </a:r>
            <a:endParaRPr lang="ru-RU" i="1" dirty="0"/>
          </a:p>
          <a:p>
            <a:pPr marL="0" indent="0">
              <a:buNone/>
            </a:pPr>
            <a:endParaRPr lang="ru-RU" dirty="0"/>
          </a:p>
        </p:txBody>
      </p:sp>
    </p:spTree>
    <p:extLst>
      <p:ext uri="{BB962C8B-B14F-4D97-AF65-F5344CB8AC3E}">
        <p14:creationId xmlns:p14="http://schemas.microsoft.com/office/powerpoint/2010/main" val="1792704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effectLst>
                  <a:outerShdw blurRad="38100" dist="38100" dir="2700000" algn="tl">
                    <a:srgbClr val="000000">
                      <a:alpha val="43137"/>
                    </a:srgbClr>
                  </a:outerShdw>
                </a:effectLst>
              </a:rPr>
              <a:t>Изменение должностных обязанностей</a:t>
            </a:r>
            <a:endParaRPr lang="ru-RU" dirty="0"/>
          </a:p>
        </p:txBody>
      </p:sp>
      <p:sp>
        <p:nvSpPr>
          <p:cNvPr id="3" name="Объект 2"/>
          <p:cNvSpPr>
            <a:spLocks noGrp="1"/>
          </p:cNvSpPr>
          <p:nvPr>
            <p:ph idx="1"/>
          </p:nvPr>
        </p:nvSpPr>
        <p:spPr/>
        <p:txBody>
          <a:bodyPr>
            <a:normAutofit lnSpcReduction="10000"/>
          </a:bodyPr>
          <a:lstStyle/>
          <a:p>
            <a:r>
              <a:rPr lang="ru-RU" dirty="0" smtClean="0"/>
              <a:t>Когда нельзя изменить в одностороннем порядке?</a:t>
            </a:r>
          </a:p>
          <a:p>
            <a:pPr marL="0" indent="0">
              <a:buNone/>
            </a:pPr>
            <a:r>
              <a:rPr lang="ru-RU" dirty="0" smtClean="0"/>
              <a:t>	Изменение </a:t>
            </a:r>
            <a:r>
              <a:rPr lang="ru-RU" dirty="0"/>
              <a:t>должностной инструкции не должно повлечь изменения трудовой функции, поскольку это может означать изменение условий трудового договора. Изменение трудовой функции в одностороннем порядке не </a:t>
            </a:r>
            <a:r>
              <a:rPr lang="ru-RU" dirty="0" smtClean="0"/>
              <a:t>допускается. </a:t>
            </a:r>
          </a:p>
          <a:p>
            <a:pPr marL="0" indent="0">
              <a:buNone/>
            </a:pPr>
            <a:r>
              <a:rPr lang="ru-RU" dirty="0" smtClean="0"/>
              <a:t>	Ст. 72 </a:t>
            </a:r>
            <a:r>
              <a:rPr lang="ru-RU" dirty="0" err="1" smtClean="0"/>
              <a:t>ТК</a:t>
            </a:r>
            <a:r>
              <a:rPr lang="ru-RU" dirty="0" smtClean="0"/>
              <a:t> РФ: Изменение </a:t>
            </a:r>
            <a:r>
              <a:rPr lang="ru-RU" dirty="0"/>
              <a:t>определенных сторонами условий трудового договора, в том числе перевод на другую работу, допускается только по соглашению сторон трудового договора, за исключением случаев, предусмотренных </a:t>
            </a:r>
            <a:r>
              <a:rPr lang="ru-RU" dirty="0" err="1" smtClean="0"/>
              <a:t>ТК</a:t>
            </a:r>
            <a:r>
              <a:rPr lang="ru-RU" dirty="0" smtClean="0"/>
              <a:t> РФ. </a:t>
            </a:r>
            <a:r>
              <a:rPr lang="ru-RU" dirty="0"/>
              <a:t>Соглашение об изменении определенных сторонами условий трудового договора заключается в письменной форме.</a:t>
            </a:r>
          </a:p>
        </p:txBody>
      </p:sp>
    </p:spTree>
    <p:extLst>
      <p:ext uri="{BB962C8B-B14F-4D97-AF65-F5344CB8AC3E}">
        <p14:creationId xmlns:p14="http://schemas.microsoft.com/office/powerpoint/2010/main" val="2143455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a:solidFill>
                  <a:schemeClr val="accent1">
                    <a:lumMod val="50000"/>
                  </a:schemeClr>
                </a:solidFill>
                <a:effectLst>
                  <a:outerShdw blurRad="38100" dist="38100" dir="2700000" algn="tl">
                    <a:srgbClr val="000000">
                      <a:alpha val="43137"/>
                    </a:srgbClr>
                  </a:outerShdw>
                </a:effectLst>
              </a:rPr>
              <a:t>Изменение должностных обязанностей</a:t>
            </a:r>
            <a:endParaRPr lang="ru-RU" sz="4000"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a:bodyPr>
          <a:lstStyle/>
          <a:p>
            <a:pPr marL="0" indent="0">
              <a:buNone/>
            </a:pPr>
            <a:r>
              <a:rPr lang="ru-RU" dirty="0"/>
              <a:t>ст. </a:t>
            </a:r>
            <a:r>
              <a:rPr lang="ru-RU" dirty="0" smtClean="0"/>
              <a:t>72.1 </a:t>
            </a:r>
            <a:r>
              <a:rPr lang="ru-RU" dirty="0" err="1" smtClean="0"/>
              <a:t>ТК</a:t>
            </a:r>
            <a:r>
              <a:rPr lang="ru-RU" dirty="0" smtClean="0"/>
              <a:t> РФ: </a:t>
            </a:r>
          </a:p>
          <a:p>
            <a:pPr marL="0" indent="0">
              <a:buNone/>
            </a:pPr>
            <a:r>
              <a:rPr lang="ru-RU" dirty="0" smtClean="0"/>
              <a:t>Перевод </a:t>
            </a:r>
            <a:r>
              <a:rPr lang="ru-RU" dirty="0"/>
              <a:t>на другую работу - постоянное или временное изменение трудовой функции </a:t>
            </a:r>
            <a:r>
              <a:rPr lang="ru-RU" dirty="0" smtClean="0"/>
              <a:t>работника.</a:t>
            </a:r>
          </a:p>
          <a:p>
            <a:pPr marL="0" indent="0">
              <a:buNone/>
            </a:pPr>
            <a:r>
              <a:rPr lang="ru-RU" dirty="0" smtClean="0"/>
              <a:t>Поручение работы, которая требует другого образования, другой квалификации, имеет другую трудовую функцию – нельзя без согласия работника.</a:t>
            </a:r>
          </a:p>
          <a:p>
            <a:pPr marL="0" indent="0">
              <a:buNone/>
            </a:pPr>
            <a:r>
              <a:rPr lang="ru-RU" dirty="0" smtClean="0"/>
              <a:t>Уменьшение должностных обязанностей тоже может признаваться </a:t>
            </a:r>
            <a:r>
              <a:rPr lang="ru-RU" dirty="0" err="1" smtClean="0"/>
              <a:t>измененим</a:t>
            </a:r>
            <a:r>
              <a:rPr lang="ru-RU" dirty="0" smtClean="0"/>
              <a:t> трудовой функции.</a:t>
            </a:r>
            <a:endParaRPr lang="ru-RU" dirty="0"/>
          </a:p>
        </p:txBody>
      </p:sp>
    </p:spTree>
    <p:extLst>
      <p:ext uri="{BB962C8B-B14F-4D97-AF65-F5344CB8AC3E}">
        <p14:creationId xmlns:p14="http://schemas.microsoft.com/office/powerpoint/2010/main" val="2513462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a:solidFill>
                  <a:schemeClr val="accent1">
                    <a:lumMod val="50000"/>
                  </a:schemeClr>
                </a:solidFill>
                <a:effectLst>
                  <a:outerShdw blurRad="38100" dist="38100" dir="2700000" algn="tl">
                    <a:srgbClr val="000000">
                      <a:alpha val="43137"/>
                    </a:srgbClr>
                  </a:outerShdw>
                </a:effectLst>
              </a:rPr>
              <a:t>Изменение должностных обязанностей</a:t>
            </a:r>
            <a:endParaRPr lang="ru-RU" sz="4000" b="1" dirty="0">
              <a:solidFill>
                <a:schemeClr val="accent1">
                  <a:lumMod val="50000"/>
                </a:schemeClr>
              </a:solidFill>
            </a:endParaRPr>
          </a:p>
        </p:txBody>
      </p:sp>
      <p:sp>
        <p:nvSpPr>
          <p:cNvPr id="3" name="Объект 2"/>
          <p:cNvSpPr>
            <a:spLocks noGrp="1"/>
          </p:cNvSpPr>
          <p:nvPr>
            <p:ph idx="1"/>
          </p:nvPr>
        </p:nvSpPr>
        <p:spPr/>
        <p:txBody>
          <a:bodyPr>
            <a:normAutofit/>
          </a:bodyPr>
          <a:lstStyle/>
          <a:p>
            <a:pPr marL="0" indent="0">
              <a:buNone/>
            </a:pPr>
            <a:r>
              <a:rPr lang="ru-RU" i="1" dirty="0" smtClean="0"/>
              <a:t>Из постановления </a:t>
            </a:r>
            <a:r>
              <a:rPr lang="ru-RU" i="1" dirty="0"/>
              <a:t>Конституционного Суда РФ от 28 ноября 2019 г. </a:t>
            </a:r>
            <a:r>
              <a:rPr lang="ru-RU" i="1" dirty="0" smtClean="0"/>
              <a:t>№ </a:t>
            </a:r>
            <a:r>
              <a:rPr lang="ru-RU" i="1" dirty="0"/>
              <a:t>37-П</a:t>
            </a:r>
            <a:r>
              <a:rPr lang="ru-RU" i="1" dirty="0" smtClean="0"/>
              <a:t>):</a:t>
            </a:r>
          </a:p>
          <a:p>
            <a:pPr marL="0" indent="0">
              <a:buNone/>
            </a:pPr>
            <a:r>
              <a:rPr lang="ru-RU" dirty="0" smtClean="0"/>
              <a:t>	Профсоюзный </a:t>
            </a:r>
            <a:r>
              <a:rPr lang="ru-RU" dirty="0"/>
              <a:t>технический инспектор и профсоюзный правовой инспектор представляют собой различные трудовые функции. И поэтому поручение работнику, занимающему одну из этих должностей, обязанностей по второй должности является </a:t>
            </a:r>
            <a:r>
              <a:rPr lang="ru-RU" dirty="0" smtClean="0"/>
              <a:t>изменением </a:t>
            </a:r>
            <a:r>
              <a:rPr lang="ru-RU" dirty="0"/>
              <a:t>трудовой функции.</a:t>
            </a:r>
            <a:endParaRPr lang="ru-RU" dirty="0"/>
          </a:p>
        </p:txBody>
      </p:sp>
    </p:spTree>
    <p:extLst>
      <p:ext uri="{BB962C8B-B14F-4D97-AF65-F5344CB8AC3E}">
        <p14:creationId xmlns:p14="http://schemas.microsoft.com/office/powerpoint/2010/main" val="104859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Где прописать должностные обязанности?</a:t>
            </a:r>
            <a:endParaRPr lang="ru-RU" b="1" dirty="0">
              <a:solidFill>
                <a:schemeClr val="accent1">
                  <a:lumMod val="50000"/>
                </a:schemeClr>
              </a:solidFill>
              <a:effectLst>
                <a:outerShdw blurRad="38100" dist="38100" dir="2700000" algn="tl">
                  <a:srgbClr val="000000">
                    <a:alpha val="43137"/>
                  </a:srgbClr>
                </a:outerShdw>
              </a:effectLst>
            </a:endParaRPr>
          </a:p>
        </p:txBody>
      </p:sp>
      <p:sp>
        <p:nvSpPr>
          <p:cNvPr id="7" name="Объект 6"/>
          <p:cNvSpPr>
            <a:spLocks noGrp="1"/>
          </p:cNvSpPr>
          <p:nvPr>
            <p:ph idx="1"/>
          </p:nvPr>
        </p:nvSpPr>
        <p:spPr/>
        <p:txBody>
          <a:bodyPr/>
          <a:lstStyle/>
          <a:p>
            <a:pPr>
              <a:buFontTx/>
              <a:buChar char="-"/>
            </a:pPr>
            <a:r>
              <a:rPr lang="ru-RU" dirty="0"/>
              <a:t>В</a:t>
            </a:r>
            <a:r>
              <a:rPr lang="ru-RU" dirty="0" smtClean="0"/>
              <a:t> должностной инструкции;</a:t>
            </a:r>
          </a:p>
          <a:p>
            <a:pPr marL="0" indent="0">
              <a:buNone/>
            </a:pPr>
            <a:r>
              <a:rPr lang="ru-RU" dirty="0" smtClean="0"/>
              <a:t>           Должностная инструкция – документ необязательный.</a:t>
            </a:r>
            <a:endParaRPr lang="ru-RU" dirty="0"/>
          </a:p>
          <a:p>
            <a:pPr>
              <a:buFontTx/>
              <a:buChar char="-"/>
            </a:pPr>
            <a:r>
              <a:rPr lang="ru-RU" dirty="0"/>
              <a:t>В</a:t>
            </a:r>
            <a:r>
              <a:rPr lang="ru-RU" dirty="0" smtClean="0"/>
              <a:t> </a:t>
            </a:r>
            <a:r>
              <a:rPr lang="ru-RU" dirty="0"/>
              <a:t>трудовом </a:t>
            </a:r>
            <a:r>
              <a:rPr lang="ru-RU" dirty="0" smtClean="0"/>
              <a:t>договоре</a:t>
            </a:r>
            <a:r>
              <a:rPr lang="ru-RU" dirty="0"/>
              <a:t>.</a:t>
            </a:r>
            <a:endParaRPr lang="ru-RU" dirty="0" smtClean="0"/>
          </a:p>
          <a:p>
            <a:pPr marL="0" indent="0">
              <a:buNone/>
            </a:pPr>
            <a:r>
              <a:rPr lang="ru-RU" dirty="0"/>
              <a:t>На выбор работодателя.</a:t>
            </a:r>
          </a:p>
          <a:p>
            <a:pPr marL="0" indent="0">
              <a:buNone/>
            </a:pPr>
            <a:endParaRPr lang="ru-RU" dirty="0"/>
          </a:p>
        </p:txBody>
      </p:sp>
    </p:spTree>
    <p:extLst>
      <p:ext uri="{BB962C8B-B14F-4D97-AF65-F5344CB8AC3E}">
        <p14:creationId xmlns:p14="http://schemas.microsoft.com/office/powerpoint/2010/main" val="2308032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Если добавляется другая трудовая функция…</a:t>
            </a:r>
            <a:endParaRPr lang="ru-RU" b="1" dirty="0">
              <a:solidFill>
                <a:schemeClr val="accent1">
                  <a:lumMod val="50000"/>
                </a:schemeClr>
              </a:solidFill>
            </a:endParaRPr>
          </a:p>
        </p:txBody>
      </p:sp>
      <p:sp>
        <p:nvSpPr>
          <p:cNvPr id="3" name="Объект 2"/>
          <p:cNvSpPr>
            <a:spLocks noGrp="1"/>
          </p:cNvSpPr>
          <p:nvPr>
            <p:ph idx="1"/>
          </p:nvPr>
        </p:nvSpPr>
        <p:spPr/>
        <p:txBody>
          <a:bodyPr>
            <a:normAutofit/>
          </a:bodyPr>
          <a:lstStyle/>
          <a:p>
            <a:pPr marL="0" indent="0">
              <a:buNone/>
            </a:pPr>
            <a:r>
              <a:rPr lang="ru-RU" dirty="0" smtClean="0"/>
              <a:t>Позиция </a:t>
            </a:r>
            <a:r>
              <a:rPr lang="ru-RU" dirty="0" err="1" smtClean="0"/>
              <a:t>Роструда</a:t>
            </a:r>
            <a:r>
              <a:rPr lang="ru-RU" dirty="0" smtClean="0"/>
              <a:t>:</a:t>
            </a:r>
          </a:p>
          <a:p>
            <a:pPr marL="0" indent="0">
              <a:buNone/>
            </a:pPr>
            <a:r>
              <a:rPr lang="ru-RU" dirty="0"/>
              <a:t>	</a:t>
            </a:r>
            <a:r>
              <a:rPr lang="ru-RU" dirty="0" smtClean="0"/>
              <a:t>… </a:t>
            </a:r>
            <a:r>
              <a:rPr lang="ru-RU" dirty="0"/>
              <a:t>трудовая функция по ведению воинского учета является условием другого трудового договора, который заключается с этим же работодателем (внутреннее совместительство).</a:t>
            </a:r>
          </a:p>
          <a:p>
            <a:pPr marL="0" indent="0">
              <a:buNone/>
            </a:pPr>
            <a:r>
              <a:rPr lang="ru-RU" dirty="0" smtClean="0"/>
              <a:t>	…для </a:t>
            </a:r>
            <a:r>
              <a:rPr lang="ru-RU" dirty="0"/>
              <a:t>выполнения работы по ведению воинского учета работодатель должен привлекать работника на условиях совместительства (а не вносить эту функцию в должностную инструкцию работнику), такая работа выполняется в свободное от основной работы время, условия оплаты труда работника определяются в трудовом договоре о работе по совместительству.</a:t>
            </a:r>
            <a:endParaRPr lang="ru-RU" dirty="0"/>
          </a:p>
        </p:txBody>
      </p:sp>
    </p:spTree>
    <p:extLst>
      <p:ext uri="{BB962C8B-B14F-4D97-AF65-F5344CB8AC3E}">
        <p14:creationId xmlns:p14="http://schemas.microsoft.com/office/powerpoint/2010/main" val="3753559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effectLst>
                  <a:outerShdw blurRad="38100" dist="38100" dir="2700000" algn="tl">
                    <a:srgbClr val="000000">
                      <a:alpha val="43137"/>
                    </a:srgbClr>
                  </a:outerShdw>
                </a:effectLst>
              </a:rPr>
              <a:t>Действия при неисполнении работником должностных обязанностей</a:t>
            </a:r>
            <a:endParaRPr lang="ru-RU" dirty="0"/>
          </a:p>
        </p:txBody>
      </p:sp>
      <p:sp>
        <p:nvSpPr>
          <p:cNvPr id="3" name="Объект 2"/>
          <p:cNvSpPr>
            <a:spLocks noGrp="1"/>
          </p:cNvSpPr>
          <p:nvPr>
            <p:ph idx="1"/>
          </p:nvPr>
        </p:nvSpPr>
        <p:spPr/>
        <p:txBody>
          <a:bodyPr/>
          <a:lstStyle/>
          <a:p>
            <a:pPr marL="0" indent="0">
              <a:buNone/>
            </a:pPr>
            <a:r>
              <a:rPr lang="ru-RU" dirty="0" smtClean="0"/>
              <a:t>Неисполнение </a:t>
            </a:r>
            <a:r>
              <a:rPr lang="ru-RU" dirty="0"/>
              <a:t>или ненадлежащее исполнение работником по его вине возложенных на него трудовых обязанностей, работодатель имеет право применить следующие дисциплинарные взыскания:</a:t>
            </a:r>
          </a:p>
          <a:p>
            <a:r>
              <a:rPr lang="ru-RU" dirty="0" smtClean="0"/>
              <a:t>1</a:t>
            </a:r>
            <a:r>
              <a:rPr lang="ru-RU" dirty="0"/>
              <a:t>) замечание;</a:t>
            </a:r>
          </a:p>
          <a:p>
            <a:r>
              <a:rPr lang="ru-RU" dirty="0" smtClean="0"/>
              <a:t>2</a:t>
            </a:r>
            <a:r>
              <a:rPr lang="ru-RU" dirty="0"/>
              <a:t>) выговор;</a:t>
            </a:r>
          </a:p>
          <a:p>
            <a:r>
              <a:rPr lang="ru-RU" dirty="0" smtClean="0"/>
              <a:t>3</a:t>
            </a:r>
            <a:r>
              <a:rPr lang="ru-RU" dirty="0"/>
              <a:t>) увольнение по соответствующим основаниям</a:t>
            </a:r>
            <a:r>
              <a:rPr lang="ru-RU" dirty="0" smtClean="0"/>
              <a:t>.</a:t>
            </a:r>
            <a:endParaRPr lang="ru-RU" dirty="0"/>
          </a:p>
          <a:p>
            <a:pPr marL="0" indent="0">
              <a:buNone/>
            </a:pPr>
            <a:r>
              <a:rPr lang="ru-RU" dirty="0" smtClean="0"/>
              <a:t>	При </a:t>
            </a:r>
            <a:r>
              <a:rPr lang="ru-RU" dirty="0"/>
              <a:t>наложении дисциплинарного взыскания должны учитываться тяжесть совершенного проступка и обстоятельства, при которых он был совершен.</a:t>
            </a:r>
          </a:p>
        </p:txBody>
      </p:sp>
    </p:spTree>
    <p:extLst>
      <p:ext uri="{BB962C8B-B14F-4D97-AF65-F5344CB8AC3E}">
        <p14:creationId xmlns:p14="http://schemas.microsoft.com/office/powerpoint/2010/main" val="248767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Что относится к ненадлежащему исполнению?  </a:t>
            </a:r>
            <a:endParaRPr lang="ru-RU" b="1" dirty="0">
              <a:solidFill>
                <a:schemeClr val="accent1">
                  <a:lumMod val="50000"/>
                </a:schemeClr>
              </a:solidFill>
            </a:endParaRPr>
          </a:p>
        </p:txBody>
      </p:sp>
      <p:sp>
        <p:nvSpPr>
          <p:cNvPr id="3" name="Объект 2"/>
          <p:cNvSpPr>
            <a:spLocks noGrp="1"/>
          </p:cNvSpPr>
          <p:nvPr>
            <p:ph idx="1"/>
          </p:nvPr>
        </p:nvSpPr>
        <p:spPr/>
        <p:txBody>
          <a:bodyPr>
            <a:normAutofit fontScale="92500"/>
          </a:bodyPr>
          <a:lstStyle/>
          <a:p>
            <a:pPr marL="0" indent="0">
              <a:buNone/>
            </a:pPr>
            <a:r>
              <a:rPr lang="ru-RU" dirty="0" smtClean="0"/>
              <a:t>Дисциплинарным проступком может </a:t>
            </a:r>
            <a:r>
              <a:rPr lang="ru-RU" dirty="0"/>
              <a:t>быть как неисполнение трудовых обязанностей работником, так и ненадлежащее исполнение по вине работника возложенных на него трудовых обязанностей</a:t>
            </a:r>
            <a:r>
              <a:rPr lang="ru-RU" dirty="0" smtClean="0"/>
              <a:t>.</a:t>
            </a:r>
          </a:p>
          <a:p>
            <a:pPr marL="0" indent="0">
              <a:buNone/>
            </a:pPr>
            <a:r>
              <a:rPr lang="ru-RU" dirty="0" smtClean="0"/>
              <a:t>Ненадлежащее </a:t>
            </a:r>
            <a:r>
              <a:rPr lang="ru-RU" dirty="0"/>
              <a:t>исполнение по вине работника возложенных на него трудовых обязанностей включает нарушение работником:</a:t>
            </a:r>
          </a:p>
          <a:p>
            <a:pPr marL="0" indent="0">
              <a:buNone/>
            </a:pPr>
            <a:r>
              <a:rPr lang="ru-RU" dirty="0" smtClean="0"/>
              <a:t>	- </a:t>
            </a:r>
            <a:r>
              <a:rPr lang="ru-RU" dirty="0"/>
              <a:t>обязательств по трудовому договору,</a:t>
            </a:r>
          </a:p>
          <a:p>
            <a:pPr marL="0" indent="0">
              <a:buNone/>
            </a:pPr>
            <a:r>
              <a:rPr lang="ru-RU" dirty="0" smtClean="0"/>
              <a:t>	- </a:t>
            </a:r>
            <a:r>
              <a:rPr lang="ru-RU" dirty="0"/>
              <a:t>правил внутреннего трудового распорядка и др. локальных нормативных актов,</a:t>
            </a:r>
          </a:p>
          <a:p>
            <a:pPr marL="0" indent="0">
              <a:buNone/>
            </a:pPr>
            <a:r>
              <a:rPr lang="ru-RU" dirty="0" smtClean="0"/>
              <a:t>	- </a:t>
            </a:r>
            <a:r>
              <a:rPr lang="ru-RU" dirty="0"/>
              <a:t>должностных инструкций,</a:t>
            </a:r>
          </a:p>
          <a:p>
            <a:pPr marL="0" indent="0">
              <a:buNone/>
            </a:pPr>
            <a:r>
              <a:rPr lang="ru-RU" dirty="0" smtClean="0"/>
              <a:t>	- приказов работодателя.</a:t>
            </a:r>
            <a:endParaRPr lang="ru-RU" dirty="0"/>
          </a:p>
          <a:p>
            <a:pPr marL="0" indent="0">
              <a:buNone/>
            </a:pPr>
            <a:endParaRPr lang="ru-RU" dirty="0"/>
          </a:p>
        </p:txBody>
      </p:sp>
    </p:spTree>
    <p:extLst>
      <p:ext uri="{BB962C8B-B14F-4D97-AF65-F5344CB8AC3E}">
        <p14:creationId xmlns:p14="http://schemas.microsoft.com/office/powerpoint/2010/main" val="3261791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effectLst>
                  <a:outerShdw blurRad="38100" dist="38100" dir="2700000" algn="tl">
                    <a:srgbClr val="000000">
                      <a:alpha val="43137"/>
                    </a:srgbClr>
                  </a:outerShdw>
                </a:effectLst>
              </a:rPr>
              <a:t>Порядок применения дисциплинарного </a:t>
            </a:r>
            <a:r>
              <a:rPr lang="ru-RU" b="1" dirty="0" smtClean="0">
                <a:solidFill>
                  <a:schemeClr val="accent1">
                    <a:lumMod val="50000"/>
                  </a:schemeClr>
                </a:solidFill>
                <a:effectLst>
                  <a:outerShdw blurRad="38100" dist="38100" dir="2700000" algn="tl">
                    <a:srgbClr val="000000">
                      <a:alpha val="43137"/>
                    </a:srgbClr>
                  </a:outerShdw>
                </a:effectLst>
              </a:rPr>
              <a:t>взыскания</a:t>
            </a:r>
            <a:endParaRPr lang="ru-RU" b="1" dirty="0">
              <a:solidFill>
                <a:schemeClr val="accent1">
                  <a:lumMod val="50000"/>
                </a:schemeClr>
              </a:solidFill>
            </a:endParaRPr>
          </a:p>
        </p:txBody>
      </p:sp>
      <p:sp>
        <p:nvSpPr>
          <p:cNvPr id="3" name="Объект 2"/>
          <p:cNvSpPr>
            <a:spLocks noGrp="1"/>
          </p:cNvSpPr>
          <p:nvPr>
            <p:ph idx="1"/>
          </p:nvPr>
        </p:nvSpPr>
        <p:spPr/>
        <p:txBody>
          <a:bodyPr>
            <a:noAutofit/>
          </a:bodyPr>
          <a:lstStyle/>
          <a:p>
            <a:pPr marL="514350" indent="-514350">
              <a:buAutoNum type="arabicPeriod"/>
            </a:pPr>
            <a:r>
              <a:rPr lang="ru-RU" sz="2400" dirty="0" smtClean="0"/>
              <a:t>Составить </a:t>
            </a:r>
            <a:r>
              <a:rPr lang="ru-RU" sz="2400" dirty="0"/>
              <a:t>документ (акт, докладная записка, служебная записка) в котором должны быть указаны Ф.И.О. работника, дата и время данного события, иные обстоятельства, подтверждающие неисполнение/ненадлежащее исполнение работником трудовых обязанностей и имеющие отношение к фиксируемому событию.</a:t>
            </a:r>
          </a:p>
          <a:p>
            <a:pPr marL="514350" indent="-514350">
              <a:buAutoNum type="arabicPeriod"/>
            </a:pPr>
            <a:r>
              <a:rPr lang="ru-RU" sz="2400" dirty="0" smtClean="0"/>
              <a:t>Затребовать </a:t>
            </a:r>
            <a:r>
              <a:rPr lang="ru-RU" sz="2400" dirty="0"/>
              <a:t>от работника письменное объяснение о совершенном проступке. В случае непредставления </a:t>
            </a:r>
            <a:r>
              <a:rPr lang="ru-RU" sz="2400" dirty="0" smtClean="0"/>
              <a:t>объяснения по </a:t>
            </a:r>
            <a:r>
              <a:rPr lang="ru-RU" sz="2400" dirty="0"/>
              <a:t>истечении 2 рабочих дней </a:t>
            </a:r>
            <a:r>
              <a:rPr lang="ru-RU" sz="2400" dirty="0" smtClean="0"/>
              <a:t>составить </a:t>
            </a:r>
            <a:r>
              <a:rPr lang="ru-RU" sz="2400" dirty="0"/>
              <a:t>акт об этом. Работник вправе не представлять объяснение </a:t>
            </a:r>
            <a:r>
              <a:rPr lang="ru-RU" sz="2400" dirty="0" smtClean="0"/>
              <a:t>работодателю</a:t>
            </a:r>
          </a:p>
          <a:p>
            <a:pPr marL="0" indent="0">
              <a:buNone/>
            </a:pPr>
            <a:r>
              <a:rPr lang="ru-RU" sz="2400" dirty="0" smtClean="0"/>
              <a:t>(см. следующий слайд)</a:t>
            </a:r>
          </a:p>
        </p:txBody>
      </p:sp>
    </p:spTree>
    <p:extLst>
      <p:ext uri="{BB962C8B-B14F-4D97-AF65-F5344CB8AC3E}">
        <p14:creationId xmlns:p14="http://schemas.microsoft.com/office/powerpoint/2010/main" val="19796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effectLst>
                  <a:outerShdw blurRad="38100" dist="38100" dir="2700000" algn="tl">
                    <a:srgbClr val="000000">
                      <a:alpha val="43137"/>
                    </a:srgbClr>
                  </a:outerShdw>
                </a:effectLst>
              </a:rPr>
              <a:t>Порядок применения дисциплинарного взыскания</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3. Дисциплинарное </a:t>
            </a:r>
            <a:r>
              <a:rPr lang="ru-RU" dirty="0"/>
              <a:t>взыскание может быть применено не позднее 1 месяца со дня обнаружения проступка и не позднее 6 месяцев со дня его совершения День обнаружения проступка - день, когда лицу, которому подчинен работник по службе, стало известно о совершении проступка.</a:t>
            </a:r>
          </a:p>
          <a:p>
            <a:pPr marL="0" indent="0">
              <a:buNone/>
            </a:pPr>
            <a:r>
              <a:rPr lang="ru-RU" dirty="0" smtClean="0"/>
              <a:t>4. За </a:t>
            </a:r>
            <a:r>
              <a:rPr lang="ru-RU" dirty="0"/>
              <a:t>один дисциплинарный проступок к работнику может быть применено одно дисциплинарное взыскание;</a:t>
            </a:r>
          </a:p>
          <a:p>
            <a:pPr marL="0" indent="0">
              <a:buNone/>
            </a:pPr>
            <a:r>
              <a:rPr lang="ru-RU" dirty="0"/>
              <a:t>5</a:t>
            </a:r>
            <a:r>
              <a:rPr lang="ru-RU" dirty="0" smtClean="0"/>
              <a:t>. Издать </a:t>
            </a:r>
            <a:r>
              <a:rPr lang="ru-RU" dirty="0"/>
              <a:t>приказ о привлечении работника к дисциплинарной ответственности. Ознакомить работника в течение 3 рабочих дней, не считая времени отсутствия работника. Работник вправе при ознакомлении с приказом сделать в нем отметку о своем несогласии с ним.</a:t>
            </a:r>
          </a:p>
          <a:p>
            <a:endParaRPr lang="ru-RU" dirty="0"/>
          </a:p>
        </p:txBody>
      </p:sp>
    </p:spTree>
    <p:extLst>
      <p:ext uri="{BB962C8B-B14F-4D97-AF65-F5344CB8AC3E}">
        <p14:creationId xmlns:p14="http://schemas.microsoft.com/office/powerpoint/2010/main" val="2419040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000" b="1" dirty="0" smtClean="0">
                <a:solidFill>
                  <a:schemeClr val="accent1">
                    <a:lumMod val="50000"/>
                  </a:schemeClr>
                </a:solidFill>
                <a:effectLst>
                  <a:outerShdw blurRad="38100" dist="38100" dir="2700000" algn="tl">
                    <a:srgbClr val="000000">
                      <a:alpha val="43137"/>
                    </a:srgbClr>
                  </a:outerShdw>
                </a:effectLst>
              </a:rPr>
              <a:t>Увольнение</a:t>
            </a:r>
            <a:endParaRPr lang="ru-RU" sz="4000"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a:bodyPr>
          <a:lstStyle/>
          <a:p>
            <a:pPr marL="0" indent="0">
              <a:buNone/>
            </a:pPr>
            <a:r>
              <a:rPr lang="ru-RU" dirty="0" smtClean="0"/>
              <a:t>Неоднократное </a:t>
            </a:r>
            <a:r>
              <a:rPr lang="ru-RU" dirty="0"/>
              <a:t>(два и более раз) неисполнение работником без уважительных причин трудовых обязанностей, если он имеет дисциплинарное взыскание, </a:t>
            </a:r>
            <a:r>
              <a:rPr lang="ru-RU" dirty="0" smtClean="0"/>
              <a:t>является </a:t>
            </a:r>
            <a:r>
              <a:rPr lang="ru-RU" dirty="0"/>
              <a:t>основанием для расторжения трудового договора с работником по инициативе работодателя. </a:t>
            </a:r>
            <a:r>
              <a:rPr lang="ru-RU" dirty="0" smtClean="0"/>
              <a:t>(п</a:t>
            </a:r>
            <a:r>
              <a:rPr lang="ru-RU" dirty="0"/>
              <a:t>. 5 ч. 1 ст. 81 </a:t>
            </a:r>
            <a:r>
              <a:rPr lang="ru-RU" dirty="0" err="1"/>
              <a:t>ТК</a:t>
            </a:r>
            <a:r>
              <a:rPr lang="ru-RU" dirty="0"/>
              <a:t> </a:t>
            </a:r>
            <a:r>
              <a:rPr lang="ru-RU" dirty="0" smtClean="0"/>
              <a:t>РФ). </a:t>
            </a:r>
            <a:endParaRPr lang="ru-RU" dirty="0"/>
          </a:p>
          <a:p>
            <a:pPr marL="0" indent="0">
              <a:buNone/>
            </a:pPr>
            <a:r>
              <a:rPr lang="ru-RU" dirty="0" smtClean="0"/>
              <a:t>По </a:t>
            </a:r>
            <a:r>
              <a:rPr lang="ru-RU" dirty="0"/>
              <a:t>рассматриваемому основанию трудовой договор может быть расторгнут, в том числе, с женщинами, имеющими детей в возрасте до трех лет, одинокими матерями, воспитывающими ребенка в возрасте до 14 лет (ребенка-инвалида - до 18 лет), другими лицами, воспитывающими указанных детей без матери.</a:t>
            </a:r>
            <a:endParaRPr lang="ru-RU" dirty="0"/>
          </a:p>
        </p:txBody>
      </p:sp>
    </p:spTree>
    <p:extLst>
      <p:ext uri="{BB962C8B-B14F-4D97-AF65-F5344CB8AC3E}">
        <p14:creationId xmlns:p14="http://schemas.microsoft.com/office/powerpoint/2010/main" val="2446088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algn="ctr"/>
            <a:r>
              <a:rPr lang="ru-RU" altLang="ru-RU" sz="5400" dirty="0">
                <a:solidFill>
                  <a:schemeClr val="accent1">
                    <a:lumMod val="50000"/>
                  </a:schemeClr>
                </a:solidFill>
                <a:effectLst>
                  <a:outerShdw blurRad="38100" dist="38100" dir="2700000" algn="tl">
                    <a:srgbClr val="000000">
                      <a:alpha val="43137"/>
                    </a:srgbClr>
                  </a:outerShdw>
                </a:effectLst>
                <a:latin typeface="Arial Narrow" panose="020B0606020202030204" pitchFamily="34" charset="0"/>
              </a:rPr>
              <a:t>Увольнение</a:t>
            </a:r>
            <a:endParaRPr lang="ru-RU" altLang="ru-RU" sz="5400" dirty="0">
              <a:solidFill>
                <a:schemeClr val="accent1">
                  <a:lumMod val="50000"/>
                </a:schemeClr>
              </a:solidFill>
              <a:effectLst>
                <a:outerShdw blurRad="38100" dist="38100" dir="2700000" algn="tl">
                  <a:srgbClr val="000000">
                    <a:alpha val="43137"/>
                  </a:srgbClr>
                </a:outerShdw>
              </a:effectLst>
              <a:latin typeface="Arial Narrow" panose="020B0606020202030204" pitchFamily="34" charset="0"/>
            </a:endParaRPr>
          </a:p>
        </p:txBody>
      </p:sp>
      <p:sp>
        <p:nvSpPr>
          <p:cNvPr id="38915" name="Rectangle 3"/>
          <p:cNvSpPr>
            <a:spLocks noGrp="1" noChangeArrowheads="1"/>
          </p:cNvSpPr>
          <p:nvPr>
            <p:ph idx="1"/>
          </p:nvPr>
        </p:nvSpPr>
        <p:spPr/>
        <p:txBody>
          <a:bodyPr>
            <a:normAutofit/>
          </a:bodyPr>
          <a:lstStyle/>
          <a:p>
            <a:pPr marL="0" indent="0">
              <a:buNone/>
            </a:pPr>
            <a:r>
              <a:rPr lang="ru-RU" altLang="ru-RU" dirty="0">
                <a:latin typeface="Arial Narrow" panose="020B0606020202030204" pitchFamily="34" charset="0"/>
              </a:rPr>
              <a:t>Оформление расторжения трудового договора на основании п. 5 ч. 1 ст. 81 </a:t>
            </a:r>
            <a:r>
              <a:rPr lang="ru-RU" altLang="ru-RU" dirty="0" err="1">
                <a:latin typeface="Arial Narrow" panose="020B0606020202030204" pitchFamily="34" charset="0"/>
              </a:rPr>
              <a:t>ТК</a:t>
            </a:r>
            <a:r>
              <a:rPr lang="ru-RU" altLang="ru-RU" dirty="0">
                <a:latin typeface="Arial Narrow" panose="020B0606020202030204" pitchFamily="34" charset="0"/>
              </a:rPr>
              <a:t> РФ производится в общем порядке приказом или распоряжением работодателя</a:t>
            </a:r>
            <a:r>
              <a:rPr lang="ru-RU" altLang="ru-RU" dirty="0" smtClean="0">
                <a:latin typeface="Arial Narrow" panose="020B0606020202030204" pitchFamily="34" charset="0"/>
              </a:rPr>
              <a:t>.</a:t>
            </a:r>
            <a:endParaRPr lang="ru-RU" altLang="ru-RU" dirty="0">
              <a:latin typeface="Arial Narrow" panose="020B0606020202030204" pitchFamily="34" charset="0"/>
            </a:endParaRPr>
          </a:p>
          <a:p>
            <a:pPr marL="0" indent="0">
              <a:buNone/>
            </a:pPr>
            <a:r>
              <a:rPr lang="ru-RU" altLang="ru-RU" dirty="0">
                <a:latin typeface="Arial Narrow" panose="020B0606020202030204" pitchFamily="34" charset="0"/>
              </a:rPr>
              <a:t>В приказе об увольнении работодатель должен указать конкретное нарушение трудовых обязанностей (проступок), который послужил поводом для привлечения работника к мере дисциплинарной ответственности в виде увольнения</a:t>
            </a:r>
            <a:r>
              <a:rPr lang="ru-RU" altLang="ru-RU" dirty="0" smtClean="0">
                <a:latin typeface="Arial Narrow" panose="020B0606020202030204" pitchFamily="34" charset="0"/>
              </a:rPr>
              <a:t>.</a:t>
            </a:r>
          </a:p>
          <a:p>
            <a:pPr marL="0" indent="0">
              <a:buNone/>
            </a:pPr>
            <a:r>
              <a:rPr lang="ru-RU" altLang="ru-RU" dirty="0">
                <a:latin typeface="Arial Narrow" panose="020B0606020202030204" pitchFamily="34" charset="0"/>
              </a:rPr>
              <a:t>Работник вправе обжаловать в суд приказ /распоряжение, а также действия работодателя.</a:t>
            </a:r>
            <a:endParaRPr lang="ru-RU" altLang="ru-RU" dirty="0">
              <a:latin typeface="Arial Narrow" panose="020B0606020202030204" pitchFamily="34" charset="0"/>
            </a:endParaRPr>
          </a:p>
        </p:txBody>
      </p:sp>
    </p:spTree>
    <p:extLst>
      <p:ext uri="{BB962C8B-B14F-4D97-AF65-F5344CB8AC3E}">
        <p14:creationId xmlns:p14="http://schemas.microsoft.com/office/powerpoint/2010/main" val="1123172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50000"/>
                  </a:schemeClr>
                </a:solidFill>
                <a:effectLst>
                  <a:outerShdw blurRad="38100" dist="38100" dir="2700000" algn="tl">
                    <a:srgbClr val="000000">
                      <a:alpha val="43137"/>
                    </a:srgbClr>
                  </a:outerShdw>
                </a:effectLst>
              </a:rPr>
              <a:t>Что нужно </a:t>
            </a:r>
            <a:r>
              <a:rPr lang="ru-RU" b="1" dirty="0" smtClean="0">
                <a:solidFill>
                  <a:schemeClr val="accent1">
                    <a:lumMod val="50000"/>
                  </a:schemeClr>
                </a:solidFill>
                <a:effectLst>
                  <a:outerShdw blurRad="38100" dist="38100" dir="2700000" algn="tl">
                    <a:srgbClr val="000000">
                      <a:alpha val="43137"/>
                    </a:srgbClr>
                  </a:outerShdw>
                </a:effectLst>
              </a:rPr>
              <a:t>учесть при увольнении?</a:t>
            </a:r>
            <a:endParaRPr lang="ru-RU"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lstStyle/>
          <a:p>
            <a:pPr marL="0" indent="0">
              <a:buNone/>
            </a:pPr>
            <a:r>
              <a:rPr lang="ru-RU" i="1" dirty="0" smtClean="0"/>
              <a:t>Из обзора судебной практики Верховного Суда РФ:</a:t>
            </a:r>
          </a:p>
          <a:p>
            <a:pPr marL="0" indent="0">
              <a:buNone/>
            </a:pPr>
            <a:r>
              <a:rPr lang="ru-RU" dirty="0" smtClean="0"/>
              <a:t>	…работодатель </a:t>
            </a:r>
            <a:r>
              <a:rPr lang="ru-RU" dirty="0"/>
              <a:t>обязан представить не только доказательства, свидетельствующие о наличии оснований для </a:t>
            </a:r>
            <a:r>
              <a:rPr lang="ru-RU" dirty="0" smtClean="0"/>
              <a:t>увольнения работника, </a:t>
            </a:r>
            <a:r>
              <a:rPr lang="ru-RU" dirty="0"/>
              <a:t>но и доказательства того, что при наложении на работника дисциплинарного взыскания в виде увольнения работодателем учитывались тяжесть вменяемого работнику в вину дисциплинарного проступка и обстоятельства, при которых он совершен, а также предшествующее поведение работника и его отношение к труду.</a:t>
            </a:r>
            <a:endParaRPr lang="ru-RU" dirty="0"/>
          </a:p>
        </p:txBody>
      </p:sp>
    </p:spTree>
    <p:extLst>
      <p:ext uri="{BB962C8B-B14F-4D97-AF65-F5344CB8AC3E}">
        <p14:creationId xmlns:p14="http://schemas.microsoft.com/office/powerpoint/2010/main" val="385511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smtClean="0">
                <a:solidFill>
                  <a:srgbClr val="FF0000"/>
                </a:solidFill>
                <a:latin typeface="Times New Roman" panose="02020603050405020304" pitchFamily="18" charset="0"/>
                <a:cs typeface="Times New Roman" panose="02020603050405020304" pitchFamily="18" charset="0"/>
              </a:rPr>
              <a:t>Благодарю за внимание!</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idx="1"/>
          </p:nvPr>
        </p:nvSpPr>
        <p:spPr/>
        <p:txBody>
          <a:bodyPr/>
          <a:lstStyle/>
          <a:p>
            <a:endParaRPr lang="ru-RU"/>
          </a:p>
        </p:txBody>
      </p:sp>
    </p:spTree>
    <p:extLst>
      <p:ext uri="{BB962C8B-B14F-4D97-AF65-F5344CB8AC3E}">
        <p14:creationId xmlns:p14="http://schemas.microsoft.com/office/powerpoint/2010/main" val="383166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Зачем составлять должностную инструкцию?</a:t>
            </a:r>
            <a:endParaRPr lang="ru-RU"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lstStyle/>
          <a:p>
            <a:r>
              <a:rPr lang="ru-RU" dirty="0" smtClean="0"/>
              <a:t>Чтобы была.</a:t>
            </a:r>
          </a:p>
          <a:p>
            <a:r>
              <a:rPr lang="ru-RU" dirty="0" smtClean="0"/>
              <a:t>Для решения задач управления организацией.</a:t>
            </a:r>
          </a:p>
          <a:p>
            <a:r>
              <a:rPr lang="ru-RU" dirty="0" smtClean="0"/>
              <a:t>Для отбора соискателей на должность, инструктажа и адаптации вновь принятых работников.</a:t>
            </a:r>
          </a:p>
          <a:p>
            <a:r>
              <a:rPr lang="ru-RU" dirty="0" smtClean="0"/>
              <a:t>Для предотвращения трудовых конфликтов и разрешения возникших конфликтов.</a:t>
            </a:r>
          </a:p>
          <a:p>
            <a:r>
              <a:rPr lang="ru-RU" dirty="0" smtClean="0"/>
              <a:t>Дл</a:t>
            </a:r>
            <a:r>
              <a:rPr lang="ru-RU" dirty="0" smtClean="0"/>
              <a:t>я возложения ответственности в сложных ситуациях.</a:t>
            </a:r>
            <a:endParaRPr lang="ru-RU" dirty="0"/>
          </a:p>
        </p:txBody>
      </p:sp>
    </p:spTree>
    <p:extLst>
      <p:ext uri="{BB962C8B-B14F-4D97-AF65-F5344CB8AC3E}">
        <p14:creationId xmlns:p14="http://schemas.microsoft.com/office/powerpoint/2010/main" val="200166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ru-RU" altLang="ru-RU" sz="3600" b="1" dirty="0" smtClean="0">
                <a:solidFill>
                  <a:schemeClr val="accent1">
                    <a:lumMod val="50000"/>
                  </a:schemeClr>
                </a:solidFill>
                <a:latin typeface="Arial Narrow" panose="020B0606020202030204" pitchFamily="34" charset="0"/>
              </a:rPr>
              <a:t>Что такое </a:t>
            </a:r>
            <a:r>
              <a:rPr lang="ru-RU" altLang="ru-RU" sz="3600" b="1" dirty="0" err="1" smtClean="0">
                <a:solidFill>
                  <a:schemeClr val="accent1">
                    <a:lumMod val="50000"/>
                  </a:schemeClr>
                </a:solidFill>
                <a:latin typeface="Arial Narrow" panose="020B0606020202030204" pitchFamily="34" charset="0"/>
              </a:rPr>
              <a:t>ДИ</a:t>
            </a:r>
            <a:r>
              <a:rPr lang="ru-RU" altLang="ru-RU" sz="3600" b="1" dirty="0" smtClean="0">
                <a:solidFill>
                  <a:schemeClr val="accent1">
                    <a:lumMod val="50000"/>
                  </a:schemeClr>
                </a:solidFill>
                <a:latin typeface="Arial Narrow" panose="020B0606020202030204" pitchFamily="34" charset="0"/>
              </a:rPr>
              <a:t> и какой она должна быть?</a:t>
            </a:r>
            <a:endParaRPr lang="ru-RU" altLang="ru-RU" sz="3600" b="1" dirty="0">
              <a:solidFill>
                <a:schemeClr val="accent1">
                  <a:lumMod val="50000"/>
                </a:schemeClr>
              </a:solidFill>
              <a:latin typeface="Arial Narrow" panose="020B0606020202030204" pitchFamily="34" charset="0"/>
            </a:endParaRPr>
          </a:p>
        </p:txBody>
      </p:sp>
      <p:sp>
        <p:nvSpPr>
          <p:cNvPr id="27651" name="Rectangle 3"/>
          <p:cNvSpPr>
            <a:spLocks noGrp="1" noChangeArrowheads="1"/>
          </p:cNvSpPr>
          <p:nvPr>
            <p:ph idx="1"/>
          </p:nvPr>
        </p:nvSpPr>
        <p:spPr/>
        <p:txBody>
          <a:bodyPr>
            <a:normAutofit/>
          </a:bodyPr>
          <a:lstStyle/>
          <a:p>
            <a:pPr marL="457200" indent="-457200">
              <a:buFontTx/>
              <a:buAutoNum type="arabicPeriod"/>
            </a:pPr>
            <a:r>
              <a:rPr lang="ru-RU" altLang="ru-RU" sz="2400" dirty="0" err="1" smtClean="0"/>
              <a:t>ДИ</a:t>
            </a:r>
            <a:r>
              <a:rPr lang="ru-RU" altLang="ru-RU" sz="2400" dirty="0" smtClean="0"/>
              <a:t> – это правовой акт. Но какой? Есть 2 точки зрения:</a:t>
            </a:r>
          </a:p>
          <a:p>
            <a:pPr>
              <a:buFontTx/>
              <a:buNone/>
            </a:pPr>
            <a:r>
              <a:rPr lang="ru-RU" altLang="ru-RU" sz="2400" dirty="0" smtClean="0"/>
              <a:t>	- это организационно-распорядительный документ;</a:t>
            </a:r>
          </a:p>
          <a:p>
            <a:pPr>
              <a:buFontTx/>
              <a:buNone/>
            </a:pPr>
            <a:r>
              <a:rPr lang="ru-RU" altLang="ru-RU" sz="2400" dirty="0"/>
              <a:t>	</a:t>
            </a:r>
            <a:r>
              <a:rPr lang="ru-RU" altLang="ru-RU" sz="2400" dirty="0" smtClean="0"/>
              <a:t>- это локальный нормативный акт.</a:t>
            </a:r>
          </a:p>
          <a:p>
            <a:pPr>
              <a:buFontTx/>
              <a:buNone/>
            </a:pPr>
            <a:r>
              <a:rPr lang="ru-RU" altLang="ru-RU" sz="2400" dirty="0" smtClean="0"/>
              <a:t>2. </a:t>
            </a:r>
            <a:r>
              <a:rPr lang="ru-RU" altLang="ru-RU" sz="2400" dirty="0" err="1" smtClean="0"/>
              <a:t>ДИ</a:t>
            </a:r>
            <a:r>
              <a:rPr lang="ru-RU" altLang="ru-RU" sz="2400" dirty="0" smtClean="0"/>
              <a:t> может быть универсальной (для любого работника на этой должности) или индивидуальной (для конкретного работника).</a:t>
            </a:r>
          </a:p>
          <a:p>
            <a:pPr>
              <a:buFontTx/>
              <a:buNone/>
            </a:pPr>
            <a:r>
              <a:rPr lang="ru-RU" altLang="ru-RU" sz="2400" dirty="0" smtClean="0"/>
              <a:t>3. </a:t>
            </a:r>
            <a:r>
              <a:rPr lang="ru-RU" altLang="ru-RU" sz="2400" dirty="0" err="1" smtClean="0"/>
              <a:t>ДИ</a:t>
            </a:r>
            <a:r>
              <a:rPr lang="ru-RU" altLang="ru-RU" sz="2400" dirty="0" smtClean="0"/>
              <a:t> может быть отдельным документом, а может быть приложением к трудовому договору.</a:t>
            </a:r>
          </a:p>
          <a:p>
            <a:pPr>
              <a:buFontTx/>
              <a:buNone/>
            </a:pPr>
            <a:r>
              <a:rPr lang="ru-RU" altLang="ru-RU" sz="2400" dirty="0" smtClean="0"/>
              <a:t>4. Форма </a:t>
            </a:r>
            <a:r>
              <a:rPr lang="ru-RU" altLang="ru-RU" sz="2400" dirty="0"/>
              <a:t>и содержание должностной инструкции не регламентированы законодательно и не отражены в нормативных документах.  </a:t>
            </a:r>
            <a:endParaRPr lang="ru-RU" altLang="ru-RU" sz="2400" dirty="0"/>
          </a:p>
          <a:p>
            <a:pPr>
              <a:buFontTx/>
              <a:buNone/>
            </a:pPr>
            <a:endParaRPr lang="ru-RU" altLang="ru-RU" sz="2000" dirty="0"/>
          </a:p>
          <a:p>
            <a:pPr>
              <a:buFontTx/>
              <a:buNone/>
            </a:pPr>
            <a:endParaRPr lang="ru-RU" altLang="ru-RU" dirty="0"/>
          </a:p>
        </p:txBody>
      </p:sp>
    </p:spTree>
    <p:extLst>
      <p:ext uri="{BB962C8B-B14F-4D97-AF65-F5344CB8AC3E}">
        <p14:creationId xmlns:p14="http://schemas.microsoft.com/office/powerpoint/2010/main" val="269535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chemeClr val="accent1">
                    <a:lumMod val="50000"/>
                  </a:schemeClr>
                </a:solidFill>
                <a:effectLst>
                  <a:outerShdw blurRad="38100" dist="38100" dir="2700000" algn="tl">
                    <a:srgbClr val="000000">
                      <a:alpha val="43137"/>
                    </a:srgbClr>
                  </a:outerShdw>
                </a:effectLst>
              </a:rPr>
              <a:t>Примерная структура </a:t>
            </a:r>
            <a:r>
              <a:rPr lang="ru-RU" sz="3600" b="1" dirty="0" err="1" smtClean="0">
                <a:solidFill>
                  <a:schemeClr val="accent1">
                    <a:lumMod val="50000"/>
                  </a:schemeClr>
                </a:solidFill>
                <a:effectLst>
                  <a:outerShdw blurRad="38100" dist="38100" dir="2700000" algn="tl">
                    <a:srgbClr val="000000">
                      <a:alpha val="43137"/>
                    </a:srgbClr>
                  </a:outerShdw>
                </a:effectLst>
              </a:rPr>
              <a:t>ДИ</a:t>
            </a:r>
            <a:endParaRPr lang="ru-RU" sz="3600"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a:bodyPr>
          <a:lstStyle/>
          <a:p>
            <a:pPr marL="514350" indent="-514350">
              <a:buAutoNum type="arabicPeriod"/>
            </a:pPr>
            <a:r>
              <a:rPr lang="ru-RU" altLang="ru-RU" dirty="0" smtClean="0">
                <a:latin typeface="Arial Narrow" panose="020B0606020202030204" pitchFamily="34" charset="0"/>
              </a:rPr>
              <a:t>Общие положения.</a:t>
            </a:r>
          </a:p>
          <a:p>
            <a:pPr marL="514350" indent="-514350">
              <a:buAutoNum type="arabicPeriod"/>
            </a:pPr>
            <a:r>
              <a:rPr lang="ru-RU" altLang="ru-RU" dirty="0" smtClean="0">
                <a:latin typeface="Arial Narrow" panose="020B0606020202030204" pitchFamily="34" charset="0"/>
              </a:rPr>
              <a:t>Должностные обязанности.</a:t>
            </a:r>
          </a:p>
          <a:p>
            <a:pPr marL="514350" indent="-514350">
              <a:buAutoNum type="arabicPeriod"/>
            </a:pPr>
            <a:r>
              <a:rPr lang="ru-RU" altLang="ru-RU" dirty="0" smtClean="0">
                <a:latin typeface="Arial Narrow" panose="020B0606020202030204" pitchFamily="34" charset="0"/>
              </a:rPr>
              <a:t>Права.</a:t>
            </a:r>
          </a:p>
          <a:p>
            <a:pPr marL="514350" indent="-514350">
              <a:buAutoNum type="arabicPeriod"/>
            </a:pPr>
            <a:r>
              <a:rPr lang="ru-RU" altLang="ru-RU" dirty="0" smtClean="0">
                <a:latin typeface="Arial Narrow" panose="020B0606020202030204" pitchFamily="34" charset="0"/>
              </a:rPr>
              <a:t>Ответственность.</a:t>
            </a:r>
            <a:endParaRPr lang="ru-RU" altLang="ru-RU" dirty="0" smtClean="0">
              <a:latin typeface="Arial Narrow" panose="020B0606020202030204" pitchFamily="34" charset="0"/>
            </a:endParaRPr>
          </a:p>
        </p:txBody>
      </p:sp>
    </p:spTree>
    <p:extLst>
      <p:ext uri="{BB962C8B-B14F-4D97-AF65-F5344CB8AC3E}">
        <p14:creationId xmlns:p14="http://schemas.microsoft.com/office/powerpoint/2010/main" val="2480396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chemeClr val="accent1">
                    <a:lumMod val="50000"/>
                  </a:schemeClr>
                </a:solidFill>
                <a:effectLst>
                  <a:outerShdw blurRad="38100" dist="38100" dir="2700000" algn="tl">
                    <a:srgbClr val="000000">
                      <a:alpha val="43137"/>
                    </a:srgbClr>
                  </a:outerShdw>
                </a:effectLst>
              </a:rPr>
              <a:t>Раздел «Общие положения»</a:t>
            </a:r>
            <a:endParaRPr lang="ru-RU" sz="3600"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lnSpcReduction="10000"/>
          </a:bodyPr>
          <a:lstStyle/>
          <a:p>
            <a:r>
              <a:rPr lang="ru-RU" dirty="0" smtClean="0"/>
              <a:t>Должность;</a:t>
            </a:r>
          </a:p>
          <a:p>
            <a:r>
              <a:rPr lang="ru-RU" dirty="0"/>
              <a:t>П</a:t>
            </a:r>
            <a:r>
              <a:rPr lang="ru-RU" dirty="0" smtClean="0"/>
              <a:t>орядок </a:t>
            </a:r>
            <a:r>
              <a:rPr lang="ru-RU" dirty="0"/>
              <a:t>назначения и освобождения от должности, замещения во время его отсутствия; </a:t>
            </a:r>
            <a:endParaRPr lang="ru-RU" dirty="0" smtClean="0"/>
          </a:p>
          <a:p>
            <a:r>
              <a:rPr lang="ru-RU" dirty="0"/>
              <a:t>К</a:t>
            </a:r>
            <a:r>
              <a:rPr lang="ru-RU" dirty="0" smtClean="0"/>
              <a:t>валификационные требования - </a:t>
            </a:r>
            <a:r>
              <a:rPr lang="ru-RU" dirty="0"/>
              <a:t>при каком образовании, стаже работы человек может занимать данную должность. </a:t>
            </a:r>
            <a:r>
              <a:rPr lang="ru-RU" dirty="0" smtClean="0"/>
              <a:t>Можно добавить специальные навыки и умения (например, знание иностранного языка);</a:t>
            </a:r>
          </a:p>
          <a:p>
            <a:r>
              <a:rPr lang="ru-RU" dirty="0"/>
              <a:t>П</a:t>
            </a:r>
            <a:r>
              <a:rPr lang="ru-RU" dirty="0" smtClean="0"/>
              <a:t>одчиненность </a:t>
            </a:r>
            <a:r>
              <a:rPr lang="ru-RU" dirty="0"/>
              <a:t>работника; </a:t>
            </a:r>
            <a:r>
              <a:rPr lang="ru-RU" dirty="0" smtClean="0"/>
              <a:t>и кто ему подчиняется;</a:t>
            </a:r>
          </a:p>
          <a:p>
            <a:r>
              <a:rPr lang="ru-RU" dirty="0"/>
              <a:t>П</a:t>
            </a:r>
            <a:r>
              <a:rPr lang="ru-RU" dirty="0" smtClean="0"/>
              <a:t>еречисляются </a:t>
            </a:r>
            <a:r>
              <a:rPr lang="ru-RU" dirty="0"/>
              <a:t>нормативные документы, которыми должен руководствоваться работник в своей </a:t>
            </a:r>
            <a:r>
              <a:rPr lang="ru-RU" dirty="0" smtClean="0"/>
              <a:t>деятельности.</a:t>
            </a:r>
            <a:endParaRPr lang="ru-RU" dirty="0"/>
          </a:p>
        </p:txBody>
      </p:sp>
    </p:spTree>
    <p:extLst>
      <p:ext uri="{BB962C8B-B14F-4D97-AF65-F5344CB8AC3E}">
        <p14:creationId xmlns:p14="http://schemas.microsoft.com/office/powerpoint/2010/main" val="72962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solidFill>
                  <a:schemeClr val="accent1">
                    <a:lumMod val="50000"/>
                  </a:schemeClr>
                </a:solidFill>
                <a:effectLst>
                  <a:outerShdw blurRad="38100" dist="38100" dir="2700000" algn="tl">
                    <a:srgbClr val="000000">
                      <a:alpha val="43137"/>
                    </a:srgbClr>
                  </a:outerShdw>
                </a:effectLst>
              </a:rPr>
              <a:t>Названия должностей и квалификация</a:t>
            </a:r>
            <a:endParaRPr lang="ru-RU" sz="3600"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a:bodyPr>
          <a:lstStyle/>
          <a:p>
            <a:r>
              <a:rPr lang="ru-RU" sz="2400" dirty="0"/>
              <a:t>Если в соответствии с </a:t>
            </a:r>
            <a:r>
              <a:rPr lang="ru-RU" sz="2400" dirty="0" err="1" smtClean="0"/>
              <a:t>ТК</a:t>
            </a:r>
            <a:r>
              <a:rPr lang="ru-RU" sz="2400" dirty="0" smtClean="0"/>
              <a:t> РФ, </a:t>
            </a:r>
            <a:r>
              <a:rPr lang="ru-RU" sz="2400" dirty="0"/>
              <a:t>иными федеральными законами с выполнением работ по определенным должностям, профессиям, специальностям связано предоставление компенсаций и льгот либо наличие ограничений, то </a:t>
            </a:r>
            <a:r>
              <a:rPr lang="ru-RU" sz="2400" u="sng" dirty="0"/>
              <a:t>наименование этих должностей</a:t>
            </a:r>
            <a:r>
              <a:rPr lang="ru-RU" sz="2400" dirty="0"/>
              <a:t>, профессий или специальностей </a:t>
            </a:r>
            <a:r>
              <a:rPr lang="ru-RU" sz="2400" u="sng" dirty="0"/>
              <a:t>и квалификационные требования </a:t>
            </a:r>
            <a:r>
              <a:rPr lang="ru-RU" sz="2400" dirty="0"/>
              <a:t>к ним должны соответствовать наименованиям и требованиям, указанным в квалификационных справочниках, утверждаемых в порядке, устанавливаемом Правительством </a:t>
            </a:r>
            <a:r>
              <a:rPr lang="ru-RU" sz="2400" dirty="0" smtClean="0"/>
              <a:t>РФ, </a:t>
            </a:r>
            <a:r>
              <a:rPr lang="ru-RU" sz="2400" dirty="0"/>
              <a:t>или соответствующим положениям профессиональных стандартов;(часть 2 статьи 57 </a:t>
            </a:r>
            <a:r>
              <a:rPr lang="ru-RU" sz="2400" dirty="0" err="1" smtClean="0"/>
              <a:t>ТК</a:t>
            </a:r>
            <a:r>
              <a:rPr lang="ru-RU" sz="2400" dirty="0" smtClean="0"/>
              <a:t> РФ).</a:t>
            </a:r>
          </a:p>
          <a:p>
            <a:r>
              <a:rPr lang="ru-RU" dirty="0" smtClean="0"/>
              <a:t>В остальных случаях называем как хотим и определяем квалификационные требования по своему усмотрению.</a:t>
            </a:r>
            <a:endParaRPr lang="ru-RU" dirty="0"/>
          </a:p>
        </p:txBody>
      </p:sp>
    </p:spTree>
    <p:extLst>
      <p:ext uri="{BB962C8B-B14F-4D97-AF65-F5344CB8AC3E}">
        <p14:creationId xmlns:p14="http://schemas.microsoft.com/office/powerpoint/2010/main" val="214542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Применение </a:t>
            </a:r>
            <a:r>
              <a:rPr lang="ru-RU" b="1" dirty="0" err="1" smtClean="0">
                <a:solidFill>
                  <a:schemeClr val="accent1">
                    <a:lumMod val="50000"/>
                  </a:schemeClr>
                </a:solidFill>
                <a:effectLst>
                  <a:outerShdw blurRad="38100" dist="38100" dir="2700000" algn="tl">
                    <a:srgbClr val="000000">
                      <a:alpha val="43137"/>
                    </a:srgbClr>
                  </a:outerShdw>
                </a:effectLst>
              </a:rPr>
              <a:t>профстандартов</a:t>
            </a:r>
            <a:endParaRPr lang="ru-RU" b="1" dirty="0">
              <a:solidFill>
                <a:schemeClr val="accent1">
                  <a:lumMod val="5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p:txBody>
          <a:bodyPr>
            <a:normAutofit/>
          </a:bodyPr>
          <a:lstStyle/>
          <a:p>
            <a:pPr marL="0" indent="0">
              <a:buNone/>
            </a:pPr>
            <a:r>
              <a:rPr lang="ru-RU" dirty="0"/>
              <a:t>Работодатели обязаны применять профессиональные стандарты:</a:t>
            </a:r>
          </a:p>
          <a:p>
            <a:pPr marL="0" indent="0">
              <a:buNone/>
            </a:pPr>
            <a:r>
              <a:rPr lang="ru-RU" dirty="0"/>
              <a:t>- в части требования к квалификации, необходимой работнику для выполнения определенной трудовой функции, если такие требования установлены Трудовым кодексом, федеральными законами или иными нормативными правовыми актами Российской Федерации (статья 195.3 Трудового кодекса РФ</a:t>
            </a:r>
            <a:r>
              <a:rPr lang="ru-RU" dirty="0" smtClean="0"/>
              <a:t>).</a:t>
            </a:r>
            <a:endParaRPr lang="ru-RU" dirty="0"/>
          </a:p>
          <a:p>
            <a:endParaRPr lang="ru-RU" dirty="0"/>
          </a:p>
        </p:txBody>
      </p:sp>
    </p:spTree>
    <p:extLst>
      <p:ext uri="{BB962C8B-B14F-4D97-AF65-F5344CB8AC3E}">
        <p14:creationId xmlns:p14="http://schemas.microsoft.com/office/powerpoint/2010/main" val="1962156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effectLst>
                  <a:outerShdw blurRad="38100" dist="38100" dir="2700000" algn="tl">
                    <a:srgbClr val="000000">
                      <a:alpha val="43137"/>
                    </a:srgbClr>
                  </a:outerShdw>
                </a:effectLst>
              </a:rPr>
              <a:t>Самостоятельность работодателя</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i="1" dirty="0"/>
              <a:t>Письмо Министерства труда и социальной защиты Российской Федерации от 5 июля 2024 г. </a:t>
            </a:r>
            <a:r>
              <a:rPr lang="ru-RU" i="1" dirty="0" smtClean="0"/>
              <a:t>№ </a:t>
            </a:r>
            <a:r>
              <a:rPr lang="ru-RU" i="1" dirty="0"/>
              <a:t>14-3/</a:t>
            </a:r>
            <a:r>
              <a:rPr lang="ru-RU" i="1" dirty="0" err="1"/>
              <a:t>ООГ</a:t>
            </a:r>
            <a:r>
              <a:rPr lang="ru-RU" i="1" dirty="0"/>
              <a:t>-4097</a:t>
            </a:r>
          </a:p>
          <a:p>
            <a:pPr marL="0" indent="0">
              <a:buNone/>
            </a:pPr>
            <a:r>
              <a:rPr lang="ru-RU" dirty="0" smtClean="0"/>
              <a:t>	За </a:t>
            </a:r>
            <a:r>
              <a:rPr lang="ru-RU" dirty="0"/>
              <a:t>исключением случаев, установленных статьей 57 </a:t>
            </a:r>
            <a:r>
              <a:rPr lang="ru-RU" dirty="0" err="1"/>
              <a:t>ТК</a:t>
            </a:r>
            <a:r>
              <a:rPr lang="ru-RU" dirty="0"/>
              <a:t> РФ, </a:t>
            </a:r>
            <a:r>
              <a:rPr lang="ru-RU" dirty="0" err="1"/>
              <a:t>ТК</a:t>
            </a:r>
            <a:r>
              <a:rPr lang="ru-RU" dirty="0"/>
              <a:t> РФ предоставляет работодателю право самостоятельно определять штатное расписание, наименование подразделений, наименования должностей (профессий рабочих) и трудовых функций работников, устанавливать категории (разряды) с учетом сложности и объема выполняемой работы (трудовых функций</a:t>
            </a:r>
            <a:r>
              <a:rPr lang="ru-RU" dirty="0" smtClean="0"/>
              <a:t>).</a:t>
            </a:r>
          </a:p>
          <a:p>
            <a:pPr marL="0" indent="0">
              <a:buNone/>
            </a:pPr>
            <a:r>
              <a:rPr lang="ru-RU" i="1" dirty="0"/>
              <a:t>Письмо Министерства труда и социальной защиты Российской Федерации от 11 июля 2024 г. </a:t>
            </a:r>
            <a:r>
              <a:rPr lang="ru-RU" i="1" dirty="0" smtClean="0"/>
              <a:t>№ </a:t>
            </a:r>
            <a:r>
              <a:rPr lang="ru-RU" i="1" dirty="0"/>
              <a:t>14-3/</a:t>
            </a:r>
            <a:r>
              <a:rPr lang="ru-RU" i="1" dirty="0" err="1"/>
              <a:t>ООГ</a:t>
            </a:r>
            <a:r>
              <a:rPr lang="ru-RU" i="1" dirty="0"/>
              <a:t>-4236</a:t>
            </a:r>
          </a:p>
          <a:p>
            <a:pPr marL="0" indent="0">
              <a:buNone/>
            </a:pPr>
            <a:r>
              <a:rPr lang="ru-RU" dirty="0" smtClean="0"/>
              <a:t>	….при </a:t>
            </a:r>
            <a:r>
              <a:rPr lang="ru-RU" dirty="0"/>
              <a:t>осуществлении государственного контроля (надзора) не допускается оценка соблюдения обязательных требований, содержащихся в профессиональных стандартах, а равно несоблюдение требований, содержащихся в указанных актах, не может являться основанием для привлечения к административной ответственности.</a:t>
            </a:r>
          </a:p>
          <a:p>
            <a:pPr marL="0" indent="0">
              <a:buNone/>
            </a:pPr>
            <a:endParaRPr lang="ru-RU" dirty="0"/>
          </a:p>
          <a:p>
            <a:endParaRPr lang="ru-RU" dirty="0"/>
          </a:p>
        </p:txBody>
      </p:sp>
    </p:spTree>
    <p:extLst>
      <p:ext uri="{BB962C8B-B14F-4D97-AF65-F5344CB8AC3E}">
        <p14:creationId xmlns:p14="http://schemas.microsoft.com/office/powerpoint/2010/main" val="385301638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Параллакс">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1611</TotalTime>
  <Words>1134</Words>
  <Application>Microsoft Office PowerPoint</Application>
  <PresentationFormat>Широкоэкранный</PresentationFormat>
  <Paragraphs>122</Paragraphs>
  <Slides>28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28</vt:i4>
      </vt:variant>
    </vt:vector>
  </HeadingPairs>
  <TitlesOfParts>
    <vt:vector size="36" baseType="lpstr">
      <vt:lpstr>Arial</vt:lpstr>
      <vt:lpstr>Arial Narrow</vt:lpstr>
      <vt:lpstr>Calibri</vt:lpstr>
      <vt:lpstr>Calibri Light</vt:lpstr>
      <vt:lpstr>Corbel</vt:lpstr>
      <vt:lpstr>Times New Roman</vt:lpstr>
      <vt:lpstr>Тема Office</vt:lpstr>
      <vt:lpstr>Параллакс</vt:lpstr>
      <vt:lpstr>Должностные обязанности работника: где прописать, как изменить и что делать при их неисполнении</vt:lpstr>
      <vt:lpstr>Где прописать должностные обязанности?</vt:lpstr>
      <vt:lpstr>Зачем составлять должностную инструкцию?</vt:lpstr>
      <vt:lpstr>Что такое ДИ и какой она должна быть?</vt:lpstr>
      <vt:lpstr>Примерная структура ДИ</vt:lpstr>
      <vt:lpstr>Раздел «Общие положения»</vt:lpstr>
      <vt:lpstr>Названия должностей и квалификация</vt:lpstr>
      <vt:lpstr>Применение профстандартов</vt:lpstr>
      <vt:lpstr>Самостоятельность работодателя</vt:lpstr>
      <vt:lpstr>Использовать ориентировочно</vt:lpstr>
      <vt:lpstr>Раздел «Должностные обязанности»</vt:lpstr>
      <vt:lpstr>Трудовая функция</vt:lpstr>
      <vt:lpstr>Примеры трудовых функций </vt:lpstr>
      <vt:lpstr>Раздел «Права»</vt:lpstr>
      <vt:lpstr>Ознакомление с ДИ</vt:lpstr>
      <vt:lpstr>Изменение должностных обязанностей</vt:lpstr>
      <vt:lpstr>Изменение должностных обязанностей</vt:lpstr>
      <vt:lpstr>Изменение должностных обязанностей</vt:lpstr>
      <vt:lpstr>Изменение должностных обязанностей</vt:lpstr>
      <vt:lpstr>Если добавляется другая трудовая функция…</vt:lpstr>
      <vt:lpstr>Действия при неисполнении работником должностных обязанностей</vt:lpstr>
      <vt:lpstr>Что относится к ненадлежащему исполнению?  </vt:lpstr>
      <vt:lpstr>Порядок применения дисциплинарного взыскания</vt:lpstr>
      <vt:lpstr>Порядок применения дисциплинарного взыскания</vt:lpstr>
      <vt:lpstr>Увольнение</vt:lpstr>
      <vt:lpstr>Увольнение</vt:lpstr>
      <vt:lpstr>Что нужно учесть при увольнении?</vt:lpstr>
      <vt:lpstr>Благодарю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Алла Толмасова</dc:creator>
  <cp:lastModifiedBy>Алла Толмасова</cp:lastModifiedBy>
  <cp:revision>173</cp:revision>
  <dcterms:created xsi:type="dcterms:W3CDTF">2017-04-27T00:17:53Z</dcterms:created>
  <dcterms:modified xsi:type="dcterms:W3CDTF">2024-12-02T09:53:46Z</dcterms:modified>
</cp:coreProperties>
</file>