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9"/>
  </p:notesMasterIdLst>
  <p:sldIdLst>
    <p:sldId id="258" r:id="rId2"/>
    <p:sldId id="260" r:id="rId3"/>
    <p:sldId id="302" r:id="rId4"/>
    <p:sldId id="287" r:id="rId5"/>
    <p:sldId id="288" r:id="rId6"/>
    <p:sldId id="319" r:id="rId7"/>
    <p:sldId id="279" r:id="rId8"/>
    <p:sldId id="290" r:id="rId9"/>
    <p:sldId id="295" r:id="rId10"/>
    <p:sldId id="296" r:id="rId11"/>
    <p:sldId id="297" r:id="rId12"/>
    <p:sldId id="337" r:id="rId13"/>
    <p:sldId id="303" r:id="rId14"/>
    <p:sldId id="338" r:id="rId15"/>
    <p:sldId id="304" r:id="rId16"/>
    <p:sldId id="305" r:id="rId17"/>
    <p:sldId id="298" r:id="rId18"/>
    <p:sldId id="309" r:id="rId19"/>
    <p:sldId id="320" r:id="rId20"/>
    <p:sldId id="299" r:id="rId21"/>
    <p:sldId id="306" r:id="rId22"/>
    <p:sldId id="307" r:id="rId23"/>
    <p:sldId id="308" r:id="rId24"/>
    <p:sldId id="300" r:id="rId25"/>
    <p:sldId id="310" r:id="rId26"/>
    <p:sldId id="324" r:id="rId27"/>
    <p:sldId id="326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FE15218-C8F9-4ECC-8822-E34CE2CCE18B}">
          <p14:sldIdLst>
            <p14:sldId id="258"/>
            <p14:sldId id="260"/>
            <p14:sldId id="302"/>
            <p14:sldId id="287"/>
            <p14:sldId id="288"/>
            <p14:sldId id="319"/>
            <p14:sldId id="279"/>
            <p14:sldId id="290"/>
            <p14:sldId id="295"/>
            <p14:sldId id="296"/>
            <p14:sldId id="297"/>
            <p14:sldId id="337"/>
            <p14:sldId id="303"/>
            <p14:sldId id="338"/>
            <p14:sldId id="304"/>
            <p14:sldId id="305"/>
            <p14:sldId id="298"/>
            <p14:sldId id="309"/>
            <p14:sldId id="320"/>
            <p14:sldId id="299"/>
            <p14:sldId id="306"/>
            <p14:sldId id="307"/>
            <p14:sldId id="308"/>
            <p14:sldId id="300"/>
            <p14:sldId id="310"/>
            <p14:sldId id="324"/>
            <p14:sldId id="32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0000FF"/>
    <a:srgbClr val="FF0066"/>
    <a:srgbClr val="3333CC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9" autoAdjust="0"/>
    <p:restoredTop sz="94660"/>
  </p:normalViewPr>
  <p:slideViewPr>
    <p:cSldViewPr snapToGrid="0">
      <p:cViewPr varScale="1">
        <p:scale>
          <a:sx n="74" d="100"/>
          <a:sy n="74" d="100"/>
        </p:scale>
        <p:origin x="78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A93B4-592F-4BCD-9C92-3692931C2F92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DAB95-B27E-4E19-9F0D-3ECDD8B2E79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FBB81-CDB0-4FDA-9AA2-51CBB1F4BA57}" type="datetime1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FE97-74CC-4D6D-9133-4C648BC21A06}" type="datetime1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A0920-BD2A-4D62-A437-4D9730BE0D25}" type="datetime1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31AA-9FB5-45D4-AA8C-234B52192213}" type="datetime1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2D44-48DB-483E-898F-2412991212F7}" type="datetime1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535-8133-4E67-B230-B82BA1924F68}" type="datetime1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29A6-9963-4282-BF38-E82DC8BE67E8}" type="datetime1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38A2-9B21-44F2-8A95-FC3B08E7C07D}" type="datetime1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60CF-0099-4860-95CD-3B75ED625DB7}" type="datetime1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F0BB9-B050-465A-810B-D3FF5D3348A6}" type="datetime1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19F4-2A4B-4289-92B8-C7D6479A69B9}" type="datetime1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1285D-CB5B-4CB9-98DF-4B09C3011839}" type="datetime1">
              <a:rPr lang="en-US" smtClean="0"/>
              <a:t>11/4/2024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8C098-9524-4294-9054-2785B6FDCE61}" type="datetime1">
              <a:rPr lang="en-US" smtClean="0"/>
              <a:t>11/4/2024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6D9C-4826-42D0-907C-40549BBFD029}" type="datetime1">
              <a:rPr lang="en-US" smtClean="0"/>
              <a:t>11/4/2024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2679B-2197-41F5-90EC-4D47BEEC07EA}" type="datetime1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DEB1E-0D9B-4EB3-B73F-98A43239BB77}" type="datetime1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04E56-7E72-414C-A422-8F7C0818C278}" type="datetime1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udit-ltd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652FF7274AED57F4A4548F5D4FB5AA62C3A649196FB9CDB3CFDFA262B9213E1868D7D25782116AAA1886D13BF51C25F7DFED672AC79D6ACAG6N5U" TargetMode="External"/><Relationship Id="rId2" Type="http://schemas.openxmlformats.org/officeDocument/2006/relationships/hyperlink" Target="consultantplus://offline/ref=652FF7274AED57F4A4548F5D4FB5AA62C3A649196FB9CDB3CFDFA262B9213E1868D7D25782116AAA1086D13BF51C25F7DFED672AC79D6ACAG6N5U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652FF7274AED57F4A4548F5D4FB5AA62C3A44E116EBDCDB3CFDFA262B9213E1868D7D25782116AAC1086D13BF51C25F7DFED672AC79D6ACAG6N5U" TargetMode="External"/><Relationship Id="rId2" Type="http://schemas.openxmlformats.org/officeDocument/2006/relationships/hyperlink" Target="consultantplus://offline/ref=652FF7274AED57F4A4548F5D4FB5AA62C3A649196FB9CDB3CFDFA262B9213E1868D7D25782116AAA1886D13BF51C25F7DFED672AC79D6ACAG6N5U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consultantplus://offline/ref=652FF7274AED57F4A4548F5D4FB5AA62C3A44E116EBDCDB3CFDFA262B9213E1868D7D257821168A31186D13BF51C25F7DFED672AC79D6ACAG6N5U" TargetMode="External"/><Relationship Id="rId4" Type="http://schemas.openxmlformats.org/officeDocument/2006/relationships/hyperlink" Target="consultantplus://offline/ref=652FF7274AED57F4A4548F5D4FB5AA62C3A44E116EBDCDB3CFDFA262B9213E1868D7D25782116AA21C86D13BF51C25F7DFED672AC79D6ACAG6N5U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652FF7274AED57F4A4548F5D4FB5AA62C3A649196FB9CDB3CFDFA262B9213E1868D7D25782116BAB1D86D13BF51C25F7DFED672AC79D6ACAG6N5U" TargetMode="External"/><Relationship Id="rId2" Type="http://schemas.openxmlformats.org/officeDocument/2006/relationships/hyperlink" Target="consultantplus://offline/ref=652FF7274AED57F4A4548F5D4FB5AA62C3A649196FB9CDB3CFDFA262B9213E1868D7D25782116BAB1086D13BF51C25F7DFED672AC79D6ACAG6N5U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652FF7274AED57F4A4548F5D4FB5AA62C5A2481762BFCDB3CFDFA262B9213E187AD78A5B821074AA1993876AB3G4NDU" TargetMode="External"/><Relationship Id="rId2" Type="http://schemas.openxmlformats.org/officeDocument/2006/relationships/hyperlink" Target="consultantplus://offline/ref=652FF7274AED57F4A4548F5D4FB5AA62C3A649196FB9CDB3CFDFA262B9213E1868D7D25782116AAF1C86D13BF51C25F7DFED672AC79D6ACAG6N5U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consultantplus://offline/ref=652FF7274AED57F4A4548F5D4FB5AA62C4A34C116FBDCDB3CFDFA262B9213E187AD78A5B821074AA1993876AB3G4NDU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#Par73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AB36DFDC27FC4AFE06DDA140B657F2876E14F93E1444DC0FCAF423422FCC6BF1F91D513784703B3A8012C0A1205DC2B40CEF4583AFD3CCCBp5J9W" TargetMode="External"/><Relationship Id="rId2" Type="http://schemas.openxmlformats.org/officeDocument/2006/relationships/hyperlink" Target="consultantplus://offline/ref=652FF7274AED57F4A4548F5D4FB5AA62C3A649196FB9CDB3CFDFA262B9213E1868D7D25782116AA21B86D13BF51C25F7DFED672AC79D6ACAG6N5U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BB570445FEF0AEC3C333DDE92F21BE67EBC83DD3B77E55A1DCF0FFB7C465FC6ABA2E2F4C5DBBB6C7EB6E822B00F7A9519B877A2B743840C8r656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E5A5ED4032C02313A3C766B53B0F432A4A890403424A2469618A19D05BEAE802EA2AACE782EA253311CA0AA05DDA91F0EA3CD013B7CFE69E3Ej0U" TargetMode="External"/><Relationship Id="rId2" Type="http://schemas.openxmlformats.org/officeDocument/2006/relationships/hyperlink" Target="https://vip.1gl.ru/#/document/99/902316088/XA00M6G2N3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consultantplus://offline/ref=BB570445FEF0AEC3C333DDE92F21BE67EBC83ADFBA7C55A1DCF0FFB7C465FC6ABA2E2F4C5DBBB6C1E86E822B00F7A9519B877A2B743840C8r656T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9ADA7B1FBBEFB81D543E493A02EA57595FA4CE5529F2260DCF5EC91E5C7A09CA96C7D1BADC7FD4D3A58DB085CF2EB66DA8B8B3FDE1AE1BAEc2H4W" TargetMode="External"/><Relationship Id="rId2" Type="http://schemas.openxmlformats.org/officeDocument/2006/relationships/hyperlink" Target="consultantplus://offline/ref=9ADA7B1FBBEFB81D543E493A02EA57595AA0CA5527F6260DCF5EC91E5C7A09CA96C7D1BADC7FD7D7A58DB085CF2EB66DA8B8B3FDE1AE1BAEc2H4W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consultantplus://offline/ref=9ADA7B1FBBEFB81D543E493A02EA57595DA6CC5C2AF3260DCF5EC91E5C7A09CA96C7D1BADC7FD4D6A88DB085CF2EB66DA8B8B3FDE1AE1BAEc2H4W" TargetMode="External"/><Relationship Id="rId3" Type="http://schemas.openxmlformats.org/officeDocument/2006/relationships/hyperlink" Target="consultantplus://offline/ref=9ADA7B1FBBEFB81D543E493A02EA57595AA2CD5D26F2260DCF5EC91E5C7A09CA96C7D1BADC7FD6D0A58DB085CF2EB66DA8B8B3FDE1AE1BAEc2H4W" TargetMode="External"/><Relationship Id="rId7" Type="http://schemas.openxmlformats.org/officeDocument/2006/relationships/hyperlink" Target="consultantplus://offline/ref=9ADA7B1FBBEFB81D543E493A02EA57595FA4CE5529F1260DCF5EC91E5C7A09CA96C7D1BADC7FD4D5A48DB085CF2EB66DA8B8B3FDE1AE1BAEc2H4W" TargetMode="External"/><Relationship Id="rId2" Type="http://schemas.openxmlformats.org/officeDocument/2006/relationships/hyperlink" Target="consultantplus://offline/ref=9ADA7B1FBBEFB81D543E493A02EA57595AA2CD5D26F2260DCF5EC91E5C7A09CA96C7D1BADC7FD6D0A38DB085CF2EB66DA8B8B3FDE1AE1BAEc2H4W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consultantplus://offline/ref=9ADA7B1FBBEFB81D543E493A02EA57595AA0CA5527F6260DCF5EC91E5C7A09CA96C7D1BADC7FD7D9A28DB085CF2EB66DA8B8B3FDE1AE1BAEc2H4W" TargetMode="External"/><Relationship Id="rId5" Type="http://schemas.openxmlformats.org/officeDocument/2006/relationships/hyperlink" Target="consultantplus://offline/ref=9ADA7B1FBBEFB81D543E493A02EA57595AA0CA5527F6260DCF5EC91E5C7A09CA96C7D1BADC7FD7D0A68DB085CF2EB66DA8B8B3FDE1AE1BAEc2H4W" TargetMode="External"/><Relationship Id="rId4" Type="http://schemas.openxmlformats.org/officeDocument/2006/relationships/hyperlink" Target="consultantplus://offline/ref=9ADA7B1FBBEFB81D543E493A02EA57595FA4CE5529F2260DCF5EC91E5C7A09CA96C7D1BADC7FD4D3A58DB085CF2EB66DA8B8B3FDE1AE1BAEc2H4W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9ADA7B1FBBEFB81D543E493A02EA57595DA0CE5F2DFA260DCF5EC91E5C7A09CA96C7D1BADC7FD7D3A68DB085CF2EB66DA8B8B3FDE1AE1BAEc2H4W" TargetMode="External"/><Relationship Id="rId2" Type="http://schemas.openxmlformats.org/officeDocument/2006/relationships/hyperlink" Target="consultantplus://offline/ref=9ADA7B1FBBEFB81D543E55391CEA57595CA3C85827F3260DCF5EC91E5C7A09CA84C789B6DC7CC9D0A098E6D489c7HFW" TargetMode="Externa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9ADA7B1FBBEFB81D543E493A02EA57595AA0CA5527F6260DCF5EC91E5C7A09CA96C7D1BADC7FD6D1A78DB085CF2EB66DA8B8B3FDE1AE1BAEc2H4W" TargetMode="External"/><Relationship Id="rId2" Type="http://schemas.openxmlformats.org/officeDocument/2006/relationships/hyperlink" Target="consultantplus://offline/ref=9ADA7B1FBBEFB81D543E493A02EA57595AA0CA5527F6260DCF5EC91E5C7A09CA96C7D1BADC7FD7D8A18DB085CF2EB66DA8B8B3FDE1AE1BAEc2H4W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consultantplus://offline/ref=9ADA7B1FBBEFB81D543E493A02EA57595AA0CA5527F6260DCF5EC91E5C7A09CA96C7D1BADC7FD7D3A68DB085CF2EB66DA8B8B3FDE1AE1BAEc2H4W" TargetMode="External"/><Relationship Id="rId4" Type="http://schemas.openxmlformats.org/officeDocument/2006/relationships/hyperlink" Target="consultantplus://offline/ref=9ADA7B1FBBEFB81D543E493A02EA57595AA0CA5527F6260DCF5EC91E5C7A09CA96C7D1BADC7FD7D8A58DB085CF2EB66DA8B8B3FDE1AE1BAEc2H4W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consultantplus://offline/ref=9ADA7B1FBBEFB81D543E493A02EA57595DA0CE5F2DFA260DCF5EC91E5C7A09CA96C7D1BADC7FD7D9A78DB085CF2EB66DA8B8B3FDE1AE1BAEc2H4W" TargetMode="External"/><Relationship Id="rId3" Type="http://schemas.openxmlformats.org/officeDocument/2006/relationships/hyperlink" Target="consultantplus://offline/ref=9ADA7B1FBBEFB81D543E493A02EA57595AA6C95A2BFA260DCF5EC91E5C7A09CA96C7D1BADC7FD5D0A88DB085CF2EB66DA8B8B3FDE1AE1BAEc2H4W" TargetMode="External"/><Relationship Id="rId7" Type="http://schemas.openxmlformats.org/officeDocument/2006/relationships/hyperlink" Target="consultantplus://offline/ref=9ADA7B1FBBEFB81D543E493A02EA57595CADCF5529F4260DCF5EC91E5C7A09CA96C7D1B9DC748380E5D3E9D48865BA6CB5A4B2FEcFHBW" TargetMode="External"/><Relationship Id="rId2" Type="http://schemas.openxmlformats.org/officeDocument/2006/relationships/hyperlink" Target="consultantplus://offline/ref=9ADA7B1FBBEFB81D543E493A02EA57595DA0C1592CF0260DCF5EC91E5C7A09CA96C7D1BADC7FD6D1A88DB085CF2EB66DA8B8B3FDE1AE1BAEc2H4W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consultantplus://offline/ref=9ADA7B1FBBEFB81D543E493A02EA57595FA4CE5529F2260DCF5EC91E5C7A09CA96C7D1BADC7FD4D3A08DB085CF2EB66DA8B8B3FDE1AE1BAEc2H4W" TargetMode="External"/><Relationship Id="rId5" Type="http://schemas.openxmlformats.org/officeDocument/2006/relationships/hyperlink" Target="consultantplus://offline/ref=9ADA7B1FBBEFB81D543E493A02EA57595FA3C05E2EF1260DCF5EC91E5C7A09CA96C7D1BADC7FD7D8A58DB085CF2EB66DA8B8B3FDE1AE1BAEc2H4W" TargetMode="External"/><Relationship Id="rId4" Type="http://schemas.openxmlformats.org/officeDocument/2006/relationships/hyperlink" Target="consultantplus://offline/ref=9ADA7B1FBBEFB81D543E493A02EA57595AA6C95A2BFA260DCF5EC91E5C7A09CA96C7D1BADC7FD6D1A98DB085CF2EB66DA8B8B3FDE1AE1BAEc2H4W" TargetMode="External"/><Relationship Id="rId9" Type="http://schemas.openxmlformats.org/officeDocument/2006/relationships/hyperlink" Target="consultantplus://offline/ref=9ADA7B1FBBEFB81D543E493A02EA57595DA0CE5F2DFA260DCF5EC91E5C7A09CA96C7D1BADC7FD7D9A68DB085CF2EB66DA8B8B3FDE1AE1BAEc2H4W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9ADA7B1FBBEFB81D543E493A02EA57595AA0CA5527F6260DCF5EC91E5C7A09CA96C7D1BADC7FD7D2A28DB085CF2EB66DA8B8B3FDE1AE1BAEc2H4W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C7978B83BA5C369611759341CF6C8CC8F5253575F2EBD5C71F52142B38A85E2648C6FD2A5FB38F8DD80F26BD061E99BE093F0797F847OCRDW" TargetMode="Externa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E5A5ED4032C02313A3C766B53B0F432A4A890403424A2469618A19D05BEAE802EA2AACE782EA253311CA0AA05DDA91F0EA3CD013B7CFE69E3Ej0U" TargetMode="External"/><Relationship Id="rId2" Type="http://schemas.openxmlformats.org/officeDocument/2006/relationships/hyperlink" Target="consultantplus://offline/ref=652FF7274AED57F4A4548F5D4FB5AA62C3A649196FB9CDB3CFDFA262B9213E1868D7D25782116AAA1886D13BF51C25F7DFED672AC79D6ACAG6N5U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consultantplus://offline/ref=BB570445FEF0AEC3C333DDE92F21BE67EBC83ADFBA7C55A1DCF0FFB7C465FC6ABA2E2F4C5DBBB6C1E86E822B00F7A9519B877A2B743840C8r656T" TargetMode="External"/><Relationship Id="rId5" Type="http://schemas.openxmlformats.org/officeDocument/2006/relationships/hyperlink" Target="consultantplus://offline/ref=E5A5ED4032C02313A3C766B53B0F432A4A890403424A2469618A19D05BEAE802EA2AACE782EA253216CA0AA05DDA91F0EA3CD013B7CFE69E3Ej0U" TargetMode="External"/><Relationship Id="rId4" Type="http://schemas.openxmlformats.org/officeDocument/2006/relationships/hyperlink" Target="consultantplus://offline/ref=BB570445FEF0AEC3C333DDE92F21BE67EBC83DD3B77E55A1DCF0FFB7C465FC6ABA2E2F4C5DBBB6C7EB6E822B00F7A9519B877A2B743840C8r656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BB570445FEF0AEC3C333DDE92F21BE67EBC83DD3B77E55A1DCF0FFB7C465FC6ABA2E2F4C5DBBB6C7EB6E822B00F7A9519B877A2B743840C8r656T" TargetMode="External"/><Relationship Id="rId7" Type="http://schemas.openxmlformats.org/officeDocument/2006/relationships/hyperlink" Target="consultantplus://offline/ref=DFAA8E2B011EDA3166A6AD522F1E1E309F89F439A8AB513C62B10210936617D338F5BCD100CB8B42B9CDF649500274E800B049A8CBB824CCx51CQ" TargetMode="External"/><Relationship Id="rId2" Type="http://schemas.openxmlformats.org/officeDocument/2006/relationships/hyperlink" Target="consultantplus://offline/ref=BB570445FEF0AEC3C333DDE92F21BE67EECC39D3B97B55A1DCF0FFB7C465FC6ABA2E2F4C5DBBB6C7EB6E822B00F7A9519B877A2B743840C8r656T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consultantplus://offline/ref=652FF7274AED57F4A4548F5D4FB5AA62C3A649196FB9CDB3CFDFA262B9213E1868D7D25782116AAB1F86D13BF51C25F7DFED672AC79D6ACAG6N5U" TargetMode="External"/><Relationship Id="rId5" Type="http://schemas.openxmlformats.org/officeDocument/2006/relationships/hyperlink" Target="consultantplus://offline/ref=BB570445FEF0AEC3C333DDE92F21BE67EDC538D3B97C55A1DCF0FFB7C465FC6ABA2E2F4C5DBBB6CFE36E822B00F7A9519B877A2B743840C8r656T" TargetMode="External"/><Relationship Id="rId4" Type="http://schemas.openxmlformats.org/officeDocument/2006/relationships/hyperlink" Target="consultantplus://offline/ref=BB570445FEF0AEC3C333DDE92F21BE67EDC538D3B97C55A1DCF0FFB7C465FC6ABA2E2F4C5DBBB6CEE36E822B00F7A9519B877A2B743840C8r656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652FF7274AED57F4A4548F5D4FB5AA62C3A44E116EBDCDB3CFDFA262B9213E1868D7D25782116BA31086D13BF51C25F7DFED672AC79D6ACAG6N5U" TargetMode="External"/><Relationship Id="rId2" Type="http://schemas.openxmlformats.org/officeDocument/2006/relationships/hyperlink" Target="consultantplus://offline/ref=652FF7274AED57F4A4548F5D4FB5AA62C3A44E116EBDCDB3CFDFA262B9213E187AD78A5B821074AA1993876AB3G4NDU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consultantplus://offline/ref=652FF7274AED57F4A4548F5D4FB5AA62C3A649196FB9CDB3CFDFA262B9213E1868D7D25782116AAA1886D13BF51C25F7DFED672AC79D6ACAG6N5U" TargetMode="External"/><Relationship Id="rId4" Type="http://schemas.openxmlformats.org/officeDocument/2006/relationships/hyperlink" Target="consultantplus://offline/ref=652FF7274AED57F4A4548F5D4FB5AA62C3A44E116EBDCDB3CFDFA262B9213E1868D7D25782116BAA1C86D13BF51C25F7DFED672AC79D6ACAG6N5U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consultantplus://offline/ref=652FF7274AED57F4A4548F5D4FB5AA62C3A649196FB9CDB3CFDFA262B9213E1868D7D25782116AAE1D86D13BF51C25F7DFED672AC79D6ACAG6N5U" TargetMode="External"/><Relationship Id="rId3" Type="http://schemas.openxmlformats.org/officeDocument/2006/relationships/hyperlink" Target="consultantplus://offline/ref=652FF7274AED57F4A4548F5D4FB5AA62C3A649196FB9CDB3CFDFA262B9213E1868D7D25782116AAA1086D13BF51C25F7DFED672AC79D6ACAG6N5U" TargetMode="External"/><Relationship Id="rId7" Type="http://schemas.openxmlformats.org/officeDocument/2006/relationships/hyperlink" Target="consultantplus://offline/ref=652FF7274AED57F4A4548F5D4FB5AA62C3A649196FB9CDB3CFDFA262B9213E1868D7D25782116AA91E86D13BF51C25F7DFED672AC79D6ACAG6N5U" TargetMode="External"/><Relationship Id="rId2" Type="http://schemas.openxmlformats.org/officeDocument/2006/relationships/hyperlink" Target="consultantplus://offline/ref=652FF7274AED57F4A4548F5D4FB5AA62C3A649196FB9CDB3CFDFA262B9213E1868D7D25782116AAA1F86D13BF51C25F7DFED672AC79D6ACAG6N5U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consultantplus://offline/ref=652FF7274AED57F4A4548F5D4FB5AA62C3A649196FB9CDB3CFDFA262B9213E1868D7D25782116AA91D86D13BF51C25F7DFED672AC79D6ACAG6N5U" TargetMode="External"/><Relationship Id="rId5" Type="http://schemas.openxmlformats.org/officeDocument/2006/relationships/hyperlink" Target="consultantplus://offline/ref=652FF7274AED57F4A4548F5D4FB5AA62C3A649196FB9CDB3CFDFA262B9213E1868D7D25782116AA91A86D13BF51C25F7DFED672AC79D6ACAG6N5U" TargetMode="External"/><Relationship Id="rId4" Type="http://schemas.openxmlformats.org/officeDocument/2006/relationships/hyperlink" Target="consultantplus://offline/ref=652FF7274AED57F4A4548F5D4FB5AA62C3A649196FB9CDB3CFDFA262B9213E1868D7D25782116AA91986D13BF51C25F7DFED672AC79D6ACAG6N5U" TargetMode="External"/><Relationship Id="rId9" Type="http://schemas.openxmlformats.org/officeDocument/2006/relationships/hyperlink" Target="consultantplus://offline/ref=652FF7274AED57F4A4548F5D4FB5AA62C3A44E116EBDCDB3CFDFA262B9213E187AD78A5B821074AA1993876AB3G4NDU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652FF7274AED57F4A4548F5D4FB5AA62C3A649196FB9CDB3CFDFA262B9213E1868D7D25782116AAA1886D13BF51C25F7DFED672AC79D6ACAG6N5U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5029" y="139700"/>
            <a:ext cx="10214373" cy="3398157"/>
          </a:xfrm>
        </p:spPr>
        <p:txBody>
          <a:bodyPr/>
          <a:lstStyle/>
          <a:p>
            <a:pPr indent="450215" algn="ctr">
              <a:spcAft>
                <a:spcPts val="0"/>
              </a:spcAft>
            </a:pPr>
            <a:br>
              <a:rPr lang="ru-RU" sz="1800" b="1" dirty="0">
                <a:solidFill>
                  <a:srgbClr val="F496CB">
                    <a:lumMod val="75000"/>
                  </a:srgb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b="1" dirty="0">
                <a:solidFill>
                  <a:srgbClr val="F496CB">
                    <a:lumMod val="75000"/>
                  </a:srgb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b="1" dirty="0">
                <a:solidFill>
                  <a:srgbClr val="F496CB">
                    <a:lumMod val="75000"/>
                  </a:srgb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b="1" dirty="0">
                <a:solidFill>
                  <a:srgbClr val="F496CB">
                    <a:lumMod val="75000"/>
                  </a:srgb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b="1" dirty="0">
                <a:solidFill>
                  <a:srgbClr val="F496CB">
                    <a:lumMod val="75000"/>
                  </a:srgb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b="1" dirty="0">
                <a:solidFill>
                  <a:srgbClr val="F496CB">
                    <a:lumMod val="75000"/>
                  </a:srgb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b="1" dirty="0">
                <a:solidFill>
                  <a:srgbClr val="F496CB">
                    <a:lumMod val="75000"/>
                  </a:srgb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b="1" dirty="0">
                <a:solidFill>
                  <a:srgbClr val="F496CB">
                    <a:lumMod val="75000"/>
                  </a:srgb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dirty="0">
                <a:solidFill>
                  <a:srgbClr val="F496CB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000" dirty="0">
                <a:solidFill>
                  <a:srgbClr val="F496CB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Мероприятие проводится в рамках проекта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«Информационная поддержка НКО: налогообложение и бухгалтерский учёт. Этап V»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с использованием гранта Президента Российской Федерации на развитие гражданского общества, предоставленного Фондом президентских грантов»</a:t>
            </a:r>
            <a:b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1800" b="1" i="1" dirty="0">
                <a:solidFill>
                  <a:srgbClr val="CC00FF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 </a:t>
            </a:r>
            <a:br>
              <a:rPr lang="ru-RU" sz="1200" b="1" i="1" dirty="0">
                <a:solidFill>
                  <a:srgbClr val="404040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</a:br>
            <a:r>
              <a:rPr lang="ru-RU" sz="1600" b="1" i="1" dirty="0">
                <a:solidFill>
                  <a:srgbClr val="CC00FF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из цикла</a:t>
            </a:r>
            <a:br>
              <a:rPr lang="ru-RU" sz="1600" dirty="0">
                <a:solidFill>
                  <a:srgbClr val="CC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b="1" i="1" dirty="0">
                <a:solidFill>
                  <a:srgbClr val="CC00FF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    «Бухгалтерский учет в НКО для бухгалтера, начинающего работу </a:t>
            </a:r>
            <a:br>
              <a:rPr lang="ru-RU" sz="1600" b="1" i="1" dirty="0">
                <a:solidFill>
                  <a:srgbClr val="CC00FF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</a:br>
            <a:r>
              <a:rPr lang="ru-RU" sz="1600" b="1" i="1" dirty="0">
                <a:solidFill>
                  <a:srgbClr val="CC00FF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в некоммерческой организации»</a:t>
            </a:r>
            <a:br>
              <a:rPr lang="ru-RU" sz="1600" dirty="0">
                <a:solidFill>
                  <a:srgbClr val="CC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solidFill>
                  <a:srgbClr val="F496CB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Тема занятия</a:t>
            </a:r>
            <a:br>
              <a:rPr lang="ru-RU" sz="1800" dirty="0">
                <a:solidFill>
                  <a:srgbClr val="F496CB">
                    <a:lumMod val="7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и проведение инвентаризации в НКО с учетом требований ФСБУ 28/2023</a:t>
            </a:r>
            <a:endParaRPr lang="ru-RU" sz="40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0" y="3759200"/>
            <a:ext cx="9139989" cy="2445936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  <a:latin typeface="Georgia" pitchFamily="18" charset="0"/>
              </a:rPr>
              <a:t>Эксперт: Шаронова Маргарита Игоревна </a:t>
            </a:r>
            <a:r>
              <a:rPr lang="ru-RU" dirty="0">
                <a:solidFill>
                  <a:schemeClr val="tx1"/>
                </a:solidFill>
                <a:latin typeface="Georgia" pitchFamily="18" charset="0"/>
              </a:rPr>
              <a:t>– </a:t>
            </a:r>
            <a:r>
              <a:rPr lang="ru-RU" dirty="0">
                <a:solidFill>
                  <a:srgbClr val="000000"/>
                </a:solidFill>
                <a:latin typeface="Georgia" panose="02040502050405020303" pitchFamily="18" charset="0"/>
              </a:rPr>
              <a:t>зам. генерального директора ООО Аудиторская компания «ТРИУМФ», руководитель Нижегородского отделения Ассоциации «Клуба бухгалтеров и аудиторов некоммерческих организаций» </a:t>
            </a:r>
            <a:r>
              <a:rPr lang="ru-RU" dirty="0">
                <a:solidFill>
                  <a:schemeClr val="tx1"/>
                </a:solidFill>
                <a:latin typeface="Georgia" pitchFamily="18" charset="0"/>
              </a:rPr>
              <a:t>практикующий аудитор, специалист в области бухгалтерского учета и налогообложения в НКО, Советник налоговой службы 2 ранга</a:t>
            </a:r>
            <a:r>
              <a:rPr lang="ru-RU" b="1" dirty="0">
                <a:solidFill>
                  <a:schemeClr val="tx1"/>
                </a:solidFill>
                <a:latin typeface="Georgia" pitchFamily="18" charset="0"/>
              </a:rPr>
              <a:t>.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Georgia" pitchFamily="18" charset="0"/>
              </a:rPr>
              <a:t>Контактные данные: </a:t>
            </a:r>
            <a:r>
              <a:rPr lang="ru-RU" sz="1600" b="1" dirty="0" err="1">
                <a:solidFill>
                  <a:schemeClr val="tx1"/>
                </a:solidFill>
                <a:latin typeface="Georgia" pitchFamily="18" charset="0"/>
              </a:rPr>
              <a:t>эл.почта</a:t>
            </a:r>
            <a:r>
              <a:rPr lang="ru-RU" sz="1600" b="1" dirty="0">
                <a:solidFill>
                  <a:schemeClr val="tx1"/>
                </a:solidFill>
                <a:latin typeface="Georgia" pitchFamily="18" charset="0"/>
              </a:rPr>
              <a:t> -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audit-ltd@yandex.ru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Georgia" pitchFamily="18" charset="0"/>
              </a:rPr>
              <a:t>тел.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 +7(910)39-255-93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Georgia" pitchFamily="18" charset="0"/>
              </a:rPr>
              <a:t>Дата проведения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: 05.11.2024 г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1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305265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6667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2750" y="558800"/>
            <a:ext cx="10470354" cy="5646335"/>
          </a:xfrm>
        </p:spPr>
        <p:txBody>
          <a:bodyPr>
            <a:noAutofit/>
          </a:bodyPr>
          <a:lstStyle/>
          <a:p>
            <a:pPr indent="450215" algn="ctr">
              <a:lnSpc>
                <a:spcPct val="150000"/>
              </a:lnSpc>
              <a:spcAft>
                <a:spcPts val="300"/>
              </a:spcAft>
            </a:pPr>
            <a:r>
              <a:rPr lang="ru-RU" sz="2000" b="1" i="1" u="sng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5.Актуализированы способы определения фактического наличия объектов инвентаризации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0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Стандарт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предусматривает применение </a:t>
            </a:r>
            <a:r>
              <a:rPr lang="ru-RU" sz="2000" b="1" u="sng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традиционных</a:t>
            </a:r>
            <a:r>
              <a:rPr lang="ru-RU" sz="20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способов определения фактического наличия</a:t>
            </a:r>
            <a:r>
              <a:rPr lang="ru-RU" sz="2000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объектов инвентаризации </a:t>
            </a:r>
            <a:r>
              <a:rPr lang="ru-RU" sz="20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(подсчет, взвешивание, обмер, осмотр, проверка документов, выполнение расчетов),</a:t>
            </a:r>
            <a:r>
              <a:rPr lang="ru-RU" sz="2000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а также допускает применение </a:t>
            </a:r>
            <a:r>
              <a:rPr lang="ru-RU" sz="2000" b="1" i="1" u="sng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альтернативных</a:t>
            </a:r>
            <a:r>
              <a:rPr lang="ru-RU" sz="20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способов</a:t>
            </a:r>
            <a:r>
              <a:rPr lang="ru-RU" sz="2000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(видеофиксация, фотофиксация, др.).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20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0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Последние могут применяться в случае, </a:t>
            </a:r>
            <a:r>
              <a:rPr lang="ru-RU" sz="2000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когда применение традиционных способов невозможно</a:t>
            </a:r>
            <a:r>
              <a:rPr lang="ru-RU" sz="2000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или излишне затратно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для организации. </a:t>
            </a:r>
          </a:p>
          <a:p>
            <a:pPr indent="342900" algn="just"/>
            <a:r>
              <a:rPr lang="ru-RU" sz="20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Условием применения </a:t>
            </a:r>
            <a:r>
              <a:rPr lang="ru-RU" sz="20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альтернативных способов </a:t>
            </a:r>
            <a:r>
              <a:rPr lang="ru-RU" sz="20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является 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то, что они </a:t>
            </a:r>
            <a:r>
              <a:rPr lang="ru-RU" sz="2000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должны обеспечивать реализацию цели инвентаризации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Перечень допустимых альтернативных способов не ограничивается упомянутыми в </a:t>
            </a:r>
            <a:r>
              <a:rPr lang="ru-RU" sz="2000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стандарте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2000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0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Организация </a:t>
            </a:r>
            <a:r>
              <a:rPr lang="ru-RU" sz="2000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самостоятельно решает, каким способом определять</a:t>
            </a:r>
            <a:r>
              <a:rPr lang="ru-RU" sz="20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фактическое наличие конкретного объекта инвентаризации. </a:t>
            </a:r>
            <a:endParaRPr lang="ru-RU" sz="2000" b="1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342900" algn="just">
              <a:lnSpc>
                <a:spcPct val="150000"/>
              </a:lnSpc>
            </a:pP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10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115592"/>
            <a:ext cx="10148120" cy="5321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b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lang="ru-RU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600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455393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7011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2428" y="616945"/>
            <a:ext cx="10290220" cy="5588190"/>
          </a:xfrm>
        </p:spPr>
        <p:txBody>
          <a:bodyPr>
            <a:noAutofit/>
          </a:bodyPr>
          <a:lstStyle/>
          <a:p>
            <a:pPr indent="450215" algn="ctr">
              <a:lnSpc>
                <a:spcPct val="150000"/>
              </a:lnSpc>
              <a:spcAft>
                <a:spcPts val="300"/>
              </a:spcAft>
            </a:pPr>
            <a:r>
              <a:rPr lang="ru-RU" sz="2400" b="1" i="1" u="sng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6.Актуализированы требования к документированию инвентаризации</a:t>
            </a:r>
            <a:endParaRPr lang="ru-RU" sz="2400" u="sng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Установлено </a:t>
            </a:r>
            <a:r>
              <a:rPr lang="ru-RU" sz="2000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требование документального оформления </a:t>
            </a:r>
            <a:r>
              <a:rPr lang="ru-RU" sz="2000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сведений о фактическом наличии объектов</a:t>
            </a:r>
            <a:r>
              <a:rPr lang="ru-RU" sz="2000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инвентаризации, </a:t>
            </a:r>
            <a:r>
              <a:rPr lang="ru-RU" sz="2000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сопоставления их с данными регистров</a:t>
            </a:r>
            <a:r>
              <a:rPr lang="ru-RU" sz="2000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бухгалтерского учета, </a:t>
            </a:r>
            <a:r>
              <a:rPr lang="ru-RU" sz="2000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результатов</a:t>
            </a:r>
            <a:r>
              <a:rPr lang="ru-RU" sz="2000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инвентаризации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   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indent="342900" algn="just">
              <a:buClr>
                <a:srgbClr val="F496CB">
                  <a:lumMod val="75000"/>
                </a:srgbClr>
              </a:buClr>
            </a:pP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При этом </a:t>
            </a:r>
            <a:r>
              <a:rPr lang="ru-RU" sz="20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Стандартом</a:t>
            </a:r>
            <a:r>
              <a:rPr lang="ru-RU" sz="2000" b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не установлен состав</a:t>
            </a:r>
            <a:r>
              <a:rPr lang="ru-RU" sz="20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документов, следовательно, этот вопрос отнесен к </a:t>
            </a:r>
            <a:r>
              <a:rPr lang="ru-RU" sz="2000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компетенции самой организации. </a:t>
            </a:r>
          </a:p>
          <a:p>
            <a:pPr indent="342900" algn="just"/>
            <a:r>
              <a:rPr lang="ru-RU" sz="2000" b="1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Ранее - устанавливался полный перечень типовых унифицированных документов инвентаризации.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Требования по </a:t>
            </a:r>
            <a:r>
              <a:rPr lang="ru-RU" sz="20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составлению, хранению и исправлению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документов определены </a:t>
            </a:r>
            <a:r>
              <a:rPr lang="ru-RU" sz="2000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статьями 9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29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Федерального закона "О бухгалтерском учете", а также ФСБУ 27/2021 "Документы и документооборот в бухгалтерском учете".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42900" algn="just"/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>
              <a:lnSpc>
                <a:spcPct val="150000"/>
              </a:lnSpc>
            </a:pP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42900" algn="just">
              <a:lnSpc>
                <a:spcPct val="150000"/>
              </a:lnSpc>
            </a:pPr>
            <a:r>
              <a:rPr lang="ru-RU" sz="20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11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231820"/>
            <a:ext cx="10148120" cy="5666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b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i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    </a:t>
            </a: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lang="ru-RU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600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455393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8079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2428" y="616945"/>
            <a:ext cx="10650828" cy="5588190"/>
          </a:xfrm>
        </p:spPr>
        <p:txBody>
          <a:bodyPr>
            <a:noAutofit/>
          </a:bodyPr>
          <a:lstStyle/>
          <a:p>
            <a:pPr lvl="0" indent="342900" algn="just">
              <a:buClr>
                <a:srgbClr val="F496CB">
                  <a:lumMod val="75000"/>
                </a:srgbClr>
              </a:buClr>
            </a:pPr>
            <a:r>
              <a:rPr lang="ru-RU" sz="2000" dirty="0">
                <a:solidFill>
                  <a:prstClr val="black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Устанавливаемые организацией </a:t>
            </a:r>
            <a:r>
              <a:rPr lang="ru-RU" sz="2000" b="1" dirty="0">
                <a:solidFill>
                  <a:prstClr val="black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формы документов должны содержать</a:t>
            </a:r>
            <a:r>
              <a:rPr lang="ru-RU" sz="2000" dirty="0">
                <a:solidFill>
                  <a:prstClr val="black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среди прочего, реквизиты, определенные в</a:t>
            </a:r>
            <a:r>
              <a:rPr lang="ru-RU" sz="2000" dirty="0">
                <a:solidFill>
                  <a:prstClr val="black">
                    <a:lumMod val="50000"/>
                    <a:lumOff val="50000"/>
                  </a:prstClr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пунктах 31</a:t>
            </a:r>
            <a:r>
              <a:rPr lang="ru-RU" sz="2000" dirty="0">
                <a:solidFill>
                  <a:prstClr val="black">
                    <a:lumMod val="50000"/>
                    <a:lumOff val="50000"/>
                  </a:prstClr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000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28</a:t>
            </a:r>
            <a:r>
              <a:rPr lang="ru-RU" sz="2000" dirty="0">
                <a:solidFill>
                  <a:prstClr val="black">
                    <a:lumMod val="50000"/>
                    <a:lumOff val="50000"/>
                  </a:prstClr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ФСБУ 28/2023: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ru-RU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наименования</a:t>
            </a:r>
            <a:r>
              <a:rPr lang="ru-RU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активов и </a:t>
            </a:r>
            <a:r>
              <a:rPr lang="ru-RU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сведения, идентифицирующие</a:t>
            </a:r>
            <a:r>
              <a:rPr lang="ru-RU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их, </a:t>
            </a:r>
            <a:r>
              <a:rPr lang="ru-RU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количество</a:t>
            </a:r>
            <a:r>
              <a:rPr lang="ru-RU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по номенклатуре и в </a:t>
            </a:r>
            <a:r>
              <a:rPr lang="ru-RU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единицах измерения</a:t>
            </a:r>
            <a:r>
              <a:rPr lang="ru-RU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, принятых в учете;</a:t>
            </a:r>
            <a:endParaRPr lang="ru-RU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ru-RU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количество (</a:t>
            </a:r>
            <a:r>
              <a:rPr lang="ru-RU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прописью)</a:t>
            </a:r>
            <a:r>
              <a:rPr lang="ru-RU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порядковых номеров активов и общее количество (прописью) таких активов в натуральных единицах измерения, записанных на каждой странице, вне зависимости от того, в каких единицах измерения (в том числе штуках, килограммах, метрах) эти активы показаны (на каждой странице документа);</a:t>
            </a:r>
            <a:endParaRPr lang="ru-RU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ru-RU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отметку о проверке</a:t>
            </a:r>
            <a:r>
              <a:rPr lang="ru-RU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цен, таксировки и подсчета итогов на последней странице документа с </a:t>
            </a:r>
            <a:r>
              <a:rPr lang="ru-RU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подписями лиц, производивших</a:t>
            </a:r>
            <a:r>
              <a:rPr lang="ru-RU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эту проверку;</a:t>
            </a:r>
            <a:endParaRPr lang="ru-RU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ru-RU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расписку материально ответственного лица</a:t>
            </a:r>
            <a:r>
              <a:rPr lang="ru-RU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, подтверждающую проведение проверки в </a:t>
            </a:r>
            <a:r>
              <a:rPr lang="ru-RU" i="1" u="sng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его присутствии</a:t>
            </a:r>
            <a:r>
              <a:rPr lang="ru-RU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, </a:t>
            </a:r>
            <a:r>
              <a:rPr lang="ru-RU" i="1" u="sng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отсутствие претензий</a:t>
            </a:r>
            <a:r>
              <a:rPr lang="ru-RU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к комиссии и </a:t>
            </a:r>
            <a:r>
              <a:rPr lang="ru-RU" i="1" u="sng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принятие перечисленных</a:t>
            </a:r>
            <a:r>
              <a:rPr lang="ru-RU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активов </a:t>
            </a:r>
            <a:r>
              <a:rPr lang="ru-RU" i="1" u="sng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для хранения</a:t>
            </a:r>
            <a:r>
              <a:rPr lang="ru-RU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;</a:t>
            </a:r>
            <a:endParaRPr lang="ru-RU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ru-RU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в случае смены материально ответственных лиц</a:t>
            </a:r>
            <a:r>
              <a:rPr lang="ru-RU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- подписи лица, принявшего актив, и лица, сдавшего этот актив;</a:t>
            </a:r>
            <a:endParaRPr lang="ru-RU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ru-RU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подписи </a:t>
            </a:r>
            <a:r>
              <a:rPr lang="ru-RU" i="1" u="sng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всех членов инвентаризационной</a:t>
            </a:r>
            <a:r>
              <a:rPr lang="ru-RU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i="1" u="sng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комиссии </a:t>
            </a:r>
            <a:r>
              <a:rPr lang="ru-RU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и соответствующего </a:t>
            </a:r>
            <a:r>
              <a:rPr lang="ru-RU" i="1" u="sng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материально ответственного лица</a:t>
            </a:r>
            <a:r>
              <a:rPr lang="ru-RU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342900" algn="just"/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>
              <a:lnSpc>
                <a:spcPct val="150000"/>
              </a:lnSpc>
            </a:pP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42900" algn="just">
              <a:lnSpc>
                <a:spcPct val="150000"/>
              </a:lnSpc>
            </a:pPr>
            <a:r>
              <a:rPr lang="ru-RU" sz="20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12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231820"/>
            <a:ext cx="10148120" cy="57954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b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b="1" i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    </a:t>
            </a:r>
            <a:r>
              <a:rPr lang="ru-RU" sz="1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lang="ru-RU" sz="16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600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455393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3065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753" y="540731"/>
            <a:ext cx="11109247" cy="5914662"/>
          </a:xfrm>
        </p:spPr>
        <p:txBody>
          <a:bodyPr>
            <a:noAutofit/>
          </a:bodyPr>
          <a:lstStyle/>
          <a:p>
            <a:pPr indent="450215" algn="ctr">
              <a:spcAft>
                <a:spcPts val="300"/>
              </a:spcAft>
            </a:pPr>
            <a:r>
              <a:rPr lang="ru-RU" sz="2400" b="1" i="1" u="sng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7.Уточнен порядок оценки результатов инвентаризации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4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1.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Оценка результатов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инвентаризации производится </a:t>
            </a:r>
            <a:r>
              <a:rPr lang="ru-RU" sz="2400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 дату, по состоянию на которую проводилась инвентаризация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(ранее - требование не формулировалось).</a:t>
            </a:r>
            <a:endParaRPr lang="ru-RU" sz="2400" b="1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4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Активы, в том числе имущественные права на результаты интеллектуальной деятельности, </a:t>
            </a:r>
            <a:r>
              <a:rPr lang="ru-RU" sz="2400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оказавшиеся в излишке</a:t>
            </a:r>
            <a:r>
              <a:rPr lang="ru-RU" sz="2400" b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400" b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оцениваются по </a:t>
            </a:r>
            <a:r>
              <a:rPr lang="ru-RU" sz="2400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их </a:t>
            </a:r>
            <a:r>
              <a:rPr lang="ru-RU" sz="2400" b="1" i="1" u="sng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справедливой стоимости</a:t>
            </a:r>
            <a:r>
              <a:rPr lang="ru-RU" sz="2400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либо по их </a:t>
            </a:r>
            <a:r>
              <a:rPr lang="ru-RU" sz="2400" b="1" i="1" u="sng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балансовой стоимости</a:t>
            </a:r>
            <a:r>
              <a:rPr lang="ru-RU" sz="2400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либо по </a:t>
            </a:r>
            <a:r>
              <a:rPr lang="ru-RU" sz="2400" b="1" i="1" u="sng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балансовой стоимости аналогичных активов</a:t>
            </a:r>
            <a:r>
              <a:rPr lang="ru-RU" sz="24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ru-RU" sz="2400" b="1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ранее - по рыночной стоимости на дату проведения инвентаризации). </a:t>
            </a:r>
            <a:endParaRPr lang="ru-RU" sz="2400" b="1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Для целей 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ФСБУ 28/2023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справедливая стоимость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определяется в порядке, предусмотренном </a:t>
            </a:r>
            <a:r>
              <a:rPr lang="ru-RU" sz="2400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МСФО (IFRS) 13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"Оценка справедливой стоимости",</a:t>
            </a:r>
            <a:r>
              <a:rPr lang="ru-RU" sz="24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введенным в действие на территории Российской Федерации </a:t>
            </a:r>
            <a:r>
              <a:rPr lang="ru-RU" sz="2400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приказом</a:t>
            </a:r>
            <a:r>
              <a:rPr lang="ru-RU" sz="2400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МФ России от 28 декабря 2015 г. N 217н</a:t>
            </a:r>
            <a:r>
              <a:rPr lang="ru-RU" sz="2400" b="1" i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RU" sz="2400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342900" algn="just">
              <a:lnSpc>
                <a:spcPct val="150000"/>
              </a:lnSpc>
            </a:pP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Bef>
                <a:spcPts val="1100"/>
              </a:spcBef>
            </a:pP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13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115592"/>
            <a:ext cx="10148120" cy="6700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b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b="1" i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    </a:t>
            </a:r>
            <a:r>
              <a:rPr lang="ru-RU" sz="1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lang="ru-RU" sz="16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600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455393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1413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943" y="605307"/>
            <a:ext cx="10148119" cy="5125792"/>
          </a:xfrm>
        </p:spPr>
        <p:txBody>
          <a:bodyPr>
            <a:noAutofit/>
          </a:bodyPr>
          <a:lstStyle/>
          <a:p>
            <a:pPr indent="342900" algn="just"/>
            <a:r>
              <a:rPr lang="ru-RU" sz="24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3.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Недостача активов оценивается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по </a:t>
            </a:r>
            <a:r>
              <a:rPr lang="ru-RU" sz="24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балансовой стоимости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активов </a:t>
            </a:r>
            <a:r>
              <a:rPr lang="ru-RU" sz="2400" b="1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(ранее - требование не формулировалось</a:t>
            </a:r>
            <a:r>
              <a:rPr lang="ru-RU" sz="2400" b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ru-RU" sz="2400" b="1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4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4.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Расхождения в суммах </a:t>
            </a:r>
            <a:r>
              <a:rPr lang="ru-RU" sz="24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дебиторской задолженности и обязательств </a:t>
            </a:r>
            <a:r>
              <a:rPr lang="ru-RU" sz="2400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оцениваются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в суммах, вытекающих </a:t>
            </a:r>
            <a:r>
              <a:rPr lang="ru-RU" sz="24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из документов, подтверждающих </a:t>
            </a:r>
            <a:r>
              <a:rPr lang="ru-RU" sz="2400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эти задолженность, обязательства и признаваемых правильными организацией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(ранее - требование не формулировалось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). </a:t>
            </a:r>
          </a:p>
          <a:p>
            <a:pPr indent="342900" algn="just"/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Расхождения в суммах оценочных обязательств, отложенных налоговых активов и обязательств </a:t>
            </a:r>
            <a:r>
              <a:rPr lang="ru-RU" sz="24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оцениваются в суммах, подтвержденных соответствующими расчетами</a:t>
            </a:r>
            <a:r>
              <a:rPr lang="ru-RU" sz="2400" b="1" i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(ранее - требование не формулировалось).</a:t>
            </a:r>
            <a:endParaRPr lang="ru-RU" sz="2400" b="1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342900" algn="just">
              <a:lnSpc>
                <a:spcPct val="150000"/>
              </a:lnSpc>
            </a:pP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sz="2400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Bef>
                <a:spcPts val="1100"/>
              </a:spcBef>
            </a:pP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14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115592"/>
            <a:ext cx="10148120" cy="6700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b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b="1" i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    </a:t>
            </a:r>
            <a:r>
              <a:rPr lang="ru-RU" sz="1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lang="ru-RU" sz="16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600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455393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40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2751" y="827745"/>
            <a:ext cx="10480549" cy="5627648"/>
          </a:xfrm>
        </p:spPr>
        <p:txBody>
          <a:bodyPr>
            <a:noAutofit/>
          </a:bodyPr>
          <a:lstStyle/>
          <a:p>
            <a:pPr indent="450215" algn="ctr">
              <a:lnSpc>
                <a:spcPct val="150000"/>
              </a:lnSpc>
            </a:pPr>
            <a:r>
              <a:rPr lang="ru-RU" sz="2400" b="1" i="1" u="sng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8.Упорядочено признание результатов инвентаризации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4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1.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Стоимость активов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400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 т.ч имущественных прав на результаты </a:t>
            </a:r>
            <a:r>
              <a:rPr lang="ru-RU" sz="2400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интеллектуальной деятельности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400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оказавшихся </a:t>
            </a:r>
            <a:r>
              <a:rPr lang="ru-RU" sz="2400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 излишке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относится на доходы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экономического субъекта </a:t>
            </a:r>
            <a:r>
              <a:rPr lang="ru-RU" sz="2400" dirty="0">
                <a:solidFill>
                  <a:srgbClr val="FF0066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(как и </a:t>
            </a:r>
            <a:r>
              <a:rPr lang="ru-RU" sz="2400" b="1" dirty="0">
                <a:solidFill>
                  <a:srgbClr val="FF0066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ранее</a:t>
            </a:r>
            <a:r>
              <a:rPr lang="ru-RU" sz="2400" dirty="0">
                <a:solidFill>
                  <a:srgbClr val="FF0066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ru-RU" sz="2800" dirty="0">
              <a:solidFill>
                <a:srgbClr val="FF0066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4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Стоимость </a:t>
            </a:r>
            <a:r>
              <a:rPr lang="ru-RU" sz="24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утраченных активов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а также активов, оказавшихся </a:t>
            </a:r>
            <a:r>
              <a:rPr lang="ru-RU" sz="2400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испорченными (поврежденными) и не подлежащих использованию или продаже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относится:</a:t>
            </a:r>
            <a:endParaRPr lang="ru-RU" sz="28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4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а)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при наличии оснований 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для ее возмещения, в т.ч. намерения предъявить требование к возмещению - </a:t>
            </a: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 виновных и (или) иных лиц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ru-RU" sz="2400" b="1" dirty="0">
                <a:solidFill>
                  <a:srgbClr val="FF0066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ранее – </a:t>
            </a:r>
            <a:r>
              <a:rPr lang="ru-RU" sz="2400" b="1" u="sng" dirty="0">
                <a:solidFill>
                  <a:srgbClr val="FF0066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только</a:t>
            </a:r>
            <a:r>
              <a:rPr lang="ru-RU" sz="2400" b="1" dirty="0">
                <a:solidFill>
                  <a:srgbClr val="FF0066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за счет виновных лиц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);</a:t>
            </a:r>
            <a:endParaRPr lang="ru-RU" sz="28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4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б)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при отсутствии оснований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для ее возмещения - </a:t>
            </a:r>
            <a:r>
              <a:rPr lang="ru-RU" sz="2400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 расходы организации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ru-RU" sz="2400" dirty="0">
                <a:solidFill>
                  <a:srgbClr val="FF0066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как и </a:t>
            </a:r>
            <a:r>
              <a:rPr lang="ru-RU" sz="2400" b="1" dirty="0">
                <a:solidFill>
                  <a:srgbClr val="FF0066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ранее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ru-RU" sz="28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Bef>
                <a:spcPts val="1100"/>
              </a:spcBef>
            </a:pP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15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297455"/>
            <a:ext cx="10148120" cy="5302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b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lang="ru-RU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600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455393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6304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4096" y="584201"/>
            <a:ext cx="10148120" cy="5340082"/>
          </a:xfrm>
        </p:spPr>
        <p:txBody>
          <a:bodyPr>
            <a:noAutofit/>
          </a:bodyPr>
          <a:lstStyle/>
          <a:p>
            <a:pPr indent="342900" algn="just"/>
            <a:r>
              <a:rPr lang="ru-RU" sz="20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3.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Стоимость активов,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оказавшихся </a:t>
            </a:r>
            <a:r>
              <a:rPr lang="ru-RU" sz="24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испорченными (поврежденными), но </a:t>
            </a:r>
            <a:r>
              <a:rPr lang="ru-RU" sz="24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подлежащих использованию </a:t>
            </a:r>
            <a:r>
              <a:rPr lang="ru-RU" sz="24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либо продаже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400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корректируется на сумму обесценения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в соответствии с </a:t>
            </a:r>
            <a:r>
              <a:rPr lang="ru-RU" sz="24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ФСБУ </a:t>
            </a:r>
            <a:r>
              <a:rPr lang="ru-RU" sz="24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соответствующих объектов учета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(ранее - см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2400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пункт 2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настоящего раздела).</a:t>
            </a:r>
            <a:endParaRPr lang="ru-RU" sz="24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4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4.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Выявленные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при инвентаризации </a:t>
            </a:r>
            <a:r>
              <a:rPr lang="ru-RU" sz="24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суммы дебиторской задолженности и обязательств, по которым </a:t>
            </a:r>
            <a:r>
              <a:rPr lang="ru-RU" sz="24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срок исковой давности истек</a:t>
            </a:r>
            <a:r>
              <a:rPr lang="ru-RU" sz="24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а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также иных долгов, нереальных для взыскания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2400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списываются с баланса</a:t>
            </a: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в </a:t>
            </a:r>
            <a:r>
              <a:rPr lang="ru-RU" sz="2400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соответствии </a:t>
            </a:r>
            <a:r>
              <a:rPr lang="ru-RU" sz="2400" b="1" u="sng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 </a:t>
            </a:r>
            <a:r>
              <a:rPr lang="ru-RU" sz="2400" b="1" u="sng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ФСБУ</a:t>
            </a:r>
            <a:r>
              <a:rPr lang="ru-RU" sz="24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соответствующих объектов учета </a:t>
            </a:r>
            <a:r>
              <a:rPr lang="ru-RU" sz="2400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(ранее - за счет средств резерва сомнительных долгов, либо расходов НКО, если суммы этих долгов не резервировались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). </a:t>
            </a:r>
            <a:endParaRPr lang="ru-RU" sz="2400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450215" algn="just">
              <a:lnSpc>
                <a:spcPct val="150000"/>
              </a:lnSpc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16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115592"/>
            <a:ext cx="10148120" cy="2870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lang="ru-RU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455393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3037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4680" y="695459"/>
            <a:ext cx="9620086" cy="5759934"/>
          </a:xfrm>
        </p:spPr>
        <p:txBody>
          <a:bodyPr>
            <a:noAutofit/>
          </a:bodyPr>
          <a:lstStyle/>
          <a:p>
            <a:pPr indent="450215" algn="ctr">
              <a:lnSpc>
                <a:spcPct val="150000"/>
              </a:lnSpc>
              <a:spcAft>
                <a:spcPts val="300"/>
              </a:spcAft>
            </a:pPr>
            <a:r>
              <a:rPr lang="ru-RU" sz="2400" b="1" i="1" u="sng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9.Упрощенные способы проведения инвентаризации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0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 целью упрощения обязательного проведения инвентаризации </a:t>
            </a:r>
            <a:r>
              <a:rPr lang="ru-RU" sz="2000" b="1" i="1" dirty="0">
                <a:solidFill>
                  <a:srgbClr val="CC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организация </a:t>
            </a:r>
            <a:r>
              <a:rPr lang="ru-RU" sz="2000" b="1" i="1" u="sng" dirty="0">
                <a:solidFill>
                  <a:srgbClr val="CC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может не создавать инвентаризационную комиссию если</a:t>
            </a:r>
            <a:r>
              <a:rPr lang="ru-RU" sz="2000" b="1" i="1" u="sng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RU" sz="2000" b="1" i="1" dirty="0">
              <a:solidFill>
                <a:srgbClr val="0000FF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0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1. </a:t>
            </a:r>
            <a:r>
              <a:rPr lang="ru-RU" sz="20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работниками </a:t>
            </a:r>
            <a:r>
              <a:rPr lang="ru-RU" sz="2000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организации являются</a:t>
            </a:r>
            <a:r>
              <a:rPr lang="ru-RU" sz="20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i="1" u="sng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только руководитель и главный бухгалтер</a:t>
            </a:r>
            <a:r>
              <a:rPr lang="ru-RU" sz="2000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(бухгалтер), либо только руководитель</a:t>
            </a:r>
            <a:r>
              <a:rPr lang="ru-RU" sz="20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RU" sz="2000" b="1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0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</a:t>
            </a:r>
            <a:r>
              <a:rPr lang="ru-RU" sz="20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организация </a:t>
            </a:r>
            <a:r>
              <a:rPr lang="ru-RU" sz="20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заключает </a:t>
            </a:r>
            <a:r>
              <a:rPr lang="ru-RU" sz="2000" b="1" i="1" u="sng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договор </a:t>
            </a:r>
            <a:r>
              <a:rPr lang="ru-RU" sz="2000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об оказании услуг по </a:t>
            </a:r>
            <a:r>
              <a:rPr lang="ru-RU" sz="2000" b="1" i="1" u="sng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проведению инвентаризации с аудиторской организацией </a:t>
            </a:r>
            <a:r>
              <a:rPr lang="ru-RU" sz="20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или индивидуальным аудитором;</a:t>
            </a:r>
            <a:endParaRPr lang="ru-RU" sz="2000" b="1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0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3.</a:t>
            </a:r>
            <a:r>
              <a:rPr lang="ru-RU" sz="20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инвентаризация </a:t>
            </a:r>
            <a:r>
              <a:rPr lang="ru-RU" sz="2000" b="1" i="1" u="sng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проводится ревизионной комиссией</a:t>
            </a:r>
            <a:r>
              <a:rPr lang="ru-RU" sz="2000" b="1" u="sng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организации.</a:t>
            </a:r>
            <a:endParaRPr lang="ru-RU" sz="2000" b="1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0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 перечисленных случаях </a:t>
            </a:r>
            <a:r>
              <a:rPr lang="ru-RU" sz="2000" b="1" u="sng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требования и полномочия инвентаризационной комиссии исполняет </a:t>
            </a:r>
            <a:r>
              <a:rPr lang="ru-RU" sz="2000" b="1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лицо (лица), </a:t>
            </a:r>
            <a:r>
              <a:rPr lang="ru-RU" sz="2000" b="1" i="1" u="sng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 которое (которые) возложено проведение инвентаризации.</a:t>
            </a:r>
            <a:endParaRPr lang="ru-RU" sz="2000" i="1" u="sng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450215" algn="just">
              <a:lnSpc>
                <a:spcPct val="150000"/>
              </a:lnSpc>
              <a:tabLst>
                <a:tab pos="342900" algn="l"/>
              </a:tabLst>
            </a:pPr>
            <a:endParaRPr lang="ru-RU" sz="2000" i="1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17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115592"/>
            <a:ext cx="10148120" cy="6828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b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   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lang="ru-RU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600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455393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212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2751" y="827745"/>
            <a:ext cx="10818083" cy="5083658"/>
          </a:xfrm>
        </p:spPr>
        <p:txBody>
          <a:bodyPr>
            <a:noAutofit/>
          </a:bodyPr>
          <a:lstStyle/>
          <a:p>
            <a:pPr indent="342900" algn="ctr"/>
            <a:r>
              <a:rPr lang="ru-RU" sz="2400" b="1" i="1" u="sng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10.Новация обязательного проведения инвентаризации нового Стандарта</a:t>
            </a:r>
          </a:p>
          <a:p>
            <a:pPr indent="342900" algn="just">
              <a:lnSpc>
                <a:spcPct val="107000"/>
              </a:lnSpc>
            </a:pPr>
            <a:r>
              <a:rPr lang="ru-RU" sz="2400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Одним из основных требований 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работе инвентаризационной комиссии является </a:t>
            </a:r>
            <a:r>
              <a:rPr lang="ru-RU" sz="2400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участие всех ее членов 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проведении инвентаризации. </a:t>
            </a:r>
          </a:p>
          <a:p>
            <a:pPr indent="450215" algn="just">
              <a:lnSpc>
                <a:spcPct val="150000"/>
              </a:lnSpc>
              <a:tabLst>
                <a:tab pos="342900" algn="l"/>
              </a:tabLst>
            </a:pP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Однако, </a:t>
            </a:r>
            <a:r>
              <a:rPr lang="ru-RU" sz="2400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ФСБУ 28/2023</a:t>
            </a:r>
            <a:r>
              <a:rPr lang="ru-RU" sz="2400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допускает возможность </a:t>
            </a:r>
            <a:r>
              <a:rPr lang="ru-RU" sz="2400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отсутствия менее одной пятой (1/5) членов </a:t>
            </a:r>
            <a:r>
              <a:rPr lang="ru-RU" sz="2400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инвентаризационной комиссии 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проведении </a:t>
            </a:r>
            <a:r>
              <a:rPr lang="ru-RU" sz="2400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обязательной инвентаризации</a:t>
            </a:r>
            <a:r>
              <a:rPr lang="ru-RU" sz="2400" b="1" i="1" dirty="0"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</a:t>
            </a:r>
            <a:r>
              <a:rPr lang="ru-RU" sz="24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(</a:t>
            </a:r>
            <a:r>
              <a:rPr lang="ru-RU" sz="24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п. 21</a:t>
            </a:r>
            <a:r>
              <a:rPr lang="ru-RU" sz="24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ФСБУ 28/2023).</a:t>
            </a:r>
            <a:endParaRPr lang="ru-RU" sz="2800" dirty="0">
              <a:solidFill>
                <a:srgbClr val="0000FF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342900" algn="l">
              <a:lnSpc>
                <a:spcPct val="107000"/>
              </a:lnSpc>
            </a:pPr>
            <a:r>
              <a:rPr lang="ru-RU" sz="2400" b="1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Ранее - отсутствие хотя бы одного члена комиссии служило основанием для признания результатов инвентаризации недействительными).</a:t>
            </a:r>
            <a:endParaRPr lang="ru-RU" sz="3200" b="1" dirty="0">
              <a:solidFill>
                <a:srgbClr val="C00000"/>
              </a:solidFill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42900" algn="ctr"/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18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316992"/>
            <a:ext cx="10148120" cy="51075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b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200" b="1" i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    </a:t>
            </a: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lang="ru-RU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600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455393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4933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459" y="540913"/>
            <a:ext cx="10148120" cy="5664222"/>
          </a:xfrm>
        </p:spPr>
        <p:txBody>
          <a:bodyPr>
            <a:noAutofit/>
          </a:bodyPr>
          <a:lstStyle/>
          <a:p>
            <a:pPr indent="450215" algn="ctr">
              <a:lnSpc>
                <a:spcPct val="150000"/>
              </a:lnSpc>
            </a:pPr>
            <a:r>
              <a:rPr lang="ru-RU" sz="2400" b="1" i="1" u="sng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11.В качестве заключения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ФСБУ 28/2023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 вносит революционных изменений в проведении инвентаризации. Новый 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Стандарт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закрепляет используемые на практике понятия,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снимает ограничения на применение современных технических средств в ходе инвентаризации,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конкретизирует порядок оценки результатов инвентаризации,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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вводит упрощенный способ проведения инвентаризации без  комиссии.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нового 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Стандарта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ru-RU" sz="2400" b="1" dirty="0">
                <a:solidFill>
                  <a:srgbClr val="CC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повышение достоверности и качества бухгалтерской отчетности</a:t>
            </a:r>
            <a:r>
              <a:rPr lang="ru-RU" sz="2400" dirty="0">
                <a:solidFill>
                  <a:srgbClr val="CC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800" dirty="0">
              <a:solidFill>
                <a:srgbClr val="CC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19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316992"/>
            <a:ext cx="10148120" cy="31407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b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200" b="1" i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    </a:t>
            </a:r>
            <a:r>
              <a:rPr lang="ru-RU" sz="1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lang="ru-RU" sz="16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600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455393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7905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415" y="760164"/>
            <a:ext cx="9793785" cy="5215693"/>
          </a:xfrm>
        </p:spPr>
        <p:txBody>
          <a:bodyPr>
            <a:normAutofit fontScale="55000" lnSpcReduction="20000"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3300" b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Основные нормативные акты:</a:t>
            </a:r>
            <a:r>
              <a:rPr lang="ru-RU" sz="3300" b="1" dirty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</a:p>
          <a:p>
            <a:pPr marL="342900" lvl="0" indent="-342900" algn="l">
              <a:spcBef>
                <a:spcPts val="12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RU" sz="2900" b="1" i="1" u="sng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Федеральный </a:t>
            </a:r>
            <a:r>
              <a:rPr lang="ru-RU" sz="2900" b="1" i="1" u="sng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Закон от 06.12.2011 № 402-ФЗ</a:t>
            </a:r>
            <a:r>
              <a:rPr lang="ru-RU" sz="2900" b="1" i="1" u="sng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 </a:t>
            </a:r>
            <a:r>
              <a:rPr lang="ru-RU" sz="29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«О бухгалтерском учете».</a:t>
            </a:r>
            <a:endParaRPr lang="ru-RU" sz="2900" dirty="0">
              <a:solidFill>
                <a:srgbClr val="0000FF"/>
              </a:solidFill>
              <a:latin typeface="Georgia" panose="02040502050405020303" pitchFamily="18" charset="0"/>
            </a:endParaRPr>
          </a:p>
          <a:p>
            <a:pPr marL="342900" lvl="0" indent="-342900" algn="l">
              <a:lnSpc>
                <a:spcPct val="120000"/>
              </a:lnSpc>
              <a:spcBef>
                <a:spcPts val="12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RU" sz="29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ФСБУ 28/2023</a:t>
            </a:r>
            <a:r>
              <a:rPr lang="ru-RU" sz="29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«Инвентаризация» утвержден Приказом Минфина России от 13.01.2023 N 4н.</a:t>
            </a:r>
          </a:p>
          <a:p>
            <a:pPr marL="342900" lvl="0" indent="-342900" algn="l">
              <a:lnSpc>
                <a:spcPct val="120000"/>
              </a:lnSpc>
              <a:spcBef>
                <a:spcPts val="12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RU" sz="2900" b="1" i="1" dirty="0">
                <a:solidFill>
                  <a:srgbClr val="0000FF"/>
                </a:solidFill>
                <a:latin typeface="Georgia" panose="02040502050405020303" pitchFamily="18" charset="0"/>
              </a:rPr>
              <a:t>Положение по ведению бухгалтерского учета и бухгалтерской отчетности в Российской Федерации, утвержденного Приказом Минфина России от 29.07.1998 N 34н (п.26-28).</a:t>
            </a:r>
          </a:p>
          <a:p>
            <a:pPr marL="342900" lvl="0" indent="-342900" algn="l">
              <a:lnSpc>
                <a:spcPct val="120000"/>
              </a:lnSpc>
              <a:spcBef>
                <a:spcPts val="12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RU" sz="2900" b="1" i="1" dirty="0">
                <a:solidFill>
                  <a:srgbClr val="0000FF"/>
                </a:solidFill>
                <a:latin typeface="Georgia" panose="02040502050405020303" pitchFamily="18" charset="0"/>
              </a:rPr>
              <a:t>Информационное </a:t>
            </a:r>
            <a:r>
              <a:rPr lang="ru-RU" sz="2900" b="1" i="1" dirty="0">
                <a:solidFill>
                  <a:srgbClr val="0000FF"/>
                </a:solidFill>
                <a:latin typeface="Georgia" panose="02040502050405020303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сообщени</a:t>
            </a:r>
            <a:r>
              <a:rPr lang="ru-RU" sz="2900" b="1" i="1" dirty="0">
                <a:solidFill>
                  <a:srgbClr val="0000FF"/>
                </a:solidFill>
                <a:latin typeface="Georgia" panose="02040502050405020303" pitchFamily="18" charset="0"/>
              </a:rPr>
              <a:t>е Минфина РФ от 12.04.2023 N ИС-учет-44 "Новое в бухгалтерском законодательстве: факты и комментарии».</a:t>
            </a:r>
          </a:p>
          <a:p>
            <a:pPr marL="342900" lvl="0" indent="-342900" algn="l">
              <a:lnSpc>
                <a:spcPct val="120000"/>
              </a:lnSpc>
              <a:spcBef>
                <a:spcPts val="12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RU" sz="2900" b="1" i="1" dirty="0">
                <a:solidFill>
                  <a:srgbClr val="0000FF"/>
                </a:solidFill>
                <a:latin typeface="Georgia" panose="02040502050405020303" pitchFamily="18" charset="0"/>
              </a:rPr>
              <a:t>Рекомендация Р-127/2021-КПР Р-127/2021-КпР "Дистанционная инвентаризация" (принята Комитетом по рекомендациям (</a:t>
            </a:r>
            <a:r>
              <a:rPr lang="ru-RU" sz="2900" b="1" i="1" dirty="0" err="1">
                <a:solidFill>
                  <a:srgbClr val="0000FF"/>
                </a:solidFill>
                <a:latin typeface="Georgia" panose="02040502050405020303" pitchFamily="18" charset="0"/>
              </a:rPr>
              <a:t>КпР</a:t>
            </a:r>
            <a:r>
              <a:rPr lang="ru-RU" sz="2900" b="1" i="1" dirty="0">
                <a:solidFill>
                  <a:srgbClr val="0000FF"/>
                </a:solidFill>
                <a:latin typeface="Georgia" panose="02040502050405020303" pitchFamily="18" charset="0"/>
              </a:rPr>
              <a:t>) 20.05.2021), с изменениями от 08.02.2024г. </a:t>
            </a:r>
          </a:p>
          <a:p>
            <a:pPr marL="342900" lvl="0" indent="-342900" algn="l">
              <a:lnSpc>
                <a:spcPct val="120000"/>
              </a:lnSpc>
              <a:spcBef>
                <a:spcPts val="12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ru-RU" sz="2900" b="1" i="1" dirty="0">
                <a:solidFill>
                  <a:srgbClr val="0000FF"/>
                </a:solidFill>
                <a:latin typeface="Georgia" panose="02040502050405020303" pitchFamily="18" charset="0"/>
              </a:rPr>
              <a:t>Рекомендация Р-158/2024-КПР "Альтернативный способ инвентаризации" (утв. Комитетом по рекомендациям (</a:t>
            </a:r>
            <a:r>
              <a:rPr lang="ru-RU" sz="2900" b="1" i="1" dirty="0" err="1">
                <a:solidFill>
                  <a:srgbClr val="0000FF"/>
                </a:solidFill>
                <a:latin typeface="Georgia" panose="02040502050405020303" pitchFamily="18" charset="0"/>
              </a:rPr>
              <a:t>КпР</a:t>
            </a:r>
            <a:r>
              <a:rPr lang="ru-RU" sz="2900" b="1" i="1" dirty="0">
                <a:solidFill>
                  <a:srgbClr val="0000FF"/>
                </a:solidFill>
                <a:latin typeface="Georgia" panose="02040502050405020303" pitchFamily="18" charset="0"/>
              </a:rPr>
              <a:t>) 23.01.2024 г.).</a:t>
            </a:r>
          </a:p>
          <a:p>
            <a:pPr marL="342900" lvl="0" indent="-342900" algn="l">
              <a:lnSpc>
                <a:spcPct val="120000"/>
              </a:lnSpc>
              <a:spcBef>
                <a:spcPts val="1200"/>
              </a:spcBef>
              <a:spcAft>
                <a:spcPts val="800"/>
              </a:spcAft>
              <a:buFont typeface="+mj-lt"/>
              <a:buAutoNum type="arabicPeriod"/>
            </a:pPr>
            <a:endParaRPr lang="ru-RU" sz="2500" b="1" i="1" dirty="0">
              <a:solidFill>
                <a:srgbClr val="2E74B5"/>
              </a:solidFill>
              <a:latin typeface="Georgia" panose="02040502050405020303" pitchFamily="18" charset="0"/>
            </a:endParaRPr>
          </a:p>
          <a:p>
            <a:pPr algn="l"/>
            <a:endParaRPr lang="ru-RU" dirty="0">
              <a:latin typeface="Georgi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2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265721"/>
            <a:ext cx="10148120" cy="3071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kumimoji="0" lang="ru-RU" b="0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305265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66673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2751" y="707136"/>
            <a:ext cx="10148121" cy="5384571"/>
          </a:xfrm>
        </p:spPr>
        <p:txBody>
          <a:bodyPr>
            <a:noAutofit/>
          </a:bodyPr>
          <a:lstStyle/>
          <a:p>
            <a:pPr indent="450215" algn="ctr">
              <a:lnSpc>
                <a:spcPct val="150000"/>
              </a:lnSpc>
            </a:pPr>
            <a:r>
              <a:rPr lang="ru-RU" sz="2400" b="1" i="1" u="sng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Как провести годовую инвентаризацию при применении ФСБУ 28/2023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ctr">
              <a:lnSpc>
                <a:spcPct val="150000"/>
              </a:lnSpc>
              <a:spcBef>
                <a:spcPts val="1200"/>
              </a:spcBef>
            </a:pPr>
            <a:r>
              <a:rPr lang="ru-RU" sz="2400" b="1" i="1" u="sng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1. С какой целью проводят годовую инвентаризацию</a:t>
            </a:r>
            <a:endParaRPr lang="ru-RU" sz="2400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450215" algn="just">
              <a:lnSpc>
                <a:spcPct val="150000"/>
              </a:lnSpc>
              <a:spcBef>
                <a:spcPts val="1200"/>
              </a:spcBef>
            </a:pP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Годовую инвентаризацию проводят с целью </a:t>
            </a:r>
            <a:r>
              <a:rPr lang="ru-RU" sz="20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обеспечить достоверность данных бухгалтерского учета и статей годовой бухгалтерской отчетности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. Проведение такой инвентаризации обязательно для всех организаций независимо от их организационно-правовых форм и применяемых налоговых режимов 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(</a:t>
            </a:r>
            <a:r>
              <a:rPr lang="ru-RU" sz="2000" dirty="0" err="1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пп</a:t>
            </a:r>
            <a:r>
              <a:rPr lang="ru-RU" sz="2000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 "а" п. 15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</a:t>
            </a:r>
            <a:r>
              <a:rPr lang="ru-RU" sz="20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ФСБУ 28/2023, </a:t>
            </a:r>
            <a:r>
              <a:rPr lang="ru-RU" sz="20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п. 38</a:t>
            </a:r>
            <a:r>
              <a:rPr lang="ru-RU" sz="20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ПБУ 4/99 "Бухгалтерская отчетность организации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").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20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316992"/>
            <a:ext cx="10148120" cy="51075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b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200" b="1" i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    </a:t>
            </a: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lang="ru-RU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600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455393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94905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4680" y="707136"/>
            <a:ext cx="10542640" cy="5358813"/>
          </a:xfrm>
        </p:spPr>
        <p:txBody>
          <a:bodyPr>
            <a:noAutofit/>
          </a:bodyPr>
          <a:lstStyle/>
          <a:p>
            <a:pPr indent="450215" algn="l">
              <a:lnSpc>
                <a:spcPct val="150000"/>
              </a:lnSpc>
            </a:pPr>
            <a:r>
              <a:rPr lang="ru-RU" sz="2000" b="1" i="1" u="sng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2. Что подлежит проверке при годовой инвентаризации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Bef>
                <a:spcPts val="1200"/>
              </a:spcBef>
            </a:pP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При годовой инвентаризации необходимо подтвердить </a:t>
            </a:r>
            <a:r>
              <a:rPr lang="ru-RU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остатки по всем счетам бухгалтерского учета, формирующим статьи бухгалтерской отчетности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450215" algn="just"/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       Проверке подлежат </a:t>
            </a:r>
            <a:r>
              <a:rPr lang="ru-RU" dirty="0"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(</a:t>
            </a:r>
            <a:r>
              <a:rPr lang="ru-RU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ч. 1</a:t>
            </a:r>
            <a:r>
              <a:rPr lang="ru-RU" dirty="0"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, </a:t>
            </a:r>
            <a:r>
              <a:rPr lang="ru-RU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 ст. 11</a:t>
            </a:r>
            <a:r>
              <a:rPr lang="ru-RU" dirty="0"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Закона о бухгалтерском учете, 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п. 38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ПБУ 4/99 "Бухгалтерская отчетность организации"</a:t>
            </a:r>
            <a:r>
              <a:rPr lang="ru-RU" dirty="0"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, </a:t>
            </a:r>
            <a:r>
              <a:rPr lang="ru-RU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п. п. 3</a:t>
            </a:r>
            <a:r>
              <a:rPr lang="ru-RU" dirty="0"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, </a:t>
            </a:r>
            <a:r>
              <a:rPr lang="ru-RU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18</a:t>
            </a:r>
            <a:r>
              <a:rPr lang="ru-RU" dirty="0"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</a:t>
            </a:r>
            <a:r>
              <a:rPr lang="ru-RU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ФСБУ 28/2023):</a:t>
            </a:r>
            <a:endParaRPr lang="ru-RU" dirty="0">
              <a:solidFill>
                <a:srgbClr val="0070C0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  <a:tabLst>
                <a:tab pos="342900" algn="l"/>
              </a:tabLst>
            </a:pPr>
            <a:r>
              <a:rPr lang="ru-RU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все активы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организации (как материальные, так и не имеющие материально-вещественной формы) независимо от их местонахождения;</a:t>
            </a:r>
            <a:endParaRPr lang="ru-RU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  <a:tabLst>
                <a:tab pos="342900" algn="l"/>
              </a:tabLst>
            </a:pPr>
            <a:r>
              <a:rPr lang="ru-RU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все обязательства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организации;</a:t>
            </a:r>
            <a:endParaRPr lang="ru-RU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  <a:tabLst>
                <a:tab pos="342900" algn="l"/>
              </a:tabLst>
            </a:pP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активы и обязательства, учитываемые </a:t>
            </a:r>
            <a:r>
              <a:rPr lang="ru-RU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на </a:t>
            </a:r>
            <a:r>
              <a:rPr lang="ru-RU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забалансовых счетах</a:t>
            </a:r>
            <a:r>
              <a:rPr lang="ru-RU" dirty="0"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, 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например арендованные ОС, которые не признаются в качестве права пользования активом. Данные о них необходимо представить в 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бухгалтерской отчетности</a:t>
            </a:r>
            <a:r>
              <a:rPr lang="ru-RU" dirty="0"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;</a:t>
            </a:r>
            <a:endParaRPr lang="ru-RU" dirty="0">
              <a:latin typeface="Georgia" panose="02040502050405020303" pitchFamily="18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  <a:tabLst>
                <a:tab pos="342900" algn="l"/>
              </a:tabLst>
            </a:pPr>
            <a:r>
              <a:rPr lang="ru-RU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имущество, имущественные права, обязательства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, не учтенные по каким-либо причинам;</a:t>
            </a:r>
            <a:endParaRPr lang="ru-RU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  <a:tabLst>
                <a:tab pos="342900" algn="l"/>
              </a:tabLst>
            </a:pPr>
            <a:r>
              <a:rPr lang="ru-RU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источники финансирования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деятельности организации.</a:t>
            </a:r>
            <a:endParaRPr lang="ru-RU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  <a:cs typeface="Symbol" panose="05050102010706020507" pitchFamily="18" charset="2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21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316992"/>
            <a:ext cx="10148120" cy="51075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b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lang="ru-RU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600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455393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09792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2751" y="561860"/>
            <a:ext cx="10290049" cy="5285148"/>
          </a:xfrm>
        </p:spPr>
        <p:txBody>
          <a:bodyPr>
            <a:noAutofit/>
          </a:bodyPr>
          <a:lstStyle/>
          <a:p>
            <a:pPr indent="450215" algn="l">
              <a:lnSpc>
                <a:spcPct val="150000"/>
              </a:lnSpc>
            </a:pPr>
            <a:r>
              <a:rPr lang="ru-RU" sz="2400" b="1" i="1" u="sng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3. В каком порядке проводят годовую инвентаризацию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/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При проведении инвентаризации перед составлением годовой бухгалтерской отчетности </a:t>
            </a: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придерживайтесь</a:t>
            </a:r>
            <a:r>
              <a:rPr lang="ru-RU" sz="2400" b="1" dirty="0"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общего порядка</a:t>
            </a:r>
            <a:r>
              <a:rPr lang="ru-RU" sz="2400" b="1" dirty="0"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с </a:t>
            </a: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учетом следующего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just">
              <a:tabLst>
                <a:tab pos="342900" algn="l"/>
              </a:tabLst>
            </a:pP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1)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Заранее </a:t>
            </a:r>
            <a:r>
              <a:rPr lang="ru-RU" sz="24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составьте График</a:t>
            </a:r>
            <a:r>
              <a:rPr lang="ru-RU" sz="2400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годовой инвентаризации по объектам инвентаризации. Как правило, он включается в </a:t>
            </a:r>
            <a:r>
              <a:rPr lang="ru-RU" sz="24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Положение об инвентаризации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, которое утверждает руководитель (например, в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</a:t>
            </a:r>
            <a:r>
              <a:rPr lang="ru-RU" sz="2400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составе учетной политики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). </a:t>
            </a:r>
          </a:p>
          <a:p>
            <a:pPr lvl="0" algn="just">
              <a:tabLst>
                <a:tab pos="342900" algn="l"/>
              </a:tabLst>
            </a:pPr>
            <a:r>
              <a:rPr lang="ru-RU" sz="24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Сроки инвентаризации</a:t>
            </a:r>
            <a:r>
              <a:rPr lang="ru-RU" sz="2400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целесообразно установить такие, </a:t>
            </a:r>
            <a:r>
              <a:rPr lang="ru-RU" sz="2400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чтобы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</a:t>
            </a:r>
            <a:r>
              <a:rPr lang="ru-RU" sz="2400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завершить ее до начала составления годовой бухгалтерской отчетности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42900" algn="just">
              <a:lnSpc>
                <a:spcPct val="150000"/>
              </a:lnSpc>
            </a:pPr>
            <a:r>
              <a:rPr lang="ru-RU" sz="2400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22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316992"/>
            <a:ext cx="10148120" cy="51075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b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lang="ru-RU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600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455393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2790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2751" y="456879"/>
            <a:ext cx="10547626" cy="5998513"/>
          </a:xfrm>
        </p:spPr>
        <p:txBody>
          <a:bodyPr>
            <a:noAutofit/>
          </a:bodyPr>
          <a:lstStyle/>
          <a:p>
            <a:pPr lvl="0" algn="l">
              <a:tabLst>
                <a:tab pos="342900" algn="l"/>
              </a:tabLst>
            </a:pPr>
            <a:r>
              <a:rPr lang="ru-RU" sz="20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   </a:t>
            </a: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2).При большом объеме работ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создайте несколько рабочих инвентаризационных </a:t>
            </a:r>
            <a:r>
              <a:rPr lang="ru-RU" sz="2400" b="1" i="1" u="sng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комиссий</a:t>
            </a:r>
            <a:r>
              <a:rPr lang="ru-RU" sz="2400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, распределите между ними инвентаризируемые объекты.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</a:t>
            </a:r>
            <a:b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      Допустимо проводить инвентаризацию в течение </a:t>
            </a:r>
            <a:r>
              <a:rPr lang="ru-RU" sz="2400" u="sng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нескольких дней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. </a:t>
            </a:r>
            <a:b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      В этом случае ограничьте доступ в места, где находятся активы, в периоды, когда комиссия отсутствует </a:t>
            </a:r>
            <a:r>
              <a:rPr lang="ru-RU" sz="24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(</a:t>
            </a:r>
            <a:r>
              <a:rPr lang="ru-RU" sz="24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п. п. 19</a:t>
            </a:r>
            <a:r>
              <a:rPr lang="ru-RU" sz="24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, </a:t>
            </a:r>
            <a:r>
              <a:rPr lang="ru-RU" sz="24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29</a:t>
            </a:r>
            <a:r>
              <a:rPr lang="ru-RU" sz="24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</a:t>
            </a:r>
            <a:r>
              <a:rPr lang="ru-RU" sz="2400" b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ФСБУ 28/2023</a:t>
            </a:r>
            <a:r>
              <a:rPr lang="ru-RU" sz="24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). </a:t>
            </a:r>
            <a:b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       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Можно </a:t>
            </a:r>
            <a:r>
              <a:rPr lang="ru-RU" sz="2400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не создавать комиссию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в случаях, предусмотренных </a:t>
            </a:r>
            <a:r>
              <a:rPr lang="ru-RU" sz="2400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п. 22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</a:t>
            </a:r>
            <a:r>
              <a:rPr lang="ru-RU" sz="2400" b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ФСБУ 28/2023.</a:t>
            </a:r>
          </a:p>
          <a:p>
            <a:pPr lvl="0" algn="just">
              <a:lnSpc>
                <a:spcPct val="150000"/>
              </a:lnSpc>
              <a:tabLst>
                <a:tab pos="342900" algn="l"/>
              </a:tabLst>
            </a:pP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3)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.Проверяйте </a:t>
            </a:r>
            <a:r>
              <a:rPr lang="ru-RU" sz="24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наличие, состояние и оценку активов и обязательств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сплошным методом.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just">
              <a:lnSpc>
                <a:spcPct val="150000"/>
              </a:lnSpc>
              <a:tabLst>
                <a:tab pos="342900" algn="l"/>
              </a:tabLst>
            </a:pP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4).Отражайте результаты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на основании их квалификации, утвержденной руководителем организации </a:t>
            </a:r>
            <a:r>
              <a:rPr lang="ru-RU" sz="24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(</a:t>
            </a:r>
            <a:r>
              <a:rPr lang="ru-RU" sz="24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п. 9</a:t>
            </a:r>
            <a:r>
              <a:rPr lang="ru-RU" sz="24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ФСБУ 28/2023).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l">
              <a:tabLst>
                <a:tab pos="342900" algn="l"/>
              </a:tabLst>
            </a:pP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23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207264"/>
            <a:ext cx="10148120" cy="2496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1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lang="ru-RU" sz="16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455393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45499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2751" y="707136"/>
            <a:ext cx="10684569" cy="5114115"/>
          </a:xfrm>
        </p:spPr>
        <p:txBody>
          <a:bodyPr>
            <a:noAutofit/>
          </a:bodyPr>
          <a:lstStyle/>
          <a:p>
            <a:pPr lvl="0" algn="just">
              <a:tabLst>
                <a:tab pos="342900" algn="l"/>
              </a:tabLst>
            </a:pPr>
            <a:r>
              <a:rPr lang="ru-RU" sz="2800" b="1" dirty="0">
                <a:solidFill>
                  <a:srgbClr val="22222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5).</a:t>
            </a:r>
            <a:r>
              <a:rPr lang="ru-RU" sz="28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Проверьте, есть ли </a:t>
            </a:r>
            <a:r>
              <a:rPr lang="ru-RU" sz="28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признаки обесценения активов</a:t>
            </a:r>
            <a:r>
              <a:rPr lang="ru-RU" sz="28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, надо ли создать или скорректировать ранее созданный </a:t>
            </a:r>
            <a:r>
              <a:rPr lang="ru-RU" sz="28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резерв под обесценение</a:t>
            </a:r>
            <a:r>
              <a:rPr lang="ru-RU" sz="28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</a:t>
            </a:r>
            <a:r>
              <a:rPr lang="ru-RU" sz="2800" dirty="0"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(</a:t>
            </a:r>
            <a:r>
              <a:rPr lang="ru-RU" sz="28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п. 30</a:t>
            </a:r>
            <a:r>
              <a:rPr lang="ru-RU" sz="28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ФСБУ 5/2019, </a:t>
            </a:r>
            <a:r>
              <a:rPr lang="ru-RU" sz="28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п. 17</a:t>
            </a:r>
            <a:r>
              <a:rPr lang="ru-RU" sz="28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ФСБУ 26/2020, </a:t>
            </a:r>
            <a:r>
              <a:rPr lang="ru-RU" sz="28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п. 38</a:t>
            </a:r>
            <a:r>
              <a:rPr lang="ru-RU" sz="28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ФСБУ 6/2020, </a:t>
            </a:r>
            <a:r>
              <a:rPr lang="ru-RU" sz="28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п. 38</a:t>
            </a:r>
            <a:r>
              <a:rPr lang="ru-RU" sz="28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ПБУ 19/02, </a:t>
            </a:r>
            <a:r>
              <a:rPr lang="ru-RU" sz="28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п. 35</a:t>
            </a:r>
            <a:r>
              <a:rPr lang="ru-RU" sz="28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ПБУ 4/99</a:t>
            </a:r>
            <a:r>
              <a:rPr lang="ru-RU" sz="2800" dirty="0"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). </a:t>
            </a:r>
          </a:p>
          <a:p>
            <a:pPr lvl="0" algn="just">
              <a:tabLst>
                <a:tab pos="342900" algn="l"/>
              </a:tabLst>
            </a:pPr>
            <a:r>
              <a:rPr lang="ru-RU" sz="28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Такими признаками могут быть моральное устаревание активов, потеря ими первоначальных качеств, снижение их стоимости и т.д.</a:t>
            </a:r>
            <a:endParaRPr lang="ru-RU" sz="28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lvl="0" algn="just">
              <a:tabLst>
                <a:tab pos="342900" algn="l"/>
              </a:tabLst>
            </a:pPr>
            <a:r>
              <a:rPr lang="ru-RU" sz="28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6).Уточните информацию о </a:t>
            </a:r>
            <a:r>
              <a:rPr lang="ru-RU" sz="2800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сомнительных долгах</a:t>
            </a:r>
            <a:r>
              <a:rPr lang="ru-RU" sz="28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. </a:t>
            </a:r>
            <a:r>
              <a:rPr lang="ru-RU" sz="2800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Проверьте, надо ли создать или скорректировать </a:t>
            </a:r>
            <a:r>
              <a:rPr lang="ru-RU" sz="28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резерв по сомнительным долгам</a:t>
            </a:r>
            <a:r>
              <a:rPr lang="ru-RU" sz="28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</a:t>
            </a:r>
            <a:r>
              <a:rPr lang="ru-RU" sz="2800" dirty="0"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(</a:t>
            </a:r>
            <a:r>
              <a:rPr lang="ru-RU" sz="2800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п. 70</a:t>
            </a:r>
            <a:r>
              <a:rPr lang="ru-RU" sz="2800" dirty="0"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</a:t>
            </a:r>
            <a:r>
              <a:rPr lang="ru-RU" sz="28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Положения N 34н, </a:t>
            </a:r>
            <a:r>
              <a:rPr lang="ru-RU" sz="28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п. п. 2</a:t>
            </a:r>
            <a:r>
              <a:rPr lang="ru-RU" sz="28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, </a:t>
            </a:r>
            <a:r>
              <a:rPr lang="ru-RU" sz="28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ru-RU" sz="28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ПБУ 21/2008 "Изменения оценочных значений").</a:t>
            </a:r>
            <a:endParaRPr lang="ru-RU" sz="2800" dirty="0">
              <a:solidFill>
                <a:srgbClr val="0070C0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24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316992"/>
            <a:ext cx="10148120" cy="51075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b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b="1" i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    </a:t>
            </a:r>
            <a:r>
              <a:rPr lang="ru-RU" sz="1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lang="ru-RU" sz="16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600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455393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48610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2752" y="707136"/>
            <a:ext cx="9993834" cy="4908053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tabLst>
                <a:tab pos="342900" algn="l"/>
              </a:tabLst>
            </a:pP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7).Результаты годовой инвентаризации отразите в бухучете записями 31 декабря отчетного года.</a:t>
            </a:r>
            <a:endParaRPr lang="ru-RU" sz="24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180340" algn="just">
              <a:lnSpc>
                <a:spcPct val="150000"/>
              </a:lnSpc>
              <a:spcAft>
                <a:spcPts val="800"/>
              </a:spcAft>
            </a:pP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 По активам, инвентаризация которых проведена в периоде наименьших остатков, и активам, </a:t>
            </a:r>
            <a:r>
              <a:rPr lang="ru-RU" sz="24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инвентаризация которых проведена </a:t>
            </a:r>
            <a:r>
              <a:rPr lang="ru-RU" sz="2400" b="1" u="sng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не ранее 1 октября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, </a:t>
            </a: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можно отразить ее результаты в том периоде, когда она закончена, но не позднее 31 декабря отчетного года </a:t>
            </a:r>
            <a:r>
              <a:rPr lang="ru-RU" sz="24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(</a:t>
            </a:r>
            <a:r>
              <a:rPr lang="ru-RU" sz="24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п. 10</a:t>
            </a:r>
            <a:r>
              <a:rPr lang="ru-RU" sz="2400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Georgia" panose="02040502050405020303" pitchFamily="18" charset="0"/>
              </a:rPr>
              <a:t> ФСБУ 28/2023).</a:t>
            </a:r>
            <a:endParaRPr lang="ru-RU" sz="2400" dirty="0">
              <a:solidFill>
                <a:srgbClr val="0070C0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450215" algn="just"/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42900" algn="just">
              <a:lnSpc>
                <a:spcPct val="150000"/>
              </a:lnSpc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25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316992"/>
            <a:ext cx="10148120" cy="51075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b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lang="ru-RU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600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455393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89293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4680" y="707136"/>
            <a:ext cx="9709208" cy="5497999"/>
          </a:xfrm>
        </p:spPr>
        <p:txBody>
          <a:bodyPr>
            <a:noAutofit/>
          </a:bodyPr>
          <a:lstStyle/>
          <a:p>
            <a:pPr indent="342900" algn="just">
              <a:lnSpc>
                <a:spcPct val="115000"/>
              </a:lnSpc>
            </a:pPr>
            <a:r>
              <a:rPr lang="ru-RU" sz="2400" b="1" u="sng" dirty="0">
                <a:solidFill>
                  <a:schemeClr val="tx1"/>
                </a:solidFill>
                <a:latin typeface="Georgia" panose="02040502050405020303" pitchFamily="18" charset="0"/>
                <a:ea typeface="Calibri" panose="020F0502020204030204" pitchFamily="34" charset="0"/>
                <a:cs typeface="Georgia" panose="02040502050405020303" pitchFamily="18" charset="0"/>
              </a:rPr>
              <a:t>При непроведении инвентаризации </a:t>
            </a: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  <a:ea typeface="Calibri" panose="020F0502020204030204" pitchFamily="34" charset="0"/>
                <a:cs typeface="Georgia" panose="02040502050405020303" pitchFamily="18" charset="0"/>
              </a:rPr>
              <a:t>перед составлением годового баланса, отдельные показатели бухгалтерской отчетности </a:t>
            </a:r>
            <a:r>
              <a:rPr lang="ru-RU" sz="2400" b="1" u="sng" dirty="0">
                <a:solidFill>
                  <a:schemeClr val="tx1"/>
                </a:solidFill>
                <a:latin typeface="Georgia" panose="02040502050405020303" pitchFamily="18" charset="0"/>
                <a:ea typeface="Calibri" panose="020F0502020204030204" pitchFamily="34" charset="0"/>
                <a:cs typeface="Georgia" panose="02040502050405020303" pitchFamily="18" charset="0"/>
              </a:rPr>
              <a:t>могут оказаться недостоверными. </a:t>
            </a:r>
            <a:endParaRPr lang="ru-RU" sz="2400" u="sng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  <a:cs typeface="Georgia" panose="02040502050405020303" pitchFamily="18" charset="0"/>
              </a:rPr>
              <a:t>    За искажение показателей бухгалтерской отчетности на 10% и более, </a:t>
            </a:r>
            <a:r>
              <a:rPr lang="ru-RU" sz="2400" b="1" u="sng" dirty="0">
                <a:solidFill>
                  <a:schemeClr val="tx1"/>
                </a:solidFill>
                <a:latin typeface="Georgia" panose="02040502050405020303" pitchFamily="18" charset="0"/>
                <a:cs typeface="Georgia" panose="02040502050405020303" pitchFamily="18" charset="0"/>
              </a:rPr>
              <a:t>на должностных лиц </a:t>
            </a: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  <a:cs typeface="Georgia" panose="02040502050405020303" pitchFamily="18" charset="0"/>
              </a:rPr>
              <a:t>организации может быть наложен штраф по </a:t>
            </a: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  <a:cs typeface="Georgia" panose="020405020504050203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статье 15.11</a:t>
            </a: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  <a:cs typeface="Georgia" panose="02040502050405020303" pitchFamily="18" charset="0"/>
              </a:rPr>
              <a:t> КоАП РФ в размере </a:t>
            </a:r>
          </a:p>
          <a:p>
            <a:pPr algn="just">
              <a:lnSpc>
                <a:spcPct val="150000"/>
              </a:lnSpc>
            </a:pP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  <a:cs typeface="Georgia" panose="02040502050405020303" pitchFamily="18" charset="0"/>
              </a:rPr>
              <a:t>от 5 000 руб. до 10 000 руб.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 А если нарушение совершено в </a:t>
            </a:r>
            <a:r>
              <a:rPr lang="ru-RU" sz="2400" u="sng" dirty="0">
                <a:solidFill>
                  <a:schemeClr val="tx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течение более одного налогового периода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, то штраф составит до </a:t>
            </a:r>
            <a:r>
              <a:rPr lang="ru-RU" sz="2400" b="1" dirty="0">
                <a:solidFill>
                  <a:schemeClr val="tx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30 000 руб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., </a:t>
            </a:r>
            <a:endParaRPr lang="ru-RU" sz="2400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26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316992"/>
            <a:ext cx="10148120" cy="51075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b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lang="ru-RU" sz="14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600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455393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93260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520" y="707136"/>
            <a:ext cx="9741408" cy="5497999"/>
          </a:xfrm>
        </p:spPr>
        <p:txBody>
          <a:bodyPr>
            <a:noAutofit/>
          </a:bodyPr>
          <a:lstStyle/>
          <a:p>
            <a:pPr indent="342900" algn="just">
              <a:lnSpc>
                <a:spcPct val="150000"/>
              </a:lnSpc>
              <a:spcBef>
                <a:spcPts val="1400"/>
              </a:spcBef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lnSpc>
                <a:spcPct val="150000"/>
              </a:lnSpc>
            </a:pP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27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316992"/>
            <a:ext cx="10148120" cy="51075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b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lang="ru-RU" sz="14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600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455393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9F662D5-29B0-40BC-B33A-7EE25E03A03C}"/>
              </a:ext>
            </a:extLst>
          </p:cNvPr>
          <p:cNvSpPr/>
          <p:nvPr/>
        </p:nvSpPr>
        <p:spPr>
          <a:xfrm>
            <a:off x="1223493" y="2644170"/>
            <a:ext cx="915687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1000"/>
              </a:spcBef>
              <a:buClr>
                <a:srgbClr val="F496CB">
                  <a:lumMod val="75000"/>
                </a:srgbClr>
              </a:buClr>
              <a:buSzPct val="80000"/>
            </a:pPr>
            <a:r>
              <a:rPr lang="ru-RU" sz="6000" b="1" i="1" dirty="0">
                <a:solidFill>
                  <a:srgbClr val="0000FF"/>
                </a:solidFill>
                <a:latin typeface="Georgia" pitchFamily="18" charset="0"/>
              </a:rPr>
              <a:t>Благодарю за внимание!</a:t>
            </a:r>
            <a:endParaRPr lang="ru-RU" sz="6000" dirty="0">
              <a:solidFill>
                <a:srgbClr val="0000FF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4680" y="539828"/>
            <a:ext cx="10542640" cy="5765438"/>
          </a:xfrm>
        </p:spPr>
        <p:txBody>
          <a:bodyPr>
            <a:normAutofit fontScale="25000" lnSpcReduction="20000"/>
          </a:bodyPr>
          <a:lstStyle/>
          <a:p>
            <a:pPr indent="342900" algn="ctr">
              <a:lnSpc>
                <a:spcPct val="150000"/>
              </a:lnSpc>
              <a:spcBef>
                <a:spcPts val="1600"/>
              </a:spcBef>
            </a:pPr>
            <a:r>
              <a:rPr lang="ru-RU" sz="8000" b="1" u="sng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1.Общие положения:</a:t>
            </a:r>
            <a:endParaRPr lang="ru-RU" sz="8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42900" algn="just">
              <a:lnSpc>
                <a:spcPct val="150000"/>
              </a:lnSpc>
            </a:pPr>
            <a:r>
              <a:rPr lang="ru-RU" sz="80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Приказом Минфина России от 13 января 2023 г. N 4н утвержден Федеральный </a:t>
            </a:r>
            <a:r>
              <a:rPr lang="ru-RU" sz="80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Стандарт</a:t>
            </a:r>
            <a:r>
              <a:rPr lang="ru-RU" sz="80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бухгалтерского учета</a:t>
            </a:r>
            <a:r>
              <a:rPr lang="ru-RU" sz="8000" b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80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ФСБУ 28/2023 "Инвентаризация".</a:t>
            </a:r>
            <a:r>
              <a:rPr lang="ru-RU" sz="8000" b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8000" b="1" dirty="0">
                <a:solidFill>
                  <a:schemeClr val="tx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Новый </a:t>
            </a:r>
            <a:r>
              <a:rPr lang="ru-RU" sz="8000" b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Стандарт</a:t>
            </a:r>
            <a:r>
              <a:rPr lang="ru-RU" sz="8000" b="1" dirty="0"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8000" b="1" u="sng" dirty="0">
                <a:solidFill>
                  <a:schemeClr val="tx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вступил в силу с 16 апреля 2023 года</a:t>
            </a:r>
            <a:r>
              <a:rPr lang="ru-RU" sz="8000" b="1" u="sng" dirty="0"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sz="8000" b="1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342900" algn="just">
              <a:lnSpc>
                <a:spcPct val="150000"/>
              </a:lnSpc>
            </a:pPr>
            <a:r>
              <a:rPr lang="ru-RU" sz="80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Данным</a:t>
            </a:r>
            <a:r>
              <a:rPr lang="ru-RU" sz="8000" b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80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Стандартом</a:t>
            </a:r>
            <a:r>
              <a:rPr lang="ru-RU" sz="8000" b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80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определены требования к инвентаризации, проводимой всеми экономическими субъектами, за исключением организаций бюджетной сферы </a:t>
            </a:r>
            <a:endParaRPr lang="ru-RU" sz="8000" b="1" i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indent="342900" algn="just">
              <a:lnSpc>
                <a:spcPct val="150000"/>
              </a:lnSpc>
            </a:pPr>
            <a:r>
              <a:rPr lang="ru-RU" sz="80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ФСБУ 28/2023</a:t>
            </a:r>
            <a:r>
              <a:rPr lang="ru-RU" sz="80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8000" b="1" u="sng" dirty="0">
                <a:solidFill>
                  <a:srgbClr val="FF0066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обязателен к применению с 1 апреля 2025 года</a:t>
            </a:r>
            <a:r>
              <a:rPr lang="ru-RU" sz="8000" b="1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80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ru-RU" sz="80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п. 2</a:t>
            </a:r>
            <a:r>
              <a:rPr lang="ru-RU" sz="8000" b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8000" b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Приказа N 4н). </a:t>
            </a:r>
            <a:r>
              <a:rPr lang="ru-RU" sz="80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Поэтому перед составлением годовой бухгалтерской отчетности за 2024 год </a:t>
            </a:r>
            <a:r>
              <a:rPr lang="ru-RU" sz="8000" b="1" dirty="0">
                <a:solidFill>
                  <a:prstClr val="black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инвентаризацию </a:t>
            </a:r>
            <a:r>
              <a:rPr lang="ru-RU" sz="80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можно провести по старым правилам.</a:t>
            </a:r>
            <a:r>
              <a:rPr lang="ru-RU" sz="8000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Минфин подтвердил это в </a:t>
            </a:r>
            <a:r>
              <a:rPr lang="ru-RU" sz="80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Информационном </a:t>
            </a:r>
            <a:r>
              <a:rPr lang="ru-RU" sz="80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сообщении</a:t>
            </a:r>
            <a:r>
              <a:rPr lang="ru-RU" sz="80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 12.04.2023 N ИС-учет-44 "Новое в бухгалтерском законодательстве: факты и комментарии»</a:t>
            </a:r>
            <a:endParaRPr lang="ru-RU" sz="8000" b="1" i="1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lvl="0" algn="just">
              <a:buClr>
                <a:srgbClr val="F496CB">
                  <a:lumMod val="75000"/>
                </a:srgbClr>
              </a:buClr>
            </a:pPr>
            <a:endParaRPr lang="ru-RU" sz="9600" strike="sngStrike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 algn="l"/>
            <a:endParaRPr lang="ru-RU" dirty="0">
              <a:latin typeface="Georgi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3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265721"/>
            <a:ext cx="10148120" cy="5267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b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lang="ru-RU" sz="1200" b="1" i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    </a:t>
            </a:r>
            <a:r>
              <a:rPr lang="ru-RU" sz="1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lang="ru-RU" sz="14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305265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7082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415" y="865631"/>
            <a:ext cx="10368326" cy="5439633"/>
          </a:xfrm>
        </p:spPr>
        <p:txBody>
          <a:bodyPr>
            <a:normAutofit/>
          </a:bodyPr>
          <a:lstStyle/>
          <a:p>
            <a:pPr indent="342900" algn="just">
              <a:lnSpc>
                <a:spcPct val="150000"/>
              </a:lnSpc>
              <a:spcBef>
                <a:spcPts val="1200"/>
              </a:spcBef>
            </a:pPr>
            <a:r>
              <a:rPr lang="ru-RU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 даты начала применения </a:t>
            </a:r>
            <a:r>
              <a:rPr lang="ru-RU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Стандарта</a:t>
            </a:r>
            <a:r>
              <a:rPr lang="ru-RU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прекращает свое действие</a:t>
            </a:r>
            <a:r>
              <a:rPr lang="ru-RU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«</a:t>
            </a:r>
            <a:r>
              <a:rPr lang="ru-RU" b="1" i="1" u="sng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Методические </a:t>
            </a:r>
            <a:r>
              <a:rPr lang="ru-RU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указания</a:t>
            </a:r>
            <a:r>
              <a:rPr lang="ru-RU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по инвентаризации имущества и финансовых обязательств» (утв. Приказом МФ России от 13.06.1995 </a:t>
            </a:r>
            <a:r>
              <a:rPr lang="ru-RU" b="1" i="1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N 49)</a:t>
            </a:r>
            <a:r>
              <a:rPr lang="ru-RU" b="1" i="1" dirty="0">
                <a:solidFill>
                  <a:srgbClr val="FF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.</a:t>
            </a:r>
            <a:r>
              <a:rPr lang="ru-RU" i="1" dirty="0">
                <a:solidFill>
                  <a:srgbClr val="FF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endParaRPr lang="ru-RU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342900" algn="just">
              <a:lnSpc>
                <a:spcPct val="150000"/>
              </a:lnSpc>
            </a:pPr>
            <a:r>
              <a:rPr lang="ru-RU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А нормы иных правовых актов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, связанные с вопросами инвентаризации, </a:t>
            </a:r>
            <a:r>
              <a:rPr lang="ru-RU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применяются в части, не противоречащей </a:t>
            </a:r>
            <a:r>
              <a:rPr lang="ru-RU" u="sng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ФСБУ 28/2023</a:t>
            </a:r>
            <a:r>
              <a:rPr lang="ru-RU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(</a:t>
            </a:r>
            <a:r>
              <a:rPr lang="ru-RU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например, </a:t>
            </a:r>
            <a:r>
              <a:rPr lang="ru-RU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п. 26</a:t>
            </a:r>
            <a:r>
              <a:rPr lang="ru-RU" b="1" i="1" dirty="0">
                <a:latin typeface="Georgia" panose="02040502050405020303" pitchFamily="18" charset="0"/>
                <a:ea typeface="Times New Roman" panose="02020603050405020304" pitchFamily="18" charset="0"/>
              </a:rPr>
              <a:t> - </a:t>
            </a:r>
            <a:r>
              <a:rPr lang="ru-RU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28</a:t>
            </a:r>
            <a:r>
              <a:rPr lang="ru-RU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Положения по ведению бухгалтерского учета и бухгалтерской отчетности в Российской Федерации, утв. Приказом МФ России от 29.07.1998 </a:t>
            </a:r>
            <a:r>
              <a:rPr lang="ru-RU" b="1" i="1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N 34н</a:t>
            </a:r>
            <a:r>
              <a:rPr lang="ru-RU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)</a:t>
            </a:r>
            <a:r>
              <a:rPr lang="ru-RU" dirty="0">
                <a:latin typeface="Georgia" panose="02040502050405020303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342900" algn="just">
              <a:lnSpc>
                <a:spcPct val="150000"/>
              </a:lnSpc>
            </a:pP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Организация </a:t>
            </a:r>
            <a:r>
              <a:rPr lang="ru-RU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вправе начать применять </a:t>
            </a:r>
            <a:r>
              <a:rPr lang="ru-RU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ФСБУ 28/2023</a:t>
            </a:r>
            <a:r>
              <a:rPr lang="ru-RU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досрочно, то есть до 1 апреля 2025 г. 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 этом случае при принятии решения о </a:t>
            </a:r>
            <a:r>
              <a:rPr lang="ru-RU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раскрытии данного факта в бухгалтерской отчетности,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необходимо учитывать существенность информации с точки зрения пользователей бухгалтерской отчетности</a:t>
            </a:r>
            <a:r>
              <a:rPr lang="ru-RU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ru-RU" b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п. 2</a:t>
            </a:r>
            <a:r>
              <a:rPr lang="ru-RU" b="1" dirty="0"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Приказа N 4н).</a:t>
            </a:r>
            <a:endParaRPr lang="ru-RU" b="1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algn="l">
              <a:lnSpc>
                <a:spcPct val="107000"/>
              </a:lnSpc>
              <a:spcBef>
                <a:spcPts val="1100"/>
              </a:spcBef>
            </a:pP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rgbClr val="F496CB">
                  <a:lumMod val="75000"/>
                </a:srgbClr>
              </a:buClr>
            </a:pPr>
            <a:endParaRPr lang="ru-RU" sz="2000" strike="sngStrike" dirty="0">
              <a:solidFill>
                <a:prstClr val="black"/>
              </a:solidFill>
              <a:latin typeface="Georgia" pitchFamily="18" charset="0"/>
            </a:endParaRPr>
          </a:p>
          <a:p>
            <a:pPr algn="l"/>
            <a:endParaRPr lang="ru-RU" dirty="0">
              <a:latin typeface="Georgi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4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265721"/>
            <a:ext cx="10148120" cy="71307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b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</a:br>
            <a:r>
              <a:rPr lang="ru-RU" sz="1200" b="1" i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    </a:t>
            </a: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lang="ru-RU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305265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0726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414" y="865631"/>
            <a:ext cx="10237493" cy="5439633"/>
          </a:xfrm>
        </p:spPr>
        <p:txBody>
          <a:bodyPr>
            <a:normAutofit fontScale="62500" lnSpcReduction="20000"/>
          </a:bodyPr>
          <a:lstStyle/>
          <a:p>
            <a:pPr indent="450215" algn="ctr">
              <a:lnSpc>
                <a:spcPct val="150000"/>
              </a:lnSpc>
              <a:spcAft>
                <a:spcPts val="300"/>
              </a:spcAft>
            </a:pPr>
            <a:r>
              <a:rPr lang="ru-RU" sz="21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sz="32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2.</a:t>
            </a:r>
            <a:r>
              <a:rPr lang="ru-RU" sz="2800" b="1" i="1" u="sng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Изменена структура нормативного регулирования инвентаризации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42900" algn="just">
              <a:lnSpc>
                <a:spcPct val="150000"/>
              </a:lnSpc>
            </a:pPr>
            <a:r>
              <a:rPr lang="ru-RU" sz="29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Новая структура нормативного регулирования инвентаризации основывается на Федеральном </a:t>
            </a:r>
            <a:r>
              <a:rPr lang="ru-RU" sz="2900" b="1" dirty="0">
                <a:solidFill>
                  <a:srgbClr val="0563C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законе</a:t>
            </a:r>
            <a:r>
              <a:rPr lang="ru-RU" sz="2900" b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900" b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"О бухгалтерском учете", </a:t>
            </a:r>
            <a:r>
              <a:rPr lang="ru-RU" sz="29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согласно которому </a:t>
            </a:r>
            <a:r>
              <a:rPr lang="ru-RU" sz="2900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стандарты бухгалтерского учета должны устанавливать</a:t>
            </a:r>
            <a:r>
              <a:rPr lang="ru-RU" sz="29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RU" sz="2900" b="1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342900" algn="just">
              <a:lnSpc>
                <a:spcPct val="150000"/>
              </a:lnSpc>
            </a:pPr>
            <a:r>
              <a:rPr lang="ru-RU" sz="29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а) </a:t>
            </a:r>
            <a:r>
              <a:rPr lang="ru-RU" sz="29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требования</a:t>
            </a:r>
            <a:r>
              <a:rPr lang="ru-RU" sz="29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к инвентаризации активов и обязательств</a:t>
            </a:r>
            <a:r>
              <a:rPr lang="ru-RU" sz="2900" b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900" b="1" dirty="0">
                <a:solidFill>
                  <a:srgbClr val="0563C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(п. 4 ч. 3 ст. 21)</a:t>
            </a:r>
            <a:r>
              <a:rPr lang="ru-RU" sz="2900" b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ru-RU" sz="2900" b="1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342900" algn="just">
              <a:lnSpc>
                <a:spcPct val="150000"/>
              </a:lnSpc>
            </a:pPr>
            <a:r>
              <a:rPr lang="ru-RU" sz="29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б) </a:t>
            </a:r>
            <a:r>
              <a:rPr lang="ru-RU" sz="29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случаи, сроки, порядок</a:t>
            </a:r>
            <a:r>
              <a:rPr lang="ru-RU" sz="2900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9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обязательного проведения инвентаризации и </a:t>
            </a:r>
            <a:r>
              <a:rPr lang="ru-RU" sz="29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перечень объектов</a:t>
            </a:r>
            <a:r>
              <a:rPr lang="ru-RU" sz="2900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9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бухгалтерского учета, подлежащих инвентаризации при ее обязательном проведении </a:t>
            </a:r>
            <a:r>
              <a:rPr lang="ru-RU" sz="2900" b="1" dirty="0">
                <a:solidFill>
                  <a:srgbClr val="0563C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(ч. 3 ст.11)</a:t>
            </a:r>
            <a:r>
              <a:rPr lang="ru-RU" sz="2900" b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2900" b="1" dirty="0"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indent="342900" algn="just">
              <a:lnSpc>
                <a:spcPct val="150000"/>
              </a:lnSpc>
            </a:pPr>
            <a:r>
              <a:rPr lang="ru-RU" sz="29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 соответствии с этим, </a:t>
            </a:r>
            <a:r>
              <a:rPr lang="ru-RU" sz="29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ФСБУ 28/2023</a:t>
            </a:r>
            <a:r>
              <a:rPr lang="ru-RU" sz="2900" b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900" b="1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устанавливает </a:t>
            </a:r>
            <a:r>
              <a:rPr lang="ru-RU" sz="2900" b="1" u="sng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требования к инвентаризации</a:t>
            </a:r>
            <a:r>
              <a:rPr lang="ru-RU" sz="2900" b="1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а также более детально регулирует вопросы обязательного ее проведения. </a:t>
            </a:r>
            <a:r>
              <a:rPr lang="ru-RU" sz="29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Ранее - соответствующими </a:t>
            </a:r>
            <a:r>
              <a:rPr lang="ru-RU" sz="2900" b="1" i="1" dirty="0">
                <a:solidFill>
                  <a:srgbClr val="0070C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Методическими указаниями </a:t>
            </a:r>
            <a:r>
              <a:rPr lang="ru-RU" sz="2900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устанавливался лишь </a:t>
            </a:r>
            <a:r>
              <a:rPr lang="ru-RU" sz="29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порядок</a:t>
            </a:r>
            <a:r>
              <a:rPr lang="ru-RU" sz="29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9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проведения</a:t>
            </a:r>
            <a:r>
              <a:rPr lang="ru-RU" sz="29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900" b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инвентаризации </a:t>
            </a:r>
            <a:r>
              <a:rPr lang="ru-RU" sz="29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 оформления ее результатов.</a:t>
            </a:r>
            <a:endParaRPr lang="ru-RU" sz="2900" b="1" i="1" u="sng" dirty="0">
              <a:solidFill>
                <a:schemeClr val="tx1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algn="l"/>
            <a:endParaRPr lang="ru-RU" dirty="0">
              <a:latin typeface="Georgi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5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265721"/>
            <a:ext cx="10148120" cy="2870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lang="ru-RU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305265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0060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7409" y="638978"/>
            <a:ext cx="10883391" cy="5748719"/>
          </a:xfrm>
        </p:spPr>
        <p:txBody>
          <a:bodyPr>
            <a:normAutofit fontScale="25000" lnSpcReduction="20000"/>
          </a:bodyPr>
          <a:lstStyle/>
          <a:p>
            <a:pPr indent="450215" algn="ctr">
              <a:lnSpc>
                <a:spcPct val="150000"/>
              </a:lnSpc>
              <a:spcAft>
                <a:spcPts val="300"/>
              </a:spcAft>
            </a:pPr>
            <a:r>
              <a:rPr lang="ru-RU" sz="9600" b="1" i="1" u="sng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3.Установлены общие требования к инвентаризации</a:t>
            </a:r>
            <a:endParaRPr lang="ru-RU" sz="8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88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полнота</a:t>
            </a:r>
            <a:r>
              <a:rPr lang="ru-RU" sz="88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инвентаризации </a:t>
            </a:r>
            <a:r>
              <a:rPr lang="ru-RU" sz="88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(пункт 3)</a:t>
            </a:r>
            <a:r>
              <a:rPr lang="ru-RU" sz="8800" b="1" i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ru-RU" sz="8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88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определенность </a:t>
            </a:r>
            <a:r>
              <a:rPr lang="ru-RU" sz="88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способов</a:t>
            </a:r>
            <a:r>
              <a:rPr lang="ru-RU" sz="88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выявления фактического наличия объектов инвентаризации </a:t>
            </a:r>
            <a:r>
              <a:rPr lang="ru-RU" sz="88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(пункт 4)</a:t>
            </a:r>
            <a:r>
              <a:rPr lang="ru-RU" sz="8800" b="1" i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ru-RU" sz="8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88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документирование</a:t>
            </a:r>
            <a:r>
              <a:rPr lang="ru-RU" sz="88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инвентаризации </a:t>
            </a:r>
            <a:r>
              <a:rPr lang="ru-RU" sz="8800" b="1" i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ru-RU" sz="88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пункты 5</a:t>
            </a:r>
            <a:r>
              <a:rPr lang="ru-RU" sz="8800" b="1" i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ru-RU" sz="88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ru-RU" sz="8800" b="1" i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);</a:t>
            </a:r>
            <a:endParaRPr lang="ru-RU" sz="8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88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обеспечение </a:t>
            </a:r>
            <a:r>
              <a:rPr lang="ru-RU" sz="88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условий</a:t>
            </a:r>
            <a:r>
              <a:rPr lang="ru-RU" sz="88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проведения инвентаризации </a:t>
            </a:r>
            <a:r>
              <a:rPr lang="ru-RU" sz="88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(пункт 7)</a:t>
            </a:r>
            <a:r>
              <a:rPr lang="ru-RU" sz="8800" b="1" i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ru-RU" sz="8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88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своевременность и обоснованность отражения результатов</a:t>
            </a:r>
            <a:r>
              <a:rPr lang="ru-RU" sz="88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инвентаризации в бухгалтерском учете </a:t>
            </a:r>
            <a:r>
              <a:rPr lang="ru-RU" sz="8800" b="1" i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ru-RU" sz="88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пункты 8</a:t>
            </a:r>
            <a:r>
              <a:rPr lang="ru-RU" sz="8800" b="1" i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ru-RU" sz="88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</a:t>
            </a:r>
            <a:r>
              <a:rPr lang="ru-RU" sz="8800" b="1" i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ru-RU" sz="8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42900" algn="just">
              <a:lnSpc>
                <a:spcPct val="120000"/>
              </a:lnSpc>
            </a:pPr>
            <a:r>
              <a:rPr lang="ru-RU" sz="88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Данные требования распространяются на все инвентаризации, предусмотренные Федеральным </a:t>
            </a:r>
            <a:r>
              <a:rPr lang="ru-RU" sz="88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законом</a:t>
            </a:r>
            <a:r>
              <a:rPr lang="ru-RU" sz="88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"О бухгалтерском учете": </a:t>
            </a:r>
            <a:r>
              <a:rPr lang="ru-RU" sz="8800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 обязательные и проводимые в случаях, определяемых организациями самостоятельно</a:t>
            </a:r>
            <a:r>
              <a:rPr lang="ru-RU" sz="88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8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ru-RU" sz="8000" dirty="0">
              <a:solidFill>
                <a:schemeClr val="tx1"/>
              </a:solidFill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indent="342900" algn="just"/>
            <a:r>
              <a:rPr lang="ru-RU" sz="2000" b="1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6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183288"/>
            <a:ext cx="10148120" cy="3675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lang="ru-RU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447753" y="6387697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3282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3737" y="583894"/>
            <a:ext cx="10277171" cy="5871499"/>
          </a:xfrm>
        </p:spPr>
        <p:txBody>
          <a:bodyPr>
            <a:noAutofit/>
          </a:bodyPr>
          <a:lstStyle/>
          <a:p>
            <a:pPr indent="450215" algn="ctr">
              <a:lnSpc>
                <a:spcPct val="150000"/>
              </a:lnSpc>
              <a:spcAft>
                <a:spcPts val="300"/>
              </a:spcAft>
            </a:pPr>
            <a:r>
              <a:rPr lang="ru-RU" sz="2000" b="1" i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ru-RU" sz="20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2400" b="1" i="1" u="sng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Уточнена терминология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000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ФСБУ 28/2023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введены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новые понятия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и </a:t>
            </a:r>
            <a:r>
              <a:rPr lang="ru-RU" sz="2000" b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нормативно закреплен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ранее использовавшихся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при организации и ведении бухучета: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0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ru-RU" sz="20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объекты инвентаризации: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ru-RU" sz="20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активы;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ru-RU" sz="20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обязательства;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ru-RU" sz="20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источники финансирования деятельности организации;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ru-RU" sz="20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объекты бухгалтерского учета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организации (в частности, имущество, имущественные права, в том числе других лиц),</a:t>
            </a:r>
            <a:r>
              <a:rPr lang="ru-RU" sz="2000" dirty="0">
                <a:solidFill>
                  <a:srgbClr val="99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не учитываемые в составе активов и обязательств, но подлежат </a:t>
            </a:r>
            <a:r>
              <a:rPr lang="ru-RU" sz="20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отражению на забалансовых счетах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ru-RU" sz="2000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имущество, имущественные права, обязательства, не учтенные экономическим субъектом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ru-RU" sz="2000" b="1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ранее - понятие не применялось</a:t>
            </a:r>
            <a:r>
              <a:rPr lang="ru-RU" sz="2000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);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7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316992"/>
            <a:ext cx="10148120" cy="4588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b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lang="ru-RU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600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455393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6667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753" y="638978"/>
            <a:ext cx="10613155" cy="5816415"/>
          </a:xfrm>
        </p:spPr>
        <p:txBody>
          <a:bodyPr>
            <a:noAutofit/>
          </a:bodyPr>
          <a:lstStyle/>
          <a:p>
            <a:pPr indent="342900" algn="just">
              <a:lnSpc>
                <a:spcPct val="150000"/>
              </a:lnSpc>
            </a:pPr>
            <a:r>
              <a:rPr lang="ru-RU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б)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результаты инвентаризации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выявленные при инвентаризации </a:t>
            </a:r>
            <a:r>
              <a:rPr lang="ru-RU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расхождения между фактическим наличием объектов и данными регистров бухгалтерского учет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 </a:t>
            </a:r>
            <a:r>
              <a:rPr lang="ru-RU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ru-RU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ранее - определение не формулировалось</a:t>
            </a:r>
            <a:r>
              <a:rPr lang="ru-RU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);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42900" algn="just">
              <a:lnSpc>
                <a:spcPct val="150000"/>
              </a:lnSpc>
            </a:pPr>
            <a:r>
              <a:rPr lang="ru-RU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в)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квалификация результатов инвентаризации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определение: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объектов инвентаризации, оказавшихся </a:t>
            </a:r>
            <a:r>
              <a:rPr lang="ru-RU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 излишке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ru-RU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утраченных активов и активов, оказавшихся испорченными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(поврежденными) в пределах, сверх или в отсутствие норм естественной убыли;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ru-RU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возможности использования активов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оказавшихся испорченными (поврежденными), </a:t>
            </a:r>
            <a:r>
              <a:rPr lang="ru-RU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либо их продажи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наличия </a:t>
            </a:r>
            <a:r>
              <a:rPr lang="ru-RU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пересортицы активов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ru-RU" b="1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наличия оснований для возмещения недостачи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активов, для признания дебиторской задолженности сомнительной или безнадежной, для списания обязательств, для доначисления или </a:t>
            </a:r>
            <a:r>
              <a:rPr lang="ru-RU" dirty="0" err="1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досписания</a:t>
            </a:r>
            <a:r>
              <a:rPr lang="ru-RU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иных объектов бухгалтерского учета </a:t>
            </a:r>
            <a:r>
              <a:rPr lang="ru-RU" b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ru-RU" b="1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ранее - понятие не применялось</a:t>
            </a:r>
            <a:r>
              <a:rPr lang="ru-RU" b="1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);</a:t>
            </a:r>
            <a:endParaRPr lang="ru-RU" sz="20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8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316992"/>
            <a:ext cx="10148120" cy="51075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b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200" b="1" i="1" dirty="0">
                <a:solidFill>
                  <a:srgbClr val="0000FF"/>
                </a:solidFill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    </a:t>
            </a: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11</a:t>
            </a:r>
            <a:endParaRPr lang="ru-RU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600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455393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8884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5927" y="826265"/>
            <a:ext cx="10385966" cy="5265442"/>
          </a:xfrm>
        </p:spPr>
        <p:txBody>
          <a:bodyPr>
            <a:noAutofit/>
          </a:bodyPr>
          <a:lstStyle/>
          <a:p>
            <a:pPr indent="342900" algn="just"/>
            <a:r>
              <a:rPr lang="ru-RU" sz="20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г)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фактическое наличие объектов инвентаризации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действительное </a:t>
            </a:r>
            <a:r>
              <a:rPr lang="ru-RU" sz="2000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существование </a:t>
            </a:r>
            <a:r>
              <a:rPr lang="ru-RU" sz="2000" i="1" dirty="0" err="1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объекто</a:t>
            </a:r>
            <a:r>
              <a:rPr lang="ru-RU" sz="2000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их состояние и обоснованность нахождения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у организации </a:t>
            </a:r>
            <a:r>
              <a:rPr lang="ru-RU" sz="2000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(ранее - определение не формулировалось);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0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д)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документы инвентаризации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документы, </a:t>
            </a:r>
            <a:r>
              <a:rPr lang="ru-RU" sz="2000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которыми оформляются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ru-RU" sz="2000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сведения о фактическом наличии</a:t>
            </a:r>
            <a:r>
              <a:rPr lang="ru-RU" sz="2000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объектов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инвентаризации,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ru-RU" sz="2000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сопоставление их с данными регистров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бухгалтерского учета,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ru-RU" sz="2000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результаты инвентаризации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ru-RU" sz="2000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ранее - определение не формулировалось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);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0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е)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срок проведения инвентаризации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ru-RU" sz="2000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даты начала и окончания проведения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инвентаризации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ru-RU" sz="2000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ранее - определение не формулировалось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);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000" b="1" dirty="0">
                <a:solidFill>
                  <a:srgbClr val="0000FF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ж) </a:t>
            </a:r>
            <a:r>
              <a:rPr lang="ru-RU" sz="2000" b="1" i="1" u="sng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материально ответственные лица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- работники, на которых </a:t>
            </a:r>
            <a:r>
              <a:rPr lang="ru-RU" sz="2000" i="1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возложена материальная ответственность</a:t>
            </a:r>
            <a:r>
              <a:rPr lang="ru-RU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а также руководители коллектива (бригадиры) и члены коллектива (бригады) при коллективной (бригадной) материальной ответственности 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ru-RU" sz="2000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ранее - определение не формулировалось</a:t>
            </a:r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342900" algn="just"/>
            <a:r>
              <a:rPr lang="ru-RU" sz="2000" dirty="0"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060908" y="6205135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400" smtClean="0">
                <a:solidFill>
                  <a:schemeClr val="bg1">
                    <a:lumMod val="95000"/>
                  </a:schemeClr>
                </a:solidFill>
                <a:latin typeface="Georgia" pitchFamily="18" charset="0"/>
              </a:rPr>
              <a:pPr/>
              <a:t>9</a:t>
            </a:fld>
            <a:endParaRPr lang="en-US" sz="2400" dirty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7564FB6-849E-457E-B15B-266D16B6842B}"/>
              </a:ext>
            </a:extLst>
          </p:cNvPr>
          <p:cNvSpPr txBox="1">
            <a:spLocks/>
          </p:cNvSpPr>
          <p:nvPr/>
        </p:nvSpPr>
        <p:spPr>
          <a:xfrm>
            <a:off x="824680" y="242372"/>
            <a:ext cx="10148120" cy="4690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br>
              <a:rPr lang="ru-RU" sz="12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ahoma" panose="020B0604030504040204" pitchFamily="34" charset="0"/>
              </a:rPr>
              <a:t>Занятие 12</a:t>
            </a:r>
            <a:endParaRPr lang="ru-RU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600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D8A2E6DA-9958-4096-B3F9-05F169EF1B9A}"/>
              </a:ext>
            </a:extLst>
          </p:cNvPr>
          <p:cNvSpPr txBox="1">
            <a:spLocks/>
          </p:cNvSpPr>
          <p:nvPr/>
        </p:nvSpPr>
        <p:spPr>
          <a:xfrm>
            <a:off x="197892" y="6455393"/>
            <a:ext cx="8603673" cy="2870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971165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2943</TotalTime>
  <Words>2747</Words>
  <Application>Microsoft Office PowerPoint</Application>
  <PresentationFormat>Широкоэкранный</PresentationFormat>
  <Paragraphs>195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5" baseType="lpstr">
      <vt:lpstr>Arial</vt:lpstr>
      <vt:lpstr>Calibri</vt:lpstr>
      <vt:lpstr>Georgia</vt:lpstr>
      <vt:lpstr>Times New Roman</vt:lpstr>
      <vt:lpstr>Trebuchet MS</vt:lpstr>
      <vt:lpstr>Wingdings</vt:lpstr>
      <vt:lpstr>Wingdings 3</vt:lpstr>
      <vt:lpstr>Аспект</vt:lpstr>
      <vt:lpstr>          Мероприятие проводится в рамках проекта «Информационная поддержка НКО: налогообложение и бухгалтерский учёт. Этап V» с использованием гранта Президента Российской Федерации на развитие гражданского общества, предоставленного Фондом президентских грантов»   Занятие 12  из цикла     «Бухгалтерский учет в НКО для бухгалтера, начинающего работу  в некоммерческой организации»  Тема занятия Организация и проведение инвентаризации в НКО с учетом требований ФСБУ 28/2023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Марго</dc:creator>
  <cp:lastModifiedBy>Марго</cp:lastModifiedBy>
  <cp:revision>90</cp:revision>
  <dcterms:created xsi:type="dcterms:W3CDTF">2022-01-19T14:01:09Z</dcterms:created>
  <dcterms:modified xsi:type="dcterms:W3CDTF">2024-11-04T22:50:09Z</dcterms:modified>
</cp:coreProperties>
</file>