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4" r:id="rId2"/>
  </p:sldMasterIdLst>
  <p:notesMasterIdLst>
    <p:notesMasterId r:id="rId30"/>
  </p:notesMasterIdLst>
  <p:sldIdLst>
    <p:sldId id="258" r:id="rId3"/>
    <p:sldId id="275" r:id="rId4"/>
    <p:sldId id="277" r:id="rId5"/>
    <p:sldId id="286" r:id="rId6"/>
    <p:sldId id="289" r:id="rId7"/>
    <p:sldId id="306" r:id="rId8"/>
    <p:sldId id="304" r:id="rId9"/>
    <p:sldId id="303" r:id="rId10"/>
    <p:sldId id="305" r:id="rId11"/>
    <p:sldId id="287" r:id="rId12"/>
    <p:sldId id="288" r:id="rId13"/>
    <p:sldId id="307" r:id="rId14"/>
    <p:sldId id="308" r:id="rId15"/>
    <p:sldId id="268" r:id="rId16"/>
    <p:sldId id="292" r:id="rId17"/>
    <p:sldId id="297" r:id="rId18"/>
    <p:sldId id="300" r:id="rId19"/>
    <p:sldId id="298" r:id="rId20"/>
    <p:sldId id="299" r:id="rId21"/>
    <p:sldId id="301" r:id="rId22"/>
    <p:sldId id="309" r:id="rId23"/>
    <p:sldId id="310" r:id="rId24"/>
    <p:sldId id="311" r:id="rId25"/>
    <p:sldId id="269" r:id="rId26"/>
    <p:sldId id="290" r:id="rId27"/>
    <p:sldId id="291" r:id="rId28"/>
    <p:sldId id="267" r:id="rId29"/>
  </p:sldIdLst>
  <p:sldSz cx="18288000" cy="10287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Montserrat" panose="020B0604020202020204" charset="-52"/>
      <p:regular r:id="rId35"/>
      <p:bold r:id="rId36"/>
      <p:italic r:id="rId37"/>
      <p:boldItalic r:id="rId38"/>
    </p:embeddedFont>
    <p:embeddedFont>
      <p:font typeface="Cambria" panose="02040503050406030204" pitchFamily="18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747775"/>
          </p15:clr>
        </p15:guide>
        <p15:guide id="2" pos="576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756" y="66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58d9bfcfdd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258d9bfcfdd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5160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4723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0782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0377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8230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FCE5C-91BA-4EFB-9D6A-796D8D00297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689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 </a:t>
            </a:r>
            <a:r>
              <a:rPr lang="ru-RU" dirty="0" err="1" smtClean="0"/>
              <a:t>блокчейн-сетях</a:t>
            </a:r>
            <a:r>
              <a:rPr lang="ru-RU" dirty="0" smtClean="0"/>
              <a:t> покупатель и продавец актива подтверждают транзакцию с помощью криптографических ключей — специальных уникальных цифровых кодов: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FCE5C-91BA-4EFB-9D6A-796D8D00297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9045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21595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18249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5050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58d9bfcfdd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258d9bfcfdd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26498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81565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36325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99285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39420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58d9bfcfdd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g258d9bfcfdd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5875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3837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194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Если владелец кошелька, например, забудет его номер, то никак не сможет доказать, что счет принадлежит именно ему. Все, что хранилось в кошельке, окажется потерянным навсегда.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FCE5C-91BA-4EFB-9D6A-796D8D00297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954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7515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2470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3496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623400" y="2212250"/>
            <a:ext cx="17041200" cy="39270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623400" y="6304450"/>
            <a:ext cx="17041200" cy="2601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5720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914400" lvl="1" indent="-4064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219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630796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406400" indent="-38100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406400" indent="2540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406400" indent="2540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406400" indent="2540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406400" indent="2540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975293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indent="-342900">
              <a:spcBef>
                <a:spcPts val="300"/>
              </a:spcBef>
            </a:lvl1pPr>
            <a:lvl2pPr marL="963384" indent="-391884">
              <a:spcBef>
                <a:spcPts val="300"/>
              </a:spcBef>
            </a:lvl2pPr>
            <a:lvl3pPr marL="1485900" indent="-457200">
              <a:spcBef>
                <a:spcPts val="300"/>
              </a:spcBef>
            </a:lvl3pPr>
            <a:lvl4pPr marL="2034538" indent="-548638">
              <a:spcBef>
                <a:spcPts val="300"/>
              </a:spcBef>
            </a:lvl4pPr>
            <a:lvl5pPr marL="2491738" indent="-548638">
              <a:spcBef>
                <a:spcPts val="300"/>
              </a:spcBef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411255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/>
            </a:lvl1pPr>
          </a:lstStyle>
          <a:p>
            <a:r>
              <a:t>Текст заголовка</a:t>
            </a:r>
          </a:p>
        </p:txBody>
      </p:sp>
      <p:sp>
        <p:nvSpPr>
          <p:cNvPr id="3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2286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2286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2286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2286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2286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2933032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indent="-406400">
              <a:spcBef>
                <a:spcPts val="500"/>
              </a:spcBef>
              <a:buSzPts val="2800"/>
              <a:defRPr sz="2800"/>
            </a:lvl1pPr>
            <a:lvl2pPr marL="977900" indent="-444500">
              <a:spcBef>
                <a:spcPts val="500"/>
              </a:spcBef>
              <a:buSzPts val="2800"/>
              <a:defRPr sz="2800"/>
            </a:lvl2pPr>
            <a:lvl3pPr marL="1513838" indent="-497838">
              <a:spcBef>
                <a:spcPts val="500"/>
              </a:spcBef>
              <a:buSzPts val="2800"/>
              <a:defRPr sz="2800"/>
            </a:lvl3pPr>
            <a:lvl4pPr marL="2019300" indent="-533400">
              <a:spcBef>
                <a:spcPts val="500"/>
              </a:spcBef>
              <a:buSzPts val="2800"/>
              <a:defRPr sz="2800"/>
            </a:lvl4pPr>
            <a:lvl5pPr marL="2476500" indent="-533400">
              <a:spcBef>
                <a:spcPts val="500"/>
              </a:spcBef>
              <a:buSzPts val="2800"/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7" name="Google Shape;36;p21"/>
          <p:cNvSpPr txBox="1">
            <a:spLocks noGrp="1"/>
          </p:cNvSpPr>
          <p:nvPr>
            <p:ph type="body" sz="quarter" idx="21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516344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228600">
              <a:spcBef>
                <a:spcPts val="40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400"/>
              </a:spcBef>
              <a:buClrTx/>
              <a:buSzTx/>
              <a:buFontTx/>
              <a:buNone/>
              <a:defRPr sz="2400"/>
            </a:lvl2pPr>
            <a:lvl3pPr marL="0" indent="228600">
              <a:spcBef>
                <a:spcPts val="400"/>
              </a:spcBef>
              <a:buClrTx/>
              <a:buSzTx/>
              <a:buFontTx/>
              <a:buNone/>
              <a:defRPr sz="2400"/>
            </a:lvl3pPr>
            <a:lvl4pPr marL="0" indent="228600">
              <a:spcBef>
                <a:spcPts val="400"/>
              </a:spcBef>
              <a:buClrTx/>
              <a:buSzTx/>
              <a:buFontTx/>
              <a:buNone/>
              <a:defRPr sz="2400"/>
            </a:lvl4pPr>
            <a:lvl5pPr marL="0" indent="228600">
              <a:spcBef>
                <a:spcPts val="400"/>
              </a:spcBef>
              <a:buClrTx/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7" name="Google Shape;43;p22"/>
          <p:cNvSpPr txBox="1">
            <a:spLocks noGrp="1"/>
          </p:cNvSpPr>
          <p:nvPr>
            <p:ph type="body" sz="quarter" idx="21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" name="Google Shape;44;p22"/>
          <p:cNvSpPr txBox="1">
            <a:spLocks noGrp="1"/>
          </p:cNvSpPr>
          <p:nvPr>
            <p:ph type="body" sz="quarter" idx="22"/>
          </p:nvPr>
        </p:nvSpPr>
        <p:spPr>
          <a:xfrm>
            <a:off x="4645025" y="1535111"/>
            <a:ext cx="4041775" cy="639765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9" name="Google Shape;45;p22"/>
          <p:cNvSpPr txBox="1">
            <a:spLocks noGrp="1"/>
          </p:cNvSpPr>
          <p:nvPr>
            <p:ph type="body" sz="quarter" idx="23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523757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653993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23400" y="4301700"/>
            <a:ext cx="17041200" cy="1683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5" cy="1162050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Текст заголовка</a:t>
            </a:r>
          </a:p>
        </p:txBody>
      </p:sp>
      <p:sp>
        <p:nvSpPr>
          <p:cNvPr id="7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7" name="Google Shape;57;p24"/>
          <p:cNvSpPr txBox="1">
            <a:spLocks noGrp="1"/>
          </p:cNvSpPr>
          <p:nvPr>
            <p:ph type="body" sz="quarter" idx="21"/>
          </p:nvPr>
        </p:nvSpPr>
        <p:spPr>
          <a:xfrm>
            <a:off x="457198" y="1435100"/>
            <a:ext cx="3008316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3081209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r>
              <a:t>Текст заголовка</a:t>
            </a:r>
          </a:p>
        </p:txBody>
      </p:sp>
      <p:sp>
        <p:nvSpPr>
          <p:cNvPr id="86" name="Google Shape;63;p25"/>
          <p:cNvSpPr>
            <a:spLocks noGrp="1"/>
          </p:cNvSpPr>
          <p:nvPr>
            <p:ph type="pic" sz="quarter" idx="21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228600">
              <a:spcBef>
                <a:spcPts val="200"/>
              </a:spcBef>
              <a:buClrTx/>
              <a:buSzTx/>
              <a:buFontTx/>
              <a:buNone/>
              <a:defRPr sz="1400"/>
            </a:lvl1pPr>
            <a:lvl2pPr marL="0" indent="228600">
              <a:spcBef>
                <a:spcPts val="200"/>
              </a:spcBef>
              <a:buClrTx/>
              <a:buSzTx/>
              <a:buFontTx/>
              <a:buNone/>
              <a:defRPr sz="1400"/>
            </a:lvl2pPr>
            <a:lvl3pPr marL="0" indent="228600">
              <a:spcBef>
                <a:spcPts val="200"/>
              </a:spcBef>
              <a:buClrTx/>
              <a:buSzTx/>
              <a:buFontTx/>
              <a:buNone/>
              <a:defRPr sz="1400"/>
            </a:lvl3pPr>
            <a:lvl4pPr marL="0" indent="228600">
              <a:spcBef>
                <a:spcPts val="200"/>
              </a:spcBef>
              <a:buClrTx/>
              <a:buSzTx/>
              <a:buFontTx/>
              <a:buNone/>
              <a:defRPr sz="1400"/>
            </a:lvl4pPr>
            <a:lvl5pPr marL="0" indent="228600">
              <a:spcBef>
                <a:spcPts val="200"/>
              </a:spcBef>
              <a:buClrTx/>
              <a:buSzTx/>
              <a:buFont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0927946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 rot="5400000">
            <a:off x="2309017" y="-251619"/>
            <a:ext cx="4525965" cy="8229601"/>
          </a:xfrm>
          <a:prstGeom prst="rect">
            <a:avLst/>
          </a:prstGeom>
        </p:spPr>
        <p:txBody>
          <a:bodyPr/>
          <a:lstStyle>
            <a:lvl1pPr indent="-342900">
              <a:spcBef>
                <a:spcPts val="300"/>
              </a:spcBef>
            </a:lvl1pPr>
            <a:lvl2pPr marL="963384" indent="-391884">
              <a:spcBef>
                <a:spcPts val="300"/>
              </a:spcBef>
            </a:lvl2pPr>
            <a:lvl3pPr marL="1485900" indent="-457200">
              <a:spcBef>
                <a:spcPts val="300"/>
              </a:spcBef>
            </a:lvl3pPr>
            <a:lvl4pPr marL="2034538" indent="-548638">
              <a:spcBef>
                <a:spcPts val="300"/>
              </a:spcBef>
            </a:lvl4pPr>
            <a:lvl5pPr marL="2491738" indent="-548638">
              <a:spcBef>
                <a:spcPts val="300"/>
              </a:spcBef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0655967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_TITLE_AND_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Текст заголовка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7" cy="20574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0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 rot="5400000">
            <a:off x="541337" y="190501"/>
            <a:ext cx="5851527" cy="6019802"/>
          </a:xfrm>
          <a:prstGeom prst="rect">
            <a:avLst/>
          </a:prstGeom>
        </p:spPr>
        <p:txBody>
          <a:bodyPr/>
          <a:lstStyle>
            <a:lvl1pPr indent="-342900">
              <a:spcBef>
                <a:spcPts val="300"/>
              </a:spcBef>
            </a:lvl1pPr>
            <a:lvl2pPr marL="963384" indent="-391884">
              <a:spcBef>
                <a:spcPts val="300"/>
              </a:spcBef>
            </a:lvl2pPr>
            <a:lvl3pPr marL="1485900" indent="-457200">
              <a:spcBef>
                <a:spcPts val="300"/>
              </a:spcBef>
            </a:lvl3pPr>
            <a:lvl4pPr marL="2034538" indent="-548638">
              <a:spcBef>
                <a:spcPts val="300"/>
              </a:spcBef>
            </a:lvl4pPr>
            <a:lvl5pPr marL="2491738" indent="-548638">
              <a:spcBef>
                <a:spcPts val="300"/>
              </a:spcBef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5342011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112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7999800" cy="6832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9664800" y="2304950"/>
            <a:ext cx="7999800" cy="6832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623400" y="1111200"/>
            <a:ext cx="5616000" cy="15114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623400" y="2779200"/>
            <a:ext cx="5616000" cy="6358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980500" y="900300"/>
            <a:ext cx="12735600" cy="8181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9144000" y="-250"/>
            <a:ext cx="91440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531000" y="2466350"/>
            <a:ext cx="8090400" cy="29646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1pPr>
            <a:lvl2pPr lvl="1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531000" y="5606150"/>
            <a:ext cx="8090400" cy="2470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9879000" y="1448150"/>
            <a:ext cx="7674000" cy="739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457200" lvl="0" indent="-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623400" y="8461150"/>
            <a:ext cx="11997600" cy="121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●"/>
              <a:defRPr sz="3600">
                <a:solidFill>
                  <a:schemeClr val="dk2"/>
                </a:solidFill>
              </a:defRPr>
            </a:lvl1pPr>
            <a:lvl2pPr marL="914400" lvl="1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marL="1371600" lvl="2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marL="1828800" lvl="3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marL="2286000" lvl="4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marL="2743200" lvl="5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marL="3200400" lvl="6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marL="3657600" lvl="7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marL="4114800" lvl="8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r">
              <a:buNone/>
              <a:defRPr sz="2000">
                <a:solidFill>
                  <a:schemeClr val="dk2"/>
                </a:solidFill>
              </a:defRPr>
            </a:lvl1pPr>
            <a:lvl2pPr lvl="1" algn="r">
              <a:buNone/>
              <a:defRPr sz="2000">
                <a:solidFill>
                  <a:schemeClr val="dk2"/>
                </a:solidFill>
              </a:defRPr>
            </a:lvl2pPr>
            <a:lvl3pPr lvl="2" algn="r">
              <a:buNone/>
              <a:defRPr sz="2000">
                <a:solidFill>
                  <a:schemeClr val="dk2"/>
                </a:solidFill>
              </a:defRPr>
            </a:lvl3pPr>
            <a:lvl4pPr lvl="3" algn="r">
              <a:buNone/>
              <a:defRPr sz="2000">
                <a:solidFill>
                  <a:schemeClr val="dk2"/>
                </a:solidFill>
              </a:defRPr>
            </a:lvl4pPr>
            <a:lvl5pPr lvl="4" algn="r">
              <a:buNone/>
              <a:defRPr sz="2000">
                <a:solidFill>
                  <a:schemeClr val="dk2"/>
                </a:solidFill>
              </a:defRPr>
            </a:lvl5pPr>
            <a:lvl6pPr lvl="5" algn="r">
              <a:buNone/>
              <a:defRPr sz="2000">
                <a:solidFill>
                  <a:schemeClr val="dk2"/>
                </a:solidFill>
              </a:defRPr>
            </a:lvl6pPr>
            <a:lvl7pPr lvl="6" algn="r">
              <a:buNone/>
              <a:defRPr sz="2000">
                <a:solidFill>
                  <a:schemeClr val="dk2"/>
                </a:solidFill>
              </a:defRPr>
            </a:lvl7pPr>
            <a:lvl8pPr lvl="7" algn="r">
              <a:buNone/>
              <a:defRPr sz="2000">
                <a:solidFill>
                  <a:schemeClr val="dk2"/>
                </a:solidFill>
              </a:defRPr>
            </a:lvl8pPr>
            <a:lvl9pPr lvl="8" algn="r">
              <a:buNone/>
              <a:defRPr sz="2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9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740025" y="1154906"/>
            <a:ext cx="14630400" cy="2502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0207625" y="3657600"/>
            <a:ext cx="7162800" cy="662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8219" y="6414781"/>
            <a:ext cx="258582" cy="248264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226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457200" marR="0" indent="-4318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2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972457" marR="0" indent="-464457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2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498600" marR="0" indent="-5080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2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042160" marR="0" indent="-56896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2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499360" marR="0" indent="-56896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2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956560" marR="0" indent="-56896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2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413759" marR="0" indent="-56895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2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870959" marR="0" indent="-56895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2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328159" marR="0" indent="-56895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2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16000"/>
          </a:srgbClr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55592">
            <a:off x="13555772" y="4662509"/>
            <a:ext cx="3959331" cy="66259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974272" y="2293919"/>
            <a:ext cx="1228205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6000"/>
            </a:pPr>
            <a:r>
              <a:rPr lang="ru-RU" sz="6000" b="1" dirty="0" smtClean="0">
                <a:solidFill>
                  <a:srgbClr val="80409B"/>
                </a:solidFill>
                <a:latin typeface="Montserrat"/>
                <a:ea typeface="Montserrat"/>
                <a:cs typeface="Montserrat"/>
                <a:sym typeface="Montserrat"/>
              </a:rPr>
              <a:t>Договор пожертвования</a:t>
            </a:r>
            <a:endParaRPr lang="ru-RU" sz="2400" dirty="0"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buSzPts val="3200"/>
            </a:pPr>
            <a:r>
              <a:rPr lang="ru-RU" sz="4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lang="ru-RU" sz="4800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существенные </a:t>
            </a:r>
            <a:r>
              <a:rPr lang="ru-RU" sz="4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условия, способы заключения, отчетность, отмена и возврат пожертвования, судебная практика)»</a:t>
            </a:r>
            <a:endParaRPr lang="ru-RU" sz="4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47820" y="7866453"/>
            <a:ext cx="51908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Montserrat"/>
                <a:ea typeface="Montserrat"/>
                <a:cs typeface="Montserrat"/>
                <a:sym typeface="Montserrat"/>
              </a:rPr>
              <a:t>Воробьев Константин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554675" y="477685"/>
            <a:ext cx="12734903" cy="134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88" tIns="139088" rIns="139088" bIns="139088" anchor="t" anchorCtr="0">
            <a:noAutofit/>
          </a:bodyPr>
          <a:lstStyle/>
          <a:p>
            <a:r>
              <a:rPr lang="ru-RU" sz="7200" b="1" dirty="0" smtClean="0">
                <a:solidFill>
                  <a:srgbClr val="7D3F95"/>
                </a:solidFill>
                <a:latin typeface="Montserrat"/>
                <a:ea typeface="Montserrat"/>
                <a:cs typeface="Montserrat"/>
                <a:sym typeface="Montserrat"/>
              </a:rPr>
              <a:t>Что </a:t>
            </a:r>
            <a:r>
              <a:rPr lang="ru-RU" sz="7200" b="1" dirty="0">
                <a:solidFill>
                  <a:srgbClr val="7D3F95"/>
                </a:solidFill>
                <a:latin typeface="Montserrat"/>
                <a:ea typeface="Montserrat"/>
                <a:cs typeface="Montserrat"/>
                <a:sym typeface="Montserrat"/>
              </a:rPr>
              <a:t>такое </a:t>
            </a:r>
            <a:r>
              <a:rPr lang="ru-RU" sz="72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пожертвование?</a:t>
            </a:r>
            <a:endParaRPr sz="72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7375966" y="9395138"/>
            <a:ext cx="724997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algn="ctr"/>
            <a:fld id="{00000000-1234-1234-1234-123412341234}" type="slidenum">
              <a:rPr lang="ru-RU" sz="2100">
                <a:solidFill>
                  <a:srgbClr val="22416D"/>
                </a:solidFill>
              </a:rPr>
              <a:pPr algn="ctr"/>
              <a:t>10</a:t>
            </a:fld>
            <a:endParaRPr sz="2100" dirty="0">
              <a:solidFill>
                <a:srgbClr val="22416D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53291" y="2910394"/>
            <a:ext cx="8356682" cy="70751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733718" y="4801647"/>
            <a:ext cx="3976255" cy="39485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30586" y="3969994"/>
            <a:ext cx="24352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Montserrat"/>
                <a:sym typeface="Montserrat"/>
              </a:rPr>
              <a:t>Дарение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65868" y="6129588"/>
            <a:ext cx="29562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chemeClr val="tx1"/>
                </a:solidFill>
                <a:latin typeface="Montserrat"/>
                <a:sym typeface="Montserrat"/>
              </a:rPr>
              <a:t>Пожертво</a:t>
            </a:r>
            <a:r>
              <a:rPr lang="ru-RU" sz="3600" b="1" dirty="0" smtClean="0">
                <a:solidFill>
                  <a:schemeClr val="tx1"/>
                </a:solidFill>
                <a:latin typeface="Montserrat"/>
                <a:sym typeface="Montserrat"/>
              </a:rPr>
              <a:t>-</a:t>
            </a:r>
          </a:p>
          <a:p>
            <a:r>
              <a:rPr lang="ru-RU" sz="3600" b="1" dirty="0" err="1" smtClean="0">
                <a:solidFill>
                  <a:schemeClr val="tx1"/>
                </a:solidFill>
                <a:latin typeface="Montserrat"/>
                <a:sym typeface="Montserrat"/>
              </a:rPr>
              <a:t>вание</a:t>
            </a:r>
            <a:endParaRPr lang="ru-RU" sz="3600" b="1" dirty="0" smtClean="0">
              <a:solidFill>
                <a:schemeClr val="tx1"/>
              </a:solidFill>
              <a:latin typeface="Montserrat"/>
              <a:sym typeface="Montserra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922127" y="4801647"/>
            <a:ext cx="3976255" cy="39485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086150" y="6269333"/>
            <a:ext cx="16482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Montserrat"/>
                <a:sym typeface="Montserrat"/>
              </a:rPr>
              <a:t>Грант</a:t>
            </a:r>
          </a:p>
        </p:txBody>
      </p:sp>
      <p:sp>
        <p:nvSpPr>
          <p:cNvPr id="13" name="Овал 12"/>
          <p:cNvSpPr/>
          <p:nvPr/>
        </p:nvSpPr>
        <p:spPr>
          <a:xfrm>
            <a:off x="787527" y="5446594"/>
            <a:ext cx="3976255" cy="39485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11348" y="6729752"/>
            <a:ext cx="289855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chemeClr val="tx1"/>
                </a:solidFill>
                <a:latin typeface="Montserrat"/>
                <a:sym typeface="Montserrat"/>
              </a:rPr>
              <a:t>Благотво</a:t>
            </a:r>
            <a:r>
              <a:rPr lang="ru-RU" sz="3600" b="1" dirty="0" smtClean="0">
                <a:solidFill>
                  <a:schemeClr val="tx1"/>
                </a:solidFill>
                <a:latin typeface="Montserrat"/>
                <a:sym typeface="Montserrat"/>
              </a:rPr>
              <a:t>-</a:t>
            </a:r>
          </a:p>
          <a:p>
            <a:r>
              <a:rPr lang="ru-RU" sz="3600" b="1" dirty="0" err="1" smtClean="0">
                <a:solidFill>
                  <a:schemeClr val="tx1"/>
                </a:solidFill>
                <a:latin typeface="Montserrat"/>
                <a:sym typeface="Montserrat"/>
              </a:rPr>
              <a:t>рительная</a:t>
            </a:r>
            <a:endParaRPr lang="ru-RU" sz="3600" b="1" dirty="0" smtClean="0">
              <a:solidFill>
                <a:schemeClr val="tx1"/>
              </a:solidFill>
              <a:latin typeface="Montserrat"/>
              <a:sym typeface="Montserrat"/>
            </a:endParaRPr>
          </a:p>
          <a:p>
            <a:r>
              <a:rPr lang="ru-RU" sz="3600" b="1" dirty="0" smtClean="0">
                <a:solidFill>
                  <a:schemeClr val="tx1"/>
                </a:solidFill>
                <a:latin typeface="Montserrat"/>
                <a:sym typeface="Montserrat"/>
              </a:rPr>
              <a:t>помощь</a:t>
            </a:r>
            <a:endParaRPr lang="ru-RU" sz="3600" b="1" dirty="0">
              <a:solidFill>
                <a:schemeClr val="tx1"/>
              </a:solidFill>
              <a:latin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32834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554675" y="455245"/>
            <a:ext cx="12734903" cy="134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88" tIns="139088" rIns="139088" bIns="139088" anchor="t" anchorCtr="0">
            <a:noAutofit/>
          </a:bodyPr>
          <a:lstStyle/>
          <a:p>
            <a:r>
              <a:rPr lang="ru-RU" sz="7200" b="1" dirty="0" smtClean="0">
                <a:solidFill>
                  <a:srgbClr val="7D3F95"/>
                </a:solidFill>
                <a:latin typeface="Montserrat"/>
                <a:ea typeface="Montserrat"/>
                <a:cs typeface="Montserrat"/>
                <a:sym typeface="Montserrat"/>
              </a:rPr>
              <a:t>Что </a:t>
            </a:r>
            <a:r>
              <a:rPr lang="ru-RU" sz="7200" b="1" dirty="0">
                <a:solidFill>
                  <a:srgbClr val="7D3F95"/>
                </a:solidFill>
                <a:latin typeface="Montserrat"/>
                <a:ea typeface="Montserrat"/>
                <a:cs typeface="Montserrat"/>
                <a:sym typeface="Montserrat"/>
              </a:rPr>
              <a:t>такое </a:t>
            </a:r>
            <a:r>
              <a:rPr lang="ru-RU" sz="72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пожертвование?</a:t>
            </a:r>
            <a:endParaRPr sz="72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7375966" y="9395138"/>
            <a:ext cx="704215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algn="ctr"/>
            <a:fld id="{00000000-1234-1234-1234-123412341234}" type="slidenum">
              <a:rPr lang="ru-RU" sz="2100">
                <a:solidFill>
                  <a:srgbClr val="22416D"/>
                </a:solidFill>
              </a:rPr>
              <a:pPr algn="ctr"/>
              <a:t>11</a:t>
            </a:fld>
            <a:endParaRPr sz="2100">
              <a:solidFill>
                <a:srgbClr val="22416D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53291" y="2910394"/>
            <a:ext cx="8356682" cy="70751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733718" y="4801647"/>
            <a:ext cx="3976255" cy="39485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30586" y="3969994"/>
            <a:ext cx="24352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Montserrat"/>
                <a:sym typeface="Montserrat"/>
              </a:rPr>
              <a:t>Дарение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65868" y="6129588"/>
            <a:ext cx="29562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chemeClr val="tx1"/>
                </a:solidFill>
                <a:latin typeface="Montserrat"/>
                <a:sym typeface="Montserrat"/>
              </a:rPr>
              <a:t>Пожертво</a:t>
            </a:r>
            <a:r>
              <a:rPr lang="ru-RU" sz="3600" b="1" dirty="0" smtClean="0">
                <a:solidFill>
                  <a:schemeClr val="tx1"/>
                </a:solidFill>
                <a:latin typeface="Montserrat"/>
                <a:sym typeface="Montserrat"/>
              </a:rPr>
              <a:t>-</a:t>
            </a:r>
          </a:p>
          <a:p>
            <a:r>
              <a:rPr lang="ru-RU" sz="3600" b="1" dirty="0" err="1" smtClean="0">
                <a:solidFill>
                  <a:schemeClr val="tx1"/>
                </a:solidFill>
                <a:latin typeface="Montserrat"/>
                <a:sym typeface="Montserrat"/>
              </a:rPr>
              <a:t>вание</a:t>
            </a:r>
            <a:endParaRPr lang="ru-RU" sz="3600" b="1" dirty="0" smtClean="0">
              <a:solidFill>
                <a:schemeClr val="tx1"/>
              </a:solidFill>
              <a:latin typeface="Montserrat"/>
              <a:sym typeface="Montserra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922127" y="4801647"/>
            <a:ext cx="3976255" cy="39485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086150" y="6269333"/>
            <a:ext cx="16482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Montserrat"/>
                <a:sym typeface="Montserrat"/>
              </a:rPr>
              <a:t>Грант</a:t>
            </a:r>
          </a:p>
        </p:txBody>
      </p:sp>
      <p:sp>
        <p:nvSpPr>
          <p:cNvPr id="13" name="Овал 12"/>
          <p:cNvSpPr/>
          <p:nvPr/>
        </p:nvSpPr>
        <p:spPr>
          <a:xfrm>
            <a:off x="787527" y="5446594"/>
            <a:ext cx="3976255" cy="39485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11348" y="6729752"/>
            <a:ext cx="289855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chemeClr val="tx1"/>
                </a:solidFill>
                <a:latin typeface="Montserrat"/>
                <a:sym typeface="Montserrat"/>
              </a:rPr>
              <a:t>Благотво</a:t>
            </a:r>
            <a:r>
              <a:rPr lang="ru-RU" sz="3600" b="1" dirty="0" smtClean="0">
                <a:solidFill>
                  <a:schemeClr val="tx1"/>
                </a:solidFill>
                <a:latin typeface="Montserrat"/>
                <a:sym typeface="Montserrat"/>
              </a:rPr>
              <a:t>-</a:t>
            </a:r>
          </a:p>
          <a:p>
            <a:r>
              <a:rPr lang="ru-RU" sz="3600" b="1" dirty="0" err="1" smtClean="0">
                <a:solidFill>
                  <a:schemeClr val="tx1"/>
                </a:solidFill>
                <a:latin typeface="Montserrat"/>
                <a:sym typeface="Montserrat"/>
              </a:rPr>
              <a:t>рительная</a:t>
            </a:r>
            <a:endParaRPr lang="ru-RU" sz="3600" b="1" dirty="0" smtClean="0">
              <a:solidFill>
                <a:schemeClr val="tx1"/>
              </a:solidFill>
              <a:latin typeface="Montserrat"/>
              <a:sym typeface="Montserrat"/>
            </a:endParaRPr>
          </a:p>
          <a:p>
            <a:r>
              <a:rPr lang="ru-RU" sz="3600" b="1" dirty="0" smtClean="0">
                <a:solidFill>
                  <a:schemeClr val="tx1"/>
                </a:solidFill>
                <a:latin typeface="Montserrat"/>
                <a:sym typeface="Montserrat"/>
              </a:rPr>
              <a:t>помощь</a:t>
            </a:r>
            <a:endParaRPr lang="ru-RU" sz="3600" b="1" dirty="0">
              <a:solidFill>
                <a:schemeClr val="tx1"/>
              </a:solidFill>
              <a:latin typeface="Montserrat"/>
              <a:sym typeface="Montserrat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1898382" y="1395188"/>
            <a:ext cx="3976255" cy="39485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270521" y="2745921"/>
            <a:ext cx="32319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Montserrat"/>
                <a:sym typeface="Montserrat"/>
              </a:rPr>
              <a:t>Взнос </a:t>
            </a:r>
          </a:p>
          <a:p>
            <a:r>
              <a:rPr lang="ru-RU" sz="3600" b="1" dirty="0" smtClean="0">
                <a:solidFill>
                  <a:schemeClr val="tx1"/>
                </a:solidFill>
                <a:latin typeface="Montserrat"/>
                <a:sym typeface="Montserrat"/>
              </a:rPr>
              <a:t>учредителя</a:t>
            </a:r>
          </a:p>
        </p:txBody>
      </p:sp>
      <p:sp>
        <p:nvSpPr>
          <p:cNvPr id="17" name="Овал 16"/>
          <p:cNvSpPr/>
          <p:nvPr/>
        </p:nvSpPr>
        <p:spPr>
          <a:xfrm>
            <a:off x="12539921" y="5985825"/>
            <a:ext cx="3976255" cy="39485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35649" y="7420866"/>
            <a:ext cx="36805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Montserrat"/>
                <a:sym typeface="Montserrat"/>
              </a:rPr>
              <a:t>Спонсорский </a:t>
            </a:r>
          </a:p>
          <a:p>
            <a:r>
              <a:rPr lang="ru-RU" sz="3600" b="1" dirty="0" smtClean="0">
                <a:solidFill>
                  <a:schemeClr val="tx1"/>
                </a:solidFill>
                <a:latin typeface="Montserrat"/>
                <a:sym typeface="Montserrat"/>
              </a:rPr>
              <a:t>договор</a:t>
            </a:r>
            <a:endParaRPr lang="ru-RU" sz="3600" b="1" dirty="0">
              <a:solidFill>
                <a:schemeClr val="tx1"/>
              </a:solidFill>
              <a:latin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4981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554675" y="735075"/>
            <a:ext cx="14284800" cy="134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88" tIns="139088" rIns="139088" bIns="139088" anchor="t" anchorCtr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b="1" dirty="0" smtClean="0">
                <a:solidFill>
                  <a:srgbClr val="7D3F95"/>
                </a:solidFill>
                <a:latin typeface="Montserrat"/>
                <a:ea typeface="Montserrat"/>
                <a:cs typeface="Montserrat"/>
                <a:sym typeface="Montserrat"/>
              </a:rPr>
              <a:t>Кто вправе подписать договор</a:t>
            </a:r>
            <a:r>
              <a:rPr kumimoji="0" lang="ru-RU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72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пожертвования со стороны донора?</a:t>
            </a:r>
            <a:endParaRPr sz="72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7375966" y="9395138"/>
            <a:ext cx="662651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2100" b="0" i="0" u="none" strike="noStrike" kern="0" cap="none" spc="0" normalizeH="0" baseline="0" noProof="0">
                <a:ln>
                  <a:noFill/>
                </a:ln>
                <a:solidFill>
                  <a:srgbClr val="2241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rgbClr val="22416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982400" y="4077897"/>
            <a:ext cx="4090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20B0604020202020204" charset="-52"/>
                <a:cs typeface="Arial"/>
                <a:sym typeface="Arial"/>
              </a:rPr>
              <a:t>+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311013" y="5166023"/>
            <a:ext cx="1128364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ru-RU" sz="3600" dirty="0" smtClean="0">
                <a:latin typeface="Montserrat"/>
              </a:rPr>
              <a:t>руководитель юридического лица?</a:t>
            </a:r>
          </a:p>
          <a:p>
            <a:pPr marL="571500" indent="-571500">
              <a:buFontTx/>
              <a:buChar char="-"/>
            </a:pPr>
            <a:endParaRPr lang="ru-RU" sz="3600" dirty="0">
              <a:latin typeface="Montserrat"/>
            </a:endParaRPr>
          </a:p>
          <a:p>
            <a:pPr marL="571500" indent="-571500">
              <a:buFontTx/>
              <a:buChar char="-"/>
            </a:pPr>
            <a:r>
              <a:rPr lang="ru-RU" sz="3600" dirty="0" smtClean="0">
                <a:latin typeface="Montserrat"/>
              </a:rPr>
              <a:t>представитель по генеральной доверенности?</a:t>
            </a:r>
          </a:p>
          <a:p>
            <a:pPr marL="571500" indent="-571500">
              <a:buFontTx/>
              <a:buChar char="-"/>
            </a:pPr>
            <a:endParaRPr lang="ru-RU" sz="3600" dirty="0">
              <a:latin typeface="Montserrat"/>
            </a:endParaRPr>
          </a:p>
          <a:p>
            <a:pPr marL="571500" indent="-571500">
              <a:buFontTx/>
              <a:buChar char="-"/>
            </a:pPr>
            <a:r>
              <a:rPr lang="ru-RU" sz="3600" dirty="0">
                <a:latin typeface="Montserrat"/>
              </a:rPr>
              <a:t>л</a:t>
            </a:r>
            <a:r>
              <a:rPr lang="ru-RU" sz="3600" dirty="0" smtClean="0">
                <a:latin typeface="Montserrat"/>
              </a:rPr>
              <a:t>юбой сотрудник юридического лица?</a:t>
            </a:r>
          </a:p>
          <a:p>
            <a:pPr marL="571500" indent="-571500">
              <a:buFontTx/>
              <a:buChar char="-"/>
            </a:pPr>
            <a:endParaRPr lang="ru-RU" sz="3600" dirty="0">
              <a:latin typeface="Montserrat"/>
            </a:endParaRPr>
          </a:p>
          <a:p>
            <a:pPr marL="571500" indent="-571500">
              <a:buFontTx/>
              <a:buChar char="-"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6280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554675" y="735075"/>
            <a:ext cx="14284800" cy="134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88" tIns="139088" rIns="139088" bIns="139088" anchor="t" anchorCtr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b="1" dirty="0" smtClean="0">
                <a:solidFill>
                  <a:srgbClr val="7D3F95"/>
                </a:solidFill>
                <a:latin typeface="Montserrat"/>
                <a:ea typeface="Montserrat"/>
                <a:cs typeface="Montserrat"/>
                <a:sym typeface="Montserrat"/>
              </a:rPr>
              <a:t>Форма </a:t>
            </a:r>
            <a:r>
              <a:rPr lang="ru-RU" sz="72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договора дарения</a:t>
            </a:r>
            <a:endParaRPr sz="72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7375967" y="9395138"/>
            <a:ext cx="621088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2100" b="0" i="0" u="none" strike="noStrike" kern="0" cap="none" spc="0" normalizeH="0" baseline="0" noProof="0">
                <a:ln>
                  <a:noFill/>
                </a:ln>
                <a:solidFill>
                  <a:srgbClr val="2241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rgbClr val="22416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982400" y="4077897"/>
            <a:ext cx="4090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20B0604020202020204" charset="-52"/>
                <a:cs typeface="Arial"/>
                <a:sym typeface="Arial"/>
              </a:rPr>
              <a:t>+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554675" y="3192302"/>
            <a:ext cx="152520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Montserrat"/>
              </a:rPr>
              <a:t>При оформлении договора дарения необходимо </a:t>
            </a:r>
            <a:r>
              <a:rPr lang="ru-RU" sz="3600" dirty="0">
                <a:latin typeface="Montserrat"/>
              </a:rPr>
              <a:t>руководствоваться нормами, регулирующими порядок </a:t>
            </a:r>
            <a:r>
              <a:rPr lang="ru-RU" sz="3600" b="1" dirty="0">
                <a:latin typeface="Montserrat"/>
              </a:rPr>
              <a:t>заключения договора дарения</a:t>
            </a:r>
            <a:r>
              <a:rPr lang="ru-RU" sz="3600" dirty="0">
                <a:latin typeface="Montserrat"/>
              </a:rPr>
              <a:t>. </a:t>
            </a:r>
            <a:endParaRPr lang="ru-RU" sz="3600" dirty="0" smtClean="0">
              <a:latin typeface="Montserrat"/>
            </a:endParaRPr>
          </a:p>
          <a:p>
            <a:endParaRPr lang="ru-RU" sz="3600" dirty="0">
              <a:latin typeface="Montserrat"/>
            </a:endParaRPr>
          </a:p>
          <a:p>
            <a:r>
              <a:rPr lang="ru-RU" sz="3600" dirty="0" smtClean="0">
                <a:latin typeface="Montserrat"/>
              </a:rPr>
              <a:t>Так</a:t>
            </a:r>
            <a:r>
              <a:rPr lang="ru-RU" sz="3600" dirty="0">
                <a:latin typeface="Montserrat"/>
              </a:rPr>
              <a:t>, в случаях, когда пожертвование осуществляет юридическое лицо и сумма пожертвования превышает три тысячи рублей, договор должен быть заключен в письменной форме (п. 2 ст. 574 ГК РФ).</a:t>
            </a:r>
          </a:p>
          <a:p>
            <a:pPr marL="571500" indent="-571500">
              <a:buFontTx/>
              <a:buChar char="-"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7045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554675" y="735075"/>
            <a:ext cx="14284800" cy="134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88" tIns="139088" rIns="139088" bIns="139088" anchor="t" anchorCtr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b="1" dirty="0" smtClean="0">
                <a:solidFill>
                  <a:srgbClr val="7D3F95"/>
                </a:solidFill>
                <a:latin typeface="Montserrat"/>
                <a:ea typeface="Montserrat"/>
                <a:cs typeface="Montserrat"/>
                <a:sym typeface="Montserrat"/>
              </a:rPr>
              <a:t>Договоры</a:t>
            </a:r>
            <a:r>
              <a:rPr kumimoji="0" lang="ru-RU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72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пожертвования</a:t>
            </a:r>
            <a:endParaRPr sz="72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7375966" y="9395138"/>
            <a:ext cx="683433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2100" b="0" i="0" u="none" strike="noStrike" kern="0" cap="none" spc="0" normalizeH="0" baseline="0" noProof="0">
                <a:ln>
                  <a:noFill/>
                </a:ln>
                <a:solidFill>
                  <a:srgbClr val="2241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sz="2100" b="0" i="0" u="none" strike="noStrike" kern="0" cap="none" spc="0" normalizeH="0" baseline="0" noProof="0">
              <a:ln>
                <a:noFill/>
              </a:ln>
              <a:solidFill>
                <a:srgbClr val="22416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982400" y="4077897"/>
            <a:ext cx="4090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20B0604020202020204" charset="-52"/>
                <a:cs typeface="Arial"/>
                <a:sym typeface="Arial"/>
              </a:rPr>
              <a:t>+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91518" y="3303682"/>
            <a:ext cx="14089113" cy="1969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Tx/>
              <a:buChar char="-"/>
            </a:pPr>
            <a:r>
              <a:rPr lang="ru-RU" sz="3600" dirty="0" smtClean="0">
                <a:latin typeface="Montserrat"/>
              </a:rPr>
              <a:t>на уставную деятельность и содержание организации;</a:t>
            </a:r>
          </a:p>
          <a:p>
            <a:pPr marL="571500" indent="-571500">
              <a:buFontTx/>
              <a:buChar char="-"/>
            </a:pPr>
            <a:r>
              <a:rPr lang="ru-RU" sz="3600" dirty="0" smtClean="0">
                <a:latin typeface="Montserrat"/>
              </a:rPr>
              <a:t>на реализацию проектов/программ;</a:t>
            </a:r>
          </a:p>
          <a:p>
            <a:pPr marL="571500" indent="-571500">
              <a:buFontTx/>
              <a:buChar char="-"/>
            </a:pPr>
            <a:r>
              <a:rPr lang="ru-RU" sz="3600" dirty="0" smtClean="0">
                <a:latin typeface="Montserrat"/>
              </a:rPr>
              <a:t>на проведение конкретных мероприятий.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43879" y="2620444"/>
            <a:ext cx="11283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Montserrat"/>
              </a:rPr>
              <a:t>Назначение использования средств</a:t>
            </a:r>
            <a:endParaRPr lang="ru-RU" sz="3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143878" y="5273452"/>
            <a:ext cx="1128364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Montserrat"/>
              </a:rPr>
              <a:t>Виды имущества</a:t>
            </a:r>
          </a:p>
          <a:p>
            <a:endParaRPr lang="ru-RU" sz="1000" b="1" dirty="0" smtClean="0">
              <a:latin typeface="Montserrat"/>
            </a:endParaRPr>
          </a:p>
          <a:p>
            <a:pPr marL="571500" indent="-571500">
              <a:buFontTx/>
              <a:buChar char="-"/>
            </a:pPr>
            <a:r>
              <a:rPr lang="ru-RU" sz="3600" dirty="0" smtClean="0">
                <a:latin typeface="Montserrat"/>
              </a:rPr>
              <a:t>денежные средства;</a:t>
            </a:r>
          </a:p>
          <a:p>
            <a:pPr marL="571500" indent="-571500">
              <a:buFontTx/>
              <a:buChar char="-"/>
            </a:pPr>
            <a:r>
              <a:rPr lang="ru-RU" sz="3600" dirty="0" smtClean="0">
                <a:latin typeface="Montserrat"/>
              </a:rPr>
              <a:t>вещи и имущественные права;</a:t>
            </a:r>
          </a:p>
          <a:p>
            <a:pPr marL="571500" indent="-571500">
              <a:buFontTx/>
              <a:buChar char="-"/>
            </a:pPr>
            <a:r>
              <a:rPr lang="ru-RU" sz="3600" dirty="0" smtClean="0">
                <a:latin typeface="Montserrat"/>
              </a:rPr>
              <a:t>будущее имущество (процент от выручки).</a:t>
            </a:r>
            <a:endParaRPr lang="ru-RU" sz="3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143878" y="8104039"/>
            <a:ext cx="11283647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Montserrat"/>
              </a:rPr>
              <a:t>Способ заключения</a:t>
            </a:r>
          </a:p>
          <a:p>
            <a:endParaRPr lang="ru-RU" sz="1000" b="1" dirty="0" smtClean="0">
              <a:latin typeface="Montserrat"/>
            </a:endParaRPr>
          </a:p>
          <a:p>
            <a:pPr marL="571500" indent="-571500">
              <a:buFontTx/>
              <a:buChar char="-"/>
            </a:pPr>
            <a:r>
              <a:rPr lang="ru-RU" sz="3600" dirty="0" smtClean="0">
                <a:latin typeface="Montserrat"/>
              </a:rPr>
              <a:t>акцепт оферты;</a:t>
            </a:r>
          </a:p>
          <a:p>
            <a:pPr marL="571500" indent="-571500">
              <a:buFontTx/>
              <a:buChar char="-"/>
            </a:pPr>
            <a:r>
              <a:rPr lang="ru-RU" sz="3600" dirty="0" smtClean="0">
                <a:latin typeface="Montserrat"/>
              </a:rPr>
              <a:t>обмен письмами / подписание договора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2403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634" y="972546"/>
            <a:ext cx="16459200" cy="1714500"/>
          </a:xfrm>
        </p:spPr>
        <p:txBody>
          <a:bodyPr>
            <a:normAutofit fontScale="90000"/>
          </a:bodyPr>
          <a:lstStyle/>
          <a:p>
            <a:r>
              <a:rPr lang="ru-RU" sz="7200" b="1" dirty="0">
                <a:solidFill>
                  <a:srgbClr val="7D3F95"/>
                </a:solidFill>
                <a:latin typeface="Montserrat"/>
                <a:ea typeface="Montserrat"/>
                <a:cs typeface="Montserrat"/>
                <a:sym typeface="Arial"/>
              </a:rPr>
              <a:t>Сбор пожертвований </a:t>
            </a:r>
            <a:r>
              <a:rPr lang="ru-RU" sz="72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Arial"/>
              </a:rPr>
              <a:t>через сайт</a:t>
            </a:r>
          </a:p>
        </p:txBody>
      </p:sp>
      <p:sp>
        <p:nvSpPr>
          <p:cNvPr id="21506" name="AutoShape 2" descr="Маска Гая Фокса Анонимная, Анонимная маска, лицо, люди, костюмная вечеринка  png | PNGWing"/>
          <p:cNvSpPr>
            <a:spLocks noChangeAspect="1" noChangeArrowheads="1"/>
          </p:cNvSpPr>
          <p:nvPr/>
        </p:nvSpPr>
        <p:spPr bwMode="auto">
          <a:xfrm>
            <a:off x="233363" y="-216694"/>
            <a:ext cx="457200" cy="457202"/>
          </a:xfrm>
          <a:prstGeom prst="rect">
            <a:avLst/>
          </a:prstGeom>
          <a:noFill/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ru-RU" sz="2100"/>
          </a:p>
        </p:txBody>
      </p:sp>
      <p:sp>
        <p:nvSpPr>
          <p:cNvPr id="21508" name="AutoShape 4" descr="Маска Гая Фокса Анонимная, Анонимная маска, лицо, люди, костюмная вечеринка  png | PNGWing"/>
          <p:cNvSpPr>
            <a:spLocks noChangeAspect="1" noChangeArrowheads="1"/>
          </p:cNvSpPr>
          <p:nvPr/>
        </p:nvSpPr>
        <p:spPr bwMode="auto">
          <a:xfrm>
            <a:off x="233363" y="-216694"/>
            <a:ext cx="457200" cy="457202"/>
          </a:xfrm>
          <a:prstGeom prst="rect">
            <a:avLst/>
          </a:prstGeom>
          <a:noFill/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ru-RU" sz="2100"/>
          </a:p>
        </p:txBody>
      </p:sp>
      <p:sp>
        <p:nvSpPr>
          <p:cNvPr id="21510" name="AutoShape 6" descr="Маска Гая Фокса Анонимная, Анонимная маска, лицо, люди, костюмная вечеринка  png | PNGWing"/>
          <p:cNvSpPr>
            <a:spLocks noChangeAspect="1" noChangeArrowheads="1"/>
          </p:cNvSpPr>
          <p:nvPr/>
        </p:nvSpPr>
        <p:spPr bwMode="auto">
          <a:xfrm>
            <a:off x="233363" y="-216694"/>
            <a:ext cx="457200" cy="457202"/>
          </a:xfrm>
          <a:prstGeom prst="rect">
            <a:avLst/>
          </a:prstGeom>
          <a:noFill/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ru-RU" sz="2100"/>
          </a:p>
        </p:txBody>
      </p:sp>
      <p:sp>
        <p:nvSpPr>
          <p:cNvPr id="21513" name="AutoShape 9" descr="Наклейка Маска Гая Фокса PNG - AVATAN PLUS"/>
          <p:cNvSpPr>
            <a:spLocks noChangeAspect="1" noChangeArrowheads="1"/>
          </p:cNvSpPr>
          <p:nvPr/>
        </p:nvSpPr>
        <p:spPr bwMode="auto">
          <a:xfrm>
            <a:off x="233363" y="-216694"/>
            <a:ext cx="457200" cy="457202"/>
          </a:xfrm>
          <a:prstGeom prst="rect">
            <a:avLst/>
          </a:prstGeom>
          <a:noFill/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ru-RU" sz="2100"/>
          </a:p>
        </p:txBody>
      </p:sp>
      <p:sp>
        <p:nvSpPr>
          <p:cNvPr id="8" name="Прямоугольник 7"/>
          <p:cNvSpPr/>
          <p:nvPr/>
        </p:nvSpPr>
        <p:spPr>
          <a:xfrm>
            <a:off x="287574" y="4330158"/>
            <a:ext cx="49957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spcBef>
                <a:spcPct val="0"/>
              </a:spcBef>
            </a:pPr>
            <a:r>
              <a:rPr lang="ru-RU" sz="4800" b="1" dirty="0">
                <a:latin typeface="Cambria" pitchFamily="18" charset="0"/>
                <a:ea typeface="+mj-ea"/>
                <a:cs typeface="+mj-cs"/>
              </a:rPr>
              <a:t>Жертвователь</a:t>
            </a:r>
            <a:endParaRPr lang="ru-RU" sz="4200" b="1" dirty="0"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66234" y="4086291"/>
            <a:ext cx="49957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spcBef>
                <a:spcPct val="0"/>
              </a:spcBef>
            </a:pPr>
            <a:r>
              <a:rPr lang="ru-RU" sz="4800" b="1" dirty="0">
                <a:latin typeface="Cambria" pitchFamily="18" charset="0"/>
                <a:ea typeface="+mj-ea"/>
                <a:cs typeface="+mj-cs"/>
              </a:rPr>
              <a:t>Оператор</a:t>
            </a:r>
          </a:p>
          <a:p>
            <a:pPr algn="ctr" defTabSz="1371600">
              <a:spcBef>
                <a:spcPct val="0"/>
              </a:spcBef>
            </a:pPr>
            <a:r>
              <a:rPr lang="ru-RU" sz="4800" b="1" dirty="0">
                <a:latin typeface="Cambria" pitchFamily="18" charset="0"/>
                <a:ea typeface="+mj-ea"/>
                <a:cs typeface="+mj-cs"/>
              </a:rPr>
              <a:t>Банк</a:t>
            </a:r>
            <a:endParaRPr lang="ru-RU" sz="4200" b="1" dirty="0">
              <a:latin typeface="Cambria" pitchFamily="18" charset="0"/>
              <a:ea typeface="+mj-ea"/>
              <a:cs typeface="+mj-cs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316774" y="4823453"/>
            <a:ext cx="28435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3086503" y="4330159"/>
            <a:ext cx="4471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spcBef>
                <a:spcPct val="0"/>
              </a:spcBef>
            </a:pPr>
            <a:r>
              <a:rPr lang="ru-RU" sz="4800" b="1" dirty="0">
                <a:latin typeface="Cambria" pitchFamily="18" charset="0"/>
                <a:ea typeface="+mj-ea"/>
                <a:cs typeface="+mj-cs"/>
              </a:rPr>
              <a:t>НКО</a:t>
            </a:r>
            <a:endParaRPr lang="ru-RU" sz="4200" b="1" dirty="0">
              <a:latin typeface="Cambria" pitchFamily="18" charset="0"/>
              <a:ea typeface="+mj-ea"/>
              <a:cs typeface="+mj-cs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1437458" y="4817876"/>
            <a:ext cx="28435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124579" y="6387536"/>
            <a:ext cx="153074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spcBef>
                <a:spcPct val="0"/>
              </a:spcBef>
              <a:defRPr/>
            </a:pPr>
            <a:r>
              <a:rPr lang="ru-RU" sz="3600" b="1" dirty="0">
                <a:solidFill>
                  <a:schemeClr val="tx1"/>
                </a:solidFill>
                <a:latin typeface="Montserrat"/>
              </a:rPr>
              <a:t>1. Договор с оператором </a:t>
            </a:r>
          </a:p>
          <a:p>
            <a:pPr defTabSz="1371600">
              <a:spcBef>
                <a:spcPct val="0"/>
              </a:spcBef>
              <a:defRPr/>
            </a:pPr>
            <a:r>
              <a:rPr lang="ru-RU" sz="3600" b="1" dirty="0">
                <a:solidFill>
                  <a:schemeClr val="tx1"/>
                </a:solidFill>
                <a:latin typeface="Montserrat"/>
              </a:rPr>
              <a:t>на перечисление пожертвований</a:t>
            </a:r>
          </a:p>
          <a:p>
            <a:pPr defTabSz="1371600">
              <a:spcBef>
                <a:spcPct val="0"/>
              </a:spcBef>
              <a:defRPr/>
            </a:pPr>
            <a:r>
              <a:rPr lang="ru-RU" sz="3600" b="1" dirty="0">
                <a:solidFill>
                  <a:schemeClr val="tx1"/>
                </a:solidFill>
                <a:latin typeface="Montserrat"/>
              </a:rPr>
              <a:t>2. Оферта для жертвователей (граждан и/или компаний) </a:t>
            </a:r>
          </a:p>
          <a:p>
            <a:pPr defTabSz="1371600">
              <a:spcBef>
                <a:spcPct val="0"/>
              </a:spcBef>
              <a:defRPr/>
            </a:pPr>
            <a:r>
              <a:rPr lang="ru-RU" sz="3600" b="1" dirty="0">
                <a:solidFill>
                  <a:schemeClr val="tx1"/>
                </a:solidFill>
                <a:latin typeface="Montserrat"/>
              </a:rPr>
              <a:t>3. Отчеты на сайте</a:t>
            </a:r>
          </a:p>
        </p:txBody>
      </p:sp>
    </p:spTree>
    <p:extLst>
      <p:ext uri="{BB962C8B-B14F-4D97-AF65-F5344CB8AC3E}">
        <p14:creationId xmlns:p14="http://schemas.microsoft.com/office/powerpoint/2010/main" val="333861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1559" y="1352481"/>
            <a:ext cx="16459200" cy="1714500"/>
          </a:xfrm>
        </p:spPr>
        <p:txBody>
          <a:bodyPr>
            <a:noAutofit/>
          </a:bodyPr>
          <a:lstStyle/>
          <a:p>
            <a:r>
              <a:rPr lang="ru-RU" sz="6500" b="1" dirty="0">
                <a:solidFill>
                  <a:srgbClr val="7D3F95"/>
                </a:solidFill>
                <a:latin typeface="Montserrat"/>
                <a:ea typeface="Montserrat"/>
                <a:cs typeface="Montserrat"/>
              </a:rPr>
              <a:t>Привлечение ресурсов </a:t>
            </a:r>
            <a:r>
              <a:rPr lang="ru-RU" sz="65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от бизнеса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51559" y="4359006"/>
            <a:ext cx="16459200" cy="1959429"/>
          </a:xfrm>
        </p:spPr>
        <p:txBody>
          <a:bodyPr>
            <a:noAutofit/>
          </a:bodyPr>
          <a:lstStyle/>
          <a:p>
            <a:pPr marL="914400" indent="-742950" defTabSz="137160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/>
              <a:buAutoNum type="arabicPeriod"/>
              <a:defRPr/>
            </a:pPr>
            <a:r>
              <a:rPr lang="ru-RU" sz="4400" b="1" dirty="0">
                <a:solidFill>
                  <a:schemeClr val="tx1"/>
                </a:solidFill>
                <a:latin typeface="Montserrat"/>
                <a:ea typeface="Arial"/>
                <a:cs typeface="Arial"/>
                <a:sym typeface="Arial"/>
              </a:rPr>
              <a:t>Пожертвование в размере процента </a:t>
            </a:r>
            <a:r>
              <a:rPr lang="ru-RU" sz="4400" b="1" dirty="0">
                <a:solidFill>
                  <a:schemeClr val="tx1"/>
                </a:solidFill>
                <a:latin typeface="Montserrat"/>
                <a:ea typeface="Arial"/>
                <a:cs typeface="Arial"/>
                <a:sym typeface="Arial"/>
              </a:rPr>
              <a:t>от </a:t>
            </a:r>
            <a:r>
              <a:rPr lang="ru-RU" sz="4400" b="1" dirty="0" smtClean="0">
                <a:solidFill>
                  <a:schemeClr val="tx1"/>
                </a:solidFill>
                <a:latin typeface="Montserrat"/>
                <a:ea typeface="Arial"/>
                <a:cs typeface="Arial"/>
                <a:sym typeface="Arial"/>
              </a:rPr>
              <a:t>выручки</a:t>
            </a:r>
          </a:p>
          <a:p>
            <a:pPr marL="914400" indent="-742950" defTabSz="137160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/>
              <a:buAutoNum type="arabicPeriod"/>
              <a:defRPr/>
            </a:pPr>
            <a:endParaRPr lang="ru-RU" sz="4400" b="1" dirty="0" smtClean="0">
              <a:solidFill>
                <a:schemeClr val="tx1"/>
              </a:solidFill>
              <a:latin typeface="Montserrat"/>
              <a:ea typeface="Arial"/>
              <a:cs typeface="Arial"/>
              <a:sym typeface="Arial"/>
            </a:endParaRPr>
          </a:p>
          <a:p>
            <a:pPr marL="914400" indent="-742950" defTabSz="137160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/>
              <a:buAutoNum type="arabicPeriod"/>
              <a:defRPr/>
            </a:pPr>
            <a:r>
              <a:rPr lang="ru-RU" sz="4400" b="1" dirty="0" smtClean="0">
                <a:solidFill>
                  <a:schemeClr val="tx1"/>
                </a:solidFill>
                <a:latin typeface="Montserrat"/>
                <a:ea typeface="Arial"/>
                <a:cs typeface="Arial"/>
                <a:sym typeface="Arial"/>
              </a:rPr>
              <a:t>Пожертвование в размере от стоимости товара</a:t>
            </a:r>
            <a:endParaRPr lang="ru-RU" sz="4400" b="1" dirty="0">
              <a:solidFill>
                <a:schemeClr val="tx1"/>
              </a:solidFill>
              <a:latin typeface="Montserra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942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220" y="1162516"/>
            <a:ext cx="16459200" cy="1714500"/>
          </a:xfrm>
        </p:spPr>
        <p:txBody>
          <a:bodyPr>
            <a:normAutofit/>
          </a:bodyPr>
          <a:lstStyle/>
          <a:p>
            <a:r>
              <a:rPr lang="ru-RU" sz="6500" b="1" dirty="0">
                <a:solidFill>
                  <a:srgbClr val="7D3F95"/>
                </a:solidFill>
                <a:latin typeface="Montserrat"/>
                <a:ea typeface="Montserrat"/>
                <a:cs typeface="Montserrat"/>
              </a:rPr>
              <a:t>Процент от </a:t>
            </a:r>
            <a:r>
              <a:rPr lang="ru-RU" sz="65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выручки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4854" y="2877016"/>
            <a:ext cx="15140171" cy="5211614"/>
          </a:xfrm>
        </p:spPr>
        <p:txBody>
          <a:bodyPr spcFirstLastPara="1" vert="horz" wrap="square" lIns="137160" tIns="68580" rIns="137160" bIns="68580" rtlCol="0" anchor="ctr" anchorCtr="0">
            <a:noAutofit/>
          </a:bodyPr>
          <a:lstStyle/>
          <a:p>
            <a:pPr marL="540000" indent="0">
              <a:spcBef>
                <a:spcPct val="0"/>
              </a:spcBef>
              <a:buNone/>
            </a:pPr>
            <a:r>
              <a:rPr lang="ru-RU" sz="3000" dirty="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rPr>
              <a:t>2.1. </a:t>
            </a:r>
            <a:r>
              <a:rPr lang="ru-RU" sz="3000" dirty="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rPr>
              <a:t>благотворительное пожертвование в размере </a:t>
            </a:r>
            <a:r>
              <a:rPr lang="ru-RU" sz="3000" b="1" dirty="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rPr>
              <a:t>10 % от суммы, полученной Благотворителем от продажи товара </a:t>
            </a:r>
            <a:r>
              <a:rPr lang="ru-RU" sz="3000" dirty="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rPr>
              <a:t>– книги «Как </a:t>
            </a:r>
            <a:r>
              <a:rPr lang="ru-RU" sz="3000" dirty="0" smtClean="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rPr>
              <a:t>вступить в Клуб бухгалтеров и аудиторов НКО», </a:t>
            </a:r>
            <a:r>
              <a:rPr lang="ru-RU" sz="3000" dirty="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rPr>
              <a:t>реализованной в розницу по адресу:</a:t>
            </a:r>
            <a:r>
              <a:rPr lang="ru-RU" sz="3000" b="1" dirty="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rPr>
              <a:t> г. </a:t>
            </a:r>
            <a:r>
              <a:rPr lang="ru-RU" sz="3000" b="1" dirty="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rPr>
              <a:t>Санкт-Петербург, Невский пр., 41, в период с 22 августа 2023 по 23 августа 2023 г.</a:t>
            </a:r>
          </a:p>
          <a:p>
            <a:pPr marL="540000" indent="0">
              <a:spcBef>
                <a:spcPct val="0"/>
              </a:spcBef>
              <a:buNone/>
            </a:pPr>
            <a:endParaRPr lang="ru-RU" sz="3000" b="1" dirty="0">
              <a:solidFill>
                <a:schemeClr val="tx1"/>
              </a:solidFill>
              <a:latin typeface="Cambria" pitchFamily="18" charset="0"/>
              <a:ea typeface="+mj-ea"/>
              <a:cs typeface="+mj-cs"/>
            </a:endParaRPr>
          </a:p>
          <a:p>
            <a:pPr marL="540000" indent="0">
              <a:spcBef>
                <a:spcPct val="0"/>
              </a:spcBef>
              <a:buNone/>
            </a:pPr>
            <a:r>
              <a:rPr lang="ru-RU" sz="3000" dirty="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rPr>
              <a:t>3.3. Благотворитель </a:t>
            </a:r>
            <a:r>
              <a:rPr lang="ru-RU" sz="3000" dirty="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rPr>
              <a:t>в течение 10 (десяти) рабочих дней после окончания периода продажи товара, указанного в п. 2.1. Договора, направляет </a:t>
            </a:r>
            <a:r>
              <a:rPr lang="ru-RU" sz="3000" dirty="0" err="1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rPr>
              <a:t>Благополучателю</a:t>
            </a:r>
            <a:r>
              <a:rPr lang="ru-RU" sz="3000" dirty="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rPr>
              <a:t> </a:t>
            </a:r>
            <a:r>
              <a:rPr lang="ru-RU" sz="3000" b="1" dirty="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rPr>
              <a:t>отчет </a:t>
            </a:r>
            <a:r>
              <a:rPr lang="ru-RU" sz="3000" dirty="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rPr>
              <a:t>в письменном или электронном виде, в котором отражаются </a:t>
            </a:r>
            <a:r>
              <a:rPr lang="ru-RU" sz="3000" b="1" dirty="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rPr>
              <a:t>количество и стоимость реализованного товара, а также размер благотворительного пожертвования</a:t>
            </a:r>
            <a:r>
              <a:rPr lang="ru-RU" sz="3000" dirty="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rPr>
              <a:t>, подлежащий перечислению </a:t>
            </a:r>
            <a:r>
              <a:rPr lang="ru-RU" sz="3000" dirty="0" err="1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rPr>
              <a:t>Благополучателю</a:t>
            </a:r>
            <a:r>
              <a:rPr lang="ru-RU" sz="3000" dirty="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rPr>
              <a:t>.</a:t>
            </a:r>
            <a:endParaRPr lang="ru-RU" sz="3000" dirty="0">
              <a:solidFill>
                <a:schemeClr val="tx1"/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5965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7513" y="1385949"/>
            <a:ext cx="9705614" cy="1714500"/>
          </a:xfrm>
        </p:spPr>
        <p:txBody>
          <a:bodyPr>
            <a:noAutofit/>
          </a:bodyPr>
          <a:lstStyle/>
          <a:p>
            <a:r>
              <a:rPr lang="ru-RU" sz="6500" b="1" dirty="0">
                <a:solidFill>
                  <a:srgbClr val="7D3F95"/>
                </a:solidFill>
                <a:latin typeface="Montserrat"/>
                <a:ea typeface="Montserrat"/>
                <a:cs typeface="Montserrat"/>
              </a:rPr>
              <a:t>Округление</a:t>
            </a:r>
            <a:r>
              <a:rPr lang="ru-RU" sz="7200" b="1" dirty="0">
                <a:latin typeface="Cambria" pitchFamily="18" charset="0"/>
              </a:rPr>
              <a:t> </a:t>
            </a:r>
            <a:r>
              <a:rPr lang="ru-RU" sz="65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чеков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807513" y="5827544"/>
            <a:ext cx="8831766" cy="1048772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marL="1114425" indent="-1114425" defTabSz="1371600">
              <a:spcBef>
                <a:spcPct val="0"/>
              </a:spcBef>
              <a:buClrTx/>
              <a:buFontTx/>
              <a:buAutoNum type="arabicPeriod"/>
              <a:defRPr/>
            </a:pPr>
            <a:r>
              <a:rPr lang="ru-RU" sz="6000" b="1" kern="1200" dirty="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rPr>
              <a:t>Агентский договор</a:t>
            </a:r>
          </a:p>
          <a:p>
            <a:pPr marL="1114425" indent="-1114425" defTabSz="1371600">
              <a:spcBef>
                <a:spcPct val="0"/>
              </a:spcBef>
              <a:buClrTx/>
              <a:buFontTx/>
              <a:buAutoNum type="arabicPeriod"/>
              <a:defRPr/>
            </a:pPr>
            <a:r>
              <a:rPr lang="ru-RU" sz="6000" b="1" dirty="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rPr>
              <a:t>Оферта</a:t>
            </a:r>
          </a:p>
          <a:p>
            <a:pPr marL="1114425" indent="-1114425" defTabSz="1371600">
              <a:spcBef>
                <a:spcPct val="0"/>
              </a:spcBef>
              <a:buClrTx/>
              <a:buFontTx/>
              <a:buAutoNum type="arabicPeriod"/>
              <a:defRPr/>
            </a:pPr>
            <a:r>
              <a:rPr lang="ru-RU" sz="6000" b="1" kern="1200" dirty="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rPr>
              <a:t>Отчетность</a:t>
            </a:r>
            <a:br>
              <a:rPr lang="ru-RU" sz="6000" b="1" kern="1200" dirty="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rPr>
            </a:br>
            <a:endParaRPr lang="ru-RU" sz="6000" b="1" kern="1200" dirty="0">
              <a:solidFill>
                <a:schemeClr val="tx1"/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7218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3260" y="419449"/>
            <a:ext cx="9708540" cy="1714500"/>
          </a:xfrm>
        </p:spPr>
        <p:txBody>
          <a:bodyPr>
            <a:noAutofit/>
          </a:bodyPr>
          <a:lstStyle/>
          <a:p>
            <a:r>
              <a:rPr lang="ru-RU" sz="6500" b="1" dirty="0">
                <a:solidFill>
                  <a:srgbClr val="7D3F95"/>
                </a:solidFill>
                <a:latin typeface="Montserrat"/>
                <a:ea typeface="Montserrat"/>
                <a:cs typeface="Montserrat"/>
              </a:rPr>
              <a:t>Округление</a:t>
            </a:r>
            <a:r>
              <a:rPr lang="ru-RU" sz="7200" b="1" dirty="0">
                <a:latin typeface="Cambria" pitchFamily="18" charset="0"/>
              </a:rPr>
              <a:t> </a:t>
            </a:r>
            <a:r>
              <a:rPr lang="ru-RU" sz="65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чеков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68291" y="3650852"/>
            <a:ext cx="15538361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Cambria" panose="02040503050406030204" pitchFamily="18" charset="0"/>
              </a:rPr>
              <a:t>2.1. Благотворитель </a:t>
            </a:r>
            <a:r>
              <a:rPr lang="ru-RU" sz="2800" dirty="0">
                <a:latin typeface="Cambria" panose="02040503050406030204" pitchFamily="18" charset="0"/>
              </a:rPr>
              <a:t>совершает акцепт (принятие) оферты </a:t>
            </a:r>
            <a:r>
              <a:rPr lang="ru-RU" sz="2800" b="1" dirty="0">
                <a:latin typeface="Cambria" panose="02040503050406030204" pitchFamily="18" charset="0"/>
              </a:rPr>
              <a:t>посредством перечисления (внесения) денежных средств – пожертвования в кассу либо на банковский счет ООО </a:t>
            </a:r>
            <a:r>
              <a:rPr lang="ru-RU" sz="2800" b="1" dirty="0">
                <a:latin typeface="Cambria" panose="02040503050406030204" pitchFamily="18" charset="0"/>
              </a:rPr>
              <a:t>«____________» </a:t>
            </a:r>
            <a:r>
              <a:rPr lang="ru-RU" sz="2800" b="1" dirty="0">
                <a:latin typeface="Cambria" panose="02040503050406030204" pitchFamily="18" charset="0"/>
              </a:rPr>
              <a:t>(</a:t>
            </a:r>
            <a:r>
              <a:rPr lang="ru-RU" sz="2800" b="1" dirty="0" err="1">
                <a:latin typeface="Cambria" panose="02040503050406030204" pitchFamily="18" charset="0"/>
              </a:rPr>
              <a:t>ОГРН</a:t>
            </a:r>
            <a:r>
              <a:rPr lang="ru-RU" sz="2800" b="1" dirty="0">
                <a:latin typeface="Cambria" panose="02040503050406030204" pitchFamily="18" charset="0"/>
              </a:rPr>
              <a:t> </a:t>
            </a:r>
            <a:r>
              <a:rPr lang="ru-RU" sz="2800" b="1" dirty="0">
                <a:latin typeface="Cambria" panose="02040503050406030204" pitchFamily="18" charset="0"/>
              </a:rPr>
              <a:t>___________) </a:t>
            </a:r>
            <a:r>
              <a:rPr lang="ru-RU" sz="2800" b="1" dirty="0">
                <a:latin typeface="Cambria" panose="02040503050406030204" pitchFamily="18" charset="0"/>
              </a:rPr>
              <a:t>– агента Фонда</a:t>
            </a:r>
            <a:r>
              <a:rPr lang="ru-RU" sz="2800" dirty="0">
                <a:latin typeface="Cambria" panose="02040503050406030204" pitchFamily="18" charset="0"/>
              </a:rPr>
              <a:t> (далее – Агент), реквизиты которого указаны в разделе 6 оферты. Агент осуществляет сбор пожертвований и последующее перечисление их в Фонд на основании заключенного между Агентом и Фондом агентского договора.</a:t>
            </a:r>
          </a:p>
          <a:p>
            <a:pPr algn="just">
              <a:spcAft>
                <a:spcPts val="1800"/>
              </a:spcAft>
            </a:pPr>
            <a:r>
              <a:rPr lang="ru-RU" sz="2800" dirty="0">
                <a:latin typeface="Cambria" panose="02040503050406030204" pitchFamily="18" charset="0"/>
              </a:rPr>
              <a:t>2.2. В </a:t>
            </a:r>
            <a:r>
              <a:rPr lang="ru-RU" sz="2800" dirty="0">
                <a:latin typeface="Cambria" panose="02040503050406030204" pitchFamily="18" charset="0"/>
              </a:rPr>
              <a:t>результате акцепта оферты благотворитель и Фонд заключают договор пожертвования на нижеприведенных условиях.</a:t>
            </a:r>
          </a:p>
          <a:p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7885" y="2526035"/>
            <a:ext cx="26965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1600">
              <a:spcBef>
                <a:spcPct val="0"/>
              </a:spcBef>
              <a:defRPr/>
            </a:pPr>
            <a:r>
              <a:rPr lang="ru-RU" sz="5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Оферта</a:t>
            </a:r>
          </a:p>
        </p:txBody>
      </p:sp>
    </p:spTree>
    <p:extLst>
      <p:ext uri="{BB962C8B-B14F-4D97-AF65-F5344CB8AC3E}">
        <p14:creationId xmlns:p14="http://schemas.microsoft.com/office/powerpoint/2010/main" val="213903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16000"/>
          </a:srgbClr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55592">
            <a:off x="13555772" y="4662509"/>
            <a:ext cx="3959331" cy="66259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974272" y="2293919"/>
            <a:ext cx="12282055" cy="5681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6000"/>
            </a:pPr>
            <a:r>
              <a:rPr lang="ru-RU" sz="6000" b="1" dirty="0">
                <a:solidFill>
                  <a:srgbClr val="80409B"/>
                </a:solidFill>
                <a:latin typeface="Montserrat"/>
                <a:ea typeface="Montserrat"/>
                <a:cs typeface="Montserrat"/>
                <a:sym typeface="Montserrat"/>
              </a:rPr>
              <a:t>Обо мне</a:t>
            </a:r>
            <a:endParaRPr lang="ru-RU" sz="2400" dirty="0"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buSzPts val="3200"/>
            </a:pPr>
            <a:r>
              <a:rPr lang="ru-RU" sz="3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Воробьев Константин, </a:t>
            </a:r>
            <a:r>
              <a:rPr lang="ru-RU" sz="28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юрист</a:t>
            </a:r>
            <a:endParaRPr lang="ru-RU" sz="2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buSzPts val="2800"/>
            </a:pPr>
            <a:endParaRPr lang="ru-RU" sz="2800" dirty="0">
              <a:solidFill>
                <a:srgbClr val="7D3F9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46100" lvl="0" indent="-368300">
              <a:lnSpc>
                <a:spcPct val="115000"/>
              </a:lnSpc>
              <a:buClr>
                <a:srgbClr val="7D3F95"/>
              </a:buClr>
              <a:buSzPts val="2800"/>
              <a:buFont typeface="Montserrat"/>
              <a:buChar char="●"/>
            </a:pPr>
            <a:r>
              <a:rPr lang="ru-RU" sz="2800" dirty="0">
                <a:latin typeface="Montserrat"/>
                <a:ea typeface="Montserrat"/>
                <a:cs typeface="Montserrat"/>
                <a:sym typeface="Montserrat"/>
              </a:rPr>
              <a:t>более 5 лет работы в секторе;</a:t>
            </a:r>
          </a:p>
          <a:p>
            <a:pPr marL="546100" lvl="0" indent="-368300">
              <a:lnSpc>
                <a:spcPct val="115000"/>
              </a:lnSpc>
              <a:spcBef>
                <a:spcPts val="2000"/>
              </a:spcBef>
              <a:buClr>
                <a:srgbClr val="7D3F95"/>
              </a:buClr>
              <a:buSzPts val="2800"/>
              <a:buFont typeface="Montserrat"/>
              <a:buChar char="●"/>
            </a:pPr>
            <a:r>
              <a:rPr lang="ru-RU" sz="2800" dirty="0">
                <a:latin typeface="Montserrat"/>
                <a:ea typeface="Montserrat"/>
                <a:cs typeface="Montserrat"/>
                <a:sym typeface="Montserrat"/>
              </a:rPr>
              <a:t>магистратура и аспирантура со специализацией на правовых проблемах деятельности НКО;</a:t>
            </a:r>
          </a:p>
          <a:p>
            <a:pPr marL="546100" lvl="0" indent="-368300">
              <a:lnSpc>
                <a:spcPct val="115000"/>
              </a:lnSpc>
              <a:spcBef>
                <a:spcPts val="2000"/>
              </a:spcBef>
              <a:buSzPts val="2800"/>
              <a:buFont typeface="Montserrat"/>
              <a:buChar char="●"/>
            </a:pPr>
            <a:r>
              <a:rPr lang="ru-RU" sz="2800" dirty="0">
                <a:latin typeface="Montserrat"/>
                <a:ea typeface="Montserrat"/>
                <a:cs typeface="Montserrat"/>
                <a:sym typeface="Montserrat"/>
              </a:rPr>
              <a:t>10 научных и 30 публицистических статей о юридических аспектах работы НКО;</a:t>
            </a:r>
          </a:p>
          <a:p>
            <a:pPr marL="546100" lvl="0" indent="-36830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SzPts val="2800"/>
              <a:buFont typeface="Montserrat"/>
              <a:buChar char="●"/>
            </a:pPr>
            <a:r>
              <a:rPr lang="ru-RU" sz="2800" dirty="0">
                <a:latin typeface="Montserrat"/>
                <a:ea typeface="Montserrat"/>
                <a:cs typeface="Montserrat"/>
                <a:sym typeface="Montserrat"/>
              </a:rPr>
              <a:t>волонтер </a:t>
            </a:r>
            <a:r>
              <a:rPr lang="ru-RU" sz="2800" dirty="0" err="1" smtClean="0">
                <a:latin typeface="Montserrat"/>
                <a:ea typeface="Montserrat"/>
                <a:cs typeface="Montserrat"/>
                <a:sym typeface="Montserrat"/>
              </a:rPr>
              <a:t>ProCharity</a:t>
            </a:r>
            <a:r>
              <a:rPr lang="ru-RU" sz="2800" dirty="0" smtClean="0">
                <a:latin typeface="Montserrat"/>
                <a:ea typeface="Montserrat"/>
                <a:cs typeface="Montserrat"/>
                <a:sym typeface="Montserrat"/>
              </a:rPr>
              <a:t> (293 выполненных задания НКО).</a:t>
            </a:r>
            <a:endParaRPr lang="ru-RU" sz="28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04811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554675" y="735075"/>
            <a:ext cx="14284800" cy="134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88" tIns="139088" rIns="139088" bIns="139088" anchor="t" anchorCtr="0">
            <a:noAutofit/>
          </a:bodyPr>
          <a:lstStyle/>
          <a:p>
            <a:pPr lvl="0" hangingPunct="0">
              <a:buClrTx/>
              <a:defRPr/>
            </a:pPr>
            <a:r>
              <a:rPr lang="ru-RU" sz="7200" b="1" dirty="0" smtClean="0">
                <a:solidFill>
                  <a:srgbClr val="7D3F95"/>
                </a:solidFill>
                <a:latin typeface="Montserrat"/>
                <a:ea typeface="Montserrat"/>
                <a:cs typeface="Montserrat"/>
                <a:sym typeface="Montserrat"/>
              </a:rPr>
              <a:t>Изменение назначения </a:t>
            </a:r>
            <a:r>
              <a:rPr lang="ru-RU" sz="72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пожертвования</a:t>
            </a:r>
            <a:endParaRPr lang="ru-RU" sz="72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7375966" y="9395138"/>
            <a:ext cx="724997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2100" b="0" i="0" u="none" strike="noStrike" kern="0" cap="none" spc="0" normalizeH="0" baseline="0" noProof="0">
                <a:ln>
                  <a:noFill/>
                </a:ln>
                <a:solidFill>
                  <a:srgbClr val="2241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rgbClr val="22416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4675" y="4621992"/>
            <a:ext cx="1540305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arenR"/>
            </a:pPr>
            <a:r>
              <a:rPr lang="ru-RU" sz="3600" dirty="0" smtClean="0">
                <a:solidFill>
                  <a:schemeClr val="tx1"/>
                </a:solidFill>
                <a:latin typeface="Montserrat"/>
              </a:rPr>
              <a:t>По согласию донора?</a:t>
            </a:r>
          </a:p>
          <a:p>
            <a:pPr marL="742950" indent="-742950">
              <a:buAutoNum type="arabicParenR"/>
            </a:pPr>
            <a:endParaRPr lang="ru-RU" sz="3600" dirty="0" smtClean="0">
              <a:solidFill>
                <a:schemeClr val="tx1"/>
              </a:solidFill>
              <a:latin typeface="Montserrat"/>
            </a:endParaRPr>
          </a:p>
          <a:p>
            <a:pPr marL="742950" indent="-742950">
              <a:buAutoNum type="arabicParenR"/>
            </a:pPr>
            <a:r>
              <a:rPr lang="ru-RU" sz="3600" dirty="0" smtClean="0">
                <a:solidFill>
                  <a:schemeClr val="tx1"/>
                </a:solidFill>
                <a:latin typeface="Montserrat"/>
              </a:rPr>
              <a:t>По согласию </a:t>
            </a:r>
            <a:r>
              <a:rPr lang="ru-RU" sz="3600" dirty="0" err="1" smtClean="0">
                <a:solidFill>
                  <a:schemeClr val="tx1"/>
                </a:solidFill>
                <a:latin typeface="Montserrat"/>
              </a:rPr>
              <a:t>благополучателя</a:t>
            </a:r>
            <a:r>
              <a:rPr lang="ru-RU" sz="3600" dirty="0" smtClean="0">
                <a:solidFill>
                  <a:schemeClr val="tx1"/>
                </a:solidFill>
                <a:latin typeface="Montserrat"/>
              </a:rPr>
              <a:t>?</a:t>
            </a:r>
          </a:p>
          <a:p>
            <a:pPr marL="742950" indent="-742950">
              <a:buAutoNum type="arabicParenR"/>
            </a:pPr>
            <a:endParaRPr lang="ru-RU" sz="3600" dirty="0">
              <a:solidFill>
                <a:schemeClr val="tx1"/>
              </a:solidFill>
              <a:latin typeface="Montserrat"/>
            </a:endParaRPr>
          </a:p>
          <a:p>
            <a:pPr marL="742950" indent="-742950">
              <a:buAutoNum type="arabicParenR"/>
            </a:pPr>
            <a:r>
              <a:rPr lang="ru-RU" sz="3600" dirty="0" smtClean="0">
                <a:solidFill>
                  <a:schemeClr val="tx1"/>
                </a:solidFill>
                <a:latin typeface="Montserrat"/>
              </a:rPr>
              <a:t>По согласию донора и </a:t>
            </a:r>
            <a:r>
              <a:rPr lang="ru-RU" sz="3600" dirty="0" err="1" smtClean="0">
                <a:solidFill>
                  <a:schemeClr val="tx1"/>
                </a:solidFill>
                <a:latin typeface="Montserrat"/>
              </a:rPr>
              <a:t>благополучателя</a:t>
            </a:r>
            <a:r>
              <a:rPr lang="ru-RU" sz="3600" dirty="0" smtClean="0">
                <a:solidFill>
                  <a:schemeClr val="tx1"/>
                </a:solidFill>
                <a:latin typeface="Montserrat"/>
              </a:rPr>
              <a:t>?</a:t>
            </a:r>
          </a:p>
          <a:p>
            <a:pPr marL="742950" indent="-742950">
              <a:buAutoNum type="arabicParenR"/>
            </a:pPr>
            <a:endParaRPr lang="ru-RU" sz="3600" dirty="0">
              <a:solidFill>
                <a:schemeClr val="tx1"/>
              </a:solidFill>
              <a:latin typeface="Montserrat"/>
            </a:endParaRPr>
          </a:p>
          <a:p>
            <a:pPr marL="742950" indent="-742950">
              <a:buAutoNum type="arabicParenR"/>
            </a:pPr>
            <a:r>
              <a:rPr lang="ru-RU" sz="3600" dirty="0" smtClean="0">
                <a:solidFill>
                  <a:schemeClr val="tx1"/>
                </a:solidFill>
                <a:latin typeface="Montserrat"/>
              </a:rPr>
              <a:t>По решению суда?</a:t>
            </a:r>
          </a:p>
          <a:p>
            <a:pPr marL="742950" indent="-742950">
              <a:buAutoNum type="arabicParenR"/>
            </a:pPr>
            <a:endParaRPr lang="ru-RU" sz="3600" dirty="0">
              <a:solidFill>
                <a:schemeClr val="tx1"/>
              </a:solidFill>
              <a:latin typeface="Montserrat"/>
            </a:endParaRPr>
          </a:p>
          <a:p>
            <a:pPr marL="742950" indent="-742950">
              <a:buAutoNum type="arabicParenR"/>
            </a:pPr>
            <a:endParaRPr lang="ru-RU" sz="3600" dirty="0">
              <a:solidFill>
                <a:schemeClr val="tx1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62175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554675" y="735075"/>
            <a:ext cx="14284800" cy="134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88" tIns="139088" rIns="139088" bIns="139088" anchor="t" anchorCtr="0">
            <a:noAutofit/>
          </a:bodyPr>
          <a:lstStyle/>
          <a:p>
            <a:pPr lvl="0" hangingPunct="0">
              <a:buClrTx/>
              <a:defRPr/>
            </a:pPr>
            <a:r>
              <a:rPr lang="ru-RU" sz="7200" b="1" dirty="0" smtClean="0">
                <a:solidFill>
                  <a:srgbClr val="7D3F95"/>
                </a:solidFill>
                <a:latin typeface="Montserrat"/>
                <a:ea typeface="Montserrat"/>
                <a:cs typeface="Montserrat"/>
                <a:sym typeface="Montserrat"/>
              </a:rPr>
              <a:t>Изменение назначения </a:t>
            </a:r>
            <a:r>
              <a:rPr lang="ru-RU" sz="72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пожертвования</a:t>
            </a:r>
            <a:endParaRPr lang="ru-RU" sz="72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7375967" y="9395138"/>
            <a:ext cx="579524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2100" b="0" i="0" u="none" strike="noStrike" kern="0" cap="none" spc="0" normalizeH="0" baseline="0" noProof="0">
                <a:ln>
                  <a:noFill/>
                </a:ln>
                <a:solidFill>
                  <a:srgbClr val="2241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rgbClr val="22416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4675" y="4621992"/>
            <a:ext cx="1540305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arenR"/>
            </a:pPr>
            <a:r>
              <a:rPr lang="ru-RU" sz="3600" b="1" dirty="0" smtClean="0">
                <a:solidFill>
                  <a:schemeClr val="tx1"/>
                </a:solidFill>
                <a:latin typeface="Montserrat"/>
              </a:rPr>
              <a:t>По согласию донора</a:t>
            </a:r>
          </a:p>
          <a:p>
            <a:pPr marL="742950" indent="-742950">
              <a:buAutoNum type="arabicParenR"/>
            </a:pPr>
            <a:endParaRPr lang="ru-RU" sz="3600" dirty="0" smtClean="0">
              <a:solidFill>
                <a:schemeClr val="tx1"/>
              </a:solidFill>
              <a:latin typeface="Montserrat"/>
            </a:endParaRPr>
          </a:p>
          <a:p>
            <a:pPr marL="742950" indent="-742950">
              <a:buAutoNum type="arabicParenR"/>
            </a:pPr>
            <a:r>
              <a:rPr lang="ru-RU" sz="3600" dirty="0" smtClean="0">
                <a:solidFill>
                  <a:schemeClr val="tx1"/>
                </a:solidFill>
                <a:latin typeface="Montserrat"/>
              </a:rPr>
              <a:t>По согласию </a:t>
            </a:r>
            <a:r>
              <a:rPr lang="ru-RU" sz="3600" dirty="0" err="1" smtClean="0">
                <a:solidFill>
                  <a:schemeClr val="tx1"/>
                </a:solidFill>
                <a:latin typeface="Montserrat"/>
              </a:rPr>
              <a:t>благополучателя</a:t>
            </a:r>
            <a:endParaRPr lang="ru-RU" sz="3600" dirty="0" smtClean="0">
              <a:solidFill>
                <a:schemeClr val="tx1"/>
              </a:solidFill>
              <a:latin typeface="Montserrat"/>
            </a:endParaRPr>
          </a:p>
          <a:p>
            <a:pPr marL="742950" indent="-742950">
              <a:buAutoNum type="arabicParenR"/>
            </a:pPr>
            <a:endParaRPr lang="ru-RU" sz="3600" dirty="0">
              <a:solidFill>
                <a:schemeClr val="tx1"/>
              </a:solidFill>
              <a:latin typeface="Montserrat"/>
            </a:endParaRPr>
          </a:p>
          <a:p>
            <a:pPr marL="742950" indent="-742950">
              <a:buAutoNum type="arabicParenR"/>
            </a:pPr>
            <a:r>
              <a:rPr lang="ru-RU" sz="3600" dirty="0" smtClean="0">
                <a:solidFill>
                  <a:schemeClr val="tx1"/>
                </a:solidFill>
                <a:latin typeface="Montserrat"/>
              </a:rPr>
              <a:t>По согласию донора и </a:t>
            </a:r>
            <a:r>
              <a:rPr lang="ru-RU" sz="3600" dirty="0" err="1" smtClean="0">
                <a:solidFill>
                  <a:schemeClr val="tx1"/>
                </a:solidFill>
                <a:latin typeface="Montserrat"/>
              </a:rPr>
              <a:t>благополучателя</a:t>
            </a:r>
            <a:endParaRPr lang="ru-RU" sz="3600" dirty="0" smtClean="0">
              <a:solidFill>
                <a:schemeClr val="tx1"/>
              </a:solidFill>
              <a:latin typeface="Montserrat"/>
            </a:endParaRPr>
          </a:p>
          <a:p>
            <a:pPr marL="742950" indent="-742950">
              <a:buAutoNum type="arabicParenR"/>
            </a:pPr>
            <a:endParaRPr lang="ru-RU" sz="3600" dirty="0">
              <a:solidFill>
                <a:schemeClr val="tx1"/>
              </a:solidFill>
              <a:latin typeface="Montserrat"/>
            </a:endParaRPr>
          </a:p>
          <a:p>
            <a:pPr marL="742950" indent="-742950">
              <a:buAutoNum type="arabicParenR"/>
            </a:pPr>
            <a:r>
              <a:rPr lang="ru-RU" sz="3600" dirty="0" smtClean="0">
                <a:solidFill>
                  <a:schemeClr val="tx1"/>
                </a:solidFill>
                <a:latin typeface="Montserrat"/>
              </a:rPr>
              <a:t>По решению суда</a:t>
            </a:r>
          </a:p>
          <a:p>
            <a:pPr marL="742950" indent="-742950">
              <a:buAutoNum type="arabicParenR"/>
            </a:pPr>
            <a:endParaRPr lang="ru-RU" sz="3600" dirty="0">
              <a:solidFill>
                <a:schemeClr val="tx1"/>
              </a:solidFill>
              <a:latin typeface="Montserrat"/>
            </a:endParaRPr>
          </a:p>
          <a:p>
            <a:pPr marL="742950" indent="-742950">
              <a:buAutoNum type="arabicParenR"/>
            </a:pPr>
            <a:endParaRPr lang="ru-RU" sz="3600" dirty="0">
              <a:solidFill>
                <a:schemeClr val="tx1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7041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554675" y="735075"/>
            <a:ext cx="14284800" cy="134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88" tIns="139088" rIns="139088" bIns="139088" anchor="t" anchorCtr="0">
            <a:noAutofit/>
          </a:bodyPr>
          <a:lstStyle/>
          <a:p>
            <a:pPr lvl="0" hangingPunct="0">
              <a:buClrTx/>
              <a:defRPr/>
            </a:pPr>
            <a:r>
              <a:rPr lang="ru-RU" sz="7200" b="1" dirty="0" smtClean="0">
                <a:solidFill>
                  <a:srgbClr val="7D3F95"/>
                </a:solidFill>
                <a:latin typeface="Montserrat"/>
                <a:ea typeface="Montserrat"/>
                <a:cs typeface="Montserrat"/>
                <a:sym typeface="Montserrat"/>
              </a:rPr>
              <a:t>Изменение назначения </a:t>
            </a:r>
            <a:r>
              <a:rPr lang="ru-RU" sz="72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пожертвования</a:t>
            </a:r>
            <a:endParaRPr lang="ru-RU" sz="72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7375967" y="9395138"/>
            <a:ext cx="621088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2100" b="0" i="0" u="none" strike="noStrike" kern="0" cap="none" spc="0" normalizeH="0" baseline="0" noProof="0">
                <a:ln>
                  <a:noFill/>
                </a:ln>
                <a:solidFill>
                  <a:srgbClr val="2241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rgbClr val="22416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4675" y="4621992"/>
            <a:ext cx="154030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Montserrat"/>
              </a:rPr>
              <a:t>Возможно ли взыскание денежных средств с НКО за счет пожертвований?</a:t>
            </a:r>
            <a:endParaRPr lang="ru-RU" sz="3600" dirty="0" smtClean="0">
              <a:solidFill>
                <a:schemeClr val="tx1"/>
              </a:solidFill>
              <a:latin typeface="Montserrat"/>
            </a:endParaRPr>
          </a:p>
          <a:p>
            <a:pPr marL="742950" indent="-742950">
              <a:buAutoNum type="arabicParenR"/>
            </a:pPr>
            <a:endParaRPr lang="ru-RU" sz="3600" dirty="0">
              <a:solidFill>
                <a:schemeClr val="tx1"/>
              </a:solidFill>
              <a:latin typeface="Montserrat"/>
            </a:endParaRPr>
          </a:p>
          <a:p>
            <a:pPr marL="742950" indent="-742950">
              <a:buAutoNum type="arabicParenR"/>
            </a:pPr>
            <a:endParaRPr lang="ru-RU" sz="3600" dirty="0">
              <a:solidFill>
                <a:schemeClr val="tx1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28964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554675" y="735075"/>
            <a:ext cx="14284800" cy="134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88" tIns="139088" rIns="139088" bIns="139088" anchor="t" anchorCtr="0">
            <a:noAutofit/>
          </a:bodyPr>
          <a:lstStyle/>
          <a:p>
            <a:pPr lvl="0" hangingPunct="0">
              <a:buClrTx/>
              <a:defRPr/>
            </a:pPr>
            <a:r>
              <a:rPr lang="ru-RU" sz="7200" b="1" dirty="0" smtClean="0">
                <a:solidFill>
                  <a:srgbClr val="7D3F95"/>
                </a:solidFill>
                <a:latin typeface="Montserrat"/>
                <a:ea typeface="Montserrat"/>
                <a:cs typeface="Montserrat"/>
                <a:sym typeface="Montserrat"/>
              </a:rPr>
              <a:t>Изменение назначения </a:t>
            </a:r>
            <a:r>
              <a:rPr lang="ru-RU" sz="72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пожертвования</a:t>
            </a:r>
            <a:endParaRPr lang="ru-RU" sz="72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7375966" y="9395138"/>
            <a:ext cx="683433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2100" b="0" i="0" u="none" strike="noStrike" kern="0" cap="none" spc="0" normalizeH="0" baseline="0" noProof="0">
                <a:ln>
                  <a:noFill/>
                </a:ln>
                <a:solidFill>
                  <a:srgbClr val="2241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rgbClr val="22416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4675" y="4621992"/>
            <a:ext cx="1540305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Montserrat"/>
              </a:rPr>
              <a:t>Невозможность </a:t>
            </a:r>
            <a:r>
              <a:rPr lang="ru-RU" sz="3600" dirty="0">
                <a:solidFill>
                  <a:schemeClr val="tx1"/>
                </a:solidFill>
                <a:latin typeface="Montserrat"/>
              </a:rPr>
              <a:t>изменить назначение пожертвованного имущества без согласия жертвователя не означает, что на такое имущество не может быть обращено взыскание по обязательствам получателя пожертвования (см. постановление Четырнадцатого ААС от 08.07.2015 N 14АП-4644/15).</a:t>
            </a:r>
            <a:endParaRPr lang="ru-RU" sz="3600" dirty="0" smtClean="0">
              <a:solidFill>
                <a:schemeClr val="tx1"/>
              </a:solidFill>
              <a:latin typeface="Montserrat"/>
            </a:endParaRPr>
          </a:p>
          <a:p>
            <a:pPr marL="742950" indent="-742950">
              <a:buAutoNum type="arabicParenR"/>
            </a:pPr>
            <a:endParaRPr lang="ru-RU" sz="3600" dirty="0">
              <a:solidFill>
                <a:schemeClr val="tx1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60742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554675" y="735075"/>
            <a:ext cx="14284800" cy="134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88" tIns="139088" rIns="139088" bIns="139088" anchor="t" anchorCtr="0">
            <a:noAutofit/>
          </a:bodyPr>
          <a:lstStyle/>
          <a:p>
            <a:pPr lvl="0" hangingPunct="0">
              <a:buClrTx/>
              <a:defRPr/>
            </a:pPr>
            <a:r>
              <a:rPr lang="ru-RU" sz="7200" b="1" dirty="0" smtClean="0">
                <a:solidFill>
                  <a:srgbClr val="7D3F95"/>
                </a:solidFill>
                <a:latin typeface="Montserrat"/>
                <a:ea typeface="Montserrat"/>
                <a:cs typeface="Montserrat"/>
                <a:sym typeface="Montserrat"/>
              </a:rPr>
              <a:t>Отмена </a:t>
            </a:r>
            <a:r>
              <a:rPr lang="ru-RU" sz="72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пожертвования</a:t>
            </a:r>
            <a:endParaRPr lang="ru-RU" sz="72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7375966" y="9395138"/>
            <a:ext cx="662651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2100" b="0" i="0" u="none" strike="noStrike" kern="0" cap="none" spc="0" normalizeH="0" baseline="0" noProof="0">
                <a:ln>
                  <a:noFill/>
                </a:ln>
                <a:solidFill>
                  <a:srgbClr val="2241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rgbClr val="22416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4675" y="3463840"/>
            <a:ext cx="15618378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buAutoNum type="arabicParenR"/>
            </a:pPr>
            <a:r>
              <a:rPr lang="ru-RU" sz="3600" b="1" dirty="0" smtClean="0">
                <a:solidFill>
                  <a:schemeClr val="tx1"/>
                </a:solidFill>
                <a:latin typeface="Montserrat"/>
              </a:rPr>
              <a:t>Нецелевое использование имущества?</a:t>
            </a:r>
          </a:p>
          <a:p>
            <a:pPr marL="742950" indent="-742950">
              <a:buAutoNum type="arabicParenR"/>
            </a:pPr>
            <a:endParaRPr lang="ru-RU" sz="3600" b="1" dirty="0" smtClean="0">
              <a:solidFill>
                <a:schemeClr val="tx1"/>
              </a:solidFill>
              <a:latin typeface="Montserrat"/>
            </a:endParaRPr>
          </a:p>
          <a:p>
            <a:pPr marL="742950" indent="-742950">
              <a:buAutoNum type="arabicParenR"/>
            </a:pPr>
            <a:r>
              <a:rPr lang="ru-RU" sz="3600" b="1" dirty="0" err="1" smtClean="0">
                <a:solidFill>
                  <a:schemeClr val="tx1"/>
                </a:solidFill>
                <a:latin typeface="Montserrat"/>
              </a:rPr>
              <a:t>Непредоставление</a:t>
            </a:r>
            <a:r>
              <a:rPr lang="ru-RU" sz="3600" b="1" dirty="0" smtClean="0">
                <a:solidFill>
                  <a:schemeClr val="tx1"/>
                </a:solidFill>
                <a:latin typeface="Montserrat"/>
              </a:rPr>
              <a:t> отчетности?</a:t>
            </a:r>
          </a:p>
          <a:p>
            <a:pPr marL="742950" indent="-742950">
              <a:buAutoNum type="arabicParenR"/>
            </a:pPr>
            <a:endParaRPr lang="ru-RU" sz="3600" b="1" dirty="0" smtClean="0">
              <a:solidFill>
                <a:schemeClr val="tx1"/>
              </a:solidFill>
              <a:latin typeface="Montserrat"/>
            </a:endParaRPr>
          </a:p>
          <a:p>
            <a:pPr marL="742950" indent="-742950">
              <a:buAutoNum type="arabicParenR"/>
            </a:pPr>
            <a:r>
              <a:rPr lang="ru-RU" sz="3600" b="1" dirty="0" smtClean="0">
                <a:solidFill>
                  <a:schemeClr val="tx1"/>
                </a:solidFill>
                <a:latin typeface="Montserrat"/>
              </a:rPr>
              <a:t>Сильное ухудшение материального положения донора?</a:t>
            </a:r>
          </a:p>
          <a:p>
            <a:pPr marL="742950" indent="-742950">
              <a:buAutoNum type="arabicParenR"/>
            </a:pPr>
            <a:endParaRPr lang="ru-RU" sz="3600" b="1" dirty="0" smtClean="0">
              <a:solidFill>
                <a:schemeClr val="tx1"/>
              </a:solidFill>
              <a:latin typeface="Montserrat"/>
            </a:endParaRPr>
          </a:p>
          <a:p>
            <a:pPr marL="742950" indent="-742950">
              <a:buAutoNum type="arabicParenR"/>
            </a:pPr>
            <a:r>
              <a:rPr lang="ru-RU" sz="3600" b="1" dirty="0" smtClean="0">
                <a:solidFill>
                  <a:schemeClr val="tx1"/>
                </a:solidFill>
                <a:latin typeface="Montserrat"/>
              </a:rPr>
              <a:t>Если </a:t>
            </a:r>
            <a:r>
              <a:rPr lang="ru-RU" sz="3600" b="1" dirty="0">
                <a:solidFill>
                  <a:schemeClr val="tx1"/>
                </a:solidFill>
                <a:latin typeface="Montserrat"/>
              </a:rPr>
              <a:t>обращение одаряемого с подаренной </a:t>
            </a:r>
            <a:r>
              <a:rPr lang="ru-RU" sz="3600" b="1" dirty="0">
                <a:solidFill>
                  <a:schemeClr val="tx1"/>
                </a:solidFill>
                <a:latin typeface="Montserrat"/>
              </a:rPr>
              <a:t>вещью </a:t>
            </a:r>
            <a:endParaRPr lang="ru-RU" sz="3600" b="1" dirty="0" smtClean="0">
              <a:solidFill>
                <a:schemeClr val="tx1"/>
              </a:solidFill>
              <a:latin typeface="Montserrat"/>
            </a:endParaRPr>
          </a:p>
          <a:p>
            <a:r>
              <a:rPr lang="ru-RU" sz="3600" b="1" dirty="0" smtClean="0">
                <a:solidFill>
                  <a:schemeClr val="tx1"/>
                </a:solidFill>
                <a:latin typeface="Montserrat"/>
              </a:rPr>
              <a:t>создает </a:t>
            </a:r>
            <a:r>
              <a:rPr lang="ru-RU" sz="3600" b="1" dirty="0">
                <a:solidFill>
                  <a:schemeClr val="tx1"/>
                </a:solidFill>
                <a:latin typeface="Montserrat"/>
              </a:rPr>
              <a:t>угрозу ее безвозвратной </a:t>
            </a:r>
            <a:r>
              <a:rPr lang="ru-RU" sz="3600" b="1" dirty="0" smtClean="0">
                <a:solidFill>
                  <a:schemeClr val="tx1"/>
                </a:solidFill>
                <a:latin typeface="Montserrat"/>
              </a:rPr>
              <a:t>утраты?</a:t>
            </a:r>
            <a:endParaRPr lang="ru-RU" sz="3600" b="1" dirty="0">
              <a:solidFill>
                <a:schemeClr val="tx1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78526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554675" y="735075"/>
            <a:ext cx="14284800" cy="134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88" tIns="139088" rIns="139088" bIns="139088" anchor="t" anchorCtr="0">
            <a:noAutofit/>
          </a:bodyPr>
          <a:lstStyle/>
          <a:p>
            <a:pPr lvl="0" hangingPunct="0">
              <a:buClrTx/>
              <a:defRPr/>
            </a:pPr>
            <a:r>
              <a:rPr lang="ru-RU" sz="7200" b="1" dirty="0" smtClean="0">
                <a:solidFill>
                  <a:srgbClr val="7D3F95"/>
                </a:solidFill>
                <a:latin typeface="Montserrat"/>
                <a:ea typeface="Montserrat"/>
                <a:cs typeface="Montserrat"/>
                <a:sym typeface="Montserrat"/>
              </a:rPr>
              <a:t>Отмена </a:t>
            </a:r>
            <a:r>
              <a:rPr lang="ru-RU" sz="72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пожертвования</a:t>
            </a:r>
            <a:endParaRPr lang="ru-RU" sz="72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7375967" y="9395138"/>
            <a:ext cx="621088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2100" b="0" i="0" u="none" strike="noStrike" kern="0" cap="none" spc="0" normalizeH="0" baseline="0" noProof="0">
                <a:ln>
                  <a:noFill/>
                </a:ln>
                <a:solidFill>
                  <a:srgbClr val="2241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sz="2100" b="0" i="0" u="none" strike="noStrike" kern="0" cap="none" spc="0" normalizeH="0" baseline="0" noProof="0">
              <a:ln>
                <a:noFill/>
              </a:ln>
              <a:solidFill>
                <a:srgbClr val="22416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4675" y="2647720"/>
            <a:ext cx="15403057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Montserrat"/>
              </a:rPr>
              <a:t>Использование пожертвованного имущества </a:t>
            </a:r>
            <a:r>
              <a:rPr lang="ru-RU" sz="3600" b="1" dirty="0">
                <a:solidFill>
                  <a:schemeClr val="tx1"/>
                </a:solidFill>
                <a:latin typeface="Montserrat"/>
              </a:rPr>
              <a:t>не в соответствии с указанным жертвователем назначением </a:t>
            </a:r>
            <a:r>
              <a:rPr lang="ru-RU" sz="3600" dirty="0">
                <a:solidFill>
                  <a:schemeClr val="tx1"/>
                </a:solidFill>
                <a:latin typeface="Montserrat"/>
              </a:rPr>
              <a:t>или изменение этого назначения без согласования дает право жертвователю и его наследникам требовать отмены пожертвования (п. 5 ст. </a:t>
            </a:r>
            <a:r>
              <a:rPr lang="ru-RU" sz="3600" dirty="0">
                <a:solidFill>
                  <a:schemeClr val="tx1"/>
                </a:solidFill>
                <a:latin typeface="Montserrat"/>
              </a:rPr>
              <a:t>582 ГК РФ). </a:t>
            </a:r>
            <a:endParaRPr lang="ru-RU" sz="3600" dirty="0" smtClean="0">
              <a:solidFill>
                <a:schemeClr val="tx1"/>
              </a:solidFill>
              <a:latin typeface="Montserrat"/>
            </a:endParaRPr>
          </a:p>
          <a:p>
            <a:endParaRPr lang="ru-RU" sz="3600" dirty="0">
              <a:solidFill>
                <a:schemeClr val="tx1"/>
              </a:solidFill>
              <a:latin typeface="Montserrat"/>
            </a:endParaRPr>
          </a:p>
          <a:p>
            <a:r>
              <a:rPr lang="ru-RU" sz="3600" dirty="0" smtClean="0">
                <a:solidFill>
                  <a:schemeClr val="tx1"/>
                </a:solidFill>
                <a:latin typeface="Montserrat"/>
              </a:rPr>
              <a:t>При </a:t>
            </a:r>
            <a:r>
              <a:rPr lang="ru-RU" sz="3600" dirty="0">
                <a:solidFill>
                  <a:schemeClr val="tx1"/>
                </a:solidFill>
                <a:latin typeface="Montserrat"/>
              </a:rPr>
              <a:t>расторжении договора пожертвования по данному основанию жертвователь должен доказать факт нецелевого использования пожертвованного имущества, а получатель пожертвования - отсутствие своей вины, если такое использование имело место быть. </a:t>
            </a:r>
            <a:endParaRPr lang="ru-RU" sz="3600" dirty="0" smtClean="0">
              <a:solidFill>
                <a:schemeClr val="tx1"/>
              </a:solidFill>
              <a:latin typeface="Montserrat"/>
            </a:endParaRPr>
          </a:p>
          <a:p>
            <a:endParaRPr lang="ru-RU" sz="3600" dirty="0">
              <a:solidFill>
                <a:schemeClr val="tx1"/>
              </a:solidFill>
              <a:latin typeface="Montserrat"/>
            </a:endParaRPr>
          </a:p>
          <a:p>
            <a:r>
              <a:rPr lang="ru-RU" sz="3600" b="1" dirty="0" smtClean="0">
                <a:solidFill>
                  <a:schemeClr val="tx1"/>
                </a:solidFill>
                <a:latin typeface="Montserrat"/>
              </a:rPr>
              <a:t>Обязательна ли отчетность?</a:t>
            </a:r>
            <a:endParaRPr lang="ru-RU" sz="3600" b="1" dirty="0">
              <a:solidFill>
                <a:schemeClr val="tx1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73669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554675" y="735075"/>
            <a:ext cx="14284800" cy="134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88" tIns="139088" rIns="139088" bIns="139088" anchor="t" anchorCtr="0">
            <a:noAutofit/>
          </a:bodyPr>
          <a:lstStyle/>
          <a:p>
            <a:pPr lvl="0" hangingPunct="0">
              <a:buClrTx/>
              <a:defRPr/>
            </a:pPr>
            <a:r>
              <a:rPr lang="ru-RU" sz="7200" b="1" dirty="0" smtClean="0">
                <a:solidFill>
                  <a:srgbClr val="7D3F95"/>
                </a:solidFill>
                <a:latin typeface="Montserrat"/>
                <a:ea typeface="Montserrat"/>
                <a:cs typeface="Montserrat"/>
                <a:sym typeface="Montserrat"/>
              </a:rPr>
              <a:t>Отмена </a:t>
            </a:r>
            <a:r>
              <a:rPr lang="ru-RU" sz="72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пожертвования</a:t>
            </a:r>
            <a:endParaRPr lang="ru-RU" sz="72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7375966" y="9395138"/>
            <a:ext cx="912033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2100" b="0" i="0" u="none" strike="noStrike" kern="0" cap="none" spc="0" normalizeH="0" baseline="0" noProof="0">
                <a:ln>
                  <a:noFill/>
                </a:ln>
                <a:solidFill>
                  <a:srgbClr val="2241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rgbClr val="22416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4675" y="3624465"/>
            <a:ext cx="154030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Montserrat"/>
              </a:rPr>
              <a:t>При этом, само по себе непредставление отчетности о расходовании полученных средств не является достаточным доказательством нецелевого использования пожертвованных средств </a:t>
            </a:r>
            <a:r>
              <a:rPr lang="ru-RU" sz="3600" b="1" dirty="0">
                <a:solidFill>
                  <a:schemeClr val="tx1"/>
                </a:solidFill>
                <a:latin typeface="Montserrat"/>
              </a:rPr>
              <a:t>(</a:t>
            </a:r>
            <a:r>
              <a:rPr lang="ru-RU" sz="3600" b="1" dirty="0" smtClean="0">
                <a:solidFill>
                  <a:schemeClr val="tx1"/>
                </a:solidFill>
                <a:latin typeface="Montserrat"/>
              </a:rPr>
              <a:t>определение </a:t>
            </a:r>
            <a:r>
              <a:rPr lang="ru-RU" sz="3600" b="1" dirty="0">
                <a:solidFill>
                  <a:schemeClr val="tx1"/>
                </a:solidFill>
                <a:latin typeface="Montserrat"/>
              </a:rPr>
              <a:t>Московского </a:t>
            </a:r>
            <a:r>
              <a:rPr lang="ru-RU" sz="3600" b="1" dirty="0" smtClean="0">
                <a:solidFill>
                  <a:schemeClr val="tx1"/>
                </a:solidFill>
                <a:latin typeface="Montserrat"/>
              </a:rPr>
              <a:t>городского суда </a:t>
            </a:r>
            <a:r>
              <a:rPr lang="ru-RU" sz="3600" b="1" dirty="0">
                <a:solidFill>
                  <a:schemeClr val="tx1"/>
                </a:solidFill>
                <a:latin typeface="Montserrat"/>
              </a:rPr>
              <a:t>от 18.06.2015 N 33-20883/15)</a:t>
            </a:r>
            <a:r>
              <a:rPr lang="ru-RU" sz="3600" dirty="0">
                <a:solidFill>
                  <a:schemeClr val="tx1"/>
                </a:solidFill>
                <a:latin typeface="Montserrat"/>
              </a:rPr>
              <a:t>.</a:t>
            </a:r>
            <a:endParaRPr lang="ru-RU" sz="3600" dirty="0">
              <a:solidFill>
                <a:schemeClr val="tx1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83809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5000"/>
          </a:srgbClr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5650" y="1065205"/>
            <a:ext cx="8115524" cy="8115524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48"/>
          <p:cNvSpPr txBox="1"/>
          <p:nvPr/>
        </p:nvSpPr>
        <p:spPr>
          <a:xfrm>
            <a:off x="1038950" y="715600"/>
            <a:ext cx="9070800" cy="13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lang="en" sz="6400" b="1" i="0" u="none" strike="noStrike" cap="none" dirty="0">
                <a:solidFill>
                  <a:srgbClr val="80409B"/>
                </a:solidFill>
                <a:latin typeface="Montserrat"/>
                <a:ea typeface="Montserrat"/>
                <a:cs typeface="Montserrat"/>
                <a:sym typeface="Montserrat"/>
              </a:rPr>
              <a:t>Спасибо </a:t>
            </a:r>
            <a:r>
              <a:rPr lang="en" sz="64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 внимание</a:t>
            </a:r>
            <a:endParaRPr sz="6400" b="1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2" name="Google Shape;212;p48"/>
          <p:cNvSpPr txBox="1"/>
          <p:nvPr/>
        </p:nvSpPr>
        <p:spPr>
          <a:xfrm>
            <a:off x="1038950" y="6664422"/>
            <a:ext cx="8367600" cy="22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000" tIns="184000" rIns="184000" bIns="184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" sz="3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Воробьев Константин</a:t>
            </a:r>
            <a:endParaRPr sz="360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" sz="36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lawyer@nuzhnapomosh.ru</a:t>
            </a:r>
            <a:endParaRPr sz="360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38950" y="4856892"/>
            <a:ext cx="672972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Montserrat"/>
                <a:sym typeface="Montserrat"/>
              </a:rPr>
              <a:t>Напишите, </a:t>
            </a:r>
          </a:p>
          <a:p>
            <a:r>
              <a:rPr lang="ru-RU" sz="4400" b="1" dirty="0" smtClean="0">
                <a:latin typeface="Montserrat"/>
                <a:sym typeface="Montserrat"/>
              </a:rPr>
              <a:t>если будут вопросы!</a:t>
            </a:r>
            <a:endParaRPr lang="ru-RU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554676" y="735075"/>
            <a:ext cx="12734903" cy="134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88" tIns="139088" rIns="139088" bIns="139088" anchor="t" anchorCtr="0">
            <a:noAutofit/>
          </a:bodyPr>
          <a:lstStyle/>
          <a:p>
            <a:r>
              <a:rPr lang="ru-RU" sz="7200" b="1" dirty="0" smtClean="0">
                <a:solidFill>
                  <a:srgbClr val="7D3F95"/>
                </a:solidFill>
                <a:latin typeface="Montserrat"/>
                <a:ea typeface="Montserrat"/>
                <a:cs typeface="Montserrat"/>
                <a:sym typeface="Montserrat"/>
              </a:rPr>
              <a:t>Что </a:t>
            </a:r>
            <a:r>
              <a:rPr lang="ru-RU" sz="7200" b="1" dirty="0">
                <a:solidFill>
                  <a:srgbClr val="7D3F95"/>
                </a:solidFill>
                <a:latin typeface="Montserrat"/>
                <a:ea typeface="Montserrat"/>
                <a:cs typeface="Montserrat"/>
                <a:sym typeface="Montserrat"/>
              </a:rPr>
              <a:t>такое </a:t>
            </a:r>
            <a:r>
              <a:rPr lang="ru-RU" sz="72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пожертвование?</a:t>
            </a:r>
            <a:endParaRPr sz="72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7375967" y="9395138"/>
            <a:ext cx="5076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algn="ctr"/>
            <a:fld id="{00000000-1234-1234-1234-123412341234}" type="slidenum">
              <a:rPr lang="ru-RU" sz="2100">
                <a:solidFill>
                  <a:srgbClr val="22416D"/>
                </a:solidFill>
              </a:rPr>
              <a:pPr algn="ctr"/>
              <a:t>3</a:t>
            </a:fld>
            <a:endParaRPr sz="2100">
              <a:solidFill>
                <a:srgbClr val="22416D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789709" y="3699164"/>
            <a:ext cx="6504710" cy="550718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318164" y="4478481"/>
            <a:ext cx="3976255" cy="39485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2882" y="6129588"/>
            <a:ext cx="24352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Montserrat"/>
                <a:sym typeface="Montserrat"/>
              </a:rPr>
              <a:t>Дарение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42064" y="6026725"/>
            <a:ext cx="29562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chemeClr val="tx1"/>
                </a:solidFill>
                <a:latin typeface="Montserrat"/>
                <a:sym typeface="Montserrat"/>
              </a:rPr>
              <a:t>Пожертво</a:t>
            </a:r>
            <a:r>
              <a:rPr lang="ru-RU" sz="3600" b="1" dirty="0" smtClean="0">
                <a:solidFill>
                  <a:schemeClr val="tx1"/>
                </a:solidFill>
                <a:latin typeface="Montserrat"/>
                <a:sym typeface="Montserrat"/>
              </a:rPr>
              <a:t>-</a:t>
            </a:r>
          </a:p>
          <a:p>
            <a:r>
              <a:rPr lang="ru-RU" sz="3600" b="1" dirty="0" err="1" smtClean="0">
                <a:solidFill>
                  <a:schemeClr val="tx1"/>
                </a:solidFill>
                <a:latin typeface="Montserrat"/>
                <a:sym typeface="Montserrat"/>
              </a:rPr>
              <a:t>вание</a:t>
            </a:r>
            <a:endParaRPr lang="ru-RU" sz="3600" b="1" dirty="0" smtClean="0">
              <a:solidFill>
                <a:schemeClr val="tx1"/>
              </a:solidFill>
              <a:latin typeface="Montserrat"/>
              <a:sym typeface="Montserra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870025" y="3832150"/>
            <a:ext cx="85059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Montserrat"/>
                <a:sym typeface="Montserrat"/>
              </a:rPr>
              <a:t>Дарение </a:t>
            </a:r>
            <a:r>
              <a:rPr lang="ru-RU" sz="3600" dirty="0" smtClean="0">
                <a:solidFill>
                  <a:schemeClr val="tx1"/>
                </a:solidFill>
                <a:latin typeface="Montserrat"/>
                <a:sym typeface="Montserrat"/>
              </a:rPr>
              <a:t>– договор, по которому одна сторона безвозмездно передает другой стороне вещь в собственность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886995" y="6775919"/>
            <a:ext cx="73420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Tx/>
              <a:buChar char="-"/>
            </a:pPr>
            <a:r>
              <a:rPr lang="ru-RU" sz="3600" b="1" dirty="0" smtClean="0">
                <a:solidFill>
                  <a:schemeClr val="tx1"/>
                </a:solidFill>
                <a:latin typeface="Montserrat"/>
                <a:sym typeface="Montserrat"/>
              </a:rPr>
              <a:t>безвозмездный характер</a:t>
            </a:r>
          </a:p>
          <a:p>
            <a:pPr marL="571500" indent="-571500">
              <a:buFontTx/>
              <a:buChar char="-"/>
            </a:pPr>
            <a:r>
              <a:rPr lang="ru-RU" sz="3600" b="1" dirty="0" smtClean="0">
                <a:solidFill>
                  <a:schemeClr val="tx1"/>
                </a:solidFill>
                <a:latin typeface="Montserrat"/>
                <a:sym typeface="Montserrat"/>
              </a:rPr>
              <a:t>намерение одарить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6979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554676" y="735075"/>
            <a:ext cx="12734903" cy="134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88" tIns="139088" rIns="139088" bIns="139088" anchor="t" anchorCtr="0">
            <a:noAutofit/>
          </a:bodyPr>
          <a:lstStyle/>
          <a:p>
            <a:r>
              <a:rPr lang="ru-RU" sz="7200" b="1" dirty="0" smtClean="0">
                <a:solidFill>
                  <a:srgbClr val="7D3F95"/>
                </a:solidFill>
                <a:latin typeface="Montserrat"/>
                <a:ea typeface="Montserrat"/>
                <a:cs typeface="Montserrat"/>
                <a:sym typeface="Montserrat"/>
              </a:rPr>
              <a:t>Что </a:t>
            </a:r>
            <a:r>
              <a:rPr lang="ru-RU" sz="7200" b="1" dirty="0">
                <a:solidFill>
                  <a:srgbClr val="7D3F95"/>
                </a:solidFill>
                <a:latin typeface="Montserrat"/>
                <a:ea typeface="Montserrat"/>
                <a:cs typeface="Montserrat"/>
                <a:sym typeface="Montserrat"/>
              </a:rPr>
              <a:t>такое </a:t>
            </a:r>
            <a:r>
              <a:rPr lang="ru-RU" sz="72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пожертвование?</a:t>
            </a:r>
            <a:endParaRPr sz="72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7375967" y="9395138"/>
            <a:ext cx="5076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algn="ctr"/>
            <a:fld id="{00000000-1234-1234-1234-123412341234}" type="slidenum">
              <a:rPr lang="ru-RU" sz="2100">
                <a:solidFill>
                  <a:srgbClr val="22416D"/>
                </a:solidFill>
              </a:rPr>
              <a:pPr algn="ctr"/>
              <a:t>4</a:t>
            </a:fld>
            <a:endParaRPr sz="2100">
              <a:solidFill>
                <a:srgbClr val="22416D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789709" y="3699164"/>
            <a:ext cx="6504710" cy="550718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318164" y="4478481"/>
            <a:ext cx="3976255" cy="39485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2882" y="6129588"/>
            <a:ext cx="24352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Montserrat"/>
                <a:sym typeface="Montserrat"/>
              </a:rPr>
              <a:t>Дарение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42064" y="6026725"/>
            <a:ext cx="29562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chemeClr val="tx1"/>
                </a:solidFill>
                <a:latin typeface="Montserrat"/>
                <a:sym typeface="Montserrat"/>
              </a:rPr>
              <a:t>Пожертво</a:t>
            </a:r>
            <a:r>
              <a:rPr lang="ru-RU" sz="3600" b="1" dirty="0" smtClean="0">
                <a:solidFill>
                  <a:schemeClr val="tx1"/>
                </a:solidFill>
                <a:latin typeface="Montserrat"/>
                <a:sym typeface="Montserrat"/>
              </a:rPr>
              <a:t>-</a:t>
            </a:r>
          </a:p>
          <a:p>
            <a:r>
              <a:rPr lang="ru-RU" sz="3600" b="1" dirty="0" err="1" smtClean="0">
                <a:solidFill>
                  <a:schemeClr val="tx1"/>
                </a:solidFill>
                <a:latin typeface="Montserrat"/>
                <a:sym typeface="Montserrat"/>
              </a:rPr>
              <a:t>вание</a:t>
            </a:r>
            <a:endParaRPr lang="ru-RU" sz="3600" b="1" dirty="0" smtClean="0">
              <a:solidFill>
                <a:schemeClr val="tx1"/>
              </a:solidFill>
              <a:latin typeface="Montserrat"/>
              <a:sym typeface="Montserra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870025" y="3832150"/>
            <a:ext cx="85059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Montserrat"/>
                <a:sym typeface="Montserrat"/>
              </a:rPr>
              <a:t>Пожертвование </a:t>
            </a:r>
            <a:r>
              <a:rPr lang="ru-RU" sz="3600" dirty="0">
                <a:solidFill>
                  <a:schemeClr val="tx1"/>
                </a:solidFill>
                <a:latin typeface="Montserrat"/>
                <a:sym typeface="Montserrat"/>
              </a:rPr>
              <a:t>– дарение вещи или права в общеполезных целях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870025" y="5455925"/>
            <a:ext cx="7342075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Tx/>
              <a:buChar char="-"/>
            </a:pPr>
            <a:r>
              <a:rPr lang="ru-RU" sz="3600" b="1" dirty="0" smtClean="0">
                <a:solidFill>
                  <a:schemeClr val="tx1"/>
                </a:solidFill>
                <a:latin typeface="Montserrat"/>
                <a:sym typeface="Montserrat"/>
              </a:rPr>
              <a:t>безвозмездный характер</a:t>
            </a:r>
          </a:p>
          <a:p>
            <a:pPr marL="571500" indent="-571500">
              <a:buFontTx/>
              <a:buChar char="-"/>
            </a:pPr>
            <a:r>
              <a:rPr lang="ru-RU" sz="3600" b="1" dirty="0" smtClean="0">
                <a:solidFill>
                  <a:schemeClr val="tx1"/>
                </a:solidFill>
                <a:latin typeface="Montserrat"/>
                <a:sym typeface="Montserrat"/>
              </a:rPr>
              <a:t>намерение одарить</a:t>
            </a:r>
          </a:p>
          <a:p>
            <a:pPr marL="571500" indent="-571500">
              <a:buFontTx/>
              <a:buChar char="-"/>
            </a:pPr>
            <a:r>
              <a:rPr lang="ru-RU" sz="3600" b="1" dirty="0" smtClean="0">
                <a:solidFill>
                  <a:schemeClr val="tx1"/>
                </a:solidFill>
                <a:latin typeface="Montserrat"/>
                <a:sym typeface="Montserrat"/>
              </a:rPr>
              <a:t>общеполезная цель</a:t>
            </a:r>
          </a:p>
          <a:p>
            <a:pPr marL="571500" indent="-571500">
              <a:buFontTx/>
              <a:buChar char="-"/>
            </a:pPr>
            <a:endParaRPr lang="ru-RU" sz="3600" b="1" dirty="0">
              <a:solidFill>
                <a:schemeClr val="tx1"/>
              </a:solidFill>
              <a:latin typeface="Montserrat"/>
              <a:sym typeface="Montserrat"/>
            </a:endParaRPr>
          </a:p>
          <a:p>
            <a:r>
              <a:rPr lang="ru-RU" sz="3600" dirty="0" smtClean="0">
                <a:solidFill>
                  <a:schemeClr val="tx1"/>
                </a:solidFill>
                <a:latin typeface="Montserrat"/>
                <a:sym typeface="Montserrat"/>
              </a:rPr>
              <a:t>Нельзя </a:t>
            </a:r>
            <a:r>
              <a:rPr lang="ru-RU" sz="3600" dirty="0">
                <a:solidFill>
                  <a:schemeClr val="tx1"/>
                </a:solidFill>
                <a:latin typeface="Montserrat"/>
                <a:sym typeface="Montserrat"/>
              </a:rPr>
              <a:t>пожертвовать </a:t>
            </a:r>
            <a:endParaRPr lang="ru-RU" sz="3600" dirty="0" smtClean="0">
              <a:solidFill>
                <a:schemeClr val="tx1"/>
              </a:solidFill>
              <a:latin typeface="Montserrat"/>
              <a:sym typeface="Montserrat"/>
            </a:endParaRPr>
          </a:p>
          <a:p>
            <a:r>
              <a:rPr lang="ru-RU" sz="3600" dirty="0" smtClean="0">
                <a:solidFill>
                  <a:schemeClr val="tx1"/>
                </a:solidFill>
                <a:latin typeface="Montserrat"/>
                <a:sym typeface="Montserrat"/>
              </a:rPr>
              <a:t>работы и </a:t>
            </a:r>
            <a:r>
              <a:rPr lang="ru-RU" sz="3600" dirty="0">
                <a:solidFill>
                  <a:schemeClr val="tx1"/>
                </a:solidFill>
                <a:latin typeface="Montserrat"/>
                <a:sym typeface="Montserrat"/>
              </a:rPr>
              <a:t>услуги</a:t>
            </a:r>
          </a:p>
          <a:p>
            <a:pPr marL="571500" indent="-571500">
              <a:buFontTx/>
              <a:buChar char="-"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6823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554676" y="735075"/>
            <a:ext cx="12734903" cy="134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88" tIns="139088" rIns="139088" bIns="139088" anchor="t" anchorCtr="0">
            <a:noAutofit/>
          </a:bodyPr>
          <a:lstStyle/>
          <a:p>
            <a:r>
              <a:rPr lang="ru-RU" sz="7200" b="1" dirty="0" smtClean="0">
                <a:solidFill>
                  <a:srgbClr val="7D3F95"/>
                </a:solidFill>
                <a:latin typeface="Montserrat"/>
                <a:ea typeface="Montserrat"/>
                <a:cs typeface="Montserrat"/>
                <a:sym typeface="Montserrat"/>
              </a:rPr>
              <a:t>Что </a:t>
            </a:r>
            <a:r>
              <a:rPr lang="ru-RU" sz="7200" b="1" dirty="0">
                <a:solidFill>
                  <a:srgbClr val="7D3F95"/>
                </a:solidFill>
                <a:latin typeface="Montserrat"/>
                <a:ea typeface="Montserrat"/>
                <a:cs typeface="Montserrat"/>
                <a:sym typeface="Montserrat"/>
              </a:rPr>
              <a:t>такое </a:t>
            </a:r>
            <a:r>
              <a:rPr lang="ru-RU" sz="72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пожертвование?</a:t>
            </a:r>
            <a:endParaRPr sz="72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7375967" y="9395138"/>
            <a:ext cx="5076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algn="ctr"/>
            <a:fld id="{00000000-1234-1234-1234-123412341234}" type="slidenum">
              <a:rPr lang="ru-RU" sz="2100">
                <a:solidFill>
                  <a:srgbClr val="22416D"/>
                </a:solidFill>
              </a:rPr>
              <a:pPr algn="ctr"/>
              <a:t>5</a:t>
            </a:fld>
            <a:endParaRPr sz="2100">
              <a:solidFill>
                <a:srgbClr val="22416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30231" y="4073234"/>
            <a:ext cx="13383792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Montserrat"/>
                <a:sym typeface="Montserrat"/>
              </a:rPr>
              <a:t>Отличие </a:t>
            </a:r>
            <a:r>
              <a:rPr lang="ru-RU" sz="3600" b="1" dirty="0">
                <a:solidFill>
                  <a:schemeClr val="tx1"/>
                </a:solidFill>
                <a:latin typeface="Montserrat"/>
                <a:sym typeface="Montserrat"/>
              </a:rPr>
              <a:t>пожертвования от договора дарения </a:t>
            </a:r>
            <a:r>
              <a:rPr lang="ru-RU" sz="3600" b="1" dirty="0" smtClean="0">
                <a:solidFill>
                  <a:schemeClr val="tx1"/>
                </a:solidFill>
                <a:latin typeface="Montserrat"/>
                <a:sym typeface="Montserrat"/>
              </a:rPr>
              <a:t>– 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Montserrat"/>
                <a:sym typeface="Montserrat"/>
              </a:rPr>
              <a:t>направленность </a:t>
            </a:r>
            <a:r>
              <a:rPr lang="ru-RU" sz="3600" dirty="0">
                <a:solidFill>
                  <a:schemeClr val="tx1"/>
                </a:solidFill>
                <a:latin typeface="Montserrat"/>
                <a:sym typeface="Montserrat"/>
              </a:rPr>
              <a:t>воли сторон на </a:t>
            </a:r>
            <a:endParaRPr lang="ru-RU" sz="3600" dirty="0" smtClean="0">
              <a:solidFill>
                <a:schemeClr val="tx1"/>
              </a:solidFill>
              <a:latin typeface="Montserrat"/>
              <a:sym typeface="Montserrat"/>
            </a:endParaRPr>
          </a:p>
          <a:p>
            <a:r>
              <a:rPr lang="ru-RU" sz="3600" dirty="0" smtClean="0">
                <a:solidFill>
                  <a:schemeClr val="tx1"/>
                </a:solidFill>
                <a:latin typeface="Montserrat"/>
                <a:sym typeface="Montserrat"/>
              </a:rPr>
              <a:t>достижение </a:t>
            </a:r>
            <a:r>
              <a:rPr lang="ru-RU" sz="3600" dirty="0">
                <a:solidFill>
                  <a:schemeClr val="tx1"/>
                </a:solidFill>
                <a:latin typeface="Montserrat"/>
                <a:sym typeface="Montserrat"/>
              </a:rPr>
              <a:t>какой-либо общественно полезной цели </a:t>
            </a:r>
            <a:endParaRPr lang="ru-RU" sz="3600" dirty="0" smtClean="0">
              <a:solidFill>
                <a:schemeClr val="tx1"/>
              </a:solidFill>
              <a:latin typeface="Montserrat"/>
              <a:sym typeface="Montserrat"/>
            </a:endParaRPr>
          </a:p>
          <a:p>
            <a:r>
              <a:rPr lang="ru-RU" sz="3600" dirty="0" smtClean="0">
                <a:solidFill>
                  <a:schemeClr val="tx1"/>
                </a:solidFill>
                <a:latin typeface="Montserrat"/>
                <a:sym typeface="Montserrat"/>
              </a:rPr>
              <a:t>в </a:t>
            </a:r>
            <a:r>
              <a:rPr lang="ru-RU" sz="3600" dirty="0">
                <a:solidFill>
                  <a:schemeClr val="tx1"/>
                </a:solidFill>
                <a:latin typeface="Montserrat"/>
                <a:sym typeface="Montserrat"/>
              </a:rPr>
              <a:t>результате этого пожертвования</a:t>
            </a:r>
            <a:endParaRPr lang="ru-RU" sz="3600" dirty="0" smtClean="0">
              <a:solidFill>
                <a:schemeClr val="tx1"/>
              </a:solidFill>
              <a:latin typeface="Montserrat"/>
              <a:sym typeface="Montserra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30231" y="6828016"/>
            <a:ext cx="137534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Montserrat"/>
              </a:rPr>
              <a:t>Пожертвование, как и дарение, </a:t>
            </a:r>
            <a:r>
              <a:rPr lang="ru-RU" sz="3600" dirty="0">
                <a:solidFill>
                  <a:schemeClr val="tx1"/>
                </a:solidFill>
                <a:latin typeface="Montserrat"/>
              </a:rPr>
              <a:t>предполагает безвозмездность передачи имущества, то есть отсутствие какого-либо встречного предоставления со стороны лица, принимающего пожертвование. </a:t>
            </a:r>
          </a:p>
        </p:txBody>
      </p:sp>
    </p:spTree>
    <p:extLst>
      <p:ext uri="{BB962C8B-B14F-4D97-AF65-F5344CB8AC3E}">
        <p14:creationId xmlns:p14="http://schemas.microsoft.com/office/powerpoint/2010/main" val="72411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28" y="1148614"/>
            <a:ext cx="16459200" cy="1048772"/>
          </a:xfrm>
        </p:spPr>
        <p:txBody>
          <a:bodyPr>
            <a:noAutofit/>
          </a:bodyPr>
          <a:lstStyle/>
          <a:p>
            <a:r>
              <a:rPr lang="ru-RU" sz="7200" b="1" dirty="0">
                <a:solidFill>
                  <a:srgbClr val="7D3F95"/>
                </a:solidFill>
                <a:latin typeface="Montserrat"/>
                <a:ea typeface="Montserrat"/>
                <a:cs typeface="Montserrat"/>
              </a:rPr>
              <a:t>Нецелевое</a:t>
            </a:r>
            <a:r>
              <a:rPr lang="ru-RU" sz="72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72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использование</a:t>
            </a:r>
            <a:br>
              <a:rPr lang="ru-RU" sz="72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</a:br>
            <a:endParaRPr lang="ru-RU" sz="7200" b="1" dirty="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04828" y="3691264"/>
            <a:ext cx="162455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Montserrat"/>
              </a:rPr>
              <a:t>В случае нецелевого использования пожертвований – вся их сумма признается внереализационным доходом и облагается налогом на прибыль (п. 14 ст. 251 </a:t>
            </a:r>
            <a:r>
              <a:rPr lang="ru-RU" sz="3600" dirty="0" err="1">
                <a:solidFill>
                  <a:schemeClr val="tx1"/>
                </a:solidFill>
                <a:latin typeface="Montserrat"/>
              </a:rPr>
              <a:t>НК</a:t>
            </a:r>
            <a:r>
              <a:rPr lang="ru-RU" sz="3600" dirty="0">
                <a:solidFill>
                  <a:schemeClr val="tx1"/>
                </a:solidFill>
                <a:latin typeface="Montserrat"/>
              </a:rPr>
              <a:t> РФ), а также начисляются пени (ст. 75 </a:t>
            </a:r>
            <a:r>
              <a:rPr lang="ru-RU" sz="3600" dirty="0" err="1">
                <a:solidFill>
                  <a:schemeClr val="tx1"/>
                </a:solidFill>
                <a:latin typeface="Montserrat"/>
              </a:rPr>
              <a:t>НК</a:t>
            </a:r>
            <a:r>
              <a:rPr lang="ru-RU" sz="3600" dirty="0">
                <a:solidFill>
                  <a:schemeClr val="tx1"/>
                </a:solidFill>
                <a:latin typeface="Montserrat"/>
              </a:rPr>
              <a:t> РФ) на сумму недоимок и налагаются  штрафы (ст. 122 </a:t>
            </a:r>
            <a:r>
              <a:rPr lang="ru-RU" sz="3600" dirty="0" err="1">
                <a:solidFill>
                  <a:schemeClr val="tx1"/>
                </a:solidFill>
                <a:latin typeface="Montserrat"/>
              </a:rPr>
              <a:t>НК</a:t>
            </a:r>
            <a:r>
              <a:rPr lang="ru-RU" sz="3600" dirty="0">
                <a:solidFill>
                  <a:schemeClr val="tx1"/>
                </a:solidFill>
                <a:latin typeface="Montserrat"/>
              </a:rPr>
              <a:t> РФ).</a:t>
            </a:r>
          </a:p>
        </p:txBody>
      </p:sp>
    </p:spTree>
    <p:extLst>
      <p:ext uri="{BB962C8B-B14F-4D97-AF65-F5344CB8AC3E}">
        <p14:creationId xmlns:p14="http://schemas.microsoft.com/office/powerpoint/2010/main" val="126419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554675" y="735075"/>
            <a:ext cx="15821292" cy="134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88" tIns="139088" rIns="139088" bIns="139088" anchor="t" anchorCtr="0">
            <a:noAutofit/>
          </a:bodyPr>
          <a:lstStyle/>
          <a:p>
            <a:pPr lvl="0" hangingPunct="0">
              <a:buClrTx/>
              <a:defRPr/>
            </a:pPr>
            <a:r>
              <a:rPr lang="ru-RU" sz="7200" b="1" dirty="0" smtClean="0">
                <a:solidFill>
                  <a:srgbClr val="7D3F95"/>
                </a:solidFill>
                <a:latin typeface="Montserrat"/>
                <a:ea typeface="Montserrat"/>
                <a:cs typeface="Montserrat"/>
                <a:sym typeface="Montserrat"/>
              </a:rPr>
              <a:t>Требования к учету </a:t>
            </a:r>
            <a:r>
              <a:rPr lang="ru-RU" sz="72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пожертвования</a:t>
            </a:r>
            <a:endParaRPr lang="ru-RU" sz="72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7375967" y="9395138"/>
            <a:ext cx="5076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2100" b="0" i="0" u="none" strike="noStrike" kern="0" cap="none" spc="0" normalizeH="0" baseline="0" noProof="0">
                <a:ln>
                  <a:noFill/>
                </a:ln>
                <a:solidFill>
                  <a:srgbClr val="2241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sz="2100" b="0" i="0" u="none" strike="noStrike" kern="0" cap="none" spc="0" normalizeH="0" baseline="0" noProof="0">
              <a:ln>
                <a:noFill/>
              </a:ln>
              <a:solidFill>
                <a:srgbClr val="22416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4675" y="4261960"/>
            <a:ext cx="154030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Montserrat"/>
              </a:rPr>
              <a:t>Требование Налогового кодекса –ведения </a:t>
            </a:r>
            <a:r>
              <a:rPr lang="ru-RU" sz="3600" dirty="0">
                <a:solidFill>
                  <a:schemeClr val="tx1"/>
                </a:solidFill>
                <a:latin typeface="Montserrat"/>
              </a:rPr>
              <a:t>раздельного </a:t>
            </a:r>
            <a:r>
              <a:rPr lang="ru-RU" sz="3600" dirty="0" smtClean="0">
                <a:solidFill>
                  <a:schemeClr val="tx1"/>
                </a:solidFill>
                <a:latin typeface="Montserrat"/>
              </a:rPr>
              <a:t>учета, однако порядок учета не определен </a:t>
            </a:r>
            <a:r>
              <a:rPr lang="ru-RU" sz="3600" dirty="0">
                <a:solidFill>
                  <a:schemeClr val="tx1"/>
                </a:solidFill>
                <a:latin typeface="Montserrat"/>
              </a:rPr>
              <a:t>ни нормативными документами по бухгалтерскому учету, ни </a:t>
            </a:r>
            <a:r>
              <a:rPr lang="ru-RU" sz="3600" dirty="0" smtClean="0">
                <a:solidFill>
                  <a:schemeClr val="tx1"/>
                </a:solidFill>
                <a:latin typeface="Montserrat"/>
              </a:rPr>
              <a:t>Налоговым кодексом. </a:t>
            </a:r>
          </a:p>
          <a:p>
            <a:endParaRPr lang="ru-RU" sz="3600" b="1" dirty="0">
              <a:solidFill>
                <a:schemeClr val="tx1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0002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345557" y="464912"/>
            <a:ext cx="15821292" cy="134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88" tIns="139088" rIns="139088" bIns="139088" anchor="t" anchorCtr="0">
            <a:noAutofit/>
          </a:bodyPr>
          <a:lstStyle/>
          <a:p>
            <a:pPr lvl="0" hangingPunct="0">
              <a:buClrTx/>
              <a:defRPr/>
            </a:pPr>
            <a:r>
              <a:rPr lang="ru-RU" sz="7200" b="1" dirty="0" smtClean="0">
                <a:solidFill>
                  <a:srgbClr val="7D3F95"/>
                </a:solidFill>
                <a:latin typeface="Montserrat"/>
                <a:ea typeface="Montserrat"/>
                <a:cs typeface="Montserrat"/>
                <a:sym typeface="Montserrat"/>
              </a:rPr>
              <a:t>Требования к использованию </a:t>
            </a:r>
            <a:r>
              <a:rPr lang="ru-RU" sz="72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пожертвования</a:t>
            </a:r>
            <a:endParaRPr lang="ru-RU" sz="72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7375967" y="9395138"/>
            <a:ext cx="5076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2100" b="0" i="0" u="none" strike="noStrike" kern="0" cap="none" spc="0" normalizeH="0" baseline="0" noProof="0">
                <a:ln>
                  <a:noFill/>
                </a:ln>
                <a:solidFill>
                  <a:srgbClr val="2241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sz="2100" b="0" i="0" u="none" strike="noStrike" kern="0" cap="none" spc="0" normalizeH="0" baseline="0" noProof="0">
              <a:ln>
                <a:noFill/>
              </a:ln>
              <a:solidFill>
                <a:srgbClr val="22416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4674" y="3098179"/>
            <a:ext cx="15403057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Montserrat"/>
              </a:rPr>
              <a:t>Учет пожертвований</a:t>
            </a:r>
          </a:p>
          <a:p>
            <a:r>
              <a:rPr lang="ru-RU" sz="3600" dirty="0">
                <a:solidFill>
                  <a:schemeClr val="tx1"/>
                </a:solidFill>
                <a:latin typeface="Montserrat"/>
              </a:rPr>
              <a:t>- пожертвования учитываются отдельно от всех других поступлений;</a:t>
            </a:r>
          </a:p>
          <a:p>
            <a:r>
              <a:rPr lang="ru-RU" sz="3600" dirty="0">
                <a:solidFill>
                  <a:schemeClr val="tx1"/>
                </a:solidFill>
                <a:latin typeface="Montserrat"/>
              </a:rPr>
              <a:t>- пожертвования от иностранных источников должны учитываться отдельно от других пожертвований;</a:t>
            </a:r>
          </a:p>
          <a:p>
            <a:r>
              <a:rPr lang="ru-RU" sz="3600" dirty="0">
                <a:solidFill>
                  <a:schemeClr val="tx1"/>
                </a:solidFill>
                <a:latin typeface="Montserrat"/>
              </a:rPr>
              <a:t>- если у пожертвований есть особое целевое назначение (например, реализация конкретной программы), их выделяют в группу и ведут обособленный учет внутри нее;</a:t>
            </a:r>
          </a:p>
          <a:p>
            <a:r>
              <a:rPr lang="ru-RU" sz="3600" dirty="0">
                <a:solidFill>
                  <a:schemeClr val="tx1"/>
                </a:solidFill>
                <a:latin typeface="Montserrat"/>
              </a:rPr>
              <a:t>- если благотворитель установил специальные условия использования пожертвований (срок, ограничения на расходы и тому подобное), то учет расходов в рамках этого поступления также ведут раздельно.</a:t>
            </a:r>
            <a:endParaRPr lang="ru-RU" sz="4400" dirty="0">
              <a:solidFill>
                <a:schemeClr val="tx1"/>
              </a:solidFill>
              <a:latin typeface="Montserrat"/>
            </a:endParaRPr>
          </a:p>
          <a:p>
            <a:r>
              <a:rPr lang="ru-RU" sz="3600" dirty="0" smtClean="0">
                <a:solidFill>
                  <a:schemeClr val="tx1"/>
                </a:solidFill>
                <a:latin typeface="Montserrat"/>
              </a:rPr>
              <a:t>. </a:t>
            </a:r>
          </a:p>
          <a:p>
            <a:endParaRPr lang="ru-RU" sz="3600" b="1" dirty="0">
              <a:solidFill>
                <a:schemeClr val="tx1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77396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345557" y="464912"/>
            <a:ext cx="15821292" cy="134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088" tIns="139088" rIns="139088" bIns="139088" anchor="t" anchorCtr="0">
            <a:noAutofit/>
          </a:bodyPr>
          <a:lstStyle/>
          <a:p>
            <a:pPr lvl="0" hangingPunct="0">
              <a:buClrTx/>
              <a:defRPr/>
            </a:pPr>
            <a:r>
              <a:rPr lang="ru-RU" sz="7200" b="1" dirty="0" smtClean="0">
                <a:solidFill>
                  <a:srgbClr val="7D3F95"/>
                </a:solidFill>
                <a:latin typeface="Montserrat"/>
                <a:ea typeface="Montserrat"/>
                <a:cs typeface="Montserrat"/>
                <a:sym typeface="Montserrat"/>
              </a:rPr>
              <a:t>Требования к использованию </a:t>
            </a:r>
            <a:r>
              <a:rPr lang="ru-RU" sz="7200" b="1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пожертвования</a:t>
            </a:r>
            <a:endParaRPr lang="ru-RU" sz="72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7375967" y="9395138"/>
            <a:ext cx="5076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000" tIns="138000" rIns="138000" bIns="138000" anchor="ctr" anchorCtr="0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2100" b="0" i="0" u="none" strike="noStrike" kern="0" cap="none" spc="0" normalizeH="0" baseline="0" noProof="0">
                <a:ln>
                  <a:noFill/>
                </a:ln>
                <a:solidFill>
                  <a:srgbClr val="22416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sz="2100" b="0" i="0" u="none" strike="noStrike" kern="0" cap="none" spc="0" normalizeH="0" baseline="0" noProof="0">
              <a:ln>
                <a:noFill/>
              </a:ln>
              <a:solidFill>
                <a:srgbClr val="22416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4674" y="3098179"/>
            <a:ext cx="15403057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Montserrat"/>
              </a:rPr>
              <a:t>Учет пожертвований</a:t>
            </a:r>
          </a:p>
          <a:p>
            <a:r>
              <a:rPr lang="ru-RU" sz="3600" dirty="0">
                <a:solidFill>
                  <a:schemeClr val="tx1"/>
                </a:solidFill>
                <a:latin typeface="Montserrat"/>
              </a:rPr>
              <a:t>- пожертвования учитываются отдельно от всех других поступлений;</a:t>
            </a:r>
          </a:p>
          <a:p>
            <a:r>
              <a:rPr lang="ru-RU" sz="3600" dirty="0">
                <a:solidFill>
                  <a:schemeClr val="tx1"/>
                </a:solidFill>
                <a:latin typeface="Montserrat"/>
              </a:rPr>
              <a:t>- пожертвования от иностранных источников должны учитываться отдельно от других пожертвований;</a:t>
            </a:r>
          </a:p>
          <a:p>
            <a:r>
              <a:rPr lang="ru-RU" sz="3600" dirty="0">
                <a:solidFill>
                  <a:schemeClr val="tx1"/>
                </a:solidFill>
                <a:latin typeface="Montserrat"/>
              </a:rPr>
              <a:t>- если у пожертвований есть особое целевое назначение (например, реализация конкретной программы), их выделяют в группу и ведут обособленный учет внутри нее;</a:t>
            </a:r>
          </a:p>
          <a:p>
            <a:r>
              <a:rPr lang="ru-RU" sz="3600" dirty="0">
                <a:solidFill>
                  <a:schemeClr val="tx1"/>
                </a:solidFill>
                <a:latin typeface="Montserrat"/>
              </a:rPr>
              <a:t>- если благотворитель установил специальные условия использования пожертвований (срок, ограничения на расходы и тому подобное), то учет расходов в рамках этого поступления также ведут раздельно.</a:t>
            </a:r>
            <a:endParaRPr lang="ru-RU" sz="4400" dirty="0">
              <a:solidFill>
                <a:schemeClr val="tx1"/>
              </a:solidFill>
              <a:latin typeface="Montserrat"/>
            </a:endParaRPr>
          </a:p>
          <a:p>
            <a:r>
              <a:rPr lang="ru-RU" sz="3600" dirty="0" smtClean="0">
                <a:solidFill>
                  <a:schemeClr val="tx1"/>
                </a:solidFill>
                <a:latin typeface="Montserrat"/>
              </a:rPr>
              <a:t>. </a:t>
            </a:r>
          </a:p>
          <a:p>
            <a:endParaRPr lang="ru-RU" sz="3600" b="1" dirty="0">
              <a:solidFill>
                <a:schemeClr val="tx1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48919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1132</Words>
  <Application>Microsoft Office PowerPoint</Application>
  <PresentationFormat>Произвольный</PresentationFormat>
  <Paragraphs>190</Paragraphs>
  <Slides>27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Calibri</vt:lpstr>
      <vt:lpstr>Montserrat</vt:lpstr>
      <vt:lpstr>Cambria</vt:lpstr>
      <vt:lpstr>Arial</vt:lpstr>
      <vt:lpstr>Simple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Нецелевое использование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Сбор пожертвований через сайт</vt:lpstr>
      <vt:lpstr>Привлечение ресурсов от бизнеса</vt:lpstr>
      <vt:lpstr>Процент от выручки</vt:lpstr>
      <vt:lpstr>Округление чеков</vt:lpstr>
      <vt:lpstr>Округление чеков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k.vorobyov</dc:creator>
  <cp:lastModifiedBy>k.vorobyov</cp:lastModifiedBy>
  <cp:revision>18</cp:revision>
  <dcterms:modified xsi:type="dcterms:W3CDTF">2024-04-23T06:53:15Z</dcterms:modified>
</cp:coreProperties>
</file>