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9" r:id="rId2"/>
    <p:sldId id="256" r:id="rId3"/>
    <p:sldId id="292" r:id="rId4"/>
    <p:sldId id="257" r:id="rId5"/>
    <p:sldId id="293" r:id="rId6"/>
    <p:sldId id="260" r:id="rId7"/>
    <p:sldId id="258" r:id="rId8"/>
    <p:sldId id="259" r:id="rId9"/>
    <p:sldId id="261" r:id="rId10"/>
    <p:sldId id="294" r:id="rId11"/>
    <p:sldId id="295" r:id="rId12"/>
    <p:sldId id="300" r:id="rId13"/>
    <p:sldId id="296" r:id="rId14"/>
    <p:sldId id="297" r:id="rId15"/>
    <p:sldId id="302" r:id="rId16"/>
    <p:sldId id="298" r:id="rId17"/>
    <p:sldId id="303" r:id="rId18"/>
    <p:sldId id="301" r:id="rId19"/>
    <p:sldId id="299" r:id="rId20"/>
    <p:sldId id="304" r:id="rId21"/>
    <p:sldId id="305" r:id="rId22"/>
    <p:sldId id="306" r:id="rId23"/>
    <p:sldId id="307" r:id="rId24"/>
    <p:sldId id="308" r:id="rId25"/>
    <p:sldId id="290" r:id="rId26"/>
  </p:sldIdLst>
  <p:sldSz cx="18288000" cy="10287000"/>
  <p:notesSz cx="6858000" cy="9144000"/>
  <p:embeddedFontLst>
    <p:embeddedFont>
      <p:font typeface="Clear Sans" panose="020B0604020202020204" charset="0"/>
      <p:regular r:id="rId27"/>
    </p:embeddedFont>
    <p:embeddedFont>
      <p:font typeface="Clear Sans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7E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0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>
          <a:xfrm flipH="1" flipV="1">
            <a:off x="-228600" y="-114300"/>
            <a:ext cx="19067088" cy="11412580"/>
          </a:xfrm>
          <a:custGeom>
            <a:avLst/>
            <a:gdLst/>
            <a:ahLst/>
            <a:cxnLst/>
            <a:rect l="l" t="t" r="r" b="b"/>
            <a:pathLst>
              <a:path w="18830467" h="11298280">
                <a:moveTo>
                  <a:pt x="18830466" y="11298280"/>
                </a:moveTo>
                <a:lnTo>
                  <a:pt x="0" y="11298280"/>
                </a:lnTo>
                <a:lnTo>
                  <a:pt x="0" y="0"/>
                </a:lnTo>
                <a:lnTo>
                  <a:pt x="18830466" y="0"/>
                </a:lnTo>
                <a:lnTo>
                  <a:pt x="18830466" y="112982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AA76F3D-9827-C884-E7B2-FA87FDAFE50C}"/>
              </a:ext>
            </a:extLst>
          </p:cNvPr>
          <p:cNvSpPr/>
          <p:nvPr/>
        </p:nvSpPr>
        <p:spPr>
          <a:xfrm>
            <a:off x="5402520" y="1185395"/>
            <a:ext cx="11578105" cy="11578105"/>
          </a:xfrm>
          <a:custGeom>
            <a:avLst/>
            <a:gdLst/>
            <a:ahLst/>
            <a:cxnLst/>
            <a:rect l="l" t="t" r="r" b="b"/>
            <a:pathLst>
              <a:path w="11578105" h="11578105">
                <a:moveTo>
                  <a:pt x="0" y="0"/>
                </a:moveTo>
                <a:lnTo>
                  <a:pt x="11578105" y="0"/>
                </a:lnTo>
                <a:lnTo>
                  <a:pt x="11578105" y="11578105"/>
                </a:lnTo>
                <a:lnTo>
                  <a:pt x="0" y="115781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AutoShape 8"/>
          <p:cNvSpPr/>
          <p:nvPr/>
        </p:nvSpPr>
        <p:spPr>
          <a:xfrm>
            <a:off x="1028700" y="9258300"/>
            <a:ext cx="994079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10"/>
          <p:cNvSpPr txBox="1"/>
          <p:nvPr/>
        </p:nvSpPr>
        <p:spPr>
          <a:xfrm>
            <a:off x="12432632" y="7840447"/>
            <a:ext cx="4554854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ru-RU" sz="3200" spc="52" dirty="0">
                <a:solidFill>
                  <a:srgbClr val="FFFFFF"/>
                </a:solidFill>
                <a:latin typeface="Clear Sans Bold"/>
              </a:rPr>
              <a:t>ЕЛИЗАВЕТА КУСТОВА</a:t>
            </a:r>
            <a:endParaRPr lang="en-US" sz="3200" spc="52" dirty="0">
              <a:solidFill>
                <a:srgbClr val="FFFFFF"/>
              </a:solidFill>
              <a:latin typeface="Clear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277600" y="8416045"/>
            <a:ext cx="7162800" cy="1494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4"/>
              </a:lnSpc>
            </a:pPr>
            <a:r>
              <a:rPr lang="ru-RU" sz="3200" spc="20" dirty="0">
                <a:solidFill>
                  <a:srgbClr val="FFFFFF"/>
                </a:solidFill>
                <a:latin typeface="Clear Sans"/>
              </a:rPr>
              <a:t>Юрист Ресурсного центра поддержки и развития некоммерческих организаций и общественных инициатив «Данко»</a:t>
            </a:r>
            <a:endParaRPr lang="en-US" sz="3200" spc="20" dirty="0">
              <a:solidFill>
                <a:srgbClr val="FFFFFF"/>
              </a:solidFill>
              <a:latin typeface="Clear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03838" y="2703571"/>
            <a:ext cx="11359067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ru-RU" sz="9000" dirty="0">
                <a:solidFill>
                  <a:srgbClr val="FFFFFF"/>
                </a:solidFill>
                <a:latin typeface="Clear Sans Bold"/>
              </a:rPr>
              <a:t>Типовые уставы</a:t>
            </a:r>
          </a:p>
          <a:p>
            <a:pPr>
              <a:lnSpc>
                <a:spcPts val="8800"/>
              </a:lnSpc>
            </a:pPr>
            <a:r>
              <a:rPr lang="ru-RU" sz="9000" dirty="0">
                <a:solidFill>
                  <a:srgbClr val="FFFFFF"/>
                </a:solidFill>
                <a:latin typeface="Clear Sans Bold"/>
              </a:rPr>
              <a:t>некоммерческих организаций</a:t>
            </a:r>
            <a:endParaRPr lang="en-US" sz="9000" dirty="0">
              <a:solidFill>
                <a:srgbClr val="FFFFFF"/>
              </a:solidFill>
              <a:latin typeface="Clear Sans Bold"/>
            </a:endParaRPr>
          </a:p>
        </p:txBody>
      </p:sp>
      <p:pic>
        <p:nvPicPr>
          <p:cNvPr id="16" name="Рисунок 15" descr="Изображение выглядит как человек, Человеческое лицо, одежд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AC466AFB-B8A5-37A4-1EBE-6E4FC9186E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t="-1616" r="2174" b="1381"/>
          <a:stretch/>
        </p:blipFill>
        <p:spPr>
          <a:xfrm>
            <a:off x="12362905" y="1104901"/>
            <a:ext cx="4624581" cy="47243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14000">
            <a:off x="-4846319" y="-1455820"/>
            <a:ext cx="23919638" cy="13454796"/>
          </a:xfrm>
          <a:custGeom>
            <a:avLst/>
            <a:gdLst/>
            <a:ahLst/>
            <a:cxnLst/>
            <a:rect l="l" t="t" r="r" b="b"/>
            <a:pathLst>
              <a:path w="23919638" h="13454796">
                <a:moveTo>
                  <a:pt x="0" y="0"/>
                </a:moveTo>
                <a:lnTo>
                  <a:pt x="23919638" y="0"/>
                </a:lnTo>
                <a:lnTo>
                  <a:pt x="23919638" y="13454797"/>
                </a:lnTo>
                <a:lnTo>
                  <a:pt x="0" y="13454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AutoShape 3"/>
          <p:cNvSpPr/>
          <p:nvPr/>
        </p:nvSpPr>
        <p:spPr>
          <a:xfrm>
            <a:off x="1644222" y="7399382"/>
            <a:ext cx="14999556" cy="0"/>
          </a:xfrm>
          <a:prstGeom prst="line">
            <a:avLst/>
          </a:prstGeom>
          <a:ln w="9525" cap="rnd">
            <a:solidFill>
              <a:srgbClr val="3226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Box 4"/>
          <p:cNvSpPr txBox="1"/>
          <p:nvPr/>
        </p:nvSpPr>
        <p:spPr>
          <a:xfrm>
            <a:off x="1644222" y="1431586"/>
            <a:ext cx="14814978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ru-RU" sz="7400" dirty="0">
                <a:solidFill>
                  <a:srgbClr val="322680"/>
                </a:solidFill>
                <a:latin typeface="Clear Sans Bold"/>
              </a:rPr>
              <a:t>Характеристика типовых уставов некоммерческих организаций</a:t>
            </a:r>
            <a:endParaRPr lang="en-US" sz="7400" dirty="0">
              <a:solidFill>
                <a:srgbClr val="322680"/>
              </a:solidFill>
              <a:latin typeface="Clear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96119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6815" y="930953"/>
            <a:ext cx="15598386" cy="783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6200" kern="1200" spc="40" dirty="0">
                <a:solidFill>
                  <a:schemeClr val="bg1"/>
                </a:solidFill>
                <a:effectLst/>
                <a:latin typeface="Clear Sans Bold" panose="020B0604020202020204" charset="0"/>
                <a:ea typeface="+mn-ea"/>
                <a:cs typeface="+mn-cs"/>
              </a:rPr>
              <a:t>Общие положения</a:t>
            </a:r>
            <a:endParaRPr lang="ru-RU" sz="6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0600" y="3314700"/>
            <a:ext cx="15952593" cy="358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Не предусмотрена обязанность НКО иметь печать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Отсутствует раздел/ пункт устава, посвященный символике НКО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Минимальный состав органов управления (в соответствии с действующим законодательством)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Закреплены наименования органов управления, нельзя выбрать </a:t>
            </a:r>
          </a:p>
          <a:p>
            <a:pPr>
              <a:lnSpc>
                <a:spcPts val="3219"/>
              </a:lnSpc>
            </a:pPr>
            <a:endParaRPr lang="en-US" sz="2299" spc="22" dirty="0">
              <a:solidFill>
                <a:srgbClr val="FFFFFF"/>
              </a:solidFill>
              <a:latin typeface="Clear Sans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49557" y="2247900"/>
            <a:ext cx="1578888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2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14000">
            <a:off x="-4998720" y="-1583899"/>
            <a:ext cx="23919638" cy="13454796"/>
          </a:xfrm>
          <a:custGeom>
            <a:avLst/>
            <a:gdLst/>
            <a:ahLst/>
            <a:cxnLst/>
            <a:rect l="l" t="t" r="r" b="b"/>
            <a:pathLst>
              <a:path w="23919638" h="13454796">
                <a:moveTo>
                  <a:pt x="0" y="0"/>
                </a:moveTo>
                <a:lnTo>
                  <a:pt x="23919638" y="0"/>
                </a:lnTo>
                <a:lnTo>
                  <a:pt x="23919638" y="13454797"/>
                </a:lnTo>
                <a:lnTo>
                  <a:pt x="0" y="13454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AutoShape 3"/>
          <p:cNvSpPr/>
          <p:nvPr/>
        </p:nvSpPr>
        <p:spPr>
          <a:xfrm>
            <a:off x="1644222" y="7399382"/>
            <a:ext cx="14999556" cy="0"/>
          </a:xfrm>
          <a:prstGeom prst="line">
            <a:avLst/>
          </a:prstGeom>
          <a:ln w="9525" cap="rnd">
            <a:solidFill>
              <a:srgbClr val="3226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Box 4"/>
          <p:cNvSpPr txBox="1"/>
          <p:nvPr/>
        </p:nvSpPr>
        <p:spPr>
          <a:xfrm>
            <a:off x="1644222" y="1431586"/>
            <a:ext cx="14814978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ru-RU" sz="7400" dirty="0">
                <a:solidFill>
                  <a:srgbClr val="322680"/>
                </a:solidFill>
                <a:latin typeface="Clear Sans Bold"/>
              </a:rPr>
              <a:t>Корпоративные некоммерческих организаций</a:t>
            </a:r>
            <a:endParaRPr lang="en-US" sz="7400" dirty="0">
              <a:solidFill>
                <a:srgbClr val="322680"/>
              </a:solidFill>
              <a:latin typeface="Clear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960705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6815" y="930953"/>
            <a:ext cx="15598386" cy="783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6200" kern="1200" spc="40" dirty="0">
                <a:solidFill>
                  <a:schemeClr val="bg1"/>
                </a:solidFill>
                <a:effectLst/>
                <a:latin typeface="Clear Sans Bold" panose="020B0604020202020204" charset="0"/>
                <a:ea typeface="+mn-ea"/>
                <a:cs typeface="+mn-cs"/>
              </a:rPr>
              <a:t>Местная общественная организация </a:t>
            </a:r>
            <a:endParaRPr lang="ru-RU" sz="6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0600" y="3314700"/>
            <a:ext cx="15952593" cy="4226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Территориальная сфера деятельности – муниципальное образование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Высший орган управления – Общее собрание членов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Постоянно действующий руководящий орган – Правление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Единоличный исполнительный орган – Председатель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Контрольно-ревизионный орган – Ревизионная комиссия (ревизор)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Права и обязанности членов</a:t>
            </a:r>
          </a:p>
          <a:p>
            <a:pPr>
              <a:lnSpc>
                <a:spcPts val="3219"/>
              </a:lnSpc>
            </a:pPr>
            <a:endParaRPr lang="en-US" sz="2299" spc="22" dirty="0">
              <a:solidFill>
                <a:srgbClr val="FFFFFF"/>
              </a:solidFill>
              <a:latin typeface="Clear Sans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49557" y="2247900"/>
            <a:ext cx="1578888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1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6814" y="930953"/>
            <a:ext cx="16437785" cy="783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6200" spc="40" dirty="0">
                <a:solidFill>
                  <a:schemeClr val="bg1"/>
                </a:solidFill>
                <a:latin typeface="Clear Sans Bold" panose="020B0604020202020204" charset="0"/>
              </a:rPr>
              <a:t>Региональ</a:t>
            </a:r>
            <a:r>
              <a:rPr lang="ru-RU" sz="6200" kern="1200" spc="40" dirty="0">
                <a:solidFill>
                  <a:schemeClr val="bg1"/>
                </a:solidFill>
                <a:effectLst/>
                <a:latin typeface="Clear Sans Bold" panose="020B0604020202020204" charset="0"/>
                <a:ea typeface="+mn-ea"/>
                <a:cs typeface="+mn-cs"/>
              </a:rPr>
              <a:t>ная общественная организация </a:t>
            </a:r>
            <a:endParaRPr lang="ru-RU" sz="6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0600" y="3314700"/>
            <a:ext cx="15952593" cy="4226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Территориальная сфера деятельности – субъект РФ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Высший орган управления – Общее собрание членов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Постоянно действующий руководящий орган – Правление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Единоличный исполнительный орган – Председатель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Контрольно-ревизионный орган – Ревизионная комиссия (ревизор)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Права и обязанности членов</a:t>
            </a:r>
          </a:p>
          <a:p>
            <a:pPr>
              <a:lnSpc>
                <a:spcPts val="3219"/>
              </a:lnSpc>
            </a:pPr>
            <a:endParaRPr lang="en-US" sz="2299" spc="22" dirty="0">
              <a:solidFill>
                <a:srgbClr val="FFFFFF"/>
              </a:solidFill>
              <a:latin typeface="Clear Sans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49557" y="2247900"/>
            <a:ext cx="1578888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86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6815" y="930953"/>
            <a:ext cx="15598386" cy="783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6200" kern="1200" spc="40" dirty="0">
                <a:solidFill>
                  <a:schemeClr val="bg1"/>
                </a:solidFill>
                <a:effectLst/>
                <a:latin typeface="Clear Sans Bold" panose="020B0604020202020204" charset="0"/>
                <a:ea typeface="+mn-ea"/>
                <a:cs typeface="+mn-cs"/>
              </a:rPr>
              <a:t>Местное общественное движение </a:t>
            </a:r>
            <a:endParaRPr lang="ru-RU" sz="6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0600" y="3314700"/>
            <a:ext cx="15952593" cy="358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Территориальная сфера деятельности – муниципальное образование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Высший орган управления – Общее собрание участников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Постоянно действующий руководящий орган – Правление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Единоличный исполнительный орган – Председатель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Контрольно-ревизионный орган – Ревизионная комиссия (ревизор)</a:t>
            </a:r>
          </a:p>
          <a:p>
            <a:pPr>
              <a:lnSpc>
                <a:spcPts val="3219"/>
              </a:lnSpc>
            </a:pPr>
            <a:endParaRPr lang="en-US" sz="2299" spc="22" dirty="0">
              <a:solidFill>
                <a:srgbClr val="FFFFFF"/>
              </a:solidFill>
              <a:latin typeface="Clear Sans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49557" y="2247900"/>
            <a:ext cx="1578888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57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6814" y="930953"/>
            <a:ext cx="16437785" cy="783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6200" spc="40" dirty="0">
                <a:solidFill>
                  <a:schemeClr val="bg1"/>
                </a:solidFill>
                <a:latin typeface="Clear Sans Bold" panose="020B0604020202020204" charset="0"/>
              </a:rPr>
              <a:t>Региональ</a:t>
            </a:r>
            <a:r>
              <a:rPr lang="ru-RU" sz="6200" kern="1200" spc="40" dirty="0">
                <a:solidFill>
                  <a:schemeClr val="bg1"/>
                </a:solidFill>
                <a:effectLst/>
                <a:latin typeface="Clear Sans Bold" panose="020B0604020202020204" charset="0"/>
                <a:ea typeface="+mn-ea"/>
                <a:cs typeface="+mn-cs"/>
              </a:rPr>
              <a:t>ное общественное движение </a:t>
            </a:r>
            <a:endParaRPr lang="ru-RU" sz="6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0600" y="3314700"/>
            <a:ext cx="15952593" cy="358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Территориальная сфера деятельности – субъект РФ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Высший орган управления – Общее собрание участников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Постоянно действующий руководящий орган – Правление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Единоличный исполнительный орган – Председатель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Контрольно-ревизионный орган – Ревизионная комиссия (ревизор)</a:t>
            </a:r>
          </a:p>
          <a:p>
            <a:pPr>
              <a:lnSpc>
                <a:spcPts val="3219"/>
              </a:lnSpc>
            </a:pPr>
            <a:endParaRPr lang="en-US" sz="2299" spc="22" dirty="0">
              <a:solidFill>
                <a:srgbClr val="FFFFFF"/>
              </a:solidFill>
              <a:latin typeface="Clear Sans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49557" y="2247900"/>
            <a:ext cx="1578888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75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6814" y="930953"/>
            <a:ext cx="16437785" cy="783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6200" spc="40" dirty="0">
                <a:solidFill>
                  <a:schemeClr val="bg1"/>
                </a:solidFill>
                <a:latin typeface="Clear Sans Bold" panose="020B0604020202020204" charset="0"/>
              </a:rPr>
              <a:t>Ассоциация (союз)</a:t>
            </a:r>
            <a:endParaRPr lang="ru-RU" sz="6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0600" y="3314700"/>
            <a:ext cx="15952593" cy="3152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Высший орган управления – Общее собрание членов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Коллегиальный исполнительный орган – Правление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Единоличный исполнительный орган – Президент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Контрольно-ревизионный орган отсутствует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Права и обязанности членов</a:t>
            </a:r>
            <a:endParaRPr lang="en-US" sz="2299" spc="22" dirty="0">
              <a:solidFill>
                <a:srgbClr val="FFFFFF"/>
              </a:solidFill>
              <a:latin typeface="Clear Sans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49557" y="2247900"/>
            <a:ext cx="1578888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510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14000">
            <a:off x="-4998720" y="-1583899"/>
            <a:ext cx="23919638" cy="13454796"/>
          </a:xfrm>
          <a:custGeom>
            <a:avLst/>
            <a:gdLst/>
            <a:ahLst/>
            <a:cxnLst/>
            <a:rect l="l" t="t" r="r" b="b"/>
            <a:pathLst>
              <a:path w="23919638" h="13454796">
                <a:moveTo>
                  <a:pt x="0" y="0"/>
                </a:moveTo>
                <a:lnTo>
                  <a:pt x="23919638" y="0"/>
                </a:lnTo>
                <a:lnTo>
                  <a:pt x="23919638" y="13454797"/>
                </a:lnTo>
                <a:lnTo>
                  <a:pt x="0" y="13454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AutoShape 3"/>
          <p:cNvSpPr/>
          <p:nvPr/>
        </p:nvSpPr>
        <p:spPr>
          <a:xfrm>
            <a:off x="1644222" y="7399382"/>
            <a:ext cx="14999556" cy="0"/>
          </a:xfrm>
          <a:prstGeom prst="line">
            <a:avLst/>
          </a:prstGeom>
          <a:ln w="9525" cap="rnd">
            <a:solidFill>
              <a:srgbClr val="3226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Box 4"/>
          <p:cNvSpPr txBox="1"/>
          <p:nvPr/>
        </p:nvSpPr>
        <p:spPr>
          <a:xfrm>
            <a:off x="1644222" y="1431586"/>
            <a:ext cx="14814978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ru-RU" sz="7400" dirty="0">
                <a:solidFill>
                  <a:srgbClr val="322680"/>
                </a:solidFill>
                <a:latin typeface="Clear Sans Bold"/>
              </a:rPr>
              <a:t>Унитарные некоммерческих организаций</a:t>
            </a:r>
            <a:endParaRPr lang="en-US" sz="7400" dirty="0">
              <a:solidFill>
                <a:srgbClr val="322680"/>
              </a:solidFill>
              <a:latin typeface="Clear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796330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6814" y="930953"/>
            <a:ext cx="16437785" cy="783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6200" spc="40" dirty="0">
                <a:solidFill>
                  <a:schemeClr val="bg1"/>
                </a:solidFill>
                <a:latin typeface="Clear Sans Bold" panose="020B0604020202020204" charset="0"/>
              </a:rPr>
              <a:t>Общественно полезный фонд</a:t>
            </a:r>
            <a:endParaRPr lang="ru-RU" sz="6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0600" y="3314700"/>
            <a:ext cx="15952593" cy="4226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Отсутствуют положения об учредителях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Высший коллегиальный орган – Совет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Возглавляет Совет Председатель Совета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Единоличный исполнительный орган – Председатель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Надзорный орган – Попечительский совет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Одобрение сделок – исключительная компетенция Совета</a:t>
            </a:r>
          </a:p>
          <a:p>
            <a:pPr>
              <a:lnSpc>
                <a:spcPts val="3219"/>
              </a:lnSpc>
            </a:pPr>
            <a:endParaRPr lang="en-US" sz="2299" spc="22" dirty="0">
              <a:solidFill>
                <a:srgbClr val="FFFFFF"/>
              </a:solidFill>
              <a:latin typeface="Clear Sans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49557" y="2247900"/>
            <a:ext cx="1578888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34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98171" y="-223971"/>
            <a:ext cx="19084341" cy="10734942"/>
          </a:xfrm>
          <a:custGeom>
            <a:avLst/>
            <a:gdLst/>
            <a:ahLst/>
            <a:cxnLst/>
            <a:rect l="l" t="t" r="r" b="b"/>
            <a:pathLst>
              <a:path w="19084341" h="10734942">
                <a:moveTo>
                  <a:pt x="19084340" y="0"/>
                </a:moveTo>
                <a:lnTo>
                  <a:pt x="0" y="0"/>
                </a:lnTo>
                <a:lnTo>
                  <a:pt x="0" y="10734942"/>
                </a:lnTo>
                <a:lnTo>
                  <a:pt x="19084340" y="10734942"/>
                </a:lnTo>
                <a:lnTo>
                  <a:pt x="1908434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1219200" y="1354622"/>
            <a:ext cx="11658600" cy="808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7400" dirty="0">
                <a:solidFill>
                  <a:srgbClr val="322680"/>
                </a:solidFill>
                <a:latin typeface="Clear Sans Bold"/>
              </a:rPr>
              <a:t>Право или обязанность?</a:t>
            </a:r>
            <a:endParaRPr lang="en-US" sz="7400" dirty="0">
              <a:solidFill>
                <a:srgbClr val="322680"/>
              </a:solidFill>
              <a:latin typeface="Clear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592158" y="7874281"/>
            <a:ext cx="9854531" cy="1215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ru-RU" sz="3000" spc="45" dirty="0">
                <a:solidFill>
                  <a:srgbClr val="322680"/>
                </a:solidFill>
                <a:latin typeface="Clear Sans Bold"/>
              </a:rPr>
              <a:t>п. 1 ст.14 Федерального закона «О некоммерческих организациях»</a:t>
            </a:r>
            <a:endParaRPr lang="en-US" sz="3000" spc="45" dirty="0">
              <a:solidFill>
                <a:srgbClr val="322680"/>
              </a:solidFill>
              <a:latin typeface="Clear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95268" y="4384058"/>
            <a:ext cx="9854531" cy="3144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ru-RU" sz="4000" spc="69" dirty="0">
                <a:solidFill>
                  <a:srgbClr val="322680"/>
                </a:solidFill>
                <a:latin typeface="Clear Sans Bold"/>
              </a:rPr>
              <a:t>Некоммерческая организация может действовать на основании типового устава, который утверждается уполномоченным органом.</a:t>
            </a:r>
            <a:endParaRPr lang="en-US" sz="4000" spc="69" dirty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4864"/>
              </a:lnSpc>
            </a:pPr>
            <a:endParaRPr lang="en-US" sz="3474" spc="69" dirty="0">
              <a:solidFill>
                <a:srgbClr val="322680"/>
              </a:solidFill>
              <a:latin typeface="Clear Sans Bold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28700" y="3819323"/>
            <a:ext cx="16230600" cy="0"/>
          </a:xfrm>
          <a:prstGeom prst="line">
            <a:avLst/>
          </a:prstGeom>
          <a:ln w="9525" cap="rnd">
            <a:solidFill>
              <a:srgbClr val="3226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-2474913" y="4450733"/>
            <a:ext cx="9277419" cy="8315941"/>
          </a:xfrm>
          <a:custGeom>
            <a:avLst/>
            <a:gdLst/>
            <a:ahLst/>
            <a:cxnLst/>
            <a:rect l="l" t="t" r="r" b="b"/>
            <a:pathLst>
              <a:path w="9277419" h="8315941">
                <a:moveTo>
                  <a:pt x="0" y="0"/>
                </a:moveTo>
                <a:lnTo>
                  <a:pt x="9277419" y="0"/>
                </a:lnTo>
                <a:lnTo>
                  <a:pt x="9277419" y="8315942"/>
                </a:lnTo>
                <a:lnTo>
                  <a:pt x="0" y="831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6814" y="930953"/>
            <a:ext cx="16437785" cy="783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6200" spc="40" dirty="0">
                <a:solidFill>
                  <a:schemeClr val="bg1"/>
                </a:solidFill>
                <a:latin typeface="Clear Sans Bold" panose="020B0604020202020204" charset="0"/>
              </a:rPr>
              <a:t>Автономная некоммерческая организация</a:t>
            </a:r>
            <a:endParaRPr lang="ru-RU" sz="6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0600" y="3314700"/>
            <a:ext cx="15952593" cy="4868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Положения об учредителях с определенной исключительной компетенцией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Наличие высшего коллегиального органа – Наблюдательный совет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Наблюдательный совет формируется учредителями, но может включать и иных лиц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Единоличный исполнительный орган – Генеральный директор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Надзорный орган – Попечительский совет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Одобрение договоров – исключительная компетенция учредителя</a:t>
            </a:r>
          </a:p>
          <a:p>
            <a:pPr>
              <a:lnSpc>
                <a:spcPts val="3219"/>
              </a:lnSpc>
            </a:pPr>
            <a:endParaRPr lang="en-US" sz="2299" spc="22" dirty="0">
              <a:solidFill>
                <a:srgbClr val="FFFFFF"/>
              </a:solidFill>
              <a:latin typeface="Clear Sans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49557" y="2247900"/>
            <a:ext cx="1578888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36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49557" y="1181101"/>
            <a:ext cx="16437785" cy="783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6200" spc="40" dirty="0">
                <a:solidFill>
                  <a:schemeClr val="bg1"/>
                </a:solidFill>
                <a:latin typeface="Clear Sans Bold" panose="020B0604020202020204" charset="0"/>
              </a:rPr>
              <a:t>Частное учреждение</a:t>
            </a:r>
            <a:endParaRPr lang="ru-RU" sz="6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0600" y="3314700"/>
            <a:ext cx="15952593" cy="358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Порядок регулярных поступлений от учредителя необходимо прописать в уставе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Учредителя и собственника имущества необходимо указать в уставе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Компетенция учредителя как высшего органа управления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Единоличный исполнительный орган – Директор</a:t>
            </a:r>
          </a:p>
          <a:p>
            <a:pPr>
              <a:lnSpc>
                <a:spcPts val="3219"/>
              </a:lnSpc>
            </a:pPr>
            <a:endParaRPr lang="en-US" sz="2299" spc="22" dirty="0">
              <a:solidFill>
                <a:srgbClr val="FFFFFF"/>
              </a:solidFill>
              <a:latin typeface="Clear Sans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49557" y="2247900"/>
            <a:ext cx="1578888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10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98171" y="-223971"/>
            <a:ext cx="19084341" cy="10734942"/>
          </a:xfrm>
          <a:custGeom>
            <a:avLst/>
            <a:gdLst/>
            <a:ahLst/>
            <a:cxnLst/>
            <a:rect l="l" t="t" r="r" b="b"/>
            <a:pathLst>
              <a:path w="19084341" h="10734942">
                <a:moveTo>
                  <a:pt x="19084340" y="0"/>
                </a:moveTo>
                <a:lnTo>
                  <a:pt x="0" y="0"/>
                </a:lnTo>
                <a:lnTo>
                  <a:pt x="0" y="10734942"/>
                </a:lnTo>
                <a:lnTo>
                  <a:pt x="19084340" y="10734942"/>
                </a:lnTo>
                <a:lnTo>
                  <a:pt x="1908434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1143000" y="324385"/>
            <a:ext cx="166497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6000" dirty="0">
                <a:solidFill>
                  <a:srgbClr val="322680"/>
                </a:solidFill>
                <a:latin typeface="Clear Sans Bold"/>
              </a:rPr>
              <a:t>Самостоятельно разработанный устав</a:t>
            </a:r>
            <a:endParaRPr lang="en-US" sz="6000" dirty="0">
              <a:solidFill>
                <a:srgbClr val="322680"/>
              </a:solidFill>
              <a:latin typeface="Clear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5400" y="2148471"/>
            <a:ext cx="15963900" cy="5075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§"/>
            </a:pPr>
            <a:r>
              <a:rPr lang="ru-RU" sz="3400" spc="69" dirty="0">
                <a:solidFill>
                  <a:srgbClr val="322680"/>
                </a:solidFill>
                <a:latin typeface="Clear Sans Bold"/>
              </a:rPr>
              <a:t>Иное наименование органов управления</a:t>
            </a: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§"/>
            </a:pPr>
            <a:r>
              <a:rPr lang="ru-RU" sz="3400" spc="69" dirty="0">
                <a:solidFill>
                  <a:srgbClr val="322680"/>
                </a:solidFill>
                <a:latin typeface="Clear Sans Bold"/>
              </a:rPr>
              <a:t>Символика</a:t>
            </a: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§"/>
            </a:pPr>
            <a:r>
              <a:rPr lang="ru-RU" sz="3400" spc="69" dirty="0">
                <a:solidFill>
                  <a:srgbClr val="322680"/>
                </a:solidFill>
                <a:latin typeface="Clear Sans Bold"/>
              </a:rPr>
              <a:t>Виды деятельности, требующие специальных положений в уставе: организации, осуществляющие обучение, музеи </a:t>
            </a: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§"/>
            </a:pPr>
            <a:r>
              <a:rPr lang="ru-RU" sz="3400" spc="69" dirty="0">
                <a:solidFill>
                  <a:srgbClr val="322680"/>
                </a:solidFill>
                <a:latin typeface="Clear Sans Bold"/>
              </a:rPr>
              <a:t>Поставщики социальных услуг (для включения в реестр)</a:t>
            </a: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§"/>
            </a:pPr>
            <a:r>
              <a:rPr lang="ru-RU" sz="3400" spc="69" dirty="0">
                <a:solidFill>
                  <a:srgbClr val="322680"/>
                </a:solidFill>
                <a:latin typeface="Clear Sans Bold"/>
              </a:rPr>
              <a:t>Необходимость создания других органов в НКО</a:t>
            </a: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§"/>
            </a:pPr>
            <a:r>
              <a:rPr lang="ru-RU" sz="3400" spc="69" dirty="0">
                <a:solidFill>
                  <a:srgbClr val="322680"/>
                </a:solidFill>
                <a:latin typeface="Clear Sans Bold"/>
              </a:rPr>
              <a:t>Филиалы и представительства</a:t>
            </a: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§"/>
            </a:pPr>
            <a:r>
              <a:rPr lang="ru-RU" sz="3400" spc="69" dirty="0">
                <a:solidFill>
                  <a:srgbClr val="322680"/>
                </a:solidFill>
                <a:latin typeface="Clear Sans Bold"/>
              </a:rPr>
              <a:t>Дополнительные положения</a:t>
            </a:r>
          </a:p>
        </p:txBody>
      </p:sp>
      <p:sp>
        <p:nvSpPr>
          <p:cNvPr id="6" name="AutoShape 6"/>
          <p:cNvSpPr/>
          <p:nvPr/>
        </p:nvSpPr>
        <p:spPr>
          <a:xfrm>
            <a:off x="1028700" y="1409700"/>
            <a:ext cx="16230600" cy="0"/>
          </a:xfrm>
          <a:prstGeom prst="line">
            <a:avLst/>
          </a:prstGeom>
          <a:ln w="9525" cap="rnd">
            <a:solidFill>
              <a:srgbClr val="3226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-2474913" y="4450733"/>
            <a:ext cx="9277419" cy="8315941"/>
          </a:xfrm>
          <a:custGeom>
            <a:avLst/>
            <a:gdLst/>
            <a:ahLst/>
            <a:cxnLst/>
            <a:rect l="l" t="t" r="r" b="b"/>
            <a:pathLst>
              <a:path w="9277419" h="8315941">
                <a:moveTo>
                  <a:pt x="0" y="0"/>
                </a:moveTo>
                <a:lnTo>
                  <a:pt x="9277419" y="0"/>
                </a:lnTo>
                <a:lnTo>
                  <a:pt x="9277419" y="8315942"/>
                </a:lnTo>
                <a:lnTo>
                  <a:pt x="0" y="831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370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14000">
            <a:off x="-4998720" y="-1583899"/>
            <a:ext cx="23919638" cy="13454796"/>
          </a:xfrm>
          <a:custGeom>
            <a:avLst/>
            <a:gdLst/>
            <a:ahLst/>
            <a:cxnLst/>
            <a:rect l="l" t="t" r="r" b="b"/>
            <a:pathLst>
              <a:path w="23919638" h="13454796">
                <a:moveTo>
                  <a:pt x="0" y="0"/>
                </a:moveTo>
                <a:lnTo>
                  <a:pt x="23919638" y="0"/>
                </a:lnTo>
                <a:lnTo>
                  <a:pt x="23919638" y="13454797"/>
                </a:lnTo>
                <a:lnTo>
                  <a:pt x="0" y="13454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AutoShape 3"/>
          <p:cNvSpPr/>
          <p:nvPr/>
        </p:nvSpPr>
        <p:spPr>
          <a:xfrm>
            <a:off x="1644222" y="7399382"/>
            <a:ext cx="14999556" cy="0"/>
          </a:xfrm>
          <a:prstGeom prst="line">
            <a:avLst/>
          </a:prstGeom>
          <a:ln w="9525" cap="rnd">
            <a:solidFill>
              <a:srgbClr val="3226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Box 4"/>
          <p:cNvSpPr txBox="1"/>
          <p:nvPr/>
        </p:nvSpPr>
        <p:spPr>
          <a:xfrm>
            <a:off x="1644222" y="1431586"/>
            <a:ext cx="14814978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ru-RU" sz="7400" dirty="0">
                <a:solidFill>
                  <a:srgbClr val="322680"/>
                </a:solidFill>
                <a:latin typeface="Clear Sans Bold"/>
              </a:rPr>
              <a:t>Особенности регистрации типового устава НКО</a:t>
            </a:r>
            <a:endParaRPr lang="en-US" sz="7400" dirty="0">
              <a:solidFill>
                <a:srgbClr val="322680"/>
              </a:solidFill>
              <a:latin typeface="Clear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170211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23120" y="789327"/>
            <a:ext cx="16437785" cy="783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6200" spc="40" dirty="0">
                <a:solidFill>
                  <a:schemeClr val="bg1"/>
                </a:solidFill>
                <a:latin typeface="Clear Sans Bold" panose="020B0604020202020204" charset="0"/>
              </a:rPr>
              <a:t>Решение / протокол</a:t>
            </a:r>
            <a:endParaRPr lang="ru-RU" sz="6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1266" y="1742605"/>
            <a:ext cx="15952593" cy="1228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наличие пункта об использовании типового устава в соответствии с Приказом Минюста России</a:t>
            </a:r>
          </a:p>
        </p:txBody>
      </p:sp>
      <p:sp>
        <p:nvSpPr>
          <p:cNvPr id="8" name="AutoShape 8"/>
          <p:cNvSpPr/>
          <p:nvPr/>
        </p:nvSpPr>
        <p:spPr>
          <a:xfrm>
            <a:off x="1325189" y="1723165"/>
            <a:ext cx="1578888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77BD4D3A-3147-FAE0-5E35-05C73703D59F}"/>
              </a:ext>
            </a:extLst>
          </p:cNvPr>
          <p:cNvSpPr txBox="1"/>
          <p:nvPr/>
        </p:nvSpPr>
        <p:spPr>
          <a:xfrm>
            <a:off x="1249557" y="3395351"/>
            <a:ext cx="16437785" cy="783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6200" spc="40" dirty="0">
                <a:solidFill>
                  <a:schemeClr val="bg1"/>
                </a:solidFill>
                <a:latin typeface="Clear Sans Bold" panose="020B0604020202020204" charset="0"/>
              </a:rPr>
              <a:t>Заявление Р11001 / Р13014</a:t>
            </a:r>
            <a:endParaRPr lang="ru-RU" sz="62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40BC4C6-2636-5A7F-9EDA-D170DBA96BC3}"/>
              </a:ext>
            </a:extLst>
          </p:cNvPr>
          <p:cNvSpPr txBox="1"/>
          <p:nvPr/>
        </p:nvSpPr>
        <p:spPr>
          <a:xfrm>
            <a:off x="1439277" y="4249623"/>
            <a:ext cx="15952593" cy="587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366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не нужно отмечать пункт «Типовой устав»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8ED16920-69F6-DB1E-6DC6-6E711C40145B}"/>
              </a:ext>
            </a:extLst>
          </p:cNvPr>
          <p:cNvSpPr txBox="1"/>
          <p:nvPr/>
        </p:nvSpPr>
        <p:spPr>
          <a:xfrm>
            <a:off x="1275995" y="5300744"/>
            <a:ext cx="16486980" cy="783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6200" spc="40" dirty="0">
                <a:solidFill>
                  <a:schemeClr val="bg1"/>
                </a:solidFill>
                <a:latin typeface="Clear Sans Bold" panose="020B0604020202020204" charset="0"/>
              </a:rPr>
              <a:t>Типовой устав НКО</a:t>
            </a:r>
            <a:endParaRPr lang="ru-RU" sz="62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46CA3DE9-6C5E-C9E6-7566-D439E566C208}"/>
              </a:ext>
            </a:extLst>
          </p:cNvPr>
          <p:cNvSpPr txBox="1"/>
          <p:nvPr/>
        </p:nvSpPr>
        <p:spPr>
          <a:xfrm>
            <a:off x="1249556" y="7229947"/>
            <a:ext cx="16437785" cy="783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6200" spc="40" dirty="0">
                <a:solidFill>
                  <a:schemeClr val="bg1"/>
                </a:solidFill>
                <a:latin typeface="Clear Sans Bold" panose="020B0604020202020204" charset="0"/>
              </a:rPr>
              <a:t>Дополнительные документы </a:t>
            </a:r>
            <a:endParaRPr lang="ru-RU" sz="620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9003C45D-2576-6B0C-4392-7BFF99750B86}"/>
              </a:ext>
            </a:extLst>
          </p:cNvPr>
          <p:cNvSpPr txBox="1"/>
          <p:nvPr/>
        </p:nvSpPr>
        <p:spPr>
          <a:xfrm>
            <a:off x="1278925" y="6178826"/>
            <a:ext cx="15952593" cy="587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необходимо заполнить свободные поля, внести сведения о своей НКО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FABE6651-1FA3-4AC2-E26E-B93CB31DCF76}"/>
              </a:ext>
            </a:extLst>
          </p:cNvPr>
          <p:cNvSpPr/>
          <p:nvPr/>
        </p:nvSpPr>
        <p:spPr>
          <a:xfrm>
            <a:off x="1252667" y="4198338"/>
            <a:ext cx="1578888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39BB7275-6887-9A84-AD34-75D7F34CFBD8}"/>
              </a:ext>
            </a:extLst>
          </p:cNvPr>
          <p:cNvSpPr/>
          <p:nvPr/>
        </p:nvSpPr>
        <p:spPr>
          <a:xfrm>
            <a:off x="1223120" y="6108102"/>
            <a:ext cx="1578888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42AA52E4-0C76-DBB1-17FE-5FFD916CFBD9}"/>
              </a:ext>
            </a:extLst>
          </p:cNvPr>
          <p:cNvSpPr/>
          <p:nvPr/>
        </p:nvSpPr>
        <p:spPr>
          <a:xfrm>
            <a:off x="1141266" y="8013495"/>
            <a:ext cx="1578888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7EA4BA99-CF42-0B5D-3B0F-4BBD98035AC8}"/>
              </a:ext>
            </a:extLst>
          </p:cNvPr>
          <p:cNvSpPr txBox="1"/>
          <p:nvPr/>
        </p:nvSpPr>
        <p:spPr>
          <a:xfrm>
            <a:off x="1439276" y="8078536"/>
            <a:ext cx="15952593" cy="587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366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при необходимости </a:t>
            </a:r>
          </a:p>
        </p:txBody>
      </p:sp>
    </p:spTree>
    <p:extLst>
      <p:ext uri="{BB962C8B-B14F-4D97-AF65-F5344CB8AC3E}">
        <p14:creationId xmlns:p14="http://schemas.microsoft.com/office/powerpoint/2010/main" val="3974996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271233" y="-505640"/>
            <a:ext cx="18830467" cy="11298280"/>
          </a:xfrm>
          <a:custGeom>
            <a:avLst/>
            <a:gdLst/>
            <a:ahLst/>
            <a:cxnLst/>
            <a:rect l="l" t="t" r="r" b="b"/>
            <a:pathLst>
              <a:path w="18830467" h="11298280">
                <a:moveTo>
                  <a:pt x="18830466" y="11298280"/>
                </a:moveTo>
                <a:lnTo>
                  <a:pt x="0" y="11298280"/>
                </a:lnTo>
                <a:lnTo>
                  <a:pt x="0" y="0"/>
                </a:lnTo>
                <a:lnTo>
                  <a:pt x="18830466" y="0"/>
                </a:lnTo>
                <a:lnTo>
                  <a:pt x="18830466" y="112982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 flipH="1">
            <a:off x="-3099241" y="-505640"/>
            <a:ext cx="11418344" cy="12435820"/>
          </a:xfrm>
          <a:custGeom>
            <a:avLst/>
            <a:gdLst/>
            <a:ahLst/>
            <a:cxnLst/>
            <a:rect l="l" t="t" r="r" b="b"/>
            <a:pathLst>
              <a:path w="11418344" h="12435820">
                <a:moveTo>
                  <a:pt x="11418343" y="0"/>
                </a:moveTo>
                <a:lnTo>
                  <a:pt x="0" y="0"/>
                </a:lnTo>
                <a:lnTo>
                  <a:pt x="0" y="12435820"/>
                </a:lnTo>
                <a:lnTo>
                  <a:pt x="11418343" y="12435820"/>
                </a:lnTo>
                <a:lnTo>
                  <a:pt x="11418343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4" name="Group 4"/>
          <p:cNvGrpSpPr/>
          <p:nvPr/>
        </p:nvGrpSpPr>
        <p:grpSpPr>
          <a:xfrm>
            <a:off x="9771519" y="3338410"/>
            <a:ext cx="6896420" cy="2068164"/>
            <a:chOff x="0" y="-89958"/>
            <a:chExt cx="9195226" cy="2757552"/>
          </a:xfrm>
        </p:grpSpPr>
        <p:sp>
          <p:nvSpPr>
            <p:cNvPr id="6" name="AutoShape 6"/>
            <p:cNvSpPr/>
            <p:nvPr/>
          </p:nvSpPr>
          <p:spPr>
            <a:xfrm>
              <a:off x="0" y="2667594"/>
              <a:ext cx="9195226" cy="0"/>
            </a:xfrm>
            <a:prstGeom prst="line">
              <a:avLst/>
            </a:prstGeom>
            <a:ln w="127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9958"/>
              <a:ext cx="9195226" cy="2016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49"/>
                </a:lnSpc>
              </a:pPr>
              <a:r>
                <a:rPr lang="en-US" sz="9499" dirty="0" err="1">
                  <a:solidFill>
                    <a:srgbClr val="FFFFFF"/>
                  </a:solidFill>
                  <a:latin typeface="Clear Sans Bold"/>
                </a:rPr>
                <a:t>Спасибо</a:t>
              </a:r>
              <a:r>
                <a:rPr lang="en-US" sz="9499" dirty="0">
                  <a:solidFill>
                    <a:srgbClr val="FFFFFF"/>
                  </a:solidFill>
                  <a:latin typeface="Clear Sans Bold"/>
                </a:rPr>
                <a:t>!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1D065E1-8332-7439-C666-3BEC6FCAEA6F}"/>
              </a:ext>
            </a:extLst>
          </p:cNvPr>
          <p:cNvSpPr txBox="1"/>
          <p:nvPr/>
        </p:nvSpPr>
        <p:spPr>
          <a:xfrm rot="10800000" flipV="1">
            <a:off x="9448799" y="5733579"/>
            <a:ext cx="7747129" cy="2510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8283" lvl="1">
              <a:lnSpc>
                <a:spcPts val="5000"/>
              </a:lnSpc>
            </a:pPr>
            <a:r>
              <a:rPr lang="ru-RU" sz="3400" b="1" u="sng" spc="22" dirty="0">
                <a:solidFill>
                  <a:srgbClr val="FFFFFF"/>
                </a:solidFill>
                <a:latin typeface="Clear Sans"/>
              </a:rPr>
              <a:t>Контакты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8(903)6479484 </a:t>
            </a:r>
            <a:r>
              <a:rPr lang="ru-RU" sz="3400" spc="22" dirty="0" err="1">
                <a:solidFill>
                  <a:srgbClr val="FFFFFF"/>
                </a:solidFill>
                <a:latin typeface="Clear Sans"/>
              </a:rPr>
              <a:t>Вотсап</a:t>
            </a: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/ТГ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en-US" sz="3400" spc="22" dirty="0">
                <a:solidFill>
                  <a:srgbClr val="FFFFFF"/>
                </a:solidFill>
                <a:latin typeface="Clear Sans"/>
              </a:rPr>
              <a:t>ngo33@yandex.ru</a:t>
            </a:r>
          </a:p>
          <a:p>
            <a:pPr marL="248283" lvl="1">
              <a:lnSpc>
                <a:spcPts val="5000"/>
              </a:lnSpc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Кустова Елизавета Николаевна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98171" y="-223971"/>
            <a:ext cx="19084341" cy="10734942"/>
          </a:xfrm>
          <a:custGeom>
            <a:avLst/>
            <a:gdLst/>
            <a:ahLst/>
            <a:cxnLst/>
            <a:rect l="l" t="t" r="r" b="b"/>
            <a:pathLst>
              <a:path w="19084341" h="10734942">
                <a:moveTo>
                  <a:pt x="19084340" y="0"/>
                </a:moveTo>
                <a:lnTo>
                  <a:pt x="0" y="0"/>
                </a:lnTo>
                <a:lnTo>
                  <a:pt x="0" y="10734942"/>
                </a:lnTo>
                <a:lnTo>
                  <a:pt x="19084340" y="10734942"/>
                </a:lnTo>
                <a:lnTo>
                  <a:pt x="1908434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1143000" y="324385"/>
            <a:ext cx="166497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6000" dirty="0">
                <a:solidFill>
                  <a:srgbClr val="322680"/>
                </a:solidFill>
                <a:latin typeface="Clear Sans Bold"/>
              </a:rPr>
              <a:t>Приказ Министерства юстиции Российской Федерации от 30.06.2023 г. № 163 «об утверждении типовых уставов некоммерческих организаций»</a:t>
            </a:r>
            <a:endParaRPr lang="en-US" sz="6000" dirty="0">
              <a:solidFill>
                <a:srgbClr val="322680"/>
              </a:solidFill>
              <a:latin typeface="Clear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14800" y="3836850"/>
            <a:ext cx="13335000" cy="6991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ru-RU" sz="4000" b="1" u="sng" spc="69" dirty="0">
                <a:solidFill>
                  <a:srgbClr val="322680"/>
                </a:solidFill>
                <a:latin typeface="Clear Sans Bold"/>
              </a:rPr>
              <a:t>Утверждены типовые уставы следующих форм НКО:</a:t>
            </a: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§"/>
            </a:pPr>
            <a:r>
              <a:rPr lang="ru-RU" sz="3200" spc="69" dirty="0">
                <a:solidFill>
                  <a:srgbClr val="322680"/>
                </a:solidFill>
                <a:latin typeface="Clear Sans Bold"/>
              </a:rPr>
              <a:t>Местная общественная организация</a:t>
            </a: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§"/>
            </a:pPr>
            <a:r>
              <a:rPr lang="ru-RU" sz="3200" spc="69" dirty="0">
                <a:solidFill>
                  <a:srgbClr val="322680"/>
                </a:solidFill>
                <a:latin typeface="Clear Sans Bold"/>
              </a:rPr>
              <a:t>Региональная общественная организация</a:t>
            </a: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§"/>
            </a:pPr>
            <a:r>
              <a:rPr lang="ru-RU" sz="3200" spc="69" dirty="0">
                <a:solidFill>
                  <a:srgbClr val="322680"/>
                </a:solidFill>
                <a:latin typeface="Clear Sans Bold"/>
              </a:rPr>
              <a:t>Местное общественное движение</a:t>
            </a: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§"/>
            </a:pPr>
            <a:r>
              <a:rPr lang="ru-RU" sz="3200" spc="69" dirty="0">
                <a:solidFill>
                  <a:srgbClr val="322680"/>
                </a:solidFill>
                <a:latin typeface="Clear Sans Bold"/>
              </a:rPr>
              <a:t>Региональное общественное движение</a:t>
            </a: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§"/>
            </a:pPr>
            <a:r>
              <a:rPr lang="ru-RU" sz="3200" spc="69" dirty="0">
                <a:solidFill>
                  <a:srgbClr val="322680"/>
                </a:solidFill>
                <a:latin typeface="Clear Sans Bold"/>
              </a:rPr>
              <a:t>Ассоциация (союз)</a:t>
            </a: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§"/>
            </a:pPr>
            <a:r>
              <a:rPr lang="ru-RU" sz="3200" spc="69" dirty="0">
                <a:solidFill>
                  <a:srgbClr val="322680"/>
                </a:solidFill>
                <a:latin typeface="Clear Sans Bold"/>
              </a:rPr>
              <a:t>Община коренных малочисленных народов</a:t>
            </a: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§"/>
            </a:pPr>
            <a:r>
              <a:rPr lang="ru-RU" sz="3200" spc="69" dirty="0">
                <a:solidFill>
                  <a:srgbClr val="322680"/>
                </a:solidFill>
                <a:latin typeface="Clear Sans Bold"/>
              </a:rPr>
              <a:t>Общественно полезный фонд</a:t>
            </a: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§"/>
            </a:pPr>
            <a:r>
              <a:rPr lang="ru-RU" sz="3200" spc="69" dirty="0">
                <a:solidFill>
                  <a:srgbClr val="322680"/>
                </a:solidFill>
                <a:latin typeface="Clear Sans Bold"/>
              </a:rPr>
              <a:t>Частное учреждение </a:t>
            </a: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§"/>
            </a:pPr>
            <a:r>
              <a:rPr lang="ru-RU" sz="3200" spc="69" dirty="0">
                <a:solidFill>
                  <a:srgbClr val="322680"/>
                </a:solidFill>
                <a:latin typeface="Clear Sans Bold"/>
              </a:rPr>
              <a:t>Автономная некоммерческая организация</a:t>
            </a:r>
            <a:endParaRPr lang="en-US" sz="3200" spc="69" dirty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4864"/>
              </a:lnSpc>
            </a:pPr>
            <a:endParaRPr lang="en-US" sz="3474" spc="69" dirty="0">
              <a:solidFill>
                <a:srgbClr val="322680"/>
              </a:solidFill>
              <a:latin typeface="Clear Sans Bold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28700" y="3619500"/>
            <a:ext cx="16230600" cy="0"/>
          </a:xfrm>
          <a:prstGeom prst="line">
            <a:avLst/>
          </a:prstGeom>
          <a:ln w="9525" cap="rnd">
            <a:solidFill>
              <a:srgbClr val="3226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-2474913" y="4450733"/>
            <a:ext cx="9277419" cy="8315941"/>
          </a:xfrm>
          <a:custGeom>
            <a:avLst/>
            <a:gdLst/>
            <a:ahLst/>
            <a:cxnLst/>
            <a:rect l="l" t="t" r="r" b="b"/>
            <a:pathLst>
              <a:path w="9277419" h="8315941">
                <a:moveTo>
                  <a:pt x="0" y="0"/>
                </a:moveTo>
                <a:lnTo>
                  <a:pt x="9277419" y="0"/>
                </a:lnTo>
                <a:lnTo>
                  <a:pt x="9277419" y="8315942"/>
                </a:lnTo>
                <a:lnTo>
                  <a:pt x="0" y="831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4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6438" y="2148551"/>
            <a:ext cx="1793157" cy="1793157"/>
          </a:xfrm>
          <a:custGeom>
            <a:avLst/>
            <a:gdLst/>
            <a:ahLst/>
            <a:cxnLst/>
            <a:rect l="l" t="t" r="r" b="b"/>
            <a:pathLst>
              <a:path w="1793157" h="1793157">
                <a:moveTo>
                  <a:pt x="0" y="0"/>
                </a:moveTo>
                <a:lnTo>
                  <a:pt x="1793158" y="0"/>
                </a:lnTo>
                <a:lnTo>
                  <a:pt x="1793158" y="1793157"/>
                </a:lnTo>
                <a:lnTo>
                  <a:pt x="0" y="179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5029200" y="2483154"/>
            <a:ext cx="12115800" cy="771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6200" dirty="0">
                <a:solidFill>
                  <a:srgbClr val="FFFFFF"/>
                </a:solidFill>
                <a:latin typeface="Clear Sans Bold"/>
              </a:rPr>
              <a:t>Преимущества типового устава</a:t>
            </a:r>
            <a:endParaRPr lang="en-US" sz="6200" dirty="0">
              <a:solidFill>
                <a:srgbClr val="FFFFFF"/>
              </a:solidFill>
              <a:latin typeface="Clear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83590" y="4233494"/>
            <a:ext cx="12115799" cy="3152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24" lvl="1" indent="-291462">
              <a:lnSpc>
                <a:spcPts val="5000"/>
              </a:lnSpc>
              <a:buFont typeface="Arial"/>
              <a:buChar char="•"/>
            </a:pPr>
            <a:r>
              <a:rPr lang="ru-RU" sz="3400" spc="26" dirty="0">
                <a:solidFill>
                  <a:srgbClr val="FFFFFF"/>
                </a:solidFill>
                <a:latin typeface="Clear Sans"/>
              </a:rPr>
              <a:t>готовые тексты уставов – не нужно тратить времени на разработку</a:t>
            </a:r>
          </a:p>
          <a:p>
            <a:pPr marL="582924" lvl="1" indent="-291462">
              <a:lnSpc>
                <a:spcPts val="5000"/>
              </a:lnSpc>
              <a:buFont typeface="Arial"/>
              <a:buChar char="•"/>
            </a:pPr>
            <a:r>
              <a:rPr lang="ru-RU" sz="3400" spc="26" dirty="0">
                <a:solidFill>
                  <a:srgbClr val="FFFFFF"/>
                </a:solidFill>
                <a:latin typeface="Clear Sans"/>
              </a:rPr>
              <a:t>тексты проверены и соответствуют действующему законодательству  </a:t>
            </a:r>
          </a:p>
          <a:p>
            <a:pPr marL="582924" lvl="1" indent="-291462">
              <a:lnSpc>
                <a:spcPts val="5000"/>
              </a:lnSpc>
              <a:buFont typeface="Arial"/>
              <a:buChar char="•"/>
            </a:pPr>
            <a:r>
              <a:rPr lang="ru-RU" sz="3400" spc="26" dirty="0">
                <a:solidFill>
                  <a:srgbClr val="FFFFFF"/>
                </a:solidFill>
                <a:latin typeface="Clear Sans"/>
              </a:rPr>
              <a:t>находятся в открытом доступе</a:t>
            </a:r>
            <a:endParaRPr lang="en-US" sz="3400" spc="26" dirty="0">
              <a:solidFill>
                <a:srgbClr val="FFFFFF"/>
              </a:solidFill>
              <a:latin typeface="Clear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6438" y="2148551"/>
            <a:ext cx="1793157" cy="1793157"/>
          </a:xfrm>
          <a:custGeom>
            <a:avLst/>
            <a:gdLst/>
            <a:ahLst/>
            <a:cxnLst/>
            <a:rect l="l" t="t" r="r" b="b"/>
            <a:pathLst>
              <a:path w="1793157" h="1793157">
                <a:moveTo>
                  <a:pt x="0" y="0"/>
                </a:moveTo>
                <a:lnTo>
                  <a:pt x="1793158" y="0"/>
                </a:lnTo>
                <a:lnTo>
                  <a:pt x="1793158" y="1793157"/>
                </a:lnTo>
                <a:lnTo>
                  <a:pt x="0" y="179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5029200" y="2483154"/>
            <a:ext cx="12115800" cy="771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6200" dirty="0">
                <a:solidFill>
                  <a:srgbClr val="FFFFFF"/>
                </a:solidFill>
                <a:latin typeface="Clear Sans Bold"/>
              </a:rPr>
              <a:t>Недостатки типового устава</a:t>
            </a:r>
            <a:endParaRPr lang="en-US" sz="6200" dirty="0">
              <a:solidFill>
                <a:srgbClr val="FFFFFF"/>
              </a:solidFill>
              <a:latin typeface="Clear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83590" y="4233494"/>
            <a:ext cx="12115799" cy="3793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24" lvl="1" indent="-291462">
              <a:lnSpc>
                <a:spcPts val="5000"/>
              </a:lnSpc>
              <a:buFont typeface="Arial"/>
              <a:buChar char="•"/>
            </a:pPr>
            <a:r>
              <a:rPr lang="ru-RU" sz="3400" spc="26" dirty="0">
                <a:solidFill>
                  <a:srgbClr val="FFFFFF"/>
                </a:solidFill>
                <a:latin typeface="Clear Sans"/>
              </a:rPr>
              <a:t>отдельные положения нужно формулировать самостоятельно (цель и предмет деятельности, территориальная сфера)</a:t>
            </a:r>
          </a:p>
          <a:p>
            <a:pPr marL="582924" lvl="1" indent="-291462">
              <a:lnSpc>
                <a:spcPts val="5000"/>
              </a:lnSpc>
              <a:buFont typeface="Arial"/>
              <a:buChar char="•"/>
            </a:pPr>
            <a:r>
              <a:rPr lang="ru-RU" sz="3400" spc="26" dirty="0">
                <a:solidFill>
                  <a:srgbClr val="FFFFFF"/>
                </a:solidFill>
                <a:latin typeface="Clear Sans"/>
              </a:rPr>
              <a:t>отдельные положения расходятся с требованиями Минюста  </a:t>
            </a:r>
          </a:p>
          <a:p>
            <a:pPr marL="582924" lvl="1" indent="-291462">
              <a:lnSpc>
                <a:spcPts val="5000"/>
              </a:lnSpc>
              <a:buFont typeface="Arial"/>
              <a:buChar char="•"/>
            </a:pPr>
            <a:r>
              <a:rPr lang="ru-RU" sz="3400" spc="26" dirty="0">
                <a:solidFill>
                  <a:srgbClr val="FFFFFF"/>
                </a:solidFill>
                <a:latin typeface="Clear Sans"/>
              </a:rPr>
              <a:t>отсутствует единая практика применения</a:t>
            </a:r>
            <a:endParaRPr lang="en-US" sz="3400" spc="26" dirty="0">
              <a:solidFill>
                <a:srgbClr val="FFFFFF"/>
              </a:solidFill>
              <a:latin typeface="Clear Sans"/>
            </a:endParaRPr>
          </a:p>
        </p:txBody>
      </p:sp>
    </p:spTree>
    <p:extLst>
      <p:ext uri="{BB962C8B-B14F-4D97-AF65-F5344CB8AC3E}">
        <p14:creationId xmlns:p14="http://schemas.microsoft.com/office/powerpoint/2010/main" val="157309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14000">
            <a:off x="-4846319" y="-1455820"/>
            <a:ext cx="23919638" cy="13454796"/>
          </a:xfrm>
          <a:custGeom>
            <a:avLst/>
            <a:gdLst/>
            <a:ahLst/>
            <a:cxnLst/>
            <a:rect l="l" t="t" r="r" b="b"/>
            <a:pathLst>
              <a:path w="23919638" h="13454796">
                <a:moveTo>
                  <a:pt x="0" y="0"/>
                </a:moveTo>
                <a:lnTo>
                  <a:pt x="23919638" y="0"/>
                </a:lnTo>
                <a:lnTo>
                  <a:pt x="23919638" y="13454797"/>
                </a:lnTo>
                <a:lnTo>
                  <a:pt x="0" y="13454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AutoShape 3"/>
          <p:cNvSpPr/>
          <p:nvPr/>
        </p:nvSpPr>
        <p:spPr>
          <a:xfrm>
            <a:off x="1644222" y="7399382"/>
            <a:ext cx="14999556" cy="0"/>
          </a:xfrm>
          <a:prstGeom prst="line">
            <a:avLst/>
          </a:prstGeom>
          <a:ln w="9525" cap="rnd">
            <a:solidFill>
              <a:srgbClr val="3226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Box 4"/>
          <p:cNvSpPr txBox="1"/>
          <p:nvPr/>
        </p:nvSpPr>
        <p:spPr>
          <a:xfrm>
            <a:off x="1644222" y="1431586"/>
            <a:ext cx="14814978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ru-RU" sz="7400" dirty="0">
                <a:solidFill>
                  <a:srgbClr val="322680"/>
                </a:solidFill>
                <a:latin typeface="Clear Sans Bold"/>
              </a:rPr>
              <a:t>Какие положения отражены в типовых уставах некоммерческих организаций?</a:t>
            </a:r>
            <a:endParaRPr lang="en-US" sz="7400" dirty="0">
              <a:solidFill>
                <a:srgbClr val="322680"/>
              </a:solidFill>
              <a:latin typeface="Clear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6438" y="2148551"/>
            <a:ext cx="1793157" cy="1793157"/>
          </a:xfrm>
          <a:custGeom>
            <a:avLst/>
            <a:gdLst/>
            <a:ahLst/>
            <a:cxnLst/>
            <a:rect l="l" t="t" r="r" b="b"/>
            <a:pathLst>
              <a:path w="1793157" h="1793157">
                <a:moveTo>
                  <a:pt x="0" y="0"/>
                </a:moveTo>
                <a:lnTo>
                  <a:pt x="1793158" y="0"/>
                </a:lnTo>
                <a:lnTo>
                  <a:pt x="1793158" y="1793157"/>
                </a:lnTo>
                <a:lnTo>
                  <a:pt x="0" y="179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5656616" y="1963544"/>
            <a:ext cx="10294086" cy="771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6200" dirty="0">
                <a:solidFill>
                  <a:srgbClr val="FFFFFF"/>
                </a:solidFill>
                <a:latin typeface="Clear Sans Bold"/>
              </a:rPr>
              <a:t>Корпоративные НКО</a:t>
            </a:r>
            <a:endParaRPr lang="en-US" sz="6200" dirty="0">
              <a:solidFill>
                <a:srgbClr val="FFFFFF"/>
              </a:solidFill>
              <a:latin typeface="Clear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54489" y="3771900"/>
            <a:ext cx="10898339" cy="507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4" lvl="1" indent="-291462">
              <a:lnSpc>
                <a:spcPts val="5000"/>
              </a:lnSpc>
              <a:buFont typeface="Arial"/>
              <a:buChar char="•"/>
            </a:pPr>
            <a:r>
              <a:rPr lang="ru-RU" sz="3400" spc="26" dirty="0">
                <a:solidFill>
                  <a:srgbClr val="FFFFFF"/>
                </a:solidFill>
                <a:latin typeface="Clear Sans"/>
              </a:rPr>
              <a:t>Порядок и способы заседания высшего органа управления</a:t>
            </a:r>
            <a:endParaRPr lang="en-US" sz="3400" spc="26" dirty="0">
              <a:solidFill>
                <a:srgbClr val="FFFFFF"/>
              </a:solidFill>
              <a:latin typeface="Clear Sans"/>
            </a:endParaRPr>
          </a:p>
          <a:p>
            <a:pPr marL="582924" lvl="1" indent="-291462">
              <a:lnSpc>
                <a:spcPts val="5000"/>
              </a:lnSpc>
              <a:buFont typeface="Arial"/>
              <a:buChar char="•"/>
            </a:pPr>
            <a:r>
              <a:rPr lang="ru-RU" sz="3400" spc="26" dirty="0">
                <a:solidFill>
                  <a:srgbClr val="FFFFFF"/>
                </a:solidFill>
                <a:latin typeface="Clear Sans"/>
              </a:rPr>
              <a:t>Исключительная компетенция</a:t>
            </a:r>
            <a:endParaRPr lang="en-US" sz="3400" spc="26" dirty="0">
              <a:solidFill>
                <a:srgbClr val="FFFFFF"/>
              </a:solidFill>
              <a:latin typeface="Clear Sans"/>
            </a:endParaRPr>
          </a:p>
          <a:p>
            <a:pPr marL="582924" lvl="1" indent="-291462">
              <a:lnSpc>
                <a:spcPts val="5000"/>
              </a:lnSpc>
              <a:buFont typeface="Arial"/>
              <a:buChar char="•"/>
            </a:pPr>
            <a:r>
              <a:rPr lang="ru-RU" sz="3400" spc="26" dirty="0">
                <a:solidFill>
                  <a:srgbClr val="FFFFFF"/>
                </a:solidFill>
                <a:latin typeface="Clear Sans"/>
              </a:rPr>
              <a:t>Исполнительные органы </a:t>
            </a:r>
            <a:endParaRPr lang="en-US" sz="3400" spc="26" dirty="0">
              <a:solidFill>
                <a:srgbClr val="FFFFFF"/>
              </a:solidFill>
              <a:latin typeface="Clear Sans"/>
            </a:endParaRPr>
          </a:p>
          <a:p>
            <a:pPr marL="582924" lvl="1" indent="-291462">
              <a:lnSpc>
                <a:spcPts val="5000"/>
              </a:lnSpc>
              <a:buFont typeface="Arial"/>
              <a:buChar char="•"/>
            </a:pPr>
            <a:r>
              <a:rPr lang="ru-RU" sz="3400" spc="26" dirty="0">
                <a:solidFill>
                  <a:srgbClr val="FFFFFF"/>
                </a:solidFill>
                <a:latin typeface="Clear Sans"/>
              </a:rPr>
              <a:t>Единоличный исполнительный орган</a:t>
            </a:r>
          </a:p>
          <a:p>
            <a:pPr marL="582924" lvl="1" indent="-291462">
              <a:lnSpc>
                <a:spcPts val="5000"/>
              </a:lnSpc>
              <a:buFont typeface="Arial"/>
              <a:buChar char="•"/>
            </a:pPr>
            <a:r>
              <a:rPr lang="ru-RU" sz="3400" spc="26" dirty="0">
                <a:solidFill>
                  <a:srgbClr val="FFFFFF"/>
                </a:solidFill>
                <a:latin typeface="Clear Sans"/>
              </a:rPr>
              <a:t>Положения о членстве</a:t>
            </a:r>
          </a:p>
          <a:p>
            <a:pPr marL="582924" lvl="1" indent="-291462">
              <a:lnSpc>
                <a:spcPts val="5000"/>
              </a:lnSpc>
              <a:buFont typeface="Arial"/>
              <a:buChar char="•"/>
            </a:pPr>
            <a:r>
              <a:rPr lang="ru-RU" sz="3400" spc="26" dirty="0">
                <a:solidFill>
                  <a:srgbClr val="FFFFFF"/>
                </a:solidFill>
                <a:latin typeface="Clear Sans"/>
              </a:rPr>
              <a:t>Права по управлению имуществом</a:t>
            </a:r>
          </a:p>
          <a:p>
            <a:pPr marL="582924" lvl="1" indent="-291462">
              <a:lnSpc>
                <a:spcPts val="5000"/>
              </a:lnSpc>
              <a:buFont typeface="Arial"/>
              <a:buChar char="•"/>
            </a:pPr>
            <a:r>
              <a:rPr lang="ru-RU" sz="3400" spc="26" dirty="0">
                <a:solidFill>
                  <a:srgbClr val="FFFFFF"/>
                </a:solidFill>
                <a:latin typeface="Clear Sans"/>
              </a:rPr>
              <a:t>Распределение имущества после ликвидации</a:t>
            </a:r>
            <a:endParaRPr lang="en-US" sz="3400" spc="26" dirty="0">
              <a:solidFill>
                <a:srgbClr val="FFFFFF"/>
              </a:solidFill>
              <a:latin typeface="Clear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6438" y="2148551"/>
            <a:ext cx="1793157" cy="1793157"/>
          </a:xfrm>
          <a:custGeom>
            <a:avLst/>
            <a:gdLst/>
            <a:ahLst/>
            <a:cxnLst/>
            <a:rect l="l" t="t" r="r" b="b"/>
            <a:pathLst>
              <a:path w="1793157" h="1793157">
                <a:moveTo>
                  <a:pt x="0" y="0"/>
                </a:moveTo>
                <a:lnTo>
                  <a:pt x="1793158" y="0"/>
                </a:lnTo>
                <a:lnTo>
                  <a:pt x="1793158" y="1793157"/>
                </a:lnTo>
                <a:lnTo>
                  <a:pt x="0" y="179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5656616" y="1963544"/>
            <a:ext cx="11070184" cy="771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6200" dirty="0">
                <a:solidFill>
                  <a:srgbClr val="FFFFFF"/>
                </a:solidFill>
                <a:latin typeface="Clear Sans Bold"/>
              </a:rPr>
              <a:t>Унитарные НКО</a:t>
            </a:r>
            <a:endParaRPr lang="en-US" sz="6200" dirty="0">
              <a:solidFill>
                <a:srgbClr val="FFFFFF"/>
              </a:solidFill>
              <a:latin typeface="Clear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81600" y="3882994"/>
            <a:ext cx="10812707" cy="3793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4" lvl="1" indent="-291462">
              <a:lnSpc>
                <a:spcPts val="5000"/>
              </a:lnSpc>
              <a:buFont typeface="Arial"/>
              <a:buChar char="•"/>
            </a:pPr>
            <a:r>
              <a:rPr lang="ru-RU" sz="3400" spc="26" dirty="0">
                <a:solidFill>
                  <a:srgbClr val="FFFFFF"/>
                </a:solidFill>
                <a:latin typeface="Clear Sans"/>
              </a:rPr>
              <a:t>Порядок и способы заседания высшего органа управления </a:t>
            </a:r>
          </a:p>
          <a:p>
            <a:pPr marL="582924" lvl="1" indent="-291462">
              <a:lnSpc>
                <a:spcPts val="5000"/>
              </a:lnSpc>
              <a:buFont typeface="Arial"/>
              <a:buChar char="•"/>
            </a:pPr>
            <a:r>
              <a:rPr lang="ru-RU" sz="3400" spc="26" dirty="0">
                <a:solidFill>
                  <a:srgbClr val="FFFFFF"/>
                </a:solidFill>
                <a:latin typeface="Clear Sans"/>
              </a:rPr>
              <a:t>Исключительная компетенция</a:t>
            </a:r>
          </a:p>
          <a:p>
            <a:pPr marL="582924" lvl="1" indent="-291462">
              <a:lnSpc>
                <a:spcPts val="5000"/>
              </a:lnSpc>
              <a:buFont typeface="Arial"/>
              <a:buChar char="•"/>
            </a:pPr>
            <a:r>
              <a:rPr lang="ru-RU" sz="3400" spc="26" dirty="0">
                <a:solidFill>
                  <a:srgbClr val="FFFFFF"/>
                </a:solidFill>
                <a:latin typeface="Clear Sans"/>
              </a:rPr>
              <a:t>Единоличный исполнительный орган</a:t>
            </a:r>
          </a:p>
          <a:p>
            <a:pPr marL="582924" lvl="1" indent="-291462">
              <a:lnSpc>
                <a:spcPts val="5000"/>
              </a:lnSpc>
              <a:buFont typeface="Arial"/>
              <a:buChar char="•"/>
            </a:pPr>
            <a:r>
              <a:rPr lang="ru-RU" sz="3400" spc="26" dirty="0">
                <a:solidFill>
                  <a:srgbClr val="FFFFFF"/>
                </a:solidFill>
                <a:latin typeface="Clear Sans"/>
              </a:rPr>
              <a:t>Надзор и контроль</a:t>
            </a:r>
          </a:p>
          <a:p>
            <a:pPr marL="582924" lvl="1" indent="-291462">
              <a:lnSpc>
                <a:spcPts val="5000"/>
              </a:lnSpc>
              <a:buFont typeface="Arial"/>
              <a:buChar char="•"/>
            </a:pPr>
            <a:r>
              <a:rPr lang="ru-RU" sz="3400" spc="26" dirty="0">
                <a:solidFill>
                  <a:srgbClr val="FFFFFF"/>
                </a:solidFill>
                <a:latin typeface="Clear Sans"/>
              </a:rPr>
              <a:t>Распределение имущества после ликвидации</a:t>
            </a:r>
            <a:endParaRPr lang="en-US" sz="3400" spc="26" dirty="0">
              <a:solidFill>
                <a:srgbClr val="FFFFFF"/>
              </a:solidFill>
              <a:latin typeface="Clear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4807" y="360886"/>
            <a:ext cx="15598386" cy="1552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6200" kern="1200" spc="40" dirty="0">
                <a:solidFill>
                  <a:schemeClr val="bg1"/>
                </a:solidFill>
                <a:effectLst/>
                <a:latin typeface="Clear Sans Bold" panose="020B0604020202020204" charset="0"/>
                <a:ea typeface="+mn-ea"/>
                <a:cs typeface="+mn-cs"/>
              </a:rPr>
              <a:t>Какие положения типового устава можно прописать самостоятельно?</a:t>
            </a:r>
            <a:endParaRPr lang="ru-RU" sz="6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0600" y="3314700"/>
            <a:ext cx="15952593" cy="6150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Полное и сокращенное наименование НКО на русском и иностранном языке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Цели деятельности НКО</a:t>
            </a:r>
            <a:endParaRPr lang="en-US" sz="3400" spc="22" dirty="0">
              <a:solidFill>
                <a:srgbClr val="FFFFFF"/>
              </a:solidFill>
              <a:latin typeface="Clear Sans"/>
            </a:endParaRP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Предмет деятельности НКО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Виды деятельности НКО (закрытый перечень)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Виды приносящей доход деятельности НКО (закрытый перечень)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Частота заседания органов НКО, их состав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Количество голосов при проведении заседания</a:t>
            </a:r>
          </a:p>
          <a:p>
            <a:pPr marL="496566" lvl="1" indent="-248283">
              <a:lnSpc>
                <a:spcPts val="5000"/>
              </a:lnSpc>
              <a:buFont typeface="Arial"/>
              <a:buChar char="•"/>
            </a:pPr>
            <a:r>
              <a:rPr lang="ru-RU" sz="3400" spc="22" dirty="0">
                <a:solidFill>
                  <a:srgbClr val="FFFFFF"/>
                </a:solidFill>
                <a:latin typeface="Clear Sans"/>
              </a:rPr>
              <a:t>Срок полномочий руководителя НКО</a:t>
            </a:r>
          </a:p>
          <a:p>
            <a:pPr>
              <a:lnSpc>
                <a:spcPts val="3219"/>
              </a:lnSpc>
            </a:pPr>
            <a:endParaRPr lang="en-US" sz="2299" spc="22" dirty="0">
              <a:solidFill>
                <a:srgbClr val="FFFFFF"/>
              </a:solidFill>
              <a:latin typeface="Clear Sans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49557" y="2247900"/>
            <a:ext cx="1578888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158</TotalTime>
  <Words>704</Words>
  <Application>Microsoft Office PowerPoint</Application>
  <PresentationFormat>Произвольный</PresentationFormat>
  <Paragraphs>131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Clear Sans Bold</vt:lpstr>
      <vt:lpstr>Arial</vt:lpstr>
      <vt:lpstr>Wingdings</vt:lpstr>
      <vt:lpstr>Clear Sans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Творческий Градиент Краткая Слайдовая Презентация Блиц-Резюме</dc:title>
  <dc:creator>User</dc:creator>
  <cp:lastModifiedBy>User</cp:lastModifiedBy>
  <cp:revision>8</cp:revision>
  <dcterms:created xsi:type="dcterms:W3CDTF">2006-08-16T00:00:00Z</dcterms:created>
  <dcterms:modified xsi:type="dcterms:W3CDTF">2024-01-22T23:01:39Z</dcterms:modified>
  <dc:identifier>DAFrh_1dw60</dc:identifier>
</cp:coreProperties>
</file>