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theme/themeOverride2.xml" ContentType="application/vnd.openxmlformats-officedocument.themeOverride+xml"/>
  <Override PartName="/ppt/notesSlides/notesSlide5.xml" ContentType="application/vnd.openxmlformats-officedocument.presentationml.notesSlide+xml"/>
  <Override PartName="/ppt/theme/themeOverride3.xml" ContentType="application/vnd.openxmlformats-officedocument.themeOverride+xml"/>
  <Override PartName="/ppt/notesSlides/notesSlide6.xml" ContentType="application/vnd.openxmlformats-officedocument.presentationml.notesSlide+xml"/>
  <Override PartName="/ppt/theme/themeOverride4.xml" ContentType="application/vnd.openxmlformats-officedocument.themeOverride+xml"/>
  <Override PartName="/ppt/notesSlides/notesSlide7.xml" ContentType="application/vnd.openxmlformats-officedocument.presentationml.notesSlide+xml"/>
  <Override PartName="/ppt/theme/themeOverride5.xml" ContentType="application/vnd.openxmlformats-officedocument.themeOverride+xml"/>
  <Override PartName="/ppt/notesSlides/notesSlide8.xml" ContentType="application/vnd.openxmlformats-officedocument.presentationml.notesSlide+xml"/>
  <Override PartName="/ppt/theme/themeOverride6.xml" ContentType="application/vnd.openxmlformats-officedocument.themeOverride+xml"/>
  <Override PartName="/ppt/notesSlides/notesSlide9.xml" ContentType="application/vnd.openxmlformats-officedocument.presentationml.notesSlide+xml"/>
  <Override PartName="/ppt/theme/themeOverride7.xml" ContentType="application/vnd.openxmlformats-officedocument.themeOverride+xml"/>
  <Override PartName="/ppt/notesSlides/notesSlide10.xml" ContentType="application/vnd.openxmlformats-officedocument.presentationml.notesSlide+xml"/>
  <Override PartName="/ppt/theme/themeOverride8.xml" ContentType="application/vnd.openxmlformats-officedocument.themeOverride+xml"/>
  <Override PartName="/ppt/notesSlides/notesSlide11.xml" ContentType="application/vnd.openxmlformats-officedocument.presentationml.notesSlide+xml"/>
  <Override PartName="/ppt/theme/themeOverride9.xml" ContentType="application/vnd.openxmlformats-officedocument.themeOverride+xml"/>
  <Override PartName="/ppt/notesSlides/notesSlide12.xml" ContentType="application/vnd.openxmlformats-officedocument.presentationml.notesSlide+xml"/>
  <Override PartName="/ppt/theme/themeOverride10.xml" ContentType="application/vnd.openxmlformats-officedocument.themeOverride+xml"/>
  <Override PartName="/ppt/notesSlides/notesSlide13.xml" ContentType="application/vnd.openxmlformats-officedocument.presentationml.notesSlide+xml"/>
  <Override PartName="/ppt/theme/themeOverride11.xml" ContentType="application/vnd.openxmlformats-officedocument.themeOverride+xml"/>
  <Override PartName="/ppt/notesSlides/notesSlide14.xml" ContentType="application/vnd.openxmlformats-officedocument.presentationml.notesSlide+xml"/>
  <Override PartName="/ppt/theme/themeOverride12.xml" ContentType="application/vnd.openxmlformats-officedocument.themeOverride+xml"/>
  <Override PartName="/ppt/notesSlides/notesSlide15.xml" ContentType="application/vnd.openxmlformats-officedocument.presentationml.notesSlide+xml"/>
  <Override PartName="/ppt/theme/themeOverride13.xml" ContentType="application/vnd.openxmlformats-officedocument.themeOverride+xml"/>
  <Override PartName="/ppt/notesSlides/notesSlide16.xml" ContentType="application/vnd.openxmlformats-officedocument.presentationml.notesSlide+xml"/>
  <Override PartName="/ppt/theme/themeOverride14.xml" ContentType="application/vnd.openxmlformats-officedocument.themeOverride+xml"/>
  <Override PartName="/ppt/notesSlides/notesSlide17.xml" ContentType="application/vnd.openxmlformats-officedocument.presentationml.notesSlide+xml"/>
  <Override PartName="/ppt/theme/themeOverride15.xml" ContentType="application/vnd.openxmlformats-officedocument.themeOverride+xml"/>
  <Override PartName="/ppt/notesSlides/notesSlide18.xml" ContentType="application/vnd.openxmlformats-officedocument.presentationml.notesSlide+xml"/>
  <Override PartName="/ppt/theme/themeOverride16.xml" ContentType="application/vnd.openxmlformats-officedocument.themeOverride+xml"/>
  <Override PartName="/ppt/notesSlides/notesSlide19.xml" ContentType="application/vnd.openxmlformats-officedocument.presentationml.notesSlide+xml"/>
  <Override PartName="/ppt/theme/themeOverride17.xml" ContentType="application/vnd.openxmlformats-officedocument.themeOverride+xml"/>
  <Override PartName="/ppt/notesSlides/notesSlide20.xml" ContentType="application/vnd.openxmlformats-officedocument.presentationml.notesSlide+xml"/>
  <Override PartName="/ppt/theme/themeOverride18.xml" ContentType="application/vnd.openxmlformats-officedocument.themeOverride+xml"/>
  <Override PartName="/ppt/notesSlides/notesSlide21.xml" ContentType="application/vnd.openxmlformats-officedocument.presentationml.notesSlide+xml"/>
  <Override PartName="/ppt/theme/themeOverride19.xml" ContentType="application/vnd.openxmlformats-officedocument.themeOverride+xml"/>
  <Override PartName="/ppt/notesSlides/notesSlide22.xml" ContentType="application/vnd.openxmlformats-officedocument.presentationml.notesSlide+xml"/>
  <Override PartName="/ppt/theme/themeOverride20.xml" ContentType="application/vnd.openxmlformats-officedocument.themeOverride+xml"/>
  <Override PartName="/ppt/notesSlides/notesSlide23.xml" ContentType="application/vnd.openxmlformats-officedocument.presentationml.notesSlide+xml"/>
  <Override PartName="/ppt/theme/themeOverride21.xml" ContentType="application/vnd.openxmlformats-officedocument.themeOverride+xml"/>
  <Override PartName="/ppt/notesSlides/notesSlide24.xml" ContentType="application/vnd.openxmlformats-officedocument.presentationml.notesSlide+xml"/>
  <Override PartName="/ppt/theme/themeOverride22.xml" ContentType="application/vnd.openxmlformats-officedocument.themeOverride+xml"/>
  <Override PartName="/ppt/notesSlides/notesSlide25.xml" ContentType="application/vnd.openxmlformats-officedocument.presentationml.notesSlide+xml"/>
  <Override PartName="/ppt/theme/themeOverride23.xml" ContentType="application/vnd.openxmlformats-officedocument.themeOverride+xml"/>
  <Override PartName="/ppt/notesSlides/notesSlide26.xml" ContentType="application/vnd.openxmlformats-officedocument.presentationml.notesSlide+xml"/>
  <Override PartName="/ppt/theme/themeOverride24.xml" ContentType="application/vnd.openxmlformats-officedocument.themeOverride+xml"/>
  <Override PartName="/ppt/notesSlides/notesSlide27.xml" ContentType="application/vnd.openxmlformats-officedocument.presentationml.notesSlide+xml"/>
  <Override PartName="/ppt/theme/themeOverride25.xml" ContentType="application/vnd.openxmlformats-officedocument.themeOverride+xml"/>
  <Override PartName="/ppt/notesSlides/notesSlide28.xml" ContentType="application/vnd.openxmlformats-officedocument.presentationml.notesSlide+xml"/>
  <Override PartName="/ppt/theme/themeOverride26.xml" ContentType="application/vnd.openxmlformats-officedocument.themeOverride+xml"/>
  <Override PartName="/ppt/notesSlides/notesSlide29.xml" ContentType="application/vnd.openxmlformats-officedocument.presentationml.notesSlide+xml"/>
  <Override PartName="/ppt/theme/themeOverride27.xml" ContentType="application/vnd.openxmlformats-officedocument.themeOverride+xml"/>
  <Override PartName="/ppt/notesSlides/notesSlide30.xml" ContentType="application/vnd.openxmlformats-officedocument.presentationml.notesSlide+xml"/>
  <Override PartName="/ppt/theme/themeOverride28.xml" ContentType="application/vnd.openxmlformats-officedocument.themeOverride+xml"/>
  <Override PartName="/ppt/notesSlides/notesSlide31.xml" ContentType="application/vnd.openxmlformats-officedocument.presentationml.notesSlide+xml"/>
  <Override PartName="/ppt/theme/themeOverride29.xml" ContentType="application/vnd.openxmlformats-officedocument.themeOverride+xml"/>
  <Override PartName="/ppt/notesSlides/notesSlide32.xml" ContentType="application/vnd.openxmlformats-officedocument.presentationml.notesSlide+xml"/>
  <Override PartName="/ppt/theme/themeOverride30.xml" ContentType="application/vnd.openxmlformats-officedocument.themeOverride+xml"/>
  <Override PartName="/ppt/notesSlides/notesSlide33.xml" ContentType="application/vnd.openxmlformats-officedocument.presentationml.notesSlide+xml"/>
  <Override PartName="/ppt/theme/themeOverride31.xml" ContentType="application/vnd.openxmlformats-officedocument.themeOverride+xml"/>
  <Override PartName="/ppt/notesSlides/notesSlide34.xml" ContentType="application/vnd.openxmlformats-officedocument.presentationml.notesSlide+xml"/>
  <Override PartName="/ppt/theme/themeOverride32.xml" ContentType="application/vnd.openxmlformats-officedocument.themeOverride+xml"/>
  <Override PartName="/ppt/notesSlides/notesSlide35.xml" ContentType="application/vnd.openxmlformats-officedocument.presentationml.notesSlide+xml"/>
  <Override PartName="/ppt/theme/themeOverride33.xml" ContentType="application/vnd.openxmlformats-officedocument.themeOverride+xml"/>
  <Override PartName="/ppt/notesSlides/notesSlide36.xml" ContentType="application/vnd.openxmlformats-officedocument.presentationml.notesSlide+xml"/>
  <Override PartName="/ppt/theme/themeOverride34.xml" ContentType="application/vnd.openxmlformats-officedocument.themeOverride+xml"/>
  <Override PartName="/ppt/notesSlides/notesSlide37.xml" ContentType="application/vnd.openxmlformats-officedocument.presentationml.notesSlide+xml"/>
  <Override PartName="/ppt/theme/themeOverride35.xml" ContentType="application/vnd.openxmlformats-officedocument.themeOverride+xml"/>
  <Override PartName="/ppt/notesSlides/notesSlide38.xml" ContentType="application/vnd.openxmlformats-officedocument.presentationml.notesSlide+xml"/>
  <Override PartName="/ppt/theme/themeOverride36.xml" ContentType="application/vnd.openxmlformats-officedocument.themeOverride+xml"/>
  <Override PartName="/ppt/notesSlides/notesSlide39.xml" ContentType="application/vnd.openxmlformats-officedocument.presentationml.notesSlide+xml"/>
  <Override PartName="/ppt/theme/themeOverride37.xml" ContentType="application/vnd.openxmlformats-officedocument.themeOverride+xml"/>
  <Override PartName="/ppt/notesSlides/notesSlide40.xml" ContentType="application/vnd.openxmlformats-officedocument.presentationml.notesSlide+xml"/>
  <Override PartName="/ppt/theme/themeOverride38.xml" ContentType="application/vnd.openxmlformats-officedocument.themeOverride+xml"/>
  <Override PartName="/ppt/notesSlides/notesSlide41.xml" ContentType="application/vnd.openxmlformats-officedocument.presentationml.notesSlide+xml"/>
  <Override PartName="/ppt/theme/themeOverride39.xml" ContentType="application/vnd.openxmlformats-officedocument.themeOverr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5"/>
  </p:notesMasterIdLst>
  <p:sldIdLst>
    <p:sldId id="256" r:id="rId2"/>
    <p:sldId id="257" r:id="rId3"/>
    <p:sldId id="267" r:id="rId4"/>
    <p:sldId id="259" r:id="rId5"/>
    <p:sldId id="299" r:id="rId6"/>
    <p:sldId id="301" r:id="rId7"/>
    <p:sldId id="300" r:id="rId8"/>
    <p:sldId id="302" r:id="rId9"/>
    <p:sldId id="303" r:id="rId10"/>
    <p:sldId id="306" r:id="rId11"/>
    <p:sldId id="304" r:id="rId12"/>
    <p:sldId id="305" r:id="rId13"/>
    <p:sldId id="307" r:id="rId14"/>
    <p:sldId id="308" r:id="rId15"/>
    <p:sldId id="309" r:id="rId16"/>
    <p:sldId id="310" r:id="rId17"/>
    <p:sldId id="313" r:id="rId18"/>
    <p:sldId id="312" r:id="rId19"/>
    <p:sldId id="315" r:id="rId20"/>
    <p:sldId id="314" r:id="rId21"/>
    <p:sldId id="316" r:id="rId22"/>
    <p:sldId id="317" r:id="rId23"/>
    <p:sldId id="318" r:id="rId24"/>
    <p:sldId id="319" r:id="rId25"/>
    <p:sldId id="320" r:id="rId26"/>
    <p:sldId id="321" r:id="rId27"/>
    <p:sldId id="322" r:id="rId28"/>
    <p:sldId id="323" r:id="rId29"/>
    <p:sldId id="324" r:id="rId30"/>
    <p:sldId id="325" r:id="rId31"/>
    <p:sldId id="326" r:id="rId32"/>
    <p:sldId id="327" r:id="rId33"/>
    <p:sldId id="330" r:id="rId34"/>
    <p:sldId id="329" r:id="rId35"/>
    <p:sldId id="328" r:id="rId36"/>
    <p:sldId id="331" r:id="rId37"/>
    <p:sldId id="332" r:id="rId38"/>
    <p:sldId id="333" r:id="rId39"/>
    <p:sldId id="334" r:id="rId40"/>
    <p:sldId id="335" r:id="rId41"/>
    <p:sldId id="336" r:id="rId42"/>
    <p:sldId id="338" r:id="rId43"/>
    <p:sldId id="297" r:id="rId44"/>
  </p:sldIdLst>
  <p:sldSz cx="12192000" cy="6858000"/>
  <p:notesSz cx="6858000" cy="9144000"/>
  <p:embeddedFontLst>
    <p:embeddedFont>
      <p:font typeface="Calibri" panose="020F0502020204030204" pitchFamily="34" charset="0"/>
      <p:regular r:id="rId46"/>
      <p:bold r:id="rId47"/>
      <p:italic r:id="rId48"/>
      <p:boldItalic r:id="rId49"/>
    </p:embeddedFont>
    <p:embeddedFont>
      <p:font typeface="Montserrat" panose="020B0604020202020204" charset="-52"/>
      <p:regular r:id="rId50"/>
      <p:bold r:id="rId51"/>
      <p:italic r:id="rId52"/>
      <p:boldItalic r:id="rId53"/>
    </p:embeddedFont>
    <p:embeddedFont>
      <p:font typeface="Cambria" panose="02040503050406030204" pitchFamily="18" charset="0"/>
      <p:regular r:id="rId54"/>
      <p:bold r:id="rId55"/>
      <p:italic r:id="rId56"/>
      <p:boldItalic r:id="rId57"/>
    </p:embeddedFont>
    <p:embeddedFont>
      <p:font typeface="BatangChe" panose="020B0604020202020204" charset="-127"/>
      <p:regular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9" roundtripDataSignature="AMtx7mhwPF/QTIkLfVc6gIOBqsalmQ0KT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9.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690079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0191aad690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0191aad690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5171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8564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3296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7634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1224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4203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8763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9602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81361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78350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8848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3848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18738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34146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695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3924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22033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67078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18645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67281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67346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4648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48605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81668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84746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80976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22663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32869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74656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56517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97514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05194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3224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38981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77360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48642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9522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1992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4126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1630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6004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5919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11"/>
        <p:cNvGrpSpPr/>
        <p:nvPr/>
      </p:nvGrpSpPr>
      <p:grpSpPr>
        <a:xfrm>
          <a:off x="0" y="0"/>
          <a:ext cx="0" cy="0"/>
          <a:chOff x="0" y="0"/>
          <a:chExt cx="0" cy="0"/>
        </a:xfrm>
      </p:grpSpPr>
      <p:sp>
        <p:nvSpPr>
          <p:cNvPr id="12" name="Google Shape;12;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68"/>
        <p:cNvGrpSpPr/>
        <p:nvPr/>
      </p:nvGrpSpPr>
      <p:grpSpPr>
        <a:xfrm>
          <a:off x="0" y="0"/>
          <a:ext cx="0" cy="0"/>
          <a:chOff x="0" y="0"/>
          <a:chExt cx="0" cy="0"/>
        </a:xfrm>
      </p:grpSpPr>
      <p:sp>
        <p:nvSpPr>
          <p:cNvPr id="69" name="Google Shape;69;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74"/>
        <p:cNvGrpSpPr/>
        <p:nvPr/>
      </p:nvGrpSpPr>
      <p:grpSpPr>
        <a:xfrm>
          <a:off x="0" y="0"/>
          <a:ext cx="0" cy="0"/>
          <a:chOff x="0" y="0"/>
          <a:chExt cx="0" cy="0"/>
        </a:xfrm>
      </p:grpSpPr>
      <p:sp>
        <p:nvSpPr>
          <p:cNvPr id="75" name="Google Shape;75;p2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17"/>
        <p:cNvGrpSpPr/>
        <p:nvPr/>
      </p:nvGrpSpPr>
      <p:grpSpPr>
        <a:xfrm>
          <a:off x="0" y="0"/>
          <a:ext cx="0" cy="0"/>
          <a:chOff x="0" y="0"/>
          <a:chExt cx="0" cy="0"/>
        </a:xfrm>
      </p:grpSpPr>
      <p:sp>
        <p:nvSpPr>
          <p:cNvPr id="18" name="Google Shape;18;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23"/>
        <p:cNvGrpSpPr/>
        <p:nvPr/>
      </p:nvGrpSpPr>
      <p:grpSpPr>
        <a:xfrm>
          <a:off x="0" y="0"/>
          <a:ext cx="0" cy="0"/>
          <a:chOff x="0" y="0"/>
          <a:chExt cx="0" cy="0"/>
        </a:xfrm>
      </p:grpSpPr>
      <p:sp>
        <p:nvSpPr>
          <p:cNvPr id="24" name="Google Shape;24;p1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29"/>
        <p:cNvGrpSpPr/>
        <p:nvPr/>
      </p:nvGrpSpPr>
      <p:grpSpPr>
        <a:xfrm>
          <a:off x="0" y="0"/>
          <a:ext cx="0" cy="0"/>
          <a:chOff x="0" y="0"/>
          <a:chExt cx="0" cy="0"/>
        </a:xfrm>
      </p:grpSpPr>
      <p:sp>
        <p:nvSpPr>
          <p:cNvPr id="30" name="Google Shape;3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36"/>
        <p:cNvGrpSpPr/>
        <p:nvPr/>
      </p:nvGrpSpPr>
      <p:grpSpPr>
        <a:xfrm>
          <a:off x="0" y="0"/>
          <a:ext cx="0" cy="0"/>
          <a:chOff x="0" y="0"/>
          <a:chExt cx="0" cy="0"/>
        </a:xfrm>
      </p:grpSpPr>
      <p:sp>
        <p:nvSpPr>
          <p:cNvPr id="37" name="Google Shape;37;p2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45"/>
        <p:cNvGrpSpPr/>
        <p:nvPr/>
      </p:nvGrpSpPr>
      <p:grpSpPr>
        <a:xfrm>
          <a:off x="0" y="0"/>
          <a:ext cx="0" cy="0"/>
          <a:chOff x="0" y="0"/>
          <a:chExt cx="0" cy="0"/>
        </a:xfrm>
      </p:grpSpPr>
      <p:sp>
        <p:nvSpPr>
          <p:cNvPr id="46" name="Google Shape;46;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50"/>
        <p:cNvGrpSpPr/>
        <p:nvPr/>
      </p:nvGrpSpPr>
      <p:grpSpPr>
        <a:xfrm>
          <a:off x="0" y="0"/>
          <a:ext cx="0" cy="0"/>
          <a:chOff x="0" y="0"/>
          <a:chExt cx="0" cy="0"/>
        </a:xfrm>
      </p:grpSpPr>
      <p:sp>
        <p:nvSpPr>
          <p:cNvPr id="51" name="Google Shape;5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54"/>
        <p:cNvGrpSpPr/>
        <p:nvPr/>
      </p:nvGrpSpPr>
      <p:grpSpPr>
        <a:xfrm>
          <a:off x="0" y="0"/>
          <a:ext cx="0" cy="0"/>
          <a:chOff x="0" y="0"/>
          <a:chExt cx="0" cy="0"/>
        </a:xfrm>
      </p:grpSpPr>
      <p:sp>
        <p:nvSpPr>
          <p:cNvPr id="55" name="Google Shape;55;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61"/>
        <p:cNvGrpSpPr/>
        <p:nvPr/>
      </p:nvGrpSpPr>
      <p:grpSpPr>
        <a:xfrm>
          <a:off x="0" y="0"/>
          <a:ext cx="0" cy="0"/>
          <a:chOff x="0" y="0"/>
          <a:chExt cx="0" cy="0"/>
        </a:xfrm>
      </p:grpSpPr>
      <p:sp>
        <p:nvSpPr>
          <p:cNvPr id="62" name="Google Shape;62;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4"/>
          <p:cNvSpPr>
            <a:spLocks noGrp="1"/>
          </p:cNvSpPr>
          <p:nvPr>
            <p:ph type="pic" idx="2"/>
          </p:nvPr>
        </p:nvSpPr>
        <p:spPr>
          <a:xfrm>
            <a:off x="5183188" y="987425"/>
            <a:ext cx="6172200" cy="4873625"/>
          </a:xfrm>
          <a:prstGeom prst="rect">
            <a:avLst/>
          </a:prstGeom>
          <a:noFill/>
          <a:ln>
            <a:noFill/>
          </a:ln>
        </p:spPr>
      </p:sp>
      <p:sp>
        <p:nvSpPr>
          <p:cNvPr id="64" name="Google Shape;64;p2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hemeOverride" Target="../theme/themeOverride21.xml"/><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hemeOverride" Target="../theme/themeOverride30.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hemeOverride" Target="../theme/themeOverride3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hemeOverride" Target="../theme/themeOverride3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hemeOverride" Target="../theme/themeOverride3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hemeOverride" Target="../theme/themeOverride3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hemeOverride" Target="../theme/themeOverride3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hemeOverride" Target="../theme/themeOverride3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hemeOverride" Target="../theme/themeOverride3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hemeOverride" Target="../theme/themeOverride38.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hemeOverride" Target="../theme/themeOverride3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3"/>
        <p:cNvGrpSpPr/>
        <p:nvPr/>
      </p:nvGrpSpPr>
      <p:grpSpPr>
        <a:xfrm>
          <a:off x="0" y="0"/>
          <a:ext cx="0" cy="0"/>
          <a:chOff x="0" y="0"/>
          <a:chExt cx="0" cy="0"/>
        </a:xfrm>
      </p:grpSpPr>
      <p:sp>
        <p:nvSpPr>
          <p:cNvPr id="13" name="Google Shape;99;p2"/>
          <p:cNvSpPr txBox="1"/>
          <p:nvPr/>
        </p:nvSpPr>
        <p:spPr>
          <a:xfrm>
            <a:off x="691392" y="1117133"/>
            <a:ext cx="9367007" cy="896700"/>
          </a:xfrm>
          <a:prstGeom prst="rect">
            <a:avLst/>
          </a:prstGeom>
          <a:noFill/>
          <a:ln>
            <a:noFill/>
          </a:ln>
        </p:spPr>
        <p:txBody>
          <a:bodyPr spcFirstLastPara="1" wrap="square" lIns="92725" tIns="92725" rIns="92725" bIns="92725" anchor="t" anchorCtr="0">
            <a:noAutofit/>
          </a:bodyPr>
          <a:lstStyle/>
          <a:p>
            <a:pPr lvl="0"/>
            <a:r>
              <a:rPr lang="ru-RU" sz="4800" b="1" dirty="0" smtClean="0">
                <a:solidFill>
                  <a:schemeClr val="accent5">
                    <a:lumMod val="75000"/>
                  </a:schemeClr>
                </a:solidFill>
                <a:latin typeface="Cambria" panose="02040503050406030204" pitchFamily="18" charset="0"/>
                <a:ea typeface="Calibri"/>
                <a:cs typeface="Calibri"/>
                <a:sym typeface="Montserrat"/>
              </a:rPr>
              <a:t>Защита интеллектуальной собственности НКО</a:t>
            </a:r>
            <a:endParaRPr lang="ru-RU" sz="4800" b="1" dirty="0">
              <a:solidFill>
                <a:schemeClr val="accent5">
                  <a:lumMod val="75000"/>
                </a:schemeClr>
              </a:solidFill>
              <a:latin typeface="Cambria" panose="02040503050406030204" pitchFamily="18" charset="0"/>
              <a:ea typeface="Calibri"/>
              <a:cs typeface="Calibri"/>
              <a:sym typeface="Montserrat"/>
            </a:endParaRPr>
          </a:p>
          <a:p>
            <a:r>
              <a:rPr lang="ru-RU" sz="3200" b="1" dirty="0" smtClean="0">
                <a:solidFill>
                  <a:schemeClr val="accent2">
                    <a:lumMod val="75000"/>
                  </a:schemeClr>
                </a:solidFill>
                <a:latin typeface="Cambria" panose="02040503050406030204" pitchFamily="18" charset="0"/>
                <a:ea typeface="Calibri"/>
                <a:cs typeface="Calibri"/>
                <a:sym typeface="Montserrat"/>
              </a:rPr>
              <a:t>(логотипы</a:t>
            </a:r>
            <a:r>
              <a:rPr lang="ru-RU" sz="3200" b="1" dirty="0">
                <a:solidFill>
                  <a:schemeClr val="accent2">
                    <a:lumMod val="75000"/>
                  </a:schemeClr>
                </a:solidFill>
                <a:latin typeface="Cambria" panose="02040503050406030204" pitchFamily="18" charset="0"/>
                <a:ea typeface="Calibri"/>
                <a:cs typeface="Calibri"/>
                <a:sym typeface="Montserrat"/>
              </a:rPr>
              <a:t>, товарные знаки, права на сайты, программы, произведения литературы, изображения, </a:t>
            </a:r>
            <a:r>
              <a:rPr lang="ru-RU" sz="3200" b="1" dirty="0" smtClean="0">
                <a:solidFill>
                  <a:schemeClr val="accent2">
                    <a:lumMod val="75000"/>
                  </a:schemeClr>
                </a:solidFill>
                <a:latin typeface="Cambria" panose="02040503050406030204" pitchFamily="18" charset="0"/>
                <a:ea typeface="Calibri"/>
                <a:cs typeface="Calibri"/>
                <a:sym typeface="Montserrat"/>
              </a:rPr>
              <a:t>методики)</a:t>
            </a:r>
            <a:endParaRPr sz="3200" b="1" dirty="0">
              <a:solidFill>
                <a:schemeClr val="accent2">
                  <a:lumMod val="75000"/>
                </a:schemeClr>
              </a:solidFill>
              <a:latin typeface="Cambria" panose="02040503050406030204" pitchFamily="18" charset="0"/>
              <a:ea typeface="Calibri"/>
              <a:cs typeface="Calibri"/>
              <a:sym typeface="Montserrat"/>
            </a:endParaRPr>
          </a:p>
        </p:txBody>
      </p:sp>
      <p:sp>
        <p:nvSpPr>
          <p:cNvPr id="14" name="Google Shape;99;p2"/>
          <p:cNvSpPr txBox="1"/>
          <p:nvPr/>
        </p:nvSpPr>
        <p:spPr>
          <a:xfrm>
            <a:off x="691392" y="5182818"/>
            <a:ext cx="6552000" cy="896700"/>
          </a:xfrm>
          <a:prstGeom prst="rect">
            <a:avLst/>
          </a:prstGeom>
          <a:noFill/>
          <a:ln>
            <a:noFill/>
          </a:ln>
        </p:spPr>
        <p:txBody>
          <a:bodyPr spcFirstLastPara="1" wrap="square" lIns="92725" tIns="92725" rIns="92725" bIns="92725" anchor="t" anchorCtr="0">
            <a:noAutofit/>
          </a:bodyPr>
          <a:lstStyle/>
          <a:p>
            <a:pPr marL="0" lvl="0" indent="0" algn="l" rtl="0">
              <a:lnSpc>
                <a:spcPct val="100000"/>
              </a:lnSpc>
              <a:spcBef>
                <a:spcPts val="0"/>
              </a:spcBef>
              <a:spcAft>
                <a:spcPts val="0"/>
              </a:spcAft>
              <a:buNone/>
            </a:pPr>
            <a:r>
              <a:rPr lang="ru-RU" sz="2400" b="1" dirty="0" smtClean="0">
                <a:solidFill>
                  <a:schemeClr val="tx1"/>
                </a:solidFill>
                <a:latin typeface="Montserrat"/>
                <a:ea typeface="Montserrat"/>
                <a:cs typeface="Montserrat"/>
                <a:sym typeface="Montserrat"/>
              </a:rPr>
              <a:t>Воробьев Константин, </a:t>
            </a:r>
          </a:p>
          <a:p>
            <a:pPr marL="0" lvl="0" indent="0" algn="l" rtl="0">
              <a:lnSpc>
                <a:spcPct val="100000"/>
              </a:lnSpc>
              <a:spcBef>
                <a:spcPts val="0"/>
              </a:spcBef>
              <a:spcAft>
                <a:spcPts val="0"/>
              </a:spcAft>
              <a:buNone/>
            </a:pPr>
            <a:r>
              <a:rPr lang="ru-RU" sz="2400" b="1" dirty="0" smtClean="0">
                <a:solidFill>
                  <a:schemeClr val="tx1"/>
                </a:solidFill>
                <a:latin typeface="Montserrat"/>
                <a:ea typeface="Montserrat"/>
                <a:cs typeface="Montserrat"/>
                <a:sym typeface="Montserrat"/>
              </a:rPr>
              <a:t>юрист фонда «Нужна помощь»</a:t>
            </a:r>
            <a:endParaRPr sz="2400" b="1" dirty="0">
              <a:solidFill>
                <a:schemeClr val="tx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6" name="Google Shape;116;p4"/>
          <p:cNvSpPr txBox="1"/>
          <p:nvPr/>
        </p:nvSpPr>
        <p:spPr>
          <a:xfrm>
            <a:off x="11583978" y="6263425"/>
            <a:ext cx="338400" cy="393600"/>
          </a:xfrm>
          <a:prstGeom prst="rect">
            <a:avLst/>
          </a:prstGeom>
          <a:noFill/>
          <a:ln>
            <a:noFill/>
          </a:ln>
        </p:spPr>
        <p:txBody>
          <a:bodyPr spcFirstLastPara="1" wrap="square" lIns="92000" tIns="92000" rIns="92000" bIns="92000" anchor="ctr" anchorCtr="0">
            <a:noAutofit/>
          </a:bodyPr>
          <a:lstStyle/>
          <a:p>
            <a:pPr marL="0" lvl="0" indent="0" algn="ctr" rtl="0">
              <a:spcBef>
                <a:spcPts val="0"/>
              </a:spcBef>
              <a:spcAft>
                <a:spcPts val="0"/>
              </a:spcAft>
              <a:buNone/>
            </a:pPr>
            <a:fld id="{00000000-1234-1234-1234-123412341234}" type="slidenum">
              <a:rPr lang="ru-RU">
                <a:solidFill>
                  <a:srgbClr val="22416D"/>
                </a:solidFill>
              </a:rPr>
              <a:t>10</a:t>
            </a:fld>
            <a:endParaRPr>
              <a:solidFill>
                <a:srgbClr val="22416D"/>
              </a:solidFill>
            </a:endParaRPr>
          </a:p>
        </p:txBody>
      </p:sp>
      <p:sp>
        <p:nvSpPr>
          <p:cNvPr id="6" name="Заголовок 1"/>
          <p:cNvSpPr>
            <a:spLocks noGrp="1"/>
          </p:cNvSpPr>
          <p:nvPr>
            <p:ph type="title"/>
          </p:nvPr>
        </p:nvSpPr>
        <p:spPr>
          <a:xfrm>
            <a:off x="838200" y="365125"/>
            <a:ext cx="8025384" cy="1325563"/>
          </a:xfrm>
        </p:spPr>
        <p:txBody>
          <a:bodyPr>
            <a:noAutofit/>
          </a:bodyPr>
          <a:lstStyle/>
          <a:p>
            <a:r>
              <a:rPr lang="en-US" sz="4800" b="1" dirty="0">
                <a:solidFill>
                  <a:schemeClr val="accent5">
                    <a:lumMod val="75000"/>
                  </a:schemeClr>
                </a:solidFill>
                <a:latin typeface="Cambria" panose="02040503050406030204" pitchFamily="18" charset="0"/>
              </a:rPr>
              <a:t>II.</a:t>
            </a:r>
            <a:r>
              <a:rPr lang="ru-RU" sz="4800" b="1" dirty="0">
                <a:solidFill>
                  <a:schemeClr val="accent5">
                    <a:lumMod val="75000"/>
                  </a:schemeClr>
                </a:solidFill>
                <a:latin typeface="Cambria" panose="02040503050406030204" pitchFamily="18" charset="0"/>
              </a:rPr>
              <a:t> Авторское </a:t>
            </a:r>
            <a:r>
              <a:rPr lang="ru-RU" sz="4800" b="1" dirty="0">
                <a:solidFill>
                  <a:schemeClr val="accent2"/>
                </a:solidFill>
                <a:latin typeface="Cambria" panose="02040503050406030204" pitchFamily="18" charset="0"/>
              </a:rPr>
              <a:t>право</a:t>
            </a:r>
          </a:p>
        </p:txBody>
      </p:sp>
      <p:sp>
        <p:nvSpPr>
          <p:cNvPr id="7" name="Объект 2"/>
          <p:cNvSpPr txBox="1">
            <a:spLocks/>
          </p:cNvSpPr>
          <p:nvPr/>
        </p:nvSpPr>
        <p:spPr>
          <a:xfrm>
            <a:off x="838200" y="2108887"/>
            <a:ext cx="10515600" cy="4351338"/>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None/>
            </a:pPr>
            <a:r>
              <a:rPr lang="ru-RU" sz="2000" b="1" dirty="0" smtClean="0">
                <a:latin typeface="Cambria" panose="02040503050406030204" pitchFamily="18" charset="0"/>
                <a:ea typeface="BatangChe" panose="02030609000101010101" pitchFamily="49" charset="-127"/>
              </a:rPr>
              <a:t>Будет ли объектом авторского права </a:t>
            </a:r>
            <a:endParaRPr lang="ru-RU" sz="2000" b="1" dirty="0">
              <a:latin typeface="Cambria" panose="02040503050406030204" pitchFamily="18" charset="0"/>
              <a:ea typeface="BatangChe" panose="02030609000101010101" pitchFamily="49" charset="-127"/>
            </a:endParaRPr>
          </a:p>
          <a:p>
            <a:pPr marL="0" indent="0">
              <a:buNone/>
            </a:pPr>
            <a:r>
              <a:rPr lang="ru-RU" sz="2000" b="1" dirty="0" smtClean="0">
                <a:latin typeface="Cambria" panose="02040503050406030204" pitchFamily="18" charset="0"/>
                <a:ea typeface="BatangChe" panose="02030609000101010101" pitchFamily="49" charset="-127"/>
              </a:rPr>
              <a:t>– съемка извержения вулкана?</a:t>
            </a:r>
          </a:p>
          <a:p>
            <a:pPr marL="0" indent="0">
              <a:buNone/>
            </a:pPr>
            <a:endParaRPr lang="ru-RU" sz="2000" b="1" dirty="0">
              <a:latin typeface="Cambria" panose="02040503050406030204" pitchFamily="18" charset="0"/>
              <a:ea typeface="BatangChe" panose="02030609000101010101" pitchFamily="49" charset="-127"/>
            </a:endParaRPr>
          </a:p>
          <a:p>
            <a:pPr marL="0" indent="0">
              <a:buNone/>
            </a:pPr>
            <a:r>
              <a:rPr lang="ru-RU" i="1" dirty="0" smtClean="0">
                <a:latin typeface="Cambria" panose="02040503050406030204" pitchFamily="18" charset="0"/>
                <a:ea typeface="BatangChe" panose="02030609000101010101" pitchFamily="49" charset="-127"/>
              </a:rPr>
              <a:t>Да</a:t>
            </a:r>
            <a:r>
              <a:rPr lang="ru-RU" i="1" dirty="0">
                <a:latin typeface="Cambria" panose="02040503050406030204" pitchFamily="18" charset="0"/>
                <a:ea typeface="BatangChe" panose="02030609000101010101" pitchFamily="49" charset="-127"/>
              </a:rPr>
              <a:t>, </a:t>
            </a:r>
            <a:r>
              <a:rPr lang="ru-RU" i="1" dirty="0" smtClean="0">
                <a:latin typeface="Cambria" panose="02040503050406030204" pitchFamily="18" charset="0"/>
                <a:ea typeface="BatangChe" panose="02030609000101010101" pitchFamily="49" charset="-127"/>
              </a:rPr>
              <a:t>творческий характер проявляется в выборе </a:t>
            </a:r>
            <a:r>
              <a:rPr lang="ru-RU" i="1" dirty="0">
                <a:latin typeface="Cambria" panose="02040503050406030204" pitchFamily="18" charset="0"/>
                <a:ea typeface="BatangChe" panose="02030609000101010101" pitchFamily="49" charset="-127"/>
              </a:rPr>
              <a:t>экспозиции, размещение объекта фотоснимка в пространстве, выбор собственной позиции для совершения фотосъемки, установка света и/или адаптация своего </a:t>
            </a:r>
            <a:r>
              <a:rPr lang="ru-RU" i="1" dirty="0" smtClean="0">
                <a:latin typeface="Cambria" panose="02040503050406030204" pitchFamily="18" charset="0"/>
                <a:ea typeface="BatangChe" panose="02030609000101010101" pitchFamily="49" charset="-127"/>
              </a:rPr>
              <a:t>местонахождения </a:t>
            </a:r>
            <a:r>
              <a:rPr lang="ru-RU" i="1" dirty="0">
                <a:latin typeface="Cambria" panose="02040503050406030204" pitchFamily="18" charset="0"/>
                <a:ea typeface="BatangChe" panose="02030609000101010101" pitchFamily="49" charset="-127"/>
              </a:rPr>
              <a:t>и места нахождения объекта фотосъемки под имеющееся освещение, подбор световых фильтров для объектива, </a:t>
            </a:r>
            <a:r>
              <a:rPr lang="ru-RU" i="1" dirty="0" smtClean="0">
                <a:latin typeface="Cambria" panose="02040503050406030204" pitchFamily="18" charset="0"/>
                <a:ea typeface="BatangChe" panose="02030609000101010101" pitchFamily="49" charset="-127"/>
              </a:rPr>
              <a:t>установка </a:t>
            </a:r>
            <a:r>
              <a:rPr lang="ru-RU" i="1" dirty="0">
                <a:latin typeface="Cambria" panose="02040503050406030204" pitchFamily="18" charset="0"/>
                <a:ea typeface="BatangChe" panose="02030609000101010101" pitchFamily="49" charset="-127"/>
              </a:rPr>
              <a:t>выдержки затвора, настройка </a:t>
            </a:r>
            <a:r>
              <a:rPr lang="ru-RU" i="1" dirty="0" smtClean="0">
                <a:latin typeface="Cambria" panose="02040503050406030204" pitchFamily="18" charset="0"/>
                <a:ea typeface="BatangChe" panose="02030609000101010101" pitchFamily="49" charset="-127"/>
              </a:rPr>
              <a:t>диафрагмы</a:t>
            </a:r>
            <a:r>
              <a:rPr lang="ru-RU" i="1" dirty="0">
                <a:latin typeface="Cambria" panose="02040503050406030204" pitchFamily="18" charset="0"/>
                <a:ea typeface="BatangChe" panose="02030609000101010101" pitchFamily="49" charset="-127"/>
              </a:rPr>
              <a:t>, настройка резкости </a:t>
            </a:r>
            <a:r>
              <a:rPr lang="ru-RU" i="1" dirty="0" smtClean="0">
                <a:latin typeface="Cambria" panose="02040503050406030204" pitchFamily="18" charset="0"/>
                <a:ea typeface="BatangChe" panose="02030609000101010101" pitchFamily="49" charset="-127"/>
              </a:rPr>
              <a:t>кадра.</a:t>
            </a:r>
          </a:p>
          <a:p>
            <a:pPr marL="0" indent="0">
              <a:buNone/>
            </a:pPr>
            <a:endParaRPr lang="ru-RU" b="1" dirty="0" smtClean="0">
              <a:latin typeface="Cambria" panose="02040503050406030204" pitchFamily="18" charset="0"/>
              <a:ea typeface="BatangChe" panose="02030609000101010101" pitchFamily="49" charset="-127"/>
            </a:endParaRPr>
          </a:p>
          <a:p>
            <a:pPr marL="0" indent="0">
              <a:buNone/>
            </a:pPr>
            <a:endParaRPr lang="ru-RU" dirty="0">
              <a:latin typeface="Cambria" panose="02040503050406030204" pitchFamily="18" charset="0"/>
              <a:ea typeface="BatangChe" panose="02030609000101010101" pitchFamily="49" charset="-127"/>
            </a:endParaRPr>
          </a:p>
        </p:txBody>
      </p:sp>
    </p:spTree>
    <p:extLst>
      <p:ext uri="{BB962C8B-B14F-4D97-AF65-F5344CB8AC3E}">
        <p14:creationId xmlns:p14="http://schemas.microsoft.com/office/powerpoint/2010/main" val="203898132"/>
      </p:ext>
    </p:extLst>
  </p:cSld>
  <p:clrMapOvr>
    <a:overrideClrMapping bg1="lt1" tx1="dk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6" name="Google Shape;116;p4"/>
          <p:cNvSpPr txBox="1"/>
          <p:nvPr/>
        </p:nvSpPr>
        <p:spPr>
          <a:xfrm>
            <a:off x="11583978" y="6263425"/>
            <a:ext cx="338400" cy="393600"/>
          </a:xfrm>
          <a:prstGeom prst="rect">
            <a:avLst/>
          </a:prstGeom>
          <a:noFill/>
          <a:ln>
            <a:noFill/>
          </a:ln>
        </p:spPr>
        <p:txBody>
          <a:bodyPr spcFirstLastPara="1" wrap="square" lIns="92000" tIns="92000" rIns="92000" bIns="92000" anchor="ctr" anchorCtr="0">
            <a:noAutofit/>
          </a:bodyPr>
          <a:lstStyle/>
          <a:p>
            <a:pPr marL="0" lvl="0" indent="0" algn="ctr" rtl="0">
              <a:spcBef>
                <a:spcPts val="0"/>
              </a:spcBef>
              <a:spcAft>
                <a:spcPts val="0"/>
              </a:spcAft>
              <a:buNone/>
            </a:pPr>
            <a:fld id="{00000000-1234-1234-1234-123412341234}" type="slidenum">
              <a:rPr lang="ru-RU">
                <a:solidFill>
                  <a:srgbClr val="22416D"/>
                </a:solidFill>
              </a:rPr>
              <a:t>11</a:t>
            </a:fld>
            <a:endParaRPr>
              <a:solidFill>
                <a:srgbClr val="22416D"/>
              </a:solidFill>
            </a:endParaRPr>
          </a:p>
        </p:txBody>
      </p:sp>
      <p:sp>
        <p:nvSpPr>
          <p:cNvPr id="6" name="Заголовок 1"/>
          <p:cNvSpPr>
            <a:spLocks noGrp="1"/>
          </p:cNvSpPr>
          <p:nvPr>
            <p:ph type="title"/>
          </p:nvPr>
        </p:nvSpPr>
        <p:spPr>
          <a:xfrm>
            <a:off x="838200" y="365125"/>
            <a:ext cx="8025384" cy="1325563"/>
          </a:xfrm>
        </p:spPr>
        <p:txBody>
          <a:bodyPr>
            <a:noAutofit/>
          </a:bodyPr>
          <a:lstStyle/>
          <a:p>
            <a:r>
              <a:rPr lang="en-US" sz="4800" b="1" dirty="0">
                <a:solidFill>
                  <a:schemeClr val="accent5">
                    <a:lumMod val="75000"/>
                  </a:schemeClr>
                </a:solidFill>
                <a:latin typeface="Cambria" panose="02040503050406030204" pitchFamily="18" charset="0"/>
              </a:rPr>
              <a:t>II.</a:t>
            </a:r>
            <a:r>
              <a:rPr lang="ru-RU" sz="4800" b="1" dirty="0">
                <a:solidFill>
                  <a:schemeClr val="accent5">
                    <a:lumMod val="75000"/>
                  </a:schemeClr>
                </a:solidFill>
                <a:latin typeface="Cambria" panose="02040503050406030204" pitchFamily="18" charset="0"/>
              </a:rPr>
              <a:t> Авторское </a:t>
            </a:r>
            <a:r>
              <a:rPr lang="ru-RU" sz="4800" b="1" dirty="0">
                <a:solidFill>
                  <a:schemeClr val="accent2"/>
                </a:solidFill>
                <a:latin typeface="Cambria" panose="02040503050406030204" pitchFamily="18" charset="0"/>
              </a:rPr>
              <a:t>право</a:t>
            </a:r>
          </a:p>
        </p:txBody>
      </p:sp>
      <p:sp>
        <p:nvSpPr>
          <p:cNvPr id="7" name="Объект 2"/>
          <p:cNvSpPr txBox="1">
            <a:spLocks/>
          </p:cNvSpPr>
          <p:nvPr/>
        </p:nvSpPr>
        <p:spPr>
          <a:xfrm>
            <a:off x="838200" y="2108887"/>
            <a:ext cx="10515600"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None/>
            </a:pPr>
            <a:r>
              <a:rPr lang="ru-RU" sz="3600" b="1" dirty="0" smtClean="0">
                <a:latin typeface="Cambria" panose="02040503050406030204" pitchFamily="18" charset="0"/>
                <a:ea typeface="BatangChe" panose="02030609000101010101" pitchFamily="49" charset="-127"/>
              </a:rPr>
              <a:t>Будет ли объектом авторского права </a:t>
            </a:r>
          </a:p>
          <a:p>
            <a:pPr marL="0" indent="0">
              <a:buNone/>
            </a:pPr>
            <a:endParaRPr lang="ru-RU" sz="3600" b="1" dirty="0">
              <a:latin typeface="Cambria" panose="02040503050406030204" pitchFamily="18" charset="0"/>
              <a:ea typeface="BatangChe" panose="02030609000101010101" pitchFamily="49" charset="-127"/>
            </a:endParaRPr>
          </a:p>
          <a:p>
            <a:pPr marL="0" indent="0">
              <a:buNone/>
            </a:pPr>
            <a:r>
              <a:rPr lang="ru-RU" sz="3600" b="1" dirty="0">
                <a:latin typeface="Cambria" panose="02040503050406030204" pitchFamily="18" charset="0"/>
                <a:ea typeface="BatangChe" panose="02030609000101010101" pitchFamily="49" charset="-127"/>
              </a:rPr>
              <a:t>– съемка с камеры видеонаблюдения?</a:t>
            </a:r>
            <a:endParaRPr lang="ru-RU" sz="3600" dirty="0">
              <a:latin typeface="Cambria" panose="02040503050406030204" pitchFamily="18" charset="0"/>
              <a:ea typeface="BatangChe" panose="02030609000101010101" pitchFamily="49" charset="-127"/>
            </a:endParaRPr>
          </a:p>
          <a:p>
            <a:pPr marL="0" indent="0">
              <a:buNone/>
            </a:pPr>
            <a:endParaRPr lang="ru-RU" sz="3600" b="1" dirty="0" smtClean="0">
              <a:latin typeface="Cambria" panose="02040503050406030204" pitchFamily="18" charset="0"/>
              <a:ea typeface="BatangChe" panose="02030609000101010101" pitchFamily="49" charset="-127"/>
            </a:endParaRPr>
          </a:p>
          <a:p>
            <a:pPr marL="0" indent="0">
              <a:buNone/>
            </a:pPr>
            <a:endParaRPr lang="ru-RU" dirty="0">
              <a:latin typeface="Cambria" panose="02040503050406030204" pitchFamily="18" charset="0"/>
              <a:ea typeface="BatangChe" panose="02030609000101010101" pitchFamily="49" charset="-127"/>
            </a:endParaRPr>
          </a:p>
        </p:txBody>
      </p:sp>
    </p:spTree>
    <p:extLst>
      <p:ext uri="{BB962C8B-B14F-4D97-AF65-F5344CB8AC3E}">
        <p14:creationId xmlns:p14="http://schemas.microsoft.com/office/powerpoint/2010/main" val="4022026079"/>
      </p:ext>
    </p:extLst>
  </p:cSld>
  <p:clrMapOvr>
    <a:overrideClrMapping bg1="lt1" tx1="dk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6" name="Google Shape;116;p4"/>
          <p:cNvSpPr txBox="1"/>
          <p:nvPr/>
        </p:nvSpPr>
        <p:spPr>
          <a:xfrm>
            <a:off x="11583978" y="6263425"/>
            <a:ext cx="338400" cy="393600"/>
          </a:xfrm>
          <a:prstGeom prst="rect">
            <a:avLst/>
          </a:prstGeom>
          <a:noFill/>
          <a:ln>
            <a:noFill/>
          </a:ln>
        </p:spPr>
        <p:txBody>
          <a:bodyPr spcFirstLastPara="1" wrap="square" lIns="92000" tIns="92000" rIns="92000" bIns="92000" anchor="ctr" anchorCtr="0">
            <a:noAutofit/>
          </a:bodyPr>
          <a:lstStyle/>
          <a:p>
            <a:pPr marL="0" lvl="0" indent="0" algn="ctr" rtl="0">
              <a:spcBef>
                <a:spcPts val="0"/>
              </a:spcBef>
              <a:spcAft>
                <a:spcPts val="0"/>
              </a:spcAft>
              <a:buNone/>
            </a:pPr>
            <a:fld id="{00000000-1234-1234-1234-123412341234}" type="slidenum">
              <a:rPr lang="ru-RU">
                <a:solidFill>
                  <a:srgbClr val="22416D"/>
                </a:solidFill>
              </a:rPr>
              <a:t>12</a:t>
            </a:fld>
            <a:endParaRPr>
              <a:solidFill>
                <a:srgbClr val="22416D"/>
              </a:solidFill>
            </a:endParaRPr>
          </a:p>
        </p:txBody>
      </p:sp>
      <p:sp>
        <p:nvSpPr>
          <p:cNvPr id="6" name="Заголовок 1"/>
          <p:cNvSpPr>
            <a:spLocks noGrp="1"/>
          </p:cNvSpPr>
          <p:nvPr>
            <p:ph type="title"/>
          </p:nvPr>
        </p:nvSpPr>
        <p:spPr>
          <a:xfrm>
            <a:off x="838200" y="365125"/>
            <a:ext cx="8025384" cy="1325563"/>
          </a:xfrm>
        </p:spPr>
        <p:txBody>
          <a:bodyPr>
            <a:noAutofit/>
          </a:bodyPr>
          <a:lstStyle/>
          <a:p>
            <a:r>
              <a:rPr lang="en-US" sz="4800" b="1" dirty="0">
                <a:solidFill>
                  <a:schemeClr val="accent5">
                    <a:lumMod val="75000"/>
                  </a:schemeClr>
                </a:solidFill>
                <a:latin typeface="Cambria" panose="02040503050406030204" pitchFamily="18" charset="0"/>
              </a:rPr>
              <a:t>II.</a:t>
            </a:r>
            <a:r>
              <a:rPr lang="ru-RU" sz="4800" b="1" dirty="0">
                <a:solidFill>
                  <a:schemeClr val="accent5">
                    <a:lumMod val="75000"/>
                  </a:schemeClr>
                </a:solidFill>
                <a:latin typeface="Cambria" panose="02040503050406030204" pitchFamily="18" charset="0"/>
              </a:rPr>
              <a:t> Авторское </a:t>
            </a:r>
            <a:r>
              <a:rPr lang="ru-RU" sz="4800" b="1" dirty="0">
                <a:solidFill>
                  <a:schemeClr val="accent2"/>
                </a:solidFill>
                <a:latin typeface="Cambria" panose="02040503050406030204" pitchFamily="18" charset="0"/>
              </a:rPr>
              <a:t>право</a:t>
            </a:r>
          </a:p>
        </p:txBody>
      </p:sp>
      <p:sp>
        <p:nvSpPr>
          <p:cNvPr id="7" name="Объект 2"/>
          <p:cNvSpPr txBox="1">
            <a:spLocks/>
          </p:cNvSpPr>
          <p:nvPr/>
        </p:nvSpPr>
        <p:spPr>
          <a:xfrm>
            <a:off x="838200" y="2108887"/>
            <a:ext cx="11084178"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None/>
            </a:pPr>
            <a:r>
              <a:rPr lang="ru-RU" b="1" dirty="0">
                <a:latin typeface="Cambria" panose="02040503050406030204" pitchFamily="18" charset="0"/>
                <a:ea typeface="BatangChe" panose="02030609000101010101" pitchFamily="49" charset="-127"/>
              </a:rPr>
              <a:t>Постановление Пленума Верховного Суда РФ от 23 апреля 2019 г. N </a:t>
            </a:r>
            <a:r>
              <a:rPr lang="ru-RU" b="1" dirty="0" smtClean="0">
                <a:latin typeface="Cambria" panose="02040503050406030204" pitchFamily="18" charset="0"/>
                <a:ea typeface="BatangChe" panose="02030609000101010101" pitchFamily="49" charset="-127"/>
              </a:rPr>
              <a:t>10</a:t>
            </a:r>
          </a:p>
          <a:p>
            <a:pPr marL="0" indent="0">
              <a:buNone/>
            </a:pPr>
            <a:endParaRPr lang="ru-RU" b="1" dirty="0">
              <a:latin typeface="Cambria" panose="02040503050406030204" pitchFamily="18" charset="0"/>
              <a:ea typeface="BatangChe" panose="02030609000101010101" pitchFamily="49" charset="-127"/>
            </a:endParaRPr>
          </a:p>
          <a:p>
            <a:pPr marL="0" indent="0">
              <a:buNone/>
            </a:pPr>
            <a:r>
              <a:rPr lang="ru-RU" sz="2200" i="1" dirty="0">
                <a:latin typeface="Cambria" panose="02040503050406030204" pitchFamily="18" charset="0"/>
                <a:ea typeface="BatangChe" panose="02030609000101010101" pitchFamily="49" charset="-127"/>
              </a:rPr>
              <a:t>Творческий характер создания произведения не зависит от того, создано произведение автором собственноручно или с использованием технических средств. Вместе с тем результаты, созданные с помощью технических средств в отсутствие творческого характера деятельности </a:t>
            </a:r>
            <a:r>
              <a:rPr lang="ru-RU" sz="2200" i="1" dirty="0" smtClean="0">
                <a:latin typeface="Cambria" panose="02040503050406030204" pitchFamily="18" charset="0"/>
                <a:ea typeface="BatangChe" panose="02030609000101010101" pitchFamily="49" charset="-127"/>
              </a:rPr>
              <a:t>человека, </a:t>
            </a:r>
            <a:r>
              <a:rPr lang="ru-RU" sz="2200" i="1" dirty="0">
                <a:latin typeface="Cambria" panose="02040503050406030204" pitchFamily="18" charset="0"/>
                <a:ea typeface="BatangChe" panose="02030609000101010101" pitchFamily="49" charset="-127"/>
              </a:rPr>
              <a:t>объектами авторского права не являются</a:t>
            </a:r>
            <a:r>
              <a:rPr lang="ru-RU" sz="2200" i="1" dirty="0" smtClean="0">
                <a:latin typeface="Cambria" panose="02040503050406030204" pitchFamily="18" charset="0"/>
                <a:ea typeface="BatangChe" panose="02030609000101010101" pitchFamily="49" charset="-127"/>
              </a:rPr>
              <a:t>.</a:t>
            </a:r>
          </a:p>
          <a:p>
            <a:pPr marL="0" indent="0">
              <a:buNone/>
            </a:pPr>
            <a:endParaRPr lang="ru-RU" sz="2200" i="1" dirty="0">
              <a:latin typeface="Cambria" panose="02040503050406030204" pitchFamily="18" charset="0"/>
              <a:ea typeface="BatangChe" panose="02030609000101010101" pitchFamily="49" charset="-127"/>
            </a:endParaRPr>
          </a:p>
          <a:p>
            <a:pPr marL="0" indent="0">
              <a:buNone/>
            </a:pPr>
            <a:r>
              <a:rPr lang="ru-RU" sz="2200" b="1" i="1" dirty="0" smtClean="0">
                <a:latin typeface="Cambria" panose="02040503050406030204" pitchFamily="18" charset="0"/>
                <a:ea typeface="BatangChe" panose="02030609000101010101" pitchFamily="49" charset="-127"/>
              </a:rPr>
              <a:t>Автоматическая работа камеры, установленной для фиксации нарушений, исключает отнесение к объектам авторского права</a:t>
            </a:r>
            <a:endParaRPr lang="ru-RU" sz="2200" b="1" i="1" dirty="0">
              <a:latin typeface="Cambria" panose="02040503050406030204" pitchFamily="18" charset="0"/>
              <a:ea typeface="BatangChe" panose="02030609000101010101" pitchFamily="49" charset="-127"/>
            </a:endParaRPr>
          </a:p>
        </p:txBody>
      </p:sp>
    </p:spTree>
    <p:extLst>
      <p:ext uri="{BB962C8B-B14F-4D97-AF65-F5344CB8AC3E}">
        <p14:creationId xmlns:p14="http://schemas.microsoft.com/office/powerpoint/2010/main" val="572556135"/>
      </p:ext>
    </p:extLst>
  </p:cSld>
  <p:clrMapOvr>
    <a:overrideClrMapping bg1="lt1" tx1="dk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6" name="Google Shape;116;p4"/>
          <p:cNvSpPr txBox="1"/>
          <p:nvPr/>
        </p:nvSpPr>
        <p:spPr>
          <a:xfrm>
            <a:off x="11583978" y="6263425"/>
            <a:ext cx="338400" cy="393600"/>
          </a:xfrm>
          <a:prstGeom prst="rect">
            <a:avLst/>
          </a:prstGeom>
          <a:noFill/>
          <a:ln>
            <a:noFill/>
          </a:ln>
        </p:spPr>
        <p:txBody>
          <a:bodyPr spcFirstLastPara="1" wrap="square" lIns="92000" tIns="92000" rIns="92000" bIns="92000" anchor="ctr" anchorCtr="0">
            <a:noAutofit/>
          </a:bodyPr>
          <a:lstStyle/>
          <a:p>
            <a:pPr marL="0" lvl="0" indent="0" algn="ctr" rtl="0">
              <a:spcBef>
                <a:spcPts val="0"/>
              </a:spcBef>
              <a:spcAft>
                <a:spcPts val="0"/>
              </a:spcAft>
              <a:buNone/>
            </a:pPr>
            <a:fld id="{00000000-1234-1234-1234-123412341234}" type="slidenum">
              <a:rPr lang="ru-RU">
                <a:solidFill>
                  <a:srgbClr val="22416D"/>
                </a:solidFill>
              </a:rPr>
              <a:t>13</a:t>
            </a:fld>
            <a:endParaRPr>
              <a:solidFill>
                <a:srgbClr val="22416D"/>
              </a:solidFill>
            </a:endParaRPr>
          </a:p>
        </p:txBody>
      </p:sp>
      <p:sp>
        <p:nvSpPr>
          <p:cNvPr id="6" name="Заголовок 1"/>
          <p:cNvSpPr>
            <a:spLocks noGrp="1"/>
          </p:cNvSpPr>
          <p:nvPr>
            <p:ph type="title"/>
          </p:nvPr>
        </p:nvSpPr>
        <p:spPr>
          <a:xfrm>
            <a:off x="838200" y="365125"/>
            <a:ext cx="8025384" cy="1325563"/>
          </a:xfrm>
        </p:spPr>
        <p:txBody>
          <a:bodyPr>
            <a:noAutofit/>
          </a:bodyPr>
          <a:lstStyle/>
          <a:p>
            <a:r>
              <a:rPr lang="en-US" sz="4800" b="1" dirty="0">
                <a:solidFill>
                  <a:schemeClr val="accent5">
                    <a:lumMod val="75000"/>
                  </a:schemeClr>
                </a:solidFill>
                <a:latin typeface="Cambria" panose="02040503050406030204" pitchFamily="18" charset="0"/>
              </a:rPr>
              <a:t>II.</a:t>
            </a:r>
            <a:r>
              <a:rPr lang="ru-RU" sz="4800" b="1" dirty="0">
                <a:solidFill>
                  <a:schemeClr val="accent5">
                    <a:lumMod val="75000"/>
                  </a:schemeClr>
                </a:solidFill>
                <a:latin typeface="Cambria" panose="02040503050406030204" pitchFamily="18" charset="0"/>
              </a:rPr>
              <a:t> Авторское </a:t>
            </a:r>
            <a:r>
              <a:rPr lang="ru-RU" sz="4800" b="1" dirty="0">
                <a:solidFill>
                  <a:schemeClr val="accent2"/>
                </a:solidFill>
                <a:latin typeface="Cambria" panose="02040503050406030204" pitchFamily="18" charset="0"/>
              </a:rPr>
              <a:t>право</a:t>
            </a:r>
          </a:p>
        </p:txBody>
      </p:sp>
      <p:sp>
        <p:nvSpPr>
          <p:cNvPr id="7" name="Объект 2"/>
          <p:cNvSpPr txBox="1">
            <a:spLocks/>
          </p:cNvSpPr>
          <p:nvPr/>
        </p:nvSpPr>
        <p:spPr>
          <a:xfrm>
            <a:off x="838200" y="2108887"/>
            <a:ext cx="10515600"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None/>
            </a:pPr>
            <a:r>
              <a:rPr lang="ru-RU" sz="3600" b="1" dirty="0" smtClean="0">
                <a:latin typeface="Cambria" panose="02040503050406030204" pitchFamily="18" charset="0"/>
                <a:ea typeface="BatangChe" panose="02030609000101010101" pitchFamily="49" charset="-127"/>
              </a:rPr>
              <a:t>Когда возникает произведение как объект интеллектуальной собственности?</a:t>
            </a:r>
          </a:p>
          <a:p>
            <a:pPr marL="0" indent="0">
              <a:buNone/>
            </a:pPr>
            <a:endParaRPr lang="ru-RU" sz="3600" b="1" dirty="0">
              <a:latin typeface="Cambria" panose="02040503050406030204" pitchFamily="18" charset="0"/>
              <a:ea typeface="BatangChe" panose="02030609000101010101" pitchFamily="49" charset="-127"/>
            </a:endParaRPr>
          </a:p>
          <a:p>
            <a:pPr marL="0" indent="0">
              <a:buNone/>
            </a:pPr>
            <a:r>
              <a:rPr lang="ru-RU" sz="3600" b="1" dirty="0" smtClean="0">
                <a:latin typeface="Cambria" panose="02040503050406030204" pitchFamily="18" charset="0"/>
                <a:ea typeface="BatangChe" panose="02030609000101010101" pitchFamily="49" charset="-127"/>
              </a:rPr>
              <a:t>Важно ли указывать (с)?</a:t>
            </a:r>
            <a:endParaRPr lang="ru-RU" sz="3600" dirty="0">
              <a:latin typeface="Cambria" panose="02040503050406030204" pitchFamily="18" charset="0"/>
              <a:ea typeface="BatangChe" panose="02030609000101010101" pitchFamily="49" charset="-127"/>
            </a:endParaRPr>
          </a:p>
          <a:p>
            <a:pPr marL="0" indent="0">
              <a:buNone/>
            </a:pPr>
            <a:endParaRPr lang="ru-RU" sz="3600" b="1" dirty="0" smtClean="0">
              <a:latin typeface="Cambria" panose="02040503050406030204" pitchFamily="18" charset="0"/>
              <a:ea typeface="BatangChe" panose="02030609000101010101" pitchFamily="49" charset="-127"/>
            </a:endParaRPr>
          </a:p>
          <a:p>
            <a:pPr marL="0" indent="0">
              <a:buNone/>
            </a:pPr>
            <a:endParaRPr lang="ru-RU" dirty="0">
              <a:latin typeface="Cambria" panose="02040503050406030204" pitchFamily="18" charset="0"/>
              <a:ea typeface="BatangChe" panose="02030609000101010101" pitchFamily="49" charset="-127"/>
            </a:endParaRPr>
          </a:p>
        </p:txBody>
      </p:sp>
    </p:spTree>
    <p:extLst>
      <p:ext uri="{BB962C8B-B14F-4D97-AF65-F5344CB8AC3E}">
        <p14:creationId xmlns:p14="http://schemas.microsoft.com/office/powerpoint/2010/main" val="1042123996"/>
      </p:ext>
    </p:extLst>
  </p:cSld>
  <p:clrMapOvr>
    <a:overrideClrMapping bg1="lt1" tx1="dk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6" name="Google Shape;116;p4"/>
          <p:cNvSpPr txBox="1"/>
          <p:nvPr/>
        </p:nvSpPr>
        <p:spPr>
          <a:xfrm>
            <a:off x="11583978" y="6263425"/>
            <a:ext cx="338400" cy="393600"/>
          </a:xfrm>
          <a:prstGeom prst="rect">
            <a:avLst/>
          </a:prstGeom>
          <a:noFill/>
          <a:ln>
            <a:noFill/>
          </a:ln>
        </p:spPr>
        <p:txBody>
          <a:bodyPr spcFirstLastPara="1" wrap="square" lIns="92000" tIns="92000" rIns="92000" bIns="92000" anchor="ctr" anchorCtr="0">
            <a:noAutofit/>
          </a:bodyPr>
          <a:lstStyle/>
          <a:p>
            <a:pPr marL="0" lvl="0" indent="0" algn="ctr" rtl="0">
              <a:spcBef>
                <a:spcPts val="0"/>
              </a:spcBef>
              <a:spcAft>
                <a:spcPts val="0"/>
              </a:spcAft>
              <a:buNone/>
            </a:pPr>
            <a:fld id="{00000000-1234-1234-1234-123412341234}" type="slidenum">
              <a:rPr lang="ru-RU">
                <a:solidFill>
                  <a:srgbClr val="22416D"/>
                </a:solidFill>
              </a:rPr>
              <a:t>14</a:t>
            </a:fld>
            <a:endParaRPr>
              <a:solidFill>
                <a:srgbClr val="22416D"/>
              </a:solidFill>
            </a:endParaRPr>
          </a:p>
        </p:txBody>
      </p:sp>
      <p:sp>
        <p:nvSpPr>
          <p:cNvPr id="6" name="Заголовок 1"/>
          <p:cNvSpPr>
            <a:spLocks noGrp="1"/>
          </p:cNvSpPr>
          <p:nvPr>
            <p:ph type="title"/>
          </p:nvPr>
        </p:nvSpPr>
        <p:spPr>
          <a:xfrm>
            <a:off x="838200" y="365125"/>
            <a:ext cx="8025384" cy="1325563"/>
          </a:xfrm>
        </p:spPr>
        <p:txBody>
          <a:bodyPr>
            <a:noAutofit/>
          </a:bodyPr>
          <a:lstStyle/>
          <a:p>
            <a:r>
              <a:rPr lang="en-US" sz="4800" b="1" dirty="0">
                <a:solidFill>
                  <a:schemeClr val="accent5">
                    <a:lumMod val="75000"/>
                  </a:schemeClr>
                </a:solidFill>
                <a:latin typeface="Cambria" panose="02040503050406030204" pitchFamily="18" charset="0"/>
              </a:rPr>
              <a:t>II.</a:t>
            </a:r>
            <a:r>
              <a:rPr lang="ru-RU" sz="4800" b="1" dirty="0">
                <a:solidFill>
                  <a:schemeClr val="accent5">
                    <a:lumMod val="75000"/>
                  </a:schemeClr>
                </a:solidFill>
                <a:latin typeface="Cambria" panose="02040503050406030204" pitchFamily="18" charset="0"/>
              </a:rPr>
              <a:t> Авторское </a:t>
            </a:r>
            <a:r>
              <a:rPr lang="ru-RU" sz="4800" b="1" dirty="0">
                <a:solidFill>
                  <a:schemeClr val="accent2"/>
                </a:solidFill>
                <a:latin typeface="Cambria" panose="02040503050406030204" pitchFamily="18" charset="0"/>
              </a:rPr>
              <a:t>право</a:t>
            </a:r>
          </a:p>
        </p:txBody>
      </p:sp>
      <p:sp>
        <p:nvSpPr>
          <p:cNvPr id="7" name="Объект 2"/>
          <p:cNvSpPr txBox="1">
            <a:spLocks/>
          </p:cNvSpPr>
          <p:nvPr/>
        </p:nvSpPr>
        <p:spPr>
          <a:xfrm>
            <a:off x="838200" y="2108887"/>
            <a:ext cx="10515600" cy="4351338"/>
          </a:xfrm>
          <a:prstGeom prst="rect">
            <a:avLst/>
          </a:prstGeom>
          <a:noFill/>
          <a:ln>
            <a:noFill/>
          </a:ln>
        </p:spPr>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None/>
            </a:pPr>
            <a:r>
              <a:rPr lang="ru-RU" sz="3600" dirty="0" smtClean="0">
                <a:latin typeface="Cambria" panose="02040503050406030204" pitchFamily="18" charset="0"/>
                <a:ea typeface="BatangChe" panose="02030609000101010101" pitchFamily="49" charset="-127"/>
              </a:rPr>
              <a:t>п.4 ст.1259 ГК РФ </a:t>
            </a:r>
          </a:p>
          <a:p>
            <a:pPr marL="0" indent="0">
              <a:buNone/>
            </a:pPr>
            <a:endParaRPr lang="ru-RU" sz="3600" dirty="0">
              <a:latin typeface="Cambria" panose="02040503050406030204" pitchFamily="18" charset="0"/>
              <a:ea typeface="BatangChe" panose="02030609000101010101" pitchFamily="49" charset="-127"/>
            </a:endParaRPr>
          </a:p>
          <a:p>
            <a:pPr marL="0" indent="0">
              <a:buNone/>
            </a:pPr>
            <a:endParaRPr lang="ru-RU" sz="3600" dirty="0" smtClean="0">
              <a:latin typeface="Cambria" panose="02040503050406030204" pitchFamily="18" charset="0"/>
              <a:ea typeface="BatangChe" panose="02030609000101010101" pitchFamily="49" charset="-127"/>
            </a:endParaRPr>
          </a:p>
          <a:p>
            <a:pPr marL="0" indent="0">
              <a:buNone/>
            </a:pPr>
            <a:r>
              <a:rPr lang="ru-RU" sz="3600" dirty="0" smtClean="0">
                <a:latin typeface="Cambria" panose="02040503050406030204" pitchFamily="18" charset="0"/>
                <a:ea typeface="BatangChe" panose="02030609000101010101" pitchFamily="49" charset="-127"/>
              </a:rPr>
              <a:t>не </a:t>
            </a:r>
            <a:r>
              <a:rPr lang="ru-RU" sz="3600" dirty="0">
                <a:latin typeface="Cambria" panose="02040503050406030204" pitchFamily="18" charset="0"/>
                <a:ea typeface="BatangChe" panose="02030609000101010101" pitchFamily="49" charset="-127"/>
              </a:rPr>
              <a:t>требуется подтверждения каких-либо критериев у произведения, и это полностью  корреспондирует идее о том, что творческий замысел, получивший объективное выражение, является объектом авторского права независимо от достоинств этого произведения.</a:t>
            </a:r>
          </a:p>
          <a:p>
            <a:pPr marL="0" indent="0">
              <a:buNone/>
            </a:pPr>
            <a:endParaRPr lang="ru-RU" dirty="0">
              <a:latin typeface="Cambria" panose="02040503050406030204" pitchFamily="18" charset="0"/>
              <a:ea typeface="BatangChe" panose="02030609000101010101" pitchFamily="49" charset="-127"/>
            </a:endParaRPr>
          </a:p>
        </p:txBody>
      </p:sp>
    </p:spTree>
    <p:extLst>
      <p:ext uri="{BB962C8B-B14F-4D97-AF65-F5344CB8AC3E}">
        <p14:creationId xmlns:p14="http://schemas.microsoft.com/office/powerpoint/2010/main" val="3005146016"/>
      </p:ext>
    </p:extLst>
  </p:cSld>
  <p:clrMapOvr>
    <a:overrideClrMapping bg1="lt1" tx1="dk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6" name="Google Shape;116;p4"/>
          <p:cNvSpPr txBox="1"/>
          <p:nvPr/>
        </p:nvSpPr>
        <p:spPr>
          <a:xfrm>
            <a:off x="11583978" y="6263425"/>
            <a:ext cx="338400" cy="393600"/>
          </a:xfrm>
          <a:prstGeom prst="rect">
            <a:avLst/>
          </a:prstGeom>
          <a:noFill/>
          <a:ln>
            <a:noFill/>
          </a:ln>
        </p:spPr>
        <p:txBody>
          <a:bodyPr spcFirstLastPara="1" wrap="square" lIns="92000" tIns="92000" rIns="92000" bIns="92000" anchor="ctr" anchorCtr="0">
            <a:noAutofit/>
          </a:bodyPr>
          <a:lstStyle/>
          <a:p>
            <a:pPr marL="0" lvl="0" indent="0" algn="ctr" rtl="0">
              <a:spcBef>
                <a:spcPts val="0"/>
              </a:spcBef>
              <a:spcAft>
                <a:spcPts val="0"/>
              </a:spcAft>
              <a:buNone/>
            </a:pPr>
            <a:fld id="{00000000-1234-1234-1234-123412341234}" type="slidenum">
              <a:rPr lang="ru-RU">
                <a:solidFill>
                  <a:srgbClr val="22416D"/>
                </a:solidFill>
              </a:rPr>
              <a:t>15</a:t>
            </a:fld>
            <a:endParaRPr>
              <a:solidFill>
                <a:srgbClr val="22416D"/>
              </a:solidFill>
            </a:endParaRPr>
          </a:p>
        </p:txBody>
      </p:sp>
      <p:sp>
        <p:nvSpPr>
          <p:cNvPr id="6" name="Заголовок 1"/>
          <p:cNvSpPr>
            <a:spLocks noGrp="1"/>
          </p:cNvSpPr>
          <p:nvPr>
            <p:ph type="title"/>
          </p:nvPr>
        </p:nvSpPr>
        <p:spPr>
          <a:xfrm>
            <a:off x="838200" y="365125"/>
            <a:ext cx="8025384" cy="1325563"/>
          </a:xfrm>
        </p:spPr>
        <p:txBody>
          <a:bodyPr>
            <a:noAutofit/>
          </a:bodyPr>
          <a:lstStyle/>
          <a:p>
            <a:r>
              <a:rPr lang="en-US" sz="4800" b="1" dirty="0">
                <a:solidFill>
                  <a:schemeClr val="accent5">
                    <a:lumMod val="75000"/>
                  </a:schemeClr>
                </a:solidFill>
                <a:latin typeface="Cambria" panose="02040503050406030204" pitchFamily="18" charset="0"/>
              </a:rPr>
              <a:t>II.</a:t>
            </a:r>
            <a:r>
              <a:rPr lang="ru-RU" sz="4800" b="1" dirty="0">
                <a:solidFill>
                  <a:schemeClr val="accent5">
                    <a:lumMod val="75000"/>
                  </a:schemeClr>
                </a:solidFill>
                <a:latin typeface="Cambria" panose="02040503050406030204" pitchFamily="18" charset="0"/>
              </a:rPr>
              <a:t> Авторское </a:t>
            </a:r>
            <a:r>
              <a:rPr lang="ru-RU" sz="4800" b="1" dirty="0">
                <a:solidFill>
                  <a:schemeClr val="accent2"/>
                </a:solidFill>
                <a:latin typeface="Cambria" panose="02040503050406030204" pitchFamily="18" charset="0"/>
              </a:rPr>
              <a:t>право</a:t>
            </a:r>
          </a:p>
        </p:txBody>
      </p:sp>
      <p:sp>
        <p:nvSpPr>
          <p:cNvPr id="7" name="Объект 2"/>
          <p:cNvSpPr txBox="1">
            <a:spLocks/>
          </p:cNvSpPr>
          <p:nvPr/>
        </p:nvSpPr>
        <p:spPr>
          <a:xfrm>
            <a:off x="838200" y="2108887"/>
            <a:ext cx="10515600"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None/>
            </a:pPr>
            <a:r>
              <a:rPr lang="ru-RU" sz="3600" dirty="0" smtClean="0">
                <a:latin typeface="Cambria" panose="02040503050406030204" pitchFamily="18" charset="0"/>
                <a:ea typeface="BatangChe" panose="02030609000101010101" pitchFamily="49" charset="-127"/>
              </a:rPr>
              <a:t>Элементы произведения</a:t>
            </a:r>
          </a:p>
          <a:p>
            <a:pPr marL="0" indent="0">
              <a:buNone/>
            </a:pPr>
            <a:endParaRPr lang="ru-RU" dirty="0">
              <a:latin typeface="Cambria" panose="02040503050406030204" pitchFamily="18" charset="0"/>
              <a:ea typeface="BatangChe" panose="02030609000101010101" pitchFamily="49" charset="-127"/>
            </a:endParaRPr>
          </a:p>
          <a:p>
            <a:pPr marL="0" indent="0">
              <a:buNone/>
            </a:pPr>
            <a:r>
              <a:rPr lang="ru-RU" sz="3600" dirty="0">
                <a:latin typeface="Cambria" panose="02040503050406030204" pitchFamily="18" charset="0"/>
                <a:ea typeface="BatangChe" panose="02030609000101010101" pitchFamily="49" charset="-127"/>
              </a:rPr>
              <a:t>1. Тема, материал, сюжет и идейное содержание. </a:t>
            </a:r>
          </a:p>
          <a:p>
            <a:pPr marL="0" indent="0">
              <a:buNone/>
            </a:pPr>
            <a:r>
              <a:rPr lang="ru-RU" sz="3600" dirty="0">
                <a:latin typeface="Cambria" panose="02040503050406030204" pitchFamily="18" charset="0"/>
                <a:ea typeface="BatangChe" panose="02030609000101010101" pitchFamily="49" charset="-127"/>
              </a:rPr>
              <a:t>2. Образы (внутренняя форма), а также язык (внешняя форма). </a:t>
            </a:r>
          </a:p>
        </p:txBody>
      </p:sp>
    </p:spTree>
    <p:extLst>
      <p:ext uri="{BB962C8B-B14F-4D97-AF65-F5344CB8AC3E}">
        <p14:creationId xmlns:p14="http://schemas.microsoft.com/office/powerpoint/2010/main" val="991879862"/>
      </p:ext>
    </p:extLst>
  </p:cSld>
  <p:clrMapOvr>
    <a:overrideClrMapping bg1="lt1" tx1="dk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6" name="Google Shape;116;p4"/>
          <p:cNvSpPr txBox="1"/>
          <p:nvPr/>
        </p:nvSpPr>
        <p:spPr>
          <a:xfrm>
            <a:off x="11583978" y="6263425"/>
            <a:ext cx="338400" cy="393600"/>
          </a:xfrm>
          <a:prstGeom prst="rect">
            <a:avLst/>
          </a:prstGeom>
          <a:noFill/>
          <a:ln>
            <a:noFill/>
          </a:ln>
        </p:spPr>
        <p:txBody>
          <a:bodyPr spcFirstLastPara="1" wrap="square" lIns="92000" tIns="92000" rIns="92000" bIns="92000" anchor="ctr" anchorCtr="0">
            <a:noAutofit/>
          </a:bodyPr>
          <a:lstStyle/>
          <a:p>
            <a:pPr marL="0" lvl="0" indent="0" algn="ctr" rtl="0">
              <a:spcBef>
                <a:spcPts val="0"/>
              </a:spcBef>
              <a:spcAft>
                <a:spcPts val="0"/>
              </a:spcAft>
              <a:buNone/>
            </a:pPr>
            <a:fld id="{00000000-1234-1234-1234-123412341234}" type="slidenum">
              <a:rPr lang="ru-RU">
                <a:solidFill>
                  <a:srgbClr val="22416D"/>
                </a:solidFill>
              </a:rPr>
              <a:t>16</a:t>
            </a:fld>
            <a:endParaRPr>
              <a:solidFill>
                <a:srgbClr val="22416D"/>
              </a:solidFill>
            </a:endParaRPr>
          </a:p>
        </p:txBody>
      </p:sp>
      <p:sp>
        <p:nvSpPr>
          <p:cNvPr id="6" name="Заголовок 1"/>
          <p:cNvSpPr>
            <a:spLocks noGrp="1"/>
          </p:cNvSpPr>
          <p:nvPr>
            <p:ph type="title"/>
          </p:nvPr>
        </p:nvSpPr>
        <p:spPr>
          <a:xfrm>
            <a:off x="838200" y="365125"/>
            <a:ext cx="8025384" cy="1325563"/>
          </a:xfrm>
        </p:spPr>
        <p:txBody>
          <a:bodyPr>
            <a:noAutofit/>
          </a:bodyPr>
          <a:lstStyle/>
          <a:p>
            <a:r>
              <a:rPr lang="en-US" sz="4800" b="1" dirty="0">
                <a:solidFill>
                  <a:schemeClr val="accent5">
                    <a:lumMod val="75000"/>
                  </a:schemeClr>
                </a:solidFill>
                <a:latin typeface="Cambria" panose="02040503050406030204" pitchFamily="18" charset="0"/>
              </a:rPr>
              <a:t>II.</a:t>
            </a:r>
            <a:r>
              <a:rPr lang="ru-RU" sz="4800" b="1" dirty="0">
                <a:solidFill>
                  <a:schemeClr val="accent5">
                    <a:lumMod val="75000"/>
                  </a:schemeClr>
                </a:solidFill>
                <a:latin typeface="Cambria" panose="02040503050406030204" pitchFamily="18" charset="0"/>
              </a:rPr>
              <a:t> Авторское </a:t>
            </a:r>
            <a:r>
              <a:rPr lang="ru-RU" sz="4800" b="1" dirty="0">
                <a:solidFill>
                  <a:schemeClr val="accent2"/>
                </a:solidFill>
                <a:latin typeface="Cambria" panose="02040503050406030204" pitchFamily="18" charset="0"/>
              </a:rPr>
              <a:t>право</a:t>
            </a:r>
          </a:p>
        </p:txBody>
      </p:sp>
      <p:sp>
        <p:nvSpPr>
          <p:cNvPr id="7" name="Объект 2"/>
          <p:cNvSpPr txBox="1">
            <a:spLocks/>
          </p:cNvSpPr>
          <p:nvPr/>
        </p:nvSpPr>
        <p:spPr>
          <a:xfrm>
            <a:off x="838200" y="2108887"/>
            <a:ext cx="10515600" cy="4351338"/>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None/>
            </a:pPr>
            <a:r>
              <a:rPr lang="ru-RU" sz="3600" dirty="0" smtClean="0">
                <a:latin typeface="Cambria" panose="02040503050406030204" pitchFamily="18" charset="0"/>
                <a:ea typeface="BatangChe" panose="02030609000101010101" pitchFamily="49" charset="-127"/>
              </a:rPr>
              <a:t>Элементы произведения</a:t>
            </a:r>
          </a:p>
          <a:p>
            <a:pPr marL="0" indent="0">
              <a:buNone/>
            </a:pPr>
            <a:endParaRPr lang="ru-RU" dirty="0">
              <a:latin typeface="Cambria" panose="02040503050406030204" pitchFamily="18" charset="0"/>
              <a:ea typeface="BatangChe" panose="02030609000101010101" pitchFamily="49" charset="-127"/>
            </a:endParaRPr>
          </a:p>
          <a:p>
            <a:pPr marL="0" indent="0">
              <a:buNone/>
            </a:pPr>
            <a:r>
              <a:rPr lang="ru-RU" sz="3600" b="1" dirty="0" smtClean="0">
                <a:latin typeface="Cambria" panose="02040503050406030204" pitchFamily="18" charset="0"/>
                <a:ea typeface="BatangChe" panose="02030609000101010101" pitchFamily="49" charset="-127"/>
              </a:rPr>
              <a:t>Персонаж?</a:t>
            </a:r>
            <a:r>
              <a:rPr lang="ru-RU" sz="3600" dirty="0">
                <a:latin typeface="Cambria" panose="02040503050406030204" pitchFamily="18" charset="0"/>
                <a:ea typeface="Cambria" panose="02040503050406030204" pitchFamily="18" charset="0"/>
              </a:rPr>
              <a:t> </a:t>
            </a:r>
            <a:endParaRPr lang="ru-RU" sz="3600" dirty="0" smtClean="0">
              <a:latin typeface="Cambria" panose="02040503050406030204" pitchFamily="18" charset="0"/>
              <a:ea typeface="Cambria" panose="02040503050406030204" pitchFamily="18" charset="0"/>
            </a:endParaRPr>
          </a:p>
          <a:p>
            <a:pPr marL="0" indent="0">
              <a:buNone/>
            </a:pPr>
            <a:endParaRPr lang="ru-RU" sz="3600" dirty="0">
              <a:latin typeface="Cambria" panose="02040503050406030204" pitchFamily="18" charset="0"/>
              <a:ea typeface="Cambria" panose="02040503050406030204" pitchFamily="18" charset="0"/>
            </a:endParaRPr>
          </a:p>
          <a:p>
            <a:pPr marL="0" indent="0">
              <a:buNone/>
            </a:pPr>
            <a:r>
              <a:rPr lang="ru-RU" sz="3600" dirty="0" smtClean="0">
                <a:latin typeface="Cambria" panose="02040503050406030204" pitchFamily="18" charset="0"/>
                <a:ea typeface="Cambria" panose="02040503050406030204" pitchFamily="18" charset="0"/>
              </a:rPr>
              <a:t>Правообладателю </a:t>
            </a:r>
            <a:r>
              <a:rPr lang="ru-RU" sz="3600" dirty="0">
                <a:latin typeface="Cambria" panose="02040503050406030204" pitchFamily="18" charset="0"/>
                <a:ea typeface="Cambria" panose="02040503050406030204" pitchFamily="18" charset="0"/>
              </a:rPr>
              <a:t>произведения принадлежит исключительное право использовать персонаж любым способом, в том числе путем его воспроизведения или переработки.</a:t>
            </a:r>
          </a:p>
          <a:p>
            <a:pPr marL="0" indent="0">
              <a:buNone/>
            </a:pPr>
            <a:endParaRPr lang="ru-RU" sz="3600" b="1" dirty="0" smtClean="0">
              <a:latin typeface="Cambria" panose="02040503050406030204" pitchFamily="18" charset="0"/>
              <a:ea typeface="BatangChe" panose="02030609000101010101" pitchFamily="49" charset="-127"/>
            </a:endParaRPr>
          </a:p>
          <a:p>
            <a:pPr marL="0" indent="0">
              <a:buNone/>
            </a:pPr>
            <a:endParaRPr lang="ru-RU" sz="3600" b="1" dirty="0">
              <a:latin typeface="Cambria" panose="02040503050406030204" pitchFamily="18" charset="0"/>
              <a:ea typeface="BatangChe" panose="02030609000101010101" pitchFamily="49" charset="-127"/>
            </a:endParaRPr>
          </a:p>
        </p:txBody>
      </p:sp>
    </p:spTree>
    <p:extLst>
      <p:ext uri="{BB962C8B-B14F-4D97-AF65-F5344CB8AC3E}">
        <p14:creationId xmlns:p14="http://schemas.microsoft.com/office/powerpoint/2010/main" val="1353595152"/>
      </p:ext>
    </p:extLst>
  </p:cSld>
  <p:clrMapOvr>
    <a:overrideClrMapping bg1="lt1" tx1="dk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6" name="Google Shape;116;p4"/>
          <p:cNvSpPr txBox="1"/>
          <p:nvPr/>
        </p:nvSpPr>
        <p:spPr>
          <a:xfrm>
            <a:off x="11583978" y="6263425"/>
            <a:ext cx="338400" cy="393600"/>
          </a:xfrm>
          <a:prstGeom prst="rect">
            <a:avLst/>
          </a:prstGeom>
          <a:noFill/>
          <a:ln>
            <a:noFill/>
          </a:ln>
        </p:spPr>
        <p:txBody>
          <a:bodyPr spcFirstLastPara="1" wrap="square" lIns="92000" tIns="92000" rIns="92000" bIns="92000" anchor="ctr" anchorCtr="0">
            <a:noAutofit/>
          </a:bodyPr>
          <a:lstStyle/>
          <a:p>
            <a:pPr marL="0" lvl="0" indent="0" algn="ctr" rtl="0">
              <a:spcBef>
                <a:spcPts val="0"/>
              </a:spcBef>
              <a:spcAft>
                <a:spcPts val="0"/>
              </a:spcAft>
              <a:buNone/>
            </a:pPr>
            <a:fld id="{00000000-1234-1234-1234-123412341234}" type="slidenum">
              <a:rPr lang="ru-RU">
                <a:solidFill>
                  <a:srgbClr val="22416D"/>
                </a:solidFill>
              </a:rPr>
              <a:t>17</a:t>
            </a:fld>
            <a:endParaRPr>
              <a:solidFill>
                <a:srgbClr val="22416D"/>
              </a:solidFill>
            </a:endParaRPr>
          </a:p>
        </p:txBody>
      </p:sp>
      <p:sp>
        <p:nvSpPr>
          <p:cNvPr id="6" name="Заголовок 1"/>
          <p:cNvSpPr>
            <a:spLocks noGrp="1"/>
          </p:cNvSpPr>
          <p:nvPr>
            <p:ph type="title"/>
          </p:nvPr>
        </p:nvSpPr>
        <p:spPr>
          <a:xfrm>
            <a:off x="838200" y="365125"/>
            <a:ext cx="8025384" cy="1325563"/>
          </a:xfrm>
        </p:spPr>
        <p:txBody>
          <a:bodyPr>
            <a:noAutofit/>
          </a:bodyPr>
          <a:lstStyle/>
          <a:p>
            <a:r>
              <a:rPr lang="en-US" sz="4800" b="1" dirty="0">
                <a:solidFill>
                  <a:schemeClr val="accent5">
                    <a:lumMod val="75000"/>
                  </a:schemeClr>
                </a:solidFill>
                <a:latin typeface="Cambria" panose="02040503050406030204" pitchFamily="18" charset="0"/>
              </a:rPr>
              <a:t>II.</a:t>
            </a:r>
            <a:r>
              <a:rPr lang="ru-RU" sz="4800" b="1" dirty="0">
                <a:solidFill>
                  <a:schemeClr val="accent5">
                    <a:lumMod val="75000"/>
                  </a:schemeClr>
                </a:solidFill>
                <a:latin typeface="Cambria" panose="02040503050406030204" pitchFamily="18" charset="0"/>
              </a:rPr>
              <a:t> Авторское </a:t>
            </a:r>
            <a:r>
              <a:rPr lang="ru-RU" sz="4800" b="1" dirty="0">
                <a:solidFill>
                  <a:schemeClr val="accent2"/>
                </a:solidFill>
                <a:latin typeface="Cambria" panose="02040503050406030204" pitchFamily="18" charset="0"/>
              </a:rPr>
              <a:t>право</a:t>
            </a:r>
          </a:p>
        </p:txBody>
      </p:sp>
      <p:sp>
        <p:nvSpPr>
          <p:cNvPr id="7" name="Объект 2"/>
          <p:cNvSpPr txBox="1">
            <a:spLocks/>
          </p:cNvSpPr>
          <p:nvPr/>
        </p:nvSpPr>
        <p:spPr>
          <a:xfrm>
            <a:off x="602675" y="2992582"/>
            <a:ext cx="11319703" cy="263353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lgn="ctr">
              <a:buNone/>
            </a:pPr>
            <a:r>
              <a:rPr lang="ru-RU" sz="5400" b="1" dirty="0" smtClean="0">
                <a:latin typeface="Cambria" panose="02040503050406030204" pitchFamily="18" charset="0"/>
                <a:ea typeface="Cambria" panose="02040503050406030204" pitchFamily="18" charset="0"/>
              </a:rPr>
              <a:t>Таня </a:t>
            </a:r>
            <a:r>
              <a:rPr lang="ru-RU" sz="5400" b="1" dirty="0" err="1" smtClean="0">
                <a:latin typeface="Cambria" panose="02040503050406030204" pitchFamily="18" charset="0"/>
                <a:ea typeface="Cambria" panose="02040503050406030204" pitchFamily="18" charset="0"/>
              </a:rPr>
              <a:t>Гроттер</a:t>
            </a:r>
            <a:r>
              <a:rPr lang="ru-RU" sz="5400" b="1" dirty="0" smtClean="0">
                <a:latin typeface="Cambria" panose="02040503050406030204" pitchFamily="18" charset="0"/>
                <a:ea typeface="Cambria" panose="02040503050406030204" pitchFamily="18" charset="0"/>
              </a:rPr>
              <a:t>?</a:t>
            </a:r>
            <a:endParaRPr lang="ru-RU" sz="5400" b="1" dirty="0">
              <a:latin typeface="Cambria" panose="02040503050406030204" pitchFamily="18" charset="0"/>
              <a:ea typeface="Cambria" panose="02040503050406030204" pitchFamily="18" charset="0"/>
            </a:endParaRPr>
          </a:p>
          <a:p>
            <a:pPr marL="0" indent="0">
              <a:buNone/>
            </a:pPr>
            <a:endParaRPr lang="ru-RU"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26023552"/>
      </p:ext>
    </p:extLst>
  </p:cSld>
  <p:clrMapOvr>
    <a:overrideClrMapping bg1="lt1" tx1="dk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6" name="Google Shape;116;p4"/>
          <p:cNvSpPr txBox="1"/>
          <p:nvPr/>
        </p:nvSpPr>
        <p:spPr>
          <a:xfrm>
            <a:off x="11583978" y="6263425"/>
            <a:ext cx="338400" cy="393600"/>
          </a:xfrm>
          <a:prstGeom prst="rect">
            <a:avLst/>
          </a:prstGeom>
          <a:noFill/>
          <a:ln>
            <a:noFill/>
          </a:ln>
        </p:spPr>
        <p:txBody>
          <a:bodyPr spcFirstLastPara="1" wrap="square" lIns="92000" tIns="92000" rIns="92000" bIns="92000" anchor="ctr" anchorCtr="0">
            <a:noAutofit/>
          </a:bodyPr>
          <a:lstStyle/>
          <a:p>
            <a:pPr marL="0" lvl="0" indent="0" algn="ctr" rtl="0">
              <a:spcBef>
                <a:spcPts val="0"/>
              </a:spcBef>
              <a:spcAft>
                <a:spcPts val="0"/>
              </a:spcAft>
              <a:buNone/>
            </a:pPr>
            <a:fld id="{00000000-1234-1234-1234-123412341234}" type="slidenum">
              <a:rPr lang="ru-RU">
                <a:solidFill>
                  <a:srgbClr val="22416D"/>
                </a:solidFill>
              </a:rPr>
              <a:t>18</a:t>
            </a:fld>
            <a:endParaRPr>
              <a:solidFill>
                <a:srgbClr val="22416D"/>
              </a:solidFill>
            </a:endParaRPr>
          </a:p>
        </p:txBody>
      </p:sp>
      <p:sp>
        <p:nvSpPr>
          <p:cNvPr id="6" name="Заголовок 1"/>
          <p:cNvSpPr>
            <a:spLocks noGrp="1"/>
          </p:cNvSpPr>
          <p:nvPr>
            <p:ph type="title"/>
          </p:nvPr>
        </p:nvSpPr>
        <p:spPr>
          <a:xfrm>
            <a:off x="838200" y="365125"/>
            <a:ext cx="8025384" cy="1325563"/>
          </a:xfrm>
        </p:spPr>
        <p:txBody>
          <a:bodyPr>
            <a:noAutofit/>
          </a:bodyPr>
          <a:lstStyle/>
          <a:p>
            <a:r>
              <a:rPr lang="en-US" sz="4800" b="1" dirty="0">
                <a:solidFill>
                  <a:schemeClr val="accent5">
                    <a:lumMod val="75000"/>
                  </a:schemeClr>
                </a:solidFill>
                <a:latin typeface="Cambria" panose="02040503050406030204" pitchFamily="18" charset="0"/>
              </a:rPr>
              <a:t>II.</a:t>
            </a:r>
            <a:r>
              <a:rPr lang="ru-RU" sz="4800" b="1" dirty="0">
                <a:solidFill>
                  <a:schemeClr val="accent5">
                    <a:lumMod val="75000"/>
                  </a:schemeClr>
                </a:solidFill>
                <a:latin typeface="Cambria" panose="02040503050406030204" pitchFamily="18" charset="0"/>
              </a:rPr>
              <a:t> Авторское </a:t>
            </a:r>
            <a:r>
              <a:rPr lang="ru-RU" sz="4800" b="1" dirty="0">
                <a:solidFill>
                  <a:schemeClr val="accent2"/>
                </a:solidFill>
                <a:latin typeface="Cambria" panose="02040503050406030204" pitchFamily="18" charset="0"/>
              </a:rPr>
              <a:t>право</a:t>
            </a:r>
          </a:p>
        </p:txBody>
      </p:sp>
      <p:sp>
        <p:nvSpPr>
          <p:cNvPr id="7" name="Объект 2"/>
          <p:cNvSpPr txBox="1">
            <a:spLocks/>
          </p:cNvSpPr>
          <p:nvPr/>
        </p:nvSpPr>
        <p:spPr>
          <a:xfrm>
            <a:off x="125729" y="2812473"/>
            <a:ext cx="11319703" cy="268895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ru-RU" sz="2000" dirty="0" smtClean="0">
                <a:latin typeface="Cambria" panose="02040503050406030204" pitchFamily="18" charset="0"/>
                <a:ea typeface="Cambria" panose="02040503050406030204" pitchFamily="18" charset="0"/>
              </a:rPr>
              <a:t>Изготовление </a:t>
            </a:r>
            <a:r>
              <a:rPr lang="ru-RU" sz="2000" dirty="0">
                <a:latin typeface="Cambria" panose="02040503050406030204" pitchFamily="18" charset="0"/>
                <a:ea typeface="Cambria" panose="02040503050406030204" pitchFamily="18" charset="0"/>
              </a:rPr>
              <a:t>экземпляра, в котором используется, например, текст, содержащий описание персонажа, или конкретное изображение (например, кадр мультипликационного фильма), или индивидуализирующие персонажа характеристики (детали образа, характера и (или) внешнего вида, которые характеризуют его и делают узнаваемым). В последнем случае воспроизведенным является персонаж и при неполном совпадении индивидуализирующих характеристик или изменении их несущественных деталей, если несмотря на это такой персонаж сохранил свою узнаваемость как часть конкретного произведения (например, при изменении деталей одежды, не влияющих на узнаваемость персонажа).</a:t>
            </a:r>
          </a:p>
          <a:p>
            <a:pPr marL="0" indent="0">
              <a:buNone/>
            </a:pPr>
            <a:endParaRPr lang="ru-RU" sz="2000" b="1" dirty="0">
              <a:latin typeface="Cambria" panose="02040503050406030204" pitchFamily="18" charset="0"/>
              <a:ea typeface="Cambria" panose="02040503050406030204" pitchFamily="18" charset="0"/>
            </a:endParaRPr>
          </a:p>
        </p:txBody>
      </p:sp>
      <p:sp>
        <p:nvSpPr>
          <p:cNvPr id="2" name="Прямоугольник 1"/>
          <p:cNvSpPr/>
          <p:nvPr/>
        </p:nvSpPr>
        <p:spPr>
          <a:xfrm>
            <a:off x="612370" y="1858352"/>
            <a:ext cx="5173211" cy="523220"/>
          </a:xfrm>
          <a:prstGeom prst="rect">
            <a:avLst/>
          </a:prstGeom>
        </p:spPr>
        <p:txBody>
          <a:bodyPr wrap="none">
            <a:spAutoFit/>
          </a:bodyPr>
          <a:lstStyle/>
          <a:p>
            <a:r>
              <a:rPr lang="ru-RU" sz="2800" b="1" dirty="0">
                <a:latin typeface="Cambria" panose="02040503050406030204" pitchFamily="18" charset="0"/>
                <a:ea typeface="Cambria" panose="02040503050406030204" pitchFamily="18" charset="0"/>
              </a:rPr>
              <a:t>Что такое воспроизведение?</a:t>
            </a:r>
          </a:p>
        </p:txBody>
      </p:sp>
    </p:spTree>
    <p:extLst>
      <p:ext uri="{BB962C8B-B14F-4D97-AF65-F5344CB8AC3E}">
        <p14:creationId xmlns:p14="http://schemas.microsoft.com/office/powerpoint/2010/main" val="1191578832"/>
      </p:ext>
    </p:extLst>
  </p:cSld>
  <p:clrMapOvr>
    <a:overrideClrMapping bg1="lt1" tx1="dk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6" name="Google Shape;116;p4"/>
          <p:cNvSpPr txBox="1"/>
          <p:nvPr/>
        </p:nvSpPr>
        <p:spPr>
          <a:xfrm>
            <a:off x="11583978" y="6263425"/>
            <a:ext cx="338400" cy="393600"/>
          </a:xfrm>
          <a:prstGeom prst="rect">
            <a:avLst/>
          </a:prstGeom>
          <a:noFill/>
          <a:ln>
            <a:noFill/>
          </a:ln>
        </p:spPr>
        <p:txBody>
          <a:bodyPr spcFirstLastPara="1" wrap="square" lIns="92000" tIns="92000" rIns="92000" bIns="92000" anchor="ctr" anchorCtr="0">
            <a:noAutofit/>
          </a:bodyPr>
          <a:lstStyle/>
          <a:p>
            <a:pPr marL="0" lvl="0" indent="0" algn="ctr" rtl="0">
              <a:spcBef>
                <a:spcPts val="0"/>
              </a:spcBef>
              <a:spcAft>
                <a:spcPts val="0"/>
              </a:spcAft>
              <a:buNone/>
            </a:pPr>
            <a:fld id="{00000000-1234-1234-1234-123412341234}" type="slidenum">
              <a:rPr lang="ru-RU">
                <a:solidFill>
                  <a:srgbClr val="22416D"/>
                </a:solidFill>
              </a:rPr>
              <a:t>19</a:t>
            </a:fld>
            <a:endParaRPr>
              <a:solidFill>
                <a:srgbClr val="22416D"/>
              </a:solidFill>
            </a:endParaRPr>
          </a:p>
        </p:txBody>
      </p:sp>
      <p:sp>
        <p:nvSpPr>
          <p:cNvPr id="6" name="Заголовок 1"/>
          <p:cNvSpPr>
            <a:spLocks noGrp="1"/>
          </p:cNvSpPr>
          <p:nvPr>
            <p:ph type="title"/>
          </p:nvPr>
        </p:nvSpPr>
        <p:spPr>
          <a:xfrm>
            <a:off x="838200" y="365125"/>
            <a:ext cx="8025384" cy="1325563"/>
          </a:xfrm>
        </p:spPr>
        <p:txBody>
          <a:bodyPr>
            <a:noAutofit/>
          </a:bodyPr>
          <a:lstStyle/>
          <a:p>
            <a:r>
              <a:rPr lang="en-US" sz="4800" b="1" dirty="0">
                <a:solidFill>
                  <a:schemeClr val="accent5">
                    <a:lumMod val="75000"/>
                  </a:schemeClr>
                </a:solidFill>
                <a:latin typeface="Cambria" panose="02040503050406030204" pitchFamily="18" charset="0"/>
              </a:rPr>
              <a:t>II.</a:t>
            </a:r>
            <a:r>
              <a:rPr lang="ru-RU" sz="4800" b="1" dirty="0">
                <a:solidFill>
                  <a:schemeClr val="accent5">
                    <a:lumMod val="75000"/>
                  </a:schemeClr>
                </a:solidFill>
                <a:latin typeface="Cambria" panose="02040503050406030204" pitchFamily="18" charset="0"/>
              </a:rPr>
              <a:t> Авторское </a:t>
            </a:r>
            <a:r>
              <a:rPr lang="ru-RU" sz="4800" b="1" dirty="0">
                <a:solidFill>
                  <a:schemeClr val="accent2"/>
                </a:solidFill>
                <a:latin typeface="Cambria" panose="02040503050406030204" pitchFamily="18" charset="0"/>
              </a:rPr>
              <a:t>право</a:t>
            </a:r>
          </a:p>
        </p:txBody>
      </p:sp>
      <p:sp>
        <p:nvSpPr>
          <p:cNvPr id="7" name="Объект 2"/>
          <p:cNvSpPr txBox="1">
            <a:spLocks/>
          </p:cNvSpPr>
          <p:nvPr/>
        </p:nvSpPr>
        <p:spPr>
          <a:xfrm>
            <a:off x="602675" y="2992582"/>
            <a:ext cx="11319703" cy="263353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None/>
            </a:pPr>
            <a:r>
              <a:rPr lang="ru-RU" dirty="0">
                <a:latin typeface="Cambria" panose="02040503050406030204" pitchFamily="18" charset="0"/>
                <a:ea typeface="Cambria" panose="02040503050406030204" pitchFamily="18" charset="0"/>
              </a:rPr>
              <a:t>В отношении персонажа произведения не используется понятие сходства до степени смешения. Наличие внешнего сходства между персонажем истца и образом, используемым ответчиком, является лишь одним из обстоятельств, учитываемых для установления факта воспроизведения используемого произведения (его персонажа).</a:t>
            </a:r>
            <a:endParaRPr lang="ru-RU" sz="2400" b="1" dirty="0">
              <a:latin typeface="Cambria" panose="02040503050406030204" pitchFamily="18" charset="0"/>
              <a:ea typeface="Cambria" panose="02040503050406030204" pitchFamily="18" charset="0"/>
            </a:endParaRPr>
          </a:p>
        </p:txBody>
      </p:sp>
      <p:sp>
        <p:nvSpPr>
          <p:cNvPr id="2" name="Прямоугольник 1"/>
          <p:cNvSpPr/>
          <p:nvPr/>
        </p:nvSpPr>
        <p:spPr>
          <a:xfrm>
            <a:off x="602674" y="1975899"/>
            <a:ext cx="8125690" cy="369332"/>
          </a:xfrm>
          <a:prstGeom prst="rect">
            <a:avLst/>
          </a:prstGeom>
        </p:spPr>
        <p:txBody>
          <a:bodyPr wrap="square">
            <a:spAutoFit/>
          </a:bodyPr>
          <a:lstStyle/>
          <a:p>
            <a:pPr marL="0" indent="0">
              <a:buNone/>
            </a:pPr>
            <a:r>
              <a:rPr lang="ru-RU" sz="1800" b="1" dirty="0">
                <a:latin typeface="Cambria" panose="02040503050406030204" pitchFamily="18" charset="0"/>
                <a:ea typeface="BatangChe" panose="02030609000101010101" pitchFamily="49" charset="-127"/>
              </a:rPr>
              <a:t>Постановление Пленума Верховного Суда РФ от 23 апреля 2019 г. N 10</a:t>
            </a:r>
          </a:p>
        </p:txBody>
      </p:sp>
    </p:spTree>
    <p:extLst>
      <p:ext uri="{BB962C8B-B14F-4D97-AF65-F5344CB8AC3E}">
        <p14:creationId xmlns:p14="http://schemas.microsoft.com/office/powerpoint/2010/main" val="661606244"/>
      </p:ext>
    </p:extLst>
  </p:cSld>
  <p:clrMapOvr>
    <a:overrideClrMapping bg1="lt1" tx1="dk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0" name="Google Shape;100;p2"/>
          <p:cNvSpPr txBox="1"/>
          <p:nvPr/>
        </p:nvSpPr>
        <p:spPr>
          <a:xfrm>
            <a:off x="11583978" y="6263425"/>
            <a:ext cx="338400" cy="393600"/>
          </a:xfrm>
          <a:prstGeom prst="rect">
            <a:avLst/>
          </a:prstGeom>
          <a:noFill/>
          <a:ln>
            <a:noFill/>
          </a:ln>
        </p:spPr>
        <p:txBody>
          <a:bodyPr spcFirstLastPara="1" wrap="square" lIns="92000" tIns="92000" rIns="92000" bIns="92000" anchor="ctr" anchorCtr="0">
            <a:noAutofit/>
          </a:bodyPr>
          <a:lstStyle/>
          <a:p>
            <a:pPr marL="0" lvl="0" indent="0" algn="ctr" rtl="0">
              <a:spcBef>
                <a:spcPts val="0"/>
              </a:spcBef>
              <a:spcAft>
                <a:spcPts val="0"/>
              </a:spcAft>
              <a:buNone/>
            </a:pPr>
            <a:fld id="{00000000-1234-1234-1234-123412341234}" type="slidenum">
              <a:rPr lang="ru-RU">
                <a:solidFill>
                  <a:srgbClr val="22416D"/>
                </a:solidFill>
              </a:rPr>
              <a:t>2</a:t>
            </a:fld>
            <a:endParaRPr>
              <a:solidFill>
                <a:srgbClr val="22416D"/>
              </a:solidFill>
            </a:endParaRPr>
          </a:p>
        </p:txBody>
      </p:sp>
      <p:sp>
        <p:nvSpPr>
          <p:cNvPr id="6" name="Прямоугольник 5"/>
          <p:cNvSpPr/>
          <p:nvPr/>
        </p:nvSpPr>
        <p:spPr>
          <a:xfrm>
            <a:off x="1013138" y="509032"/>
            <a:ext cx="9489400" cy="5078313"/>
          </a:xfrm>
          <a:prstGeom prst="rect">
            <a:avLst/>
          </a:prstGeom>
        </p:spPr>
        <p:txBody>
          <a:bodyPr wrap="square">
            <a:spAutoFit/>
          </a:bodyPr>
          <a:lstStyle/>
          <a:p>
            <a:r>
              <a:rPr lang="ru-RU" sz="4800" b="1" dirty="0">
                <a:solidFill>
                  <a:schemeClr val="accent2">
                    <a:lumMod val="75000"/>
                  </a:schemeClr>
                </a:solidFill>
                <a:latin typeface="Cambria" panose="02040503050406030204" pitchFamily="18" charset="0"/>
                <a:ea typeface="Calibri"/>
                <a:cs typeface="Calibri"/>
              </a:rPr>
              <a:t>Обо мне</a:t>
            </a:r>
          </a:p>
          <a:p>
            <a:endParaRPr lang="ru-RU" sz="2400" dirty="0">
              <a:solidFill>
                <a:schemeClr val="accent6">
                  <a:lumMod val="75000"/>
                </a:schemeClr>
              </a:solidFill>
              <a:latin typeface="Cambria" panose="02040503050406030204" pitchFamily="18" charset="0"/>
            </a:endParaRPr>
          </a:p>
          <a:p>
            <a:r>
              <a:rPr lang="ru-RU" sz="2800" b="1" dirty="0">
                <a:solidFill>
                  <a:srgbClr val="000000"/>
                </a:solidFill>
                <a:latin typeface="Cambria" panose="02040503050406030204" pitchFamily="18" charset="0"/>
              </a:rPr>
              <a:t>Воробьев Константин, </a:t>
            </a:r>
            <a:r>
              <a:rPr lang="ru-RU" sz="2400" dirty="0">
                <a:solidFill>
                  <a:srgbClr val="000000"/>
                </a:solidFill>
                <a:latin typeface="Cambria" panose="02040503050406030204" pitchFamily="18" charset="0"/>
              </a:rPr>
              <a:t>юрист фонда </a:t>
            </a:r>
            <a:r>
              <a:rPr lang="ru-RU" sz="2400" dirty="0" smtClean="0">
                <a:solidFill>
                  <a:srgbClr val="000000"/>
                </a:solidFill>
                <a:latin typeface="Cambria" panose="02040503050406030204" pitchFamily="18" charset="0"/>
              </a:rPr>
              <a:t>«Нужна помощь»</a:t>
            </a:r>
            <a:br>
              <a:rPr lang="ru-RU" sz="2400" dirty="0" smtClean="0">
                <a:solidFill>
                  <a:srgbClr val="000000"/>
                </a:solidFill>
                <a:latin typeface="Cambria" panose="02040503050406030204" pitchFamily="18" charset="0"/>
              </a:rPr>
            </a:br>
            <a:endParaRPr lang="ru-RU" sz="2400" dirty="0">
              <a:latin typeface="Cambria" panose="02040503050406030204" pitchFamily="18" charset="0"/>
            </a:endParaRPr>
          </a:p>
          <a:p>
            <a:pPr marL="127000" fontAlgn="base">
              <a:spcAft>
                <a:spcPts val="2000"/>
              </a:spcAft>
              <a:buFont typeface="Arial" panose="020B0604020202020204" pitchFamily="34" charset="0"/>
              <a:buChar char="•"/>
            </a:pPr>
            <a:r>
              <a:rPr lang="ru-RU" sz="2100" b="1" dirty="0">
                <a:solidFill>
                  <a:srgbClr val="302F2C"/>
                </a:solidFill>
                <a:latin typeface="Montserrat"/>
                <a:ea typeface="Montserrat"/>
                <a:cs typeface="Montserrat"/>
              </a:rPr>
              <a:t> </a:t>
            </a:r>
            <a:r>
              <a:rPr lang="ru-RU" sz="2400" dirty="0">
                <a:latin typeface="Cambria" panose="02040503050406030204" pitchFamily="18" charset="0"/>
              </a:rPr>
              <a:t>более 5 лет работы в некоммерческом секторе;</a:t>
            </a:r>
          </a:p>
          <a:p>
            <a:pPr marL="127000" fontAlgn="base">
              <a:spcAft>
                <a:spcPts val="2000"/>
              </a:spcAft>
              <a:buFont typeface="Arial" panose="020B0604020202020204" pitchFamily="34" charset="0"/>
              <a:buChar char="•"/>
            </a:pPr>
            <a:r>
              <a:rPr lang="ru-RU" sz="2400" dirty="0">
                <a:latin typeface="Cambria" panose="02040503050406030204" pitchFamily="18" charset="0"/>
              </a:rPr>
              <a:t> магистратура и аспирантура со специализацией на правовых проблемах деятельности НКО;</a:t>
            </a:r>
          </a:p>
          <a:p>
            <a:pPr marL="127000" fontAlgn="base">
              <a:spcAft>
                <a:spcPts val="2000"/>
              </a:spcAft>
              <a:buFont typeface="Arial" panose="020B0604020202020204" pitchFamily="34" charset="0"/>
              <a:buChar char="•"/>
            </a:pPr>
            <a:r>
              <a:rPr lang="ru-RU" sz="2400" dirty="0">
                <a:latin typeface="Cambria" panose="02040503050406030204" pitchFamily="18" charset="0"/>
              </a:rPr>
              <a:t> 10 научных и 30 публицистических статей о юридических аспектах работы НКО;</a:t>
            </a:r>
          </a:p>
          <a:p>
            <a:pPr marL="127000" fontAlgn="base">
              <a:spcAft>
                <a:spcPts val="2000"/>
              </a:spcAft>
              <a:buFont typeface="Arial" panose="020B0604020202020204" pitchFamily="34" charset="0"/>
              <a:buChar char="•"/>
            </a:pPr>
            <a:r>
              <a:rPr lang="ru-RU" sz="2400" dirty="0">
                <a:latin typeface="Cambria" panose="02040503050406030204" pitchFamily="18" charset="0"/>
              </a:rPr>
              <a:t> волонтер </a:t>
            </a:r>
            <a:r>
              <a:rPr lang="ru-RU" sz="2400" dirty="0" err="1">
                <a:latin typeface="Cambria" panose="02040503050406030204" pitchFamily="18" charset="0"/>
              </a:rPr>
              <a:t>ProCharity</a:t>
            </a:r>
            <a:r>
              <a:rPr lang="ru-RU" sz="2400" dirty="0">
                <a:latin typeface="Cambria" panose="02040503050406030204" pitchFamily="18" charset="0"/>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6" name="Google Shape;116;p4"/>
          <p:cNvSpPr txBox="1"/>
          <p:nvPr/>
        </p:nvSpPr>
        <p:spPr>
          <a:xfrm>
            <a:off x="11583978" y="6263425"/>
            <a:ext cx="338400" cy="393600"/>
          </a:xfrm>
          <a:prstGeom prst="rect">
            <a:avLst/>
          </a:prstGeom>
          <a:noFill/>
          <a:ln>
            <a:noFill/>
          </a:ln>
        </p:spPr>
        <p:txBody>
          <a:bodyPr spcFirstLastPara="1" wrap="square" lIns="92000" tIns="92000" rIns="92000" bIns="92000" anchor="ctr" anchorCtr="0">
            <a:noAutofit/>
          </a:bodyPr>
          <a:lstStyle/>
          <a:p>
            <a:pPr marL="0" lvl="0" indent="0" algn="ctr" rtl="0">
              <a:spcBef>
                <a:spcPts val="0"/>
              </a:spcBef>
              <a:spcAft>
                <a:spcPts val="0"/>
              </a:spcAft>
              <a:buNone/>
            </a:pPr>
            <a:fld id="{00000000-1234-1234-1234-123412341234}" type="slidenum">
              <a:rPr lang="ru-RU">
                <a:solidFill>
                  <a:srgbClr val="22416D"/>
                </a:solidFill>
              </a:rPr>
              <a:t>20</a:t>
            </a:fld>
            <a:endParaRPr>
              <a:solidFill>
                <a:srgbClr val="22416D"/>
              </a:solidFill>
            </a:endParaRPr>
          </a:p>
        </p:txBody>
      </p:sp>
      <p:sp>
        <p:nvSpPr>
          <p:cNvPr id="6" name="Заголовок 1"/>
          <p:cNvSpPr>
            <a:spLocks noGrp="1"/>
          </p:cNvSpPr>
          <p:nvPr>
            <p:ph type="title"/>
          </p:nvPr>
        </p:nvSpPr>
        <p:spPr>
          <a:xfrm>
            <a:off x="838200" y="365125"/>
            <a:ext cx="8025384" cy="1325563"/>
          </a:xfrm>
        </p:spPr>
        <p:txBody>
          <a:bodyPr>
            <a:noAutofit/>
          </a:bodyPr>
          <a:lstStyle/>
          <a:p>
            <a:r>
              <a:rPr lang="en-US" sz="4800" b="1" dirty="0">
                <a:solidFill>
                  <a:schemeClr val="accent5">
                    <a:lumMod val="75000"/>
                  </a:schemeClr>
                </a:solidFill>
                <a:latin typeface="Cambria" panose="02040503050406030204" pitchFamily="18" charset="0"/>
              </a:rPr>
              <a:t>II.</a:t>
            </a:r>
            <a:r>
              <a:rPr lang="ru-RU" sz="4800" b="1" dirty="0">
                <a:solidFill>
                  <a:schemeClr val="accent5">
                    <a:lumMod val="75000"/>
                  </a:schemeClr>
                </a:solidFill>
                <a:latin typeface="Cambria" panose="02040503050406030204" pitchFamily="18" charset="0"/>
              </a:rPr>
              <a:t> Авторское </a:t>
            </a:r>
            <a:r>
              <a:rPr lang="ru-RU" sz="4800" b="1" dirty="0">
                <a:solidFill>
                  <a:schemeClr val="accent2"/>
                </a:solidFill>
                <a:latin typeface="Cambria" panose="02040503050406030204" pitchFamily="18" charset="0"/>
              </a:rPr>
              <a:t>право</a:t>
            </a:r>
          </a:p>
        </p:txBody>
      </p:sp>
      <p:sp>
        <p:nvSpPr>
          <p:cNvPr id="7" name="Объект 2"/>
          <p:cNvSpPr txBox="1">
            <a:spLocks/>
          </p:cNvSpPr>
          <p:nvPr/>
        </p:nvSpPr>
        <p:spPr>
          <a:xfrm>
            <a:off x="838200" y="2095033"/>
            <a:ext cx="11084178" cy="244925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None/>
            </a:pPr>
            <a:r>
              <a:rPr lang="ru-RU" sz="3200" dirty="0" smtClean="0">
                <a:latin typeface="Cambria" panose="02040503050406030204" pitchFamily="18" charset="0"/>
                <a:ea typeface="BatangChe" panose="02030609000101010101" pitchFamily="49" charset="-127"/>
              </a:rPr>
              <a:t>Авторские права не распространяются </a:t>
            </a:r>
            <a:r>
              <a:rPr lang="ru-RU" sz="3200" dirty="0">
                <a:latin typeface="Cambria" panose="02040503050406030204" pitchFamily="18" charset="0"/>
                <a:ea typeface="BatangChe" panose="02030609000101010101" pitchFamily="49" charset="-127"/>
              </a:rPr>
              <a:t>на </a:t>
            </a:r>
            <a:r>
              <a:rPr lang="ru-RU" sz="3200" dirty="0" smtClean="0">
                <a:latin typeface="Cambria" panose="02040503050406030204" pitchFamily="18" charset="0"/>
                <a:ea typeface="BatangChe" panose="02030609000101010101" pitchFamily="49" charset="-127"/>
              </a:rPr>
              <a:t>идеи</a:t>
            </a:r>
            <a:r>
              <a:rPr lang="ru-RU" sz="3200" dirty="0">
                <a:latin typeface="Cambria" panose="02040503050406030204" pitchFamily="18" charset="0"/>
                <a:ea typeface="BatangChe" panose="02030609000101010101" pitchFamily="49" charset="-127"/>
              </a:rPr>
              <a:t>, концепции, принципы, методы, процессы, системы, способы, решения технических, организационных или иных задач, открытия, факты, языки программирования, геологическая информация о </a:t>
            </a:r>
            <a:r>
              <a:rPr lang="ru-RU" sz="3200" dirty="0" smtClean="0">
                <a:latin typeface="Cambria" panose="02040503050406030204" pitchFamily="18" charset="0"/>
                <a:ea typeface="BatangChe" panose="02030609000101010101" pitchFamily="49" charset="-127"/>
              </a:rPr>
              <a:t>недрах.</a:t>
            </a:r>
            <a:endParaRPr lang="ru-RU" sz="3200" dirty="0">
              <a:latin typeface="Cambria" panose="02040503050406030204" pitchFamily="18" charset="0"/>
              <a:ea typeface="Cambria" panose="02040503050406030204" pitchFamily="18" charset="0"/>
            </a:endParaRPr>
          </a:p>
          <a:p>
            <a:pPr marL="0" indent="0">
              <a:buNone/>
            </a:pPr>
            <a:endParaRPr lang="ru-RU" sz="3200" b="1" dirty="0" smtClean="0">
              <a:latin typeface="Cambria" panose="02040503050406030204" pitchFamily="18" charset="0"/>
              <a:ea typeface="BatangChe" panose="02030609000101010101" pitchFamily="49" charset="-127"/>
            </a:endParaRPr>
          </a:p>
          <a:p>
            <a:pPr marL="0" indent="0">
              <a:buNone/>
            </a:pPr>
            <a:endParaRPr lang="ru-RU" sz="3200" b="1" dirty="0">
              <a:latin typeface="Cambria" panose="02040503050406030204" pitchFamily="18" charset="0"/>
              <a:ea typeface="BatangChe" panose="02030609000101010101" pitchFamily="49" charset="-127"/>
            </a:endParaRPr>
          </a:p>
        </p:txBody>
      </p:sp>
    </p:spTree>
    <p:extLst>
      <p:ext uri="{BB962C8B-B14F-4D97-AF65-F5344CB8AC3E}">
        <p14:creationId xmlns:p14="http://schemas.microsoft.com/office/powerpoint/2010/main" val="3277061071"/>
      </p:ext>
    </p:extLst>
  </p:cSld>
  <p:clrMapOvr>
    <a:overrideClrMapping bg1="lt1" tx1="dk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6" name="Google Shape;116;p4"/>
          <p:cNvSpPr txBox="1"/>
          <p:nvPr/>
        </p:nvSpPr>
        <p:spPr>
          <a:xfrm>
            <a:off x="11583978" y="6263425"/>
            <a:ext cx="338400" cy="393600"/>
          </a:xfrm>
          <a:prstGeom prst="rect">
            <a:avLst/>
          </a:prstGeom>
          <a:noFill/>
          <a:ln>
            <a:noFill/>
          </a:ln>
        </p:spPr>
        <p:txBody>
          <a:bodyPr spcFirstLastPara="1" wrap="square" lIns="92000" tIns="92000" rIns="92000" bIns="92000" anchor="ctr" anchorCtr="0">
            <a:noAutofit/>
          </a:bodyPr>
          <a:lstStyle/>
          <a:p>
            <a:pPr marL="0" lvl="0" indent="0" algn="ctr" rtl="0">
              <a:spcBef>
                <a:spcPts val="0"/>
              </a:spcBef>
              <a:spcAft>
                <a:spcPts val="0"/>
              </a:spcAft>
              <a:buNone/>
            </a:pPr>
            <a:fld id="{00000000-1234-1234-1234-123412341234}" type="slidenum">
              <a:rPr lang="ru-RU">
                <a:solidFill>
                  <a:srgbClr val="22416D"/>
                </a:solidFill>
              </a:rPr>
              <a:t>21</a:t>
            </a:fld>
            <a:endParaRPr>
              <a:solidFill>
                <a:srgbClr val="22416D"/>
              </a:solidFill>
            </a:endParaRPr>
          </a:p>
        </p:txBody>
      </p:sp>
      <p:sp>
        <p:nvSpPr>
          <p:cNvPr id="6" name="Заголовок 1"/>
          <p:cNvSpPr>
            <a:spLocks noGrp="1"/>
          </p:cNvSpPr>
          <p:nvPr>
            <p:ph type="title"/>
          </p:nvPr>
        </p:nvSpPr>
        <p:spPr>
          <a:xfrm>
            <a:off x="838200" y="365125"/>
            <a:ext cx="8025384" cy="1325563"/>
          </a:xfrm>
        </p:spPr>
        <p:txBody>
          <a:bodyPr>
            <a:noAutofit/>
          </a:bodyPr>
          <a:lstStyle/>
          <a:p>
            <a:r>
              <a:rPr lang="en-US" sz="4800" b="1" dirty="0">
                <a:solidFill>
                  <a:schemeClr val="accent5">
                    <a:lumMod val="75000"/>
                  </a:schemeClr>
                </a:solidFill>
                <a:latin typeface="Cambria" panose="02040503050406030204" pitchFamily="18" charset="0"/>
              </a:rPr>
              <a:t>II.</a:t>
            </a:r>
            <a:r>
              <a:rPr lang="ru-RU" sz="4800" b="1" dirty="0">
                <a:solidFill>
                  <a:schemeClr val="accent5">
                    <a:lumMod val="75000"/>
                  </a:schemeClr>
                </a:solidFill>
                <a:latin typeface="Cambria" panose="02040503050406030204" pitchFamily="18" charset="0"/>
              </a:rPr>
              <a:t> Авторское </a:t>
            </a:r>
            <a:r>
              <a:rPr lang="ru-RU" sz="4800" b="1" dirty="0">
                <a:solidFill>
                  <a:schemeClr val="accent2"/>
                </a:solidFill>
                <a:latin typeface="Cambria" panose="02040503050406030204" pitchFamily="18" charset="0"/>
              </a:rPr>
              <a:t>право</a:t>
            </a:r>
          </a:p>
        </p:txBody>
      </p:sp>
      <p:sp>
        <p:nvSpPr>
          <p:cNvPr id="7" name="Объект 2"/>
          <p:cNvSpPr txBox="1">
            <a:spLocks/>
          </p:cNvSpPr>
          <p:nvPr/>
        </p:nvSpPr>
        <p:spPr>
          <a:xfrm>
            <a:off x="838200" y="2095033"/>
            <a:ext cx="11084178" cy="244925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None/>
            </a:pPr>
            <a:r>
              <a:rPr lang="ru-RU" sz="3200" dirty="0" smtClean="0">
                <a:latin typeface="Cambria" panose="02040503050406030204" pitchFamily="18" charset="0"/>
                <a:ea typeface="BatangChe" panose="02030609000101010101" pitchFamily="49" charset="-127"/>
              </a:rPr>
              <a:t>Шахматная партия?</a:t>
            </a:r>
          </a:p>
          <a:p>
            <a:pPr marL="0" indent="0">
              <a:buNone/>
            </a:pPr>
            <a:endParaRPr lang="ru-RU" sz="3200" dirty="0">
              <a:latin typeface="Cambria" panose="02040503050406030204" pitchFamily="18" charset="0"/>
              <a:ea typeface="BatangChe" panose="02030609000101010101" pitchFamily="49" charset="-127"/>
            </a:endParaRPr>
          </a:p>
          <a:p>
            <a:pPr marL="0" indent="0">
              <a:buNone/>
            </a:pPr>
            <a:r>
              <a:rPr lang="ru-RU" sz="3200" dirty="0" smtClean="0">
                <a:latin typeface="Cambria" panose="02040503050406030204" pitchFamily="18" charset="0"/>
                <a:ea typeface="Cambria" panose="02040503050406030204" pitchFamily="18" charset="0"/>
              </a:rPr>
              <a:t>Методика обучения?</a:t>
            </a:r>
            <a:endParaRPr lang="ru-RU" sz="3200" dirty="0">
              <a:latin typeface="Cambria" panose="02040503050406030204" pitchFamily="18" charset="0"/>
              <a:ea typeface="Cambria" panose="02040503050406030204" pitchFamily="18" charset="0"/>
            </a:endParaRPr>
          </a:p>
          <a:p>
            <a:pPr marL="0" indent="0">
              <a:buNone/>
            </a:pPr>
            <a:endParaRPr lang="ru-RU" sz="3200" b="1" dirty="0" smtClean="0">
              <a:latin typeface="Cambria" panose="02040503050406030204" pitchFamily="18" charset="0"/>
              <a:ea typeface="BatangChe" panose="02030609000101010101" pitchFamily="49" charset="-127"/>
            </a:endParaRPr>
          </a:p>
          <a:p>
            <a:pPr marL="0" indent="0">
              <a:buNone/>
            </a:pPr>
            <a:endParaRPr lang="ru-RU" sz="3200" b="1" dirty="0">
              <a:latin typeface="Cambria" panose="02040503050406030204" pitchFamily="18" charset="0"/>
              <a:ea typeface="BatangChe" panose="02030609000101010101" pitchFamily="49" charset="-127"/>
            </a:endParaRPr>
          </a:p>
        </p:txBody>
      </p:sp>
    </p:spTree>
    <p:extLst>
      <p:ext uri="{BB962C8B-B14F-4D97-AF65-F5344CB8AC3E}">
        <p14:creationId xmlns:p14="http://schemas.microsoft.com/office/powerpoint/2010/main" val="2631490400"/>
      </p:ext>
    </p:extLst>
  </p:cSld>
  <p:clrMapOvr>
    <a:overrideClrMapping bg1="lt1" tx1="dk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6" name="Google Shape;116;p4"/>
          <p:cNvSpPr txBox="1"/>
          <p:nvPr/>
        </p:nvSpPr>
        <p:spPr>
          <a:xfrm>
            <a:off x="11583978" y="6263425"/>
            <a:ext cx="338400" cy="393600"/>
          </a:xfrm>
          <a:prstGeom prst="rect">
            <a:avLst/>
          </a:prstGeom>
          <a:noFill/>
          <a:ln>
            <a:noFill/>
          </a:ln>
        </p:spPr>
        <p:txBody>
          <a:bodyPr spcFirstLastPara="1" wrap="square" lIns="92000" tIns="92000" rIns="92000" bIns="92000" anchor="ctr" anchorCtr="0">
            <a:noAutofit/>
          </a:bodyPr>
          <a:lstStyle/>
          <a:p>
            <a:pPr marL="0" lvl="0" indent="0" algn="ctr" rtl="0">
              <a:spcBef>
                <a:spcPts val="0"/>
              </a:spcBef>
              <a:spcAft>
                <a:spcPts val="0"/>
              </a:spcAft>
              <a:buNone/>
            </a:pPr>
            <a:fld id="{00000000-1234-1234-1234-123412341234}" type="slidenum">
              <a:rPr lang="ru-RU">
                <a:solidFill>
                  <a:srgbClr val="22416D"/>
                </a:solidFill>
              </a:rPr>
              <a:t>22</a:t>
            </a:fld>
            <a:endParaRPr>
              <a:solidFill>
                <a:srgbClr val="22416D"/>
              </a:solidFill>
            </a:endParaRPr>
          </a:p>
        </p:txBody>
      </p:sp>
      <p:sp>
        <p:nvSpPr>
          <p:cNvPr id="6" name="Заголовок 1"/>
          <p:cNvSpPr>
            <a:spLocks noGrp="1"/>
          </p:cNvSpPr>
          <p:nvPr>
            <p:ph type="title"/>
          </p:nvPr>
        </p:nvSpPr>
        <p:spPr>
          <a:xfrm>
            <a:off x="838200" y="365125"/>
            <a:ext cx="8025384" cy="1325563"/>
          </a:xfrm>
        </p:spPr>
        <p:txBody>
          <a:bodyPr>
            <a:noAutofit/>
          </a:bodyPr>
          <a:lstStyle/>
          <a:p>
            <a:r>
              <a:rPr lang="en-US" sz="4800" b="1" dirty="0">
                <a:solidFill>
                  <a:schemeClr val="accent5">
                    <a:lumMod val="75000"/>
                  </a:schemeClr>
                </a:solidFill>
                <a:latin typeface="Cambria" panose="02040503050406030204" pitchFamily="18" charset="0"/>
              </a:rPr>
              <a:t>II.</a:t>
            </a:r>
            <a:r>
              <a:rPr lang="ru-RU" sz="4800" b="1" dirty="0">
                <a:solidFill>
                  <a:schemeClr val="accent5">
                    <a:lumMod val="75000"/>
                  </a:schemeClr>
                </a:solidFill>
                <a:latin typeface="Cambria" panose="02040503050406030204" pitchFamily="18" charset="0"/>
              </a:rPr>
              <a:t> Авторское </a:t>
            </a:r>
            <a:r>
              <a:rPr lang="ru-RU" sz="4800" b="1" dirty="0">
                <a:solidFill>
                  <a:schemeClr val="accent2"/>
                </a:solidFill>
                <a:latin typeface="Cambria" panose="02040503050406030204" pitchFamily="18" charset="0"/>
              </a:rPr>
              <a:t>право</a:t>
            </a:r>
          </a:p>
        </p:txBody>
      </p:sp>
      <p:sp>
        <p:nvSpPr>
          <p:cNvPr id="7" name="Объект 2"/>
          <p:cNvSpPr txBox="1">
            <a:spLocks/>
          </p:cNvSpPr>
          <p:nvPr/>
        </p:nvSpPr>
        <p:spPr>
          <a:xfrm>
            <a:off x="838200" y="2095033"/>
            <a:ext cx="11084178" cy="244925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None/>
            </a:pPr>
            <a:r>
              <a:rPr lang="ru-RU" sz="3200" dirty="0" smtClean="0">
                <a:solidFill>
                  <a:srgbClr val="FF0000"/>
                </a:solidFill>
                <a:latin typeface="Cambria" panose="02040503050406030204" pitchFamily="18" charset="0"/>
                <a:ea typeface="BatangChe" panose="02030609000101010101" pitchFamily="49" charset="-127"/>
              </a:rPr>
              <a:t>Шахматная партия?</a:t>
            </a:r>
          </a:p>
          <a:p>
            <a:pPr marL="0" indent="0">
              <a:buNone/>
            </a:pPr>
            <a:endParaRPr lang="ru-RU" sz="3200" dirty="0">
              <a:latin typeface="Cambria" panose="02040503050406030204" pitchFamily="18" charset="0"/>
              <a:ea typeface="BatangChe" panose="02030609000101010101" pitchFamily="49" charset="-127"/>
            </a:endParaRPr>
          </a:p>
          <a:p>
            <a:pPr marL="0" indent="0">
              <a:buNone/>
            </a:pPr>
            <a:r>
              <a:rPr lang="ru-RU" sz="3200" dirty="0" smtClean="0">
                <a:solidFill>
                  <a:srgbClr val="FF0000"/>
                </a:solidFill>
                <a:latin typeface="Cambria" panose="02040503050406030204" pitchFamily="18" charset="0"/>
                <a:ea typeface="Cambria" panose="02040503050406030204" pitchFamily="18" charset="0"/>
              </a:rPr>
              <a:t>Методика обучения?</a:t>
            </a:r>
            <a:endParaRPr lang="ru-RU" sz="3200" dirty="0">
              <a:solidFill>
                <a:srgbClr val="FF0000"/>
              </a:solidFill>
              <a:latin typeface="Cambria" panose="02040503050406030204" pitchFamily="18" charset="0"/>
              <a:ea typeface="Cambria" panose="02040503050406030204" pitchFamily="18" charset="0"/>
            </a:endParaRPr>
          </a:p>
          <a:p>
            <a:pPr marL="0" indent="0">
              <a:buNone/>
            </a:pPr>
            <a:endParaRPr lang="ru-RU" sz="3200" b="1" dirty="0" smtClean="0">
              <a:latin typeface="Cambria" panose="02040503050406030204" pitchFamily="18" charset="0"/>
              <a:ea typeface="BatangChe" panose="02030609000101010101" pitchFamily="49" charset="-127"/>
            </a:endParaRPr>
          </a:p>
          <a:p>
            <a:pPr marL="0" indent="0">
              <a:buNone/>
            </a:pPr>
            <a:endParaRPr lang="ru-RU" sz="3200" b="1" dirty="0">
              <a:latin typeface="Cambria" panose="02040503050406030204" pitchFamily="18" charset="0"/>
              <a:ea typeface="BatangChe" panose="02030609000101010101" pitchFamily="49" charset="-127"/>
            </a:endParaRPr>
          </a:p>
        </p:txBody>
      </p:sp>
      <p:sp>
        <p:nvSpPr>
          <p:cNvPr id="2" name="Прямоугольник 1"/>
          <p:cNvSpPr/>
          <p:nvPr/>
        </p:nvSpPr>
        <p:spPr>
          <a:xfrm>
            <a:off x="838200" y="4490788"/>
            <a:ext cx="9926782" cy="1569660"/>
          </a:xfrm>
          <a:prstGeom prst="rect">
            <a:avLst/>
          </a:prstGeom>
        </p:spPr>
        <p:txBody>
          <a:bodyPr wrap="square">
            <a:spAutoFit/>
          </a:bodyPr>
          <a:lstStyle/>
          <a:p>
            <a:pPr indent="457200" algn="just">
              <a:spcBef>
                <a:spcPts val="600"/>
              </a:spcBef>
              <a:spcAft>
                <a:spcPts val="600"/>
              </a:spcAft>
            </a:pPr>
            <a:r>
              <a:rPr lang="ru-RU" sz="2400" i="1" dirty="0" smtClean="0">
                <a:uFill>
                  <a:solidFill>
                    <a:srgbClr val="000000"/>
                  </a:solidFill>
                </a:uFill>
                <a:latin typeface="Cambria" panose="02040503050406030204" pitchFamily="18" charset="0"/>
                <a:ea typeface="Cambria" panose="02040503050406030204" pitchFamily="18" charset="0"/>
                <a:cs typeface="Arial Unicode MS"/>
              </a:rPr>
              <a:t>Но </a:t>
            </a:r>
            <a:r>
              <a:rPr lang="ru-RU" sz="2400" i="1" dirty="0">
                <a:uFill>
                  <a:solidFill>
                    <a:srgbClr val="000000"/>
                  </a:solidFill>
                </a:uFill>
                <a:latin typeface="Cambria" panose="02040503050406030204" pitchFamily="18" charset="0"/>
                <a:ea typeface="Cambria" panose="02040503050406030204" pitchFamily="18" charset="0"/>
                <a:cs typeface="Arial Unicode MS"/>
              </a:rPr>
              <a:t>объектам авторского права могут относиться названия произведений, фразы, словосочетания и иные части произведения, которые могут использоваться самостоятельно, являются творческими и оригинальными.</a:t>
            </a:r>
            <a:endParaRPr lang="ru-RU" sz="2000" dirty="0">
              <a:uFill>
                <a:solidFill>
                  <a:srgbClr val="000000"/>
                </a:solidFill>
              </a:uFill>
              <a:latin typeface="Cambria" panose="02040503050406030204" pitchFamily="18" charset="0"/>
              <a:ea typeface="Cambria" panose="02040503050406030204" pitchFamily="18" charset="0"/>
              <a:cs typeface="Arial Unicode MS"/>
            </a:endParaRPr>
          </a:p>
        </p:txBody>
      </p:sp>
    </p:spTree>
    <p:extLst>
      <p:ext uri="{BB962C8B-B14F-4D97-AF65-F5344CB8AC3E}">
        <p14:creationId xmlns:p14="http://schemas.microsoft.com/office/powerpoint/2010/main" val="95424584"/>
      </p:ext>
    </p:extLst>
  </p:cSld>
  <p:clrMapOvr>
    <a:overrideClrMapping bg1="lt1" tx1="dk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6" name="Google Shape;116;p4"/>
          <p:cNvSpPr txBox="1"/>
          <p:nvPr/>
        </p:nvSpPr>
        <p:spPr>
          <a:xfrm>
            <a:off x="11583978" y="6263425"/>
            <a:ext cx="338400" cy="393600"/>
          </a:xfrm>
          <a:prstGeom prst="rect">
            <a:avLst/>
          </a:prstGeom>
          <a:noFill/>
          <a:ln>
            <a:noFill/>
          </a:ln>
        </p:spPr>
        <p:txBody>
          <a:bodyPr spcFirstLastPara="1" wrap="square" lIns="92000" tIns="92000" rIns="92000" bIns="92000" anchor="ctr" anchorCtr="0">
            <a:noAutofit/>
          </a:bodyPr>
          <a:lstStyle/>
          <a:p>
            <a:pPr marL="0" lvl="0" indent="0" algn="ctr" rtl="0">
              <a:spcBef>
                <a:spcPts val="0"/>
              </a:spcBef>
              <a:spcAft>
                <a:spcPts val="0"/>
              </a:spcAft>
              <a:buNone/>
            </a:pPr>
            <a:fld id="{00000000-1234-1234-1234-123412341234}" type="slidenum">
              <a:rPr lang="ru-RU">
                <a:solidFill>
                  <a:srgbClr val="22416D"/>
                </a:solidFill>
              </a:rPr>
              <a:t>23</a:t>
            </a:fld>
            <a:endParaRPr>
              <a:solidFill>
                <a:srgbClr val="22416D"/>
              </a:solidFill>
            </a:endParaRPr>
          </a:p>
        </p:txBody>
      </p:sp>
      <p:sp>
        <p:nvSpPr>
          <p:cNvPr id="6" name="Заголовок 1"/>
          <p:cNvSpPr>
            <a:spLocks noGrp="1"/>
          </p:cNvSpPr>
          <p:nvPr>
            <p:ph type="title"/>
          </p:nvPr>
        </p:nvSpPr>
        <p:spPr>
          <a:xfrm>
            <a:off x="838200" y="365125"/>
            <a:ext cx="8025384" cy="1325563"/>
          </a:xfrm>
        </p:spPr>
        <p:txBody>
          <a:bodyPr>
            <a:noAutofit/>
          </a:bodyPr>
          <a:lstStyle/>
          <a:p>
            <a:r>
              <a:rPr lang="en-US" sz="4800" b="1" dirty="0">
                <a:solidFill>
                  <a:schemeClr val="accent5">
                    <a:lumMod val="75000"/>
                  </a:schemeClr>
                </a:solidFill>
                <a:latin typeface="Cambria" panose="02040503050406030204" pitchFamily="18" charset="0"/>
              </a:rPr>
              <a:t>II.</a:t>
            </a:r>
            <a:r>
              <a:rPr lang="ru-RU" sz="4800" b="1" dirty="0">
                <a:solidFill>
                  <a:schemeClr val="accent5">
                    <a:lumMod val="75000"/>
                  </a:schemeClr>
                </a:solidFill>
                <a:latin typeface="Cambria" panose="02040503050406030204" pitchFamily="18" charset="0"/>
              </a:rPr>
              <a:t> Авторское </a:t>
            </a:r>
            <a:r>
              <a:rPr lang="ru-RU" sz="4800" b="1" dirty="0">
                <a:solidFill>
                  <a:schemeClr val="accent2"/>
                </a:solidFill>
                <a:latin typeface="Cambria" panose="02040503050406030204" pitchFamily="18" charset="0"/>
              </a:rPr>
              <a:t>право</a:t>
            </a:r>
          </a:p>
        </p:txBody>
      </p:sp>
      <p:sp>
        <p:nvSpPr>
          <p:cNvPr id="2" name="Прямоугольник 1"/>
          <p:cNvSpPr/>
          <p:nvPr/>
        </p:nvSpPr>
        <p:spPr>
          <a:xfrm>
            <a:off x="838200" y="2454170"/>
            <a:ext cx="9926782" cy="2616101"/>
          </a:xfrm>
          <a:prstGeom prst="rect">
            <a:avLst/>
          </a:prstGeom>
        </p:spPr>
        <p:txBody>
          <a:bodyPr wrap="square">
            <a:spAutoFit/>
          </a:bodyPr>
          <a:lstStyle/>
          <a:p>
            <a:pPr indent="457200" algn="just">
              <a:spcBef>
                <a:spcPts val="600"/>
              </a:spcBef>
              <a:spcAft>
                <a:spcPts val="600"/>
              </a:spcAft>
            </a:pPr>
            <a:r>
              <a:rPr lang="ru-RU" sz="2400" dirty="0">
                <a:uFill>
                  <a:solidFill>
                    <a:srgbClr val="000000"/>
                  </a:solidFill>
                </a:uFill>
                <a:latin typeface="Cambria" panose="02040503050406030204" pitchFamily="18" charset="0"/>
                <a:ea typeface="Cambria" panose="02040503050406030204" pitchFamily="18" charset="0"/>
                <a:cs typeface="Arial Unicode MS"/>
              </a:rPr>
              <a:t>пп.1 и пп.2 п.6 ст</a:t>
            </a:r>
            <a:r>
              <a:rPr lang="ru-RU" sz="2400" dirty="0" smtClean="0">
                <a:uFill>
                  <a:solidFill>
                    <a:srgbClr val="000000"/>
                  </a:solidFill>
                </a:uFill>
                <a:latin typeface="Cambria" panose="02040503050406030204" pitchFamily="18" charset="0"/>
                <a:ea typeface="Cambria" panose="02040503050406030204" pitchFamily="18" charset="0"/>
                <a:cs typeface="Arial Unicode MS"/>
              </a:rPr>
              <a:t>. 1259 ГК РФ</a:t>
            </a:r>
          </a:p>
          <a:p>
            <a:pPr indent="457200" algn="just">
              <a:spcBef>
                <a:spcPts val="600"/>
              </a:spcBef>
              <a:spcAft>
                <a:spcPts val="600"/>
              </a:spcAft>
            </a:pPr>
            <a:endParaRPr lang="ru-RU" sz="2400" dirty="0" smtClean="0">
              <a:uFill>
                <a:solidFill>
                  <a:srgbClr val="000000"/>
                </a:solidFill>
              </a:uFill>
              <a:latin typeface="Cambria" panose="02040503050406030204" pitchFamily="18" charset="0"/>
              <a:ea typeface="Cambria" panose="02040503050406030204" pitchFamily="18" charset="0"/>
              <a:cs typeface="Arial Unicode MS"/>
            </a:endParaRPr>
          </a:p>
          <a:p>
            <a:pPr indent="457200" algn="just">
              <a:spcBef>
                <a:spcPts val="600"/>
              </a:spcBef>
              <a:spcAft>
                <a:spcPts val="600"/>
              </a:spcAft>
            </a:pPr>
            <a:r>
              <a:rPr lang="ru-RU" sz="2400" dirty="0" smtClean="0">
                <a:uFill>
                  <a:solidFill>
                    <a:srgbClr val="000000"/>
                  </a:solidFill>
                </a:uFill>
                <a:latin typeface="Cambria" panose="02040503050406030204" pitchFamily="18" charset="0"/>
                <a:ea typeface="Cambria" panose="02040503050406030204" pitchFamily="18" charset="0"/>
                <a:cs typeface="Arial Unicode MS"/>
              </a:rPr>
              <a:t>не </a:t>
            </a:r>
            <a:r>
              <a:rPr lang="ru-RU" sz="2400" dirty="0">
                <a:uFill>
                  <a:solidFill>
                    <a:srgbClr val="000000"/>
                  </a:solidFill>
                </a:uFill>
                <a:latin typeface="Cambria" panose="02040503050406030204" pitchFamily="18" charset="0"/>
                <a:ea typeface="Cambria" panose="02040503050406030204" pitchFamily="18" charset="0"/>
                <a:cs typeface="Arial Unicode MS"/>
              </a:rPr>
              <a:t>являются объектами авторского права официальные документы государственных органов и органов местного самоуправления, включая нормативные акты, судебные решения, а равным образом официальные символы</a:t>
            </a:r>
            <a:endParaRPr lang="ru-RU" sz="2000" dirty="0">
              <a:uFill>
                <a:solidFill>
                  <a:srgbClr val="000000"/>
                </a:solidFill>
              </a:uFill>
              <a:latin typeface="Cambria" panose="02040503050406030204" pitchFamily="18" charset="0"/>
              <a:ea typeface="Cambria" panose="02040503050406030204" pitchFamily="18" charset="0"/>
              <a:cs typeface="Arial Unicode MS"/>
            </a:endParaRPr>
          </a:p>
        </p:txBody>
      </p:sp>
    </p:spTree>
    <p:extLst>
      <p:ext uri="{BB962C8B-B14F-4D97-AF65-F5344CB8AC3E}">
        <p14:creationId xmlns:p14="http://schemas.microsoft.com/office/powerpoint/2010/main" val="2915777732"/>
      </p:ext>
    </p:extLst>
  </p:cSld>
  <p:clrMapOvr>
    <a:overrideClrMapping bg1="lt1" tx1="dk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6" name="Google Shape;116;p4"/>
          <p:cNvSpPr txBox="1"/>
          <p:nvPr/>
        </p:nvSpPr>
        <p:spPr>
          <a:xfrm>
            <a:off x="11583978" y="6263425"/>
            <a:ext cx="338400" cy="393600"/>
          </a:xfrm>
          <a:prstGeom prst="rect">
            <a:avLst/>
          </a:prstGeom>
          <a:noFill/>
          <a:ln>
            <a:noFill/>
          </a:ln>
        </p:spPr>
        <p:txBody>
          <a:bodyPr spcFirstLastPara="1" wrap="square" lIns="92000" tIns="92000" rIns="92000" bIns="92000" anchor="ctr" anchorCtr="0">
            <a:noAutofit/>
          </a:bodyPr>
          <a:lstStyle/>
          <a:p>
            <a:pPr marL="0" lvl="0" indent="0" algn="ctr" rtl="0">
              <a:spcBef>
                <a:spcPts val="0"/>
              </a:spcBef>
              <a:spcAft>
                <a:spcPts val="0"/>
              </a:spcAft>
              <a:buNone/>
            </a:pPr>
            <a:fld id="{00000000-1234-1234-1234-123412341234}" type="slidenum">
              <a:rPr lang="ru-RU">
                <a:solidFill>
                  <a:srgbClr val="22416D"/>
                </a:solidFill>
              </a:rPr>
              <a:t>24</a:t>
            </a:fld>
            <a:endParaRPr>
              <a:solidFill>
                <a:srgbClr val="22416D"/>
              </a:solidFill>
            </a:endParaRPr>
          </a:p>
        </p:txBody>
      </p:sp>
      <p:sp>
        <p:nvSpPr>
          <p:cNvPr id="6" name="Заголовок 1"/>
          <p:cNvSpPr>
            <a:spLocks noGrp="1"/>
          </p:cNvSpPr>
          <p:nvPr>
            <p:ph type="title"/>
          </p:nvPr>
        </p:nvSpPr>
        <p:spPr>
          <a:xfrm>
            <a:off x="242454" y="236982"/>
            <a:ext cx="8025384" cy="1325563"/>
          </a:xfrm>
        </p:spPr>
        <p:txBody>
          <a:bodyPr>
            <a:noAutofit/>
          </a:bodyPr>
          <a:lstStyle/>
          <a:p>
            <a:r>
              <a:rPr lang="en-US" sz="4800" b="1" dirty="0">
                <a:solidFill>
                  <a:schemeClr val="accent5">
                    <a:lumMod val="75000"/>
                  </a:schemeClr>
                </a:solidFill>
                <a:latin typeface="Cambria" panose="02040503050406030204" pitchFamily="18" charset="0"/>
              </a:rPr>
              <a:t>II.</a:t>
            </a:r>
            <a:r>
              <a:rPr lang="ru-RU" sz="4800" b="1" dirty="0">
                <a:solidFill>
                  <a:schemeClr val="accent5">
                    <a:lumMod val="75000"/>
                  </a:schemeClr>
                </a:solidFill>
                <a:latin typeface="Cambria" panose="02040503050406030204" pitchFamily="18" charset="0"/>
              </a:rPr>
              <a:t> Авторское </a:t>
            </a:r>
            <a:r>
              <a:rPr lang="ru-RU" sz="4800" b="1" dirty="0">
                <a:solidFill>
                  <a:schemeClr val="accent2"/>
                </a:solidFill>
                <a:latin typeface="Cambria" panose="02040503050406030204" pitchFamily="18" charset="0"/>
              </a:rPr>
              <a:t>право</a:t>
            </a:r>
          </a:p>
        </p:txBody>
      </p:sp>
      <p:pic>
        <p:nvPicPr>
          <p:cNvPr id="2052" name="Picture 4" descr="Сто рублей (олимпийская банкнота) — Википеди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2796" y="236981"/>
            <a:ext cx="5659582" cy="642004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792159" y="3280749"/>
            <a:ext cx="4541628" cy="954107"/>
          </a:xfrm>
          <a:prstGeom prst="rect">
            <a:avLst/>
          </a:prstGeom>
        </p:spPr>
        <p:txBody>
          <a:bodyPr wrap="none">
            <a:spAutoFit/>
          </a:bodyPr>
          <a:lstStyle/>
          <a:p>
            <a:pPr algn="ctr"/>
            <a:r>
              <a:rPr lang="ru-RU" sz="2800" b="1" dirty="0">
                <a:latin typeface="Cambria" panose="02040503050406030204" pitchFamily="18" charset="0"/>
                <a:ea typeface="Cambria" panose="02040503050406030204" pitchFamily="18" charset="0"/>
              </a:rPr>
              <a:t>Сто рублей </a:t>
            </a:r>
            <a:endParaRPr lang="ru-RU" sz="2800" b="1" dirty="0" smtClean="0">
              <a:latin typeface="Cambria" panose="02040503050406030204" pitchFamily="18" charset="0"/>
              <a:ea typeface="Cambria" panose="02040503050406030204" pitchFamily="18" charset="0"/>
            </a:endParaRPr>
          </a:p>
          <a:p>
            <a:pPr algn="ctr"/>
            <a:r>
              <a:rPr lang="ru-RU" sz="2800" b="1" dirty="0" smtClean="0">
                <a:latin typeface="Cambria" panose="02040503050406030204" pitchFamily="18" charset="0"/>
                <a:ea typeface="Cambria" panose="02040503050406030204" pitchFamily="18" charset="0"/>
              </a:rPr>
              <a:t>(</a:t>
            </a:r>
            <a:r>
              <a:rPr lang="ru-RU" sz="2800" b="1" dirty="0">
                <a:latin typeface="Cambria" panose="02040503050406030204" pitchFamily="18" charset="0"/>
                <a:ea typeface="Cambria" panose="02040503050406030204" pitchFamily="18" charset="0"/>
              </a:rPr>
              <a:t>олимпийская банкнота)</a:t>
            </a:r>
          </a:p>
        </p:txBody>
      </p:sp>
    </p:spTree>
    <p:extLst>
      <p:ext uri="{BB962C8B-B14F-4D97-AF65-F5344CB8AC3E}">
        <p14:creationId xmlns:p14="http://schemas.microsoft.com/office/powerpoint/2010/main" val="1494644838"/>
      </p:ext>
    </p:extLst>
  </p:cSld>
  <p:clrMapOvr>
    <a:overrideClrMapping bg1="lt1" tx1="dk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6" name="Google Shape;116;p4"/>
          <p:cNvSpPr txBox="1"/>
          <p:nvPr/>
        </p:nvSpPr>
        <p:spPr>
          <a:xfrm>
            <a:off x="11583978" y="6263425"/>
            <a:ext cx="338400" cy="393600"/>
          </a:xfrm>
          <a:prstGeom prst="rect">
            <a:avLst/>
          </a:prstGeom>
          <a:noFill/>
          <a:ln>
            <a:noFill/>
          </a:ln>
        </p:spPr>
        <p:txBody>
          <a:bodyPr spcFirstLastPara="1" wrap="square" lIns="92000" tIns="92000" rIns="92000" bIns="92000" anchor="ctr" anchorCtr="0">
            <a:noAutofit/>
          </a:bodyPr>
          <a:lstStyle/>
          <a:p>
            <a:pPr marL="0" lvl="0" indent="0" algn="ctr" rtl="0">
              <a:spcBef>
                <a:spcPts val="0"/>
              </a:spcBef>
              <a:spcAft>
                <a:spcPts val="0"/>
              </a:spcAft>
              <a:buNone/>
            </a:pPr>
            <a:fld id="{00000000-1234-1234-1234-123412341234}" type="slidenum">
              <a:rPr lang="ru-RU">
                <a:solidFill>
                  <a:srgbClr val="22416D"/>
                </a:solidFill>
              </a:rPr>
              <a:t>25</a:t>
            </a:fld>
            <a:endParaRPr>
              <a:solidFill>
                <a:srgbClr val="22416D"/>
              </a:solidFill>
            </a:endParaRPr>
          </a:p>
        </p:txBody>
      </p:sp>
      <p:sp>
        <p:nvSpPr>
          <p:cNvPr id="6" name="Заголовок 1"/>
          <p:cNvSpPr>
            <a:spLocks noGrp="1"/>
          </p:cNvSpPr>
          <p:nvPr>
            <p:ph type="title"/>
          </p:nvPr>
        </p:nvSpPr>
        <p:spPr>
          <a:xfrm>
            <a:off x="838200" y="365125"/>
            <a:ext cx="8025384" cy="1325563"/>
          </a:xfrm>
        </p:spPr>
        <p:txBody>
          <a:bodyPr>
            <a:noAutofit/>
          </a:bodyPr>
          <a:lstStyle/>
          <a:p>
            <a:r>
              <a:rPr lang="en-US" sz="4800" b="1" dirty="0">
                <a:solidFill>
                  <a:schemeClr val="accent5">
                    <a:lumMod val="75000"/>
                  </a:schemeClr>
                </a:solidFill>
                <a:latin typeface="Cambria" panose="02040503050406030204" pitchFamily="18" charset="0"/>
              </a:rPr>
              <a:t>II.</a:t>
            </a:r>
            <a:r>
              <a:rPr lang="ru-RU" sz="4800" b="1" dirty="0">
                <a:solidFill>
                  <a:schemeClr val="accent5">
                    <a:lumMod val="75000"/>
                  </a:schemeClr>
                </a:solidFill>
                <a:latin typeface="Cambria" panose="02040503050406030204" pitchFamily="18" charset="0"/>
              </a:rPr>
              <a:t> Авторское </a:t>
            </a:r>
            <a:r>
              <a:rPr lang="ru-RU" sz="4800" b="1" dirty="0">
                <a:solidFill>
                  <a:schemeClr val="accent2"/>
                </a:solidFill>
                <a:latin typeface="Cambria" panose="02040503050406030204" pitchFamily="18" charset="0"/>
              </a:rPr>
              <a:t>право</a:t>
            </a:r>
          </a:p>
        </p:txBody>
      </p:sp>
      <p:sp>
        <p:nvSpPr>
          <p:cNvPr id="2" name="Прямоугольник 1"/>
          <p:cNvSpPr/>
          <p:nvPr/>
        </p:nvSpPr>
        <p:spPr>
          <a:xfrm>
            <a:off x="838200" y="2454170"/>
            <a:ext cx="9926782" cy="3508653"/>
          </a:xfrm>
          <a:prstGeom prst="rect">
            <a:avLst/>
          </a:prstGeom>
        </p:spPr>
        <p:txBody>
          <a:bodyPr wrap="square">
            <a:spAutoFit/>
          </a:bodyPr>
          <a:lstStyle/>
          <a:p>
            <a:pPr indent="457200" algn="just">
              <a:spcBef>
                <a:spcPts val="600"/>
              </a:spcBef>
              <a:spcAft>
                <a:spcPts val="600"/>
              </a:spcAft>
            </a:pPr>
            <a:r>
              <a:rPr lang="ru-RU" sz="2400" dirty="0" err="1">
                <a:uFill>
                  <a:solidFill>
                    <a:srgbClr val="000000"/>
                  </a:solidFill>
                </a:uFill>
                <a:latin typeface="Cambria" panose="02040503050406030204" pitchFamily="18" charset="0"/>
                <a:ea typeface="Cambria" panose="02040503050406030204" pitchFamily="18" charset="0"/>
                <a:cs typeface="Arial Unicode MS"/>
              </a:rPr>
              <a:t>пп</a:t>
            </a:r>
            <a:r>
              <a:rPr lang="ru-RU" sz="2400" dirty="0" smtClean="0">
                <a:uFill>
                  <a:solidFill>
                    <a:srgbClr val="000000"/>
                  </a:solidFill>
                </a:uFill>
                <a:latin typeface="Cambria" panose="02040503050406030204" pitchFamily="18" charset="0"/>
                <a:ea typeface="Cambria" panose="02040503050406030204" pitchFamily="18" charset="0"/>
                <a:cs typeface="Arial Unicode MS"/>
              </a:rPr>
              <a:t>. 4 </a:t>
            </a:r>
            <a:r>
              <a:rPr lang="ru-RU" sz="2400" dirty="0">
                <a:uFill>
                  <a:solidFill>
                    <a:srgbClr val="000000"/>
                  </a:solidFill>
                </a:uFill>
                <a:latin typeface="Cambria" panose="02040503050406030204" pitchFamily="18" charset="0"/>
                <a:ea typeface="Cambria" panose="02040503050406030204" pitchFamily="18" charset="0"/>
                <a:cs typeface="Arial Unicode MS"/>
              </a:rPr>
              <a:t>п.6 ст.1259 </a:t>
            </a:r>
            <a:endParaRPr lang="ru-RU" sz="2400" dirty="0" smtClean="0">
              <a:uFill>
                <a:solidFill>
                  <a:srgbClr val="000000"/>
                </a:solidFill>
              </a:uFill>
              <a:latin typeface="Cambria" panose="02040503050406030204" pitchFamily="18" charset="0"/>
              <a:ea typeface="Cambria" panose="02040503050406030204" pitchFamily="18" charset="0"/>
              <a:cs typeface="Arial Unicode MS"/>
            </a:endParaRPr>
          </a:p>
          <a:p>
            <a:pPr indent="457200" algn="just">
              <a:spcBef>
                <a:spcPts val="600"/>
              </a:spcBef>
              <a:spcAft>
                <a:spcPts val="600"/>
              </a:spcAft>
            </a:pPr>
            <a:r>
              <a:rPr lang="ru-RU" sz="2400" dirty="0" smtClean="0">
                <a:uFill>
                  <a:solidFill>
                    <a:srgbClr val="000000"/>
                  </a:solidFill>
                </a:uFill>
                <a:latin typeface="Cambria" panose="02040503050406030204" pitchFamily="18" charset="0"/>
                <a:ea typeface="Cambria" panose="02040503050406030204" pitchFamily="18" charset="0"/>
                <a:cs typeface="Arial Unicode MS"/>
              </a:rPr>
              <a:t>объектом </a:t>
            </a:r>
            <a:r>
              <a:rPr lang="ru-RU" sz="2400" dirty="0">
                <a:uFill>
                  <a:solidFill>
                    <a:srgbClr val="000000"/>
                  </a:solidFill>
                </a:uFill>
                <a:latin typeface="Cambria" panose="02040503050406030204" pitchFamily="18" charset="0"/>
                <a:ea typeface="Cambria" panose="02040503050406030204" pitchFamily="18" charset="0"/>
                <a:cs typeface="Arial Unicode MS"/>
              </a:rPr>
              <a:t>авторского права не </a:t>
            </a:r>
            <a:r>
              <a:rPr lang="ru-RU" sz="2400" dirty="0" smtClean="0">
                <a:uFill>
                  <a:solidFill>
                    <a:srgbClr val="000000"/>
                  </a:solidFill>
                </a:uFill>
                <a:latin typeface="Cambria" panose="02040503050406030204" pitchFamily="18" charset="0"/>
                <a:ea typeface="Cambria" panose="02040503050406030204" pitchFamily="18" charset="0"/>
                <a:cs typeface="Arial Unicode MS"/>
              </a:rPr>
              <a:t>являются сообщения </a:t>
            </a:r>
            <a:r>
              <a:rPr lang="ru-RU" sz="2400" dirty="0">
                <a:uFill>
                  <a:solidFill>
                    <a:srgbClr val="000000"/>
                  </a:solidFill>
                </a:uFill>
                <a:latin typeface="Cambria" panose="02040503050406030204" pitchFamily="18" charset="0"/>
                <a:ea typeface="Cambria" panose="02040503050406030204" pitchFamily="18" charset="0"/>
                <a:cs typeface="Arial Unicode MS"/>
              </a:rPr>
              <a:t>о фактах, имеющие исключительно информационный характер. </a:t>
            </a:r>
            <a:endParaRPr lang="ru-RU" sz="2400" dirty="0" smtClean="0">
              <a:uFill>
                <a:solidFill>
                  <a:srgbClr val="000000"/>
                </a:solidFill>
              </a:uFill>
              <a:latin typeface="Cambria" panose="02040503050406030204" pitchFamily="18" charset="0"/>
              <a:ea typeface="Cambria" panose="02040503050406030204" pitchFamily="18" charset="0"/>
              <a:cs typeface="Arial Unicode MS"/>
            </a:endParaRPr>
          </a:p>
          <a:p>
            <a:pPr indent="457200" algn="just">
              <a:spcBef>
                <a:spcPts val="600"/>
              </a:spcBef>
              <a:spcAft>
                <a:spcPts val="600"/>
              </a:spcAft>
            </a:pPr>
            <a:endParaRPr lang="ru-RU" sz="2400" dirty="0">
              <a:uFill>
                <a:solidFill>
                  <a:srgbClr val="000000"/>
                </a:solidFill>
              </a:uFill>
              <a:latin typeface="Cambria" panose="02040503050406030204" pitchFamily="18" charset="0"/>
              <a:ea typeface="Cambria" panose="02040503050406030204" pitchFamily="18" charset="0"/>
              <a:cs typeface="Arial Unicode MS"/>
            </a:endParaRPr>
          </a:p>
          <a:p>
            <a:pPr indent="457200" algn="just">
              <a:spcBef>
                <a:spcPts val="600"/>
              </a:spcBef>
              <a:spcAft>
                <a:spcPts val="600"/>
              </a:spcAft>
            </a:pPr>
            <a:r>
              <a:rPr lang="ru-RU" sz="2400" dirty="0" smtClean="0">
                <a:uFill>
                  <a:solidFill>
                    <a:srgbClr val="000000"/>
                  </a:solidFill>
                </a:uFill>
                <a:latin typeface="Cambria" panose="02040503050406030204" pitchFamily="18" charset="0"/>
                <a:ea typeface="Cambria" panose="02040503050406030204" pitchFamily="18" charset="0"/>
                <a:cs typeface="Arial Unicode MS"/>
              </a:rPr>
              <a:t>Логика </a:t>
            </a:r>
            <a:r>
              <a:rPr lang="ru-RU" sz="2400" dirty="0">
                <a:uFill>
                  <a:solidFill>
                    <a:srgbClr val="000000"/>
                  </a:solidFill>
                </a:uFill>
                <a:latin typeface="Cambria" panose="02040503050406030204" pitchFamily="18" charset="0"/>
                <a:ea typeface="Cambria" panose="02040503050406030204" pitchFamily="18" charset="0"/>
                <a:cs typeface="Arial Unicode MS"/>
              </a:rPr>
              <a:t>законодателя </a:t>
            </a:r>
            <a:r>
              <a:rPr lang="ru-RU" sz="2400" dirty="0" smtClean="0">
                <a:uFill>
                  <a:solidFill>
                    <a:srgbClr val="000000"/>
                  </a:solidFill>
                </a:uFill>
                <a:latin typeface="Cambria" panose="02040503050406030204" pitchFamily="18" charset="0"/>
                <a:ea typeface="Cambria" panose="02040503050406030204" pitchFamily="18" charset="0"/>
                <a:cs typeface="Arial Unicode MS"/>
              </a:rPr>
              <a:t>– в </a:t>
            </a:r>
            <a:r>
              <a:rPr lang="ru-RU" sz="2400" dirty="0">
                <a:uFill>
                  <a:solidFill>
                    <a:srgbClr val="000000"/>
                  </a:solidFill>
                </a:uFill>
                <a:latin typeface="Cambria" panose="02040503050406030204" pitchFamily="18" charset="0"/>
                <a:ea typeface="Cambria" panose="02040503050406030204" pitchFamily="18" charset="0"/>
                <a:cs typeface="Arial Unicode MS"/>
              </a:rPr>
              <a:t>рамках сообщений о фактах нет места для выражения индивидуальности, для проявления творческого начала, уже по этой причине соответствующий объект не может быть объектом авторского права. </a:t>
            </a:r>
            <a:endParaRPr lang="ru-RU" sz="2000" dirty="0">
              <a:uFill>
                <a:solidFill>
                  <a:srgbClr val="000000"/>
                </a:solidFill>
              </a:uFill>
              <a:latin typeface="Cambria" panose="02040503050406030204" pitchFamily="18" charset="0"/>
              <a:ea typeface="Cambria" panose="02040503050406030204" pitchFamily="18" charset="0"/>
              <a:cs typeface="Arial Unicode MS"/>
            </a:endParaRPr>
          </a:p>
        </p:txBody>
      </p:sp>
    </p:spTree>
    <p:extLst>
      <p:ext uri="{BB962C8B-B14F-4D97-AF65-F5344CB8AC3E}">
        <p14:creationId xmlns:p14="http://schemas.microsoft.com/office/powerpoint/2010/main" val="3734912766"/>
      </p:ext>
    </p:extLst>
  </p:cSld>
  <p:clrMapOvr>
    <a:overrideClrMapping bg1="lt1" tx1="dk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6" name="Google Shape;116;p4"/>
          <p:cNvSpPr txBox="1"/>
          <p:nvPr/>
        </p:nvSpPr>
        <p:spPr>
          <a:xfrm>
            <a:off x="11583978" y="6263425"/>
            <a:ext cx="338400" cy="393600"/>
          </a:xfrm>
          <a:prstGeom prst="rect">
            <a:avLst/>
          </a:prstGeom>
          <a:noFill/>
          <a:ln>
            <a:noFill/>
          </a:ln>
        </p:spPr>
        <p:txBody>
          <a:bodyPr spcFirstLastPara="1" wrap="square" lIns="92000" tIns="92000" rIns="92000" bIns="92000" anchor="ctr" anchorCtr="0">
            <a:noAutofit/>
          </a:bodyPr>
          <a:lstStyle/>
          <a:p>
            <a:pPr marL="0" lvl="0" indent="0" algn="ctr" rtl="0">
              <a:spcBef>
                <a:spcPts val="0"/>
              </a:spcBef>
              <a:spcAft>
                <a:spcPts val="0"/>
              </a:spcAft>
              <a:buNone/>
            </a:pPr>
            <a:fld id="{00000000-1234-1234-1234-123412341234}" type="slidenum">
              <a:rPr lang="ru-RU">
                <a:solidFill>
                  <a:srgbClr val="22416D"/>
                </a:solidFill>
              </a:rPr>
              <a:t>26</a:t>
            </a:fld>
            <a:endParaRPr>
              <a:solidFill>
                <a:srgbClr val="22416D"/>
              </a:solidFill>
            </a:endParaRPr>
          </a:p>
        </p:txBody>
      </p:sp>
      <p:sp>
        <p:nvSpPr>
          <p:cNvPr id="6" name="Заголовок 1"/>
          <p:cNvSpPr>
            <a:spLocks noGrp="1"/>
          </p:cNvSpPr>
          <p:nvPr>
            <p:ph type="title"/>
          </p:nvPr>
        </p:nvSpPr>
        <p:spPr>
          <a:xfrm>
            <a:off x="838199" y="365125"/>
            <a:ext cx="9234055" cy="1325563"/>
          </a:xfrm>
        </p:spPr>
        <p:txBody>
          <a:bodyPr>
            <a:noAutofit/>
          </a:bodyPr>
          <a:lstStyle/>
          <a:p>
            <a:r>
              <a:rPr lang="en-US" sz="4800" b="1" dirty="0" smtClean="0">
                <a:solidFill>
                  <a:schemeClr val="accent5">
                    <a:lumMod val="75000"/>
                  </a:schemeClr>
                </a:solidFill>
                <a:latin typeface="Cambria" panose="02040503050406030204" pitchFamily="18" charset="0"/>
              </a:rPr>
              <a:t>III.</a:t>
            </a:r>
            <a:r>
              <a:rPr lang="ru-RU" sz="4800" b="1" dirty="0" smtClean="0">
                <a:solidFill>
                  <a:schemeClr val="accent5">
                    <a:lumMod val="75000"/>
                  </a:schemeClr>
                </a:solidFill>
                <a:latin typeface="Cambria" panose="02040503050406030204" pitchFamily="18" charset="0"/>
              </a:rPr>
              <a:t> Интеллектуальные </a:t>
            </a:r>
            <a:r>
              <a:rPr lang="ru-RU" sz="4800" b="1" dirty="0">
                <a:solidFill>
                  <a:schemeClr val="accent2"/>
                </a:solidFill>
                <a:latin typeface="Cambria" panose="02040503050406030204" pitchFamily="18" charset="0"/>
              </a:rPr>
              <a:t>права</a:t>
            </a:r>
          </a:p>
        </p:txBody>
      </p:sp>
      <p:sp>
        <p:nvSpPr>
          <p:cNvPr id="2" name="Прямоугольник 1"/>
          <p:cNvSpPr/>
          <p:nvPr/>
        </p:nvSpPr>
        <p:spPr>
          <a:xfrm>
            <a:off x="741217" y="1830715"/>
            <a:ext cx="9926782" cy="3970318"/>
          </a:xfrm>
          <a:prstGeom prst="rect">
            <a:avLst/>
          </a:prstGeom>
        </p:spPr>
        <p:txBody>
          <a:bodyPr wrap="square">
            <a:spAutoFit/>
          </a:bodyPr>
          <a:lstStyle/>
          <a:p>
            <a:pPr indent="342900"/>
            <a:r>
              <a:rPr lang="ru-RU" sz="2800" dirty="0">
                <a:latin typeface="Cambria" panose="02040503050406030204" pitchFamily="18" charset="0"/>
                <a:ea typeface="Cambria" panose="02040503050406030204" pitchFamily="18" charset="0"/>
              </a:rPr>
              <a:t>Интеллектуальные права на произведения науки, литературы и искусства являются авторскими правами</a:t>
            </a:r>
            <a:r>
              <a:rPr lang="ru-RU" sz="2800" dirty="0" smtClean="0">
                <a:latin typeface="Cambria" panose="02040503050406030204" pitchFamily="18" charset="0"/>
                <a:ea typeface="Cambria" panose="02040503050406030204" pitchFamily="18" charset="0"/>
              </a:rPr>
              <a:t>.</a:t>
            </a:r>
          </a:p>
          <a:p>
            <a:pPr indent="342900"/>
            <a:endParaRPr lang="ru-RU" sz="2800" dirty="0">
              <a:latin typeface="Cambria" panose="02040503050406030204" pitchFamily="18" charset="0"/>
              <a:ea typeface="Cambria" panose="02040503050406030204" pitchFamily="18" charset="0"/>
            </a:endParaRPr>
          </a:p>
          <a:p>
            <a:pPr indent="342900"/>
            <a:r>
              <a:rPr lang="ru-RU" sz="2800" dirty="0">
                <a:latin typeface="Cambria" panose="02040503050406030204" pitchFamily="18" charset="0"/>
                <a:ea typeface="Cambria" panose="02040503050406030204" pitchFamily="18" charset="0"/>
              </a:rPr>
              <a:t>Автору произведения принадлежат следующие права:</a:t>
            </a:r>
          </a:p>
          <a:p>
            <a:pPr indent="342900"/>
            <a:r>
              <a:rPr lang="ru-RU" sz="2800" dirty="0">
                <a:latin typeface="Cambria" panose="02040503050406030204" pitchFamily="18" charset="0"/>
                <a:ea typeface="Cambria" panose="02040503050406030204" pitchFamily="18" charset="0"/>
              </a:rPr>
              <a:t>1) исключительное право на произведение;</a:t>
            </a:r>
          </a:p>
          <a:p>
            <a:pPr indent="342900"/>
            <a:r>
              <a:rPr lang="ru-RU" sz="2800" dirty="0">
                <a:latin typeface="Cambria" panose="02040503050406030204" pitchFamily="18" charset="0"/>
                <a:ea typeface="Cambria" panose="02040503050406030204" pitchFamily="18" charset="0"/>
              </a:rPr>
              <a:t>2) право авторства;</a:t>
            </a:r>
          </a:p>
          <a:p>
            <a:pPr indent="342900"/>
            <a:r>
              <a:rPr lang="ru-RU" sz="2800" dirty="0">
                <a:latin typeface="Cambria" panose="02040503050406030204" pitchFamily="18" charset="0"/>
                <a:ea typeface="Cambria" panose="02040503050406030204" pitchFamily="18" charset="0"/>
              </a:rPr>
              <a:t>3) право автора на имя;</a:t>
            </a:r>
          </a:p>
          <a:p>
            <a:pPr indent="342900"/>
            <a:r>
              <a:rPr lang="ru-RU" sz="2800" dirty="0">
                <a:latin typeface="Cambria" panose="02040503050406030204" pitchFamily="18" charset="0"/>
                <a:ea typeface="Cambria" panose="02040503050406030204" pitchFamily="18" charset="0"/>
              </a:rPr>
              <a:t>4) право на неприкосновенность произведения;</a:t>
            </a:r>
          </a:p>
          <a:p>
            <a:pPr indent="342900"/>
            <a:r>
              <a:rPr lang="ru-RU" sz="2800" dirty="0">
                <a:latin typeface="Cambria" panose="02040503050406030204" pitchFamily="18" charset="0"/>
                <a:ea typeface="Cambria" panose="02040503050406030204" pitchFamily="18" charset="0"/>
              </a:rPr>
              <a:t>5) право на обнародование произведения.</a:t>
            </a:r>
          </a:p>
        </p:txBody>
      </p:sp>
    </p:spTree>
    <p:extLst>
      <p:ext uri="{BB962C8B-B14F-4D97-AF65-F5344CB8AC3E}">
        <p14:creationId xmlns:p14="http://schemas.microsoft.com/office/powerpoint/2010/main" val="1280378913"/>
      </p:ext>
    </p:extLst>
  </p:cSld>
  <p:clrMapOvr>
    <a:overrideClrMapping bg1="lt1" tx1="dk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6" name="Google Shape;116;p4"/>
          <p:cNvSpPr txBox="1"/>
          <p:nvPr/>
        </p:nvSpPr>
        <p:spPr>
          <a:xfrm>
            <a:off x="11583978" y="6263425"/>
            <a:ext cx="338400" cy="393600"/>
          </a:xfrm>
          <a:prstGeom prst="rect">
            <a:avLst/>
          </a:prstGeom>
          <a:noFill/>
          <a:ln>
            <a:noFill/>
          </a:ln>
        </p:spPr>
        <p:txBody>
          <a:bodyPr spcFirstLastPara="1" wrap="square" lIns="92000" tIns="92000" rIns="92000" bIns="92000" anchor="ctr" anchorCtr="0">
            <a:noAutofit/>
          </a:bodyPr>
          <a:lstStyle/>
          <a:p>
            <a:pPr marL="0" lvl="0" indent="0" algn="ctr" rtl="0">
              <a:spcBef>
                <a:spcPts val="0"/>
              </a:spcBef>
              <a:spcAft>
                <a:spcPts val="0"/>
              </a:spcAft>
              <a:buNone/>
            </a:pPr>
            <a:fld id="{00000000-1234-1234-1234-123412341234}" type="slidenum">
              <a:rPr lang="ru-RU">
                <a:solidFill>
                  <a:srgbClr val="22416D"/>
                </a:solidFill>
              </a:rPr>
              <a:t>27</a:t>
            </a:fld>
            <a:endParaRPr>
              <a:solidFill>
                <a:srgbClr val="22416D"/>
              </a:solidFill>
            </a:endParaRPr>
          </a:p>
        </p:txBody>
      </p:sp>
      <p:sp>
        <p:nvSpPr>
          <p:cNvPr id="6" name="Заголовок 1"/>
          <p:cNvSpPr>
            <a:spLocks noGrp="1"/>
          </p:cNvSpPr>
          <p:nvPr>
            <p:ph type="title"/>
          </p:nvPr>
        </p:nvSpPr>
        <p:spPr>
          <a:xfrm>
            <a:off x="838199" y="365125"/>
            <a:ext cx="9234055" cy="1325563"/>
          </a:xfrm>
        </p:spPr>
        <p:txBody>
          <a:bodyPr>
            <a:noAutofit/>
          </a:bodyPr>
          <a:lstStyle/>
          <a:p>
            <a:r>
              <a:rPr lang="en-US" sz="4800" b="1" dirty="0" smtClean="0">
                <a:solidFill>
                  <a:schemeClr val="accent5">
                    <a:lumMod val="75000"/>
                  </a:schemeClr>
                </a:solidFill>
                <a:latin typeface="Cambria" panose="02040503050406030204" pitchFamily="18" charset="0"/>
              </a:rPr>
              <a:t>III.</a:t>
            </a:r>
            <a:r>
              <a:rPr lang="ru-RU" sz="4800" b="1" dirty="0" smtClean="0">
                <a:solidFill>
                  <a:schemeClr val="accent5">
                    <a:lumMod val="75000"/>
                  </a:schemeClr>
                </a:solidFill>
                <a:latin typeface="Cambria" panose="02040503050406030204" pitchFamily="18" charset="0"/>
              </a:rPr>
              <a:t> Интеллектуальные </a:t>
            </a:r>
            <a:r>
              <a:rPr lang="ru-RU" sz="4800" b="1" dirty="0">
                <a:solidFill>
                  <a:schemeClr val="accent2"/>
                </a:solidFill>
                <a:latin typeface="Cambria" panose="02040503050406030204" pitchFamily="18" charset="0"/>
              </a:rPr>
              <a:t>права</a:t>
            </a:r>
          </a:p>
        </p:txBody>
      </p:sp>
      <p:sp>
        <p:nvSpPr>
          <p:cNvPr id="2" name="Прямоугольник 1"/>
          <p:cNvSpPr/>
          <p:nvPr/>
        </p:nvSpPr>
        <p:spPr>
          <a:xfrm>
            <a:off x="685798" y="2537297"/>
            <a:ext cx="10591802" cy="1815882"/>
          </a:xfrm>
          <a:prstGeom prst="rect">
            <a:avLst/>
          </a:prstGeom>
        </p:spPr>
        <p:txBody>
          <a:bodyPr wrap="square">
            <a:spAutoFit/>
          </a:bodyPr>
          <a:lstStyle/>
          <a:p>
            <a:pPr indent="342900"/>
            <a:r>
              <a:rPr lang="ru-RU" sz="2800" b="1" dirty="0">
                <a:latin typeface="Cambria" panose="02040503050406030204" pitchFamily="18" charset="0"/>
                <a:ea typeface="Cambria" panose="02040503050406030204" pitchFamily="18" charset="0"/>
              </a:rPr>
              <a:t>ст. 1270 </a:t>
            </a:r>
            <a:r>
              <a:rPr lang="ru-RU" sz="2800" b="1" dirty="0" smtClean="0">
                <a:latin typeface="Cambria" panose="02040503050406030204" pitchFamily="18" charset="0"/>
                <a:ea typeface="Cambria" panose="02040503050406030204" pitchFamily="18" charset="0"/>
              </a:rPr>
              <a:t>ГК РФ – </a:t>
            </a:r>
            <a:r>
              <a:rPr lang="ru-RU" sz="2800" b="1" dirty="0">
                <a:latin typeface="Cambria" panose="02040503050406030204" pitchFamily="18" charset="0"/>
                <a:ea typeface="Cambria" panose="02040503050406030204" pitchFamily="18" charset="0"/>
              </a:rPr>
              <a:t>исключительное право на </a:t>
            </a:r>
            <a:r>
              <a:rPr lang="ru-RU" sz="2800" b="1" dirty="0" smtClean="0">
                <a:latin typeface="Cambria" panose="02040503050406030204" pitchFamily="18" charset="0"/>
                <a:ea typeface="Cambria" panose="02040503050406030204" pitchFamily="18" charset="0"/>
              </a:rPr>
              <a:t>произведение </a:t>
            </a:r>
          </a:p>
          <a:p>
            <a:pPr indent="342900"/>
            <a:endParaRPr lang="ru-RU" sz="2800" dirty="0" smtClean="0">
              <a:latin typeface="Cambria" panose="02040503050406030204" pitchFamily="18" charset="0"/>
              <a:ea typeface="Cambria" panose="02040503050406030204" pitchFamily="18" charset="0"/>
            </a:endParaRPr>
          </a:p>
          <a:p>
            <a:pPr indent="342900"/>
            <a:r>
              <a:rPr lang="ru-RU" sz="2800" dirty="0">
                <a:latin typeface="Cambria" panose="02040503050406030204" pitchFamily="18" charset="0"/>
                <a:ea typeface="Cambria" panose="02040503050406030204" pitchFamily="18" charset="0"/>
              </a:rPr>
              <a:t>И</a:t>
            </a:r>
            <a:r>
              <a:rPr lang="ru-RU" sz="2800" dirty="0" smtClean="0">
                <a:latin typeface="Cambria" panose="02040503050406030204" pitchFamily="18" charset="0"/>
                <a:ea typeface="Cambria" panose="02040503050406030204" pitchFamily="18" charset="0"/>
              </a:rPr>
              <a:t>сключительное </a:t>
            </a:r>
            <a:r>
              <a:rPr lang="ru-RU" sz="2800" dirty="0">
                <a:latin typeface="Cambria" panose="02040503050406030204" pitchFamily="18" charset="0"/>
                <a:ea typeface="Cambria" panose="02040503050406030204" pitchFamily="18" charset="0"/>
              </a:rPr>
              <a:t>право – право использовать </a:t>
            </a:r>
            <a:r>
              <a:rPr lang="ru-RU" sz="2800" dirty="0" smtClean="0">
                <a:latin typeface="Cambria" panose="02040503050406030204" pitchFamily="18" charset="0"/>
                <a:ea typeface="Cambria" panose="02040503050406030204" pitchFamily="18" charset="0"/>
              </a:rPr>
              <a:t>произведение </a:t>
            </a:r>
            <a:r>
              <a:rPr lang="ru-RU" sz="2800" dirty="0">
                <a:latin typeface="Cambria" panose="02040503050406030204" pitchFamily="18" charset="0"/>
                <a:ea typeface="Cambria" panose="02040503050406030204" pitchFamily="18" charset="0"/>
              </a:rPr>
              <a:t>в любой форме и любым не противоречащим закону способом</a:t>
            </a:r>
          </a:p>
        </p:txBody>
      </p:sp>
    </p:spTree>
    <p:extLst>
      <p:ext uri="{BB962C8B-B14F-4D97-AF65-F5344CB8AC3E}">
        <p14:creationId xmlns:p14="http://schemas.microsoft.com/office/powerpoint/2010/main" val="805344816"/>
      </p:ext>
    </p:extLst>
  </p:cSld>
  <p:clrMapOvr>
    <a:overrideClrMapping bg1="lt1" tx1="dk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6" name="Google Shape;116;p4"/>
          <p:cNvSpPr txBox="1"/>
          <p:nvPr/>
        </p:nvSpPr>
        <p:spPr>
          <a:xfrm>
            <a:off x="11583978" y="6263425"/>
            <a:ext cx="338400" cy="393600"/>
          </a:xfrm>
          <a:prstGeom prst="rect">
            <a:avLst/>
          </a:prstGeom>
          <a:noFill/>
          <a:ln>
            <a:noFill/>
          </a:ln>
        </p:spPr>
        <p:txBody>
          <a:bodyPr spcFirstLastPara="1" wrap="square" lIns="92000" tIns="92000" rIns="92000" bIns="92000" anchor="ctr" anchorCtr="0">
            <a:noAutofit/>
          </a:bodyPr>
          <a:lstStyle/>
          <a:p>
            <a:pPr marL="0" lvl="0" indent="0" algn="ctr" rtl="0">
              <a:spcBef>
                <a:spcPts val="0"/>
              </a:spcBef>
              <a:spcAft>
                <a:spcPts val="0"/>
              </a:spcAft>
              <a:buNone/>
            </a:pPr>
            <a:fld id="{00000000-1234-1234-1234-123412341234}" type="slidenum">
              <a:rPr lang="ru-RU">
                <a:solidFill>
                  <a:srgbClr val="22416D"/>
                </a:solidFill>
              </a:rPr>
              <a:t>28</a:t>
            </a:fld>
            <a:endParaRPr>
              <a:solidFill>
                <a:srgbClr val="22416D"/>
              </a:solidFill>
            </a:endParaRPr>
          </a:p>
        </p:txBody>
      </p:sp>
      <p:sp>
        <p:nvSpPr>
          <p:cNvPr id="6" name="Заголовок 1"/>
          <p:cNvSpPr>
            <a:spLocks noGrp="1"/>
          </p:cNvSpPr>
          <p:nvPr>
            <p:ph type="title"/>
          </p:nvPr>
        </p:nvSpPr>
        <p:spPr>
          <a:xfrm>
            <a:off x="838199" y="365125"/>
            <a:ext cx="9234055" cy="1325563"/>
          </a:xfrm>
        </p:spPr>
        <p:txBody>
          <a:bodyPr>
            <a:noAutofit/>
          </a:bodyPr>
          <a:lstStyle/>
          <a:p>
            <a:r>
              <a:rPr lang="en-US" sz="4800" b="1" dirty="0" smtClean="0">
                <a:solidFill>
                  <a:schemeClr val="accent5">
                    <a:lumMod val="75000"/>
                  </a:schemeClr>
                </a:solidFill>
                <a:latin typeface="Cambria" panose="02040503050406030204" pitchFamily="18" charset="0"/>
              </a:rPr>
              <a:t>III.</a:t>
            </a:r>
            <a:r>
              <a:rPr lang="ru-RU" sz="4800" b="1" dirty="0" smtClean="0">
                <a:solidFill>
                  <a:schemeClr val="accent5">
                    <a:lumMod val="75000"/>
                  </a:schemeClr>
                </a:solidFill>
                <a:latin typeface="Cambria" panose="02040503050406030204" pitchFamily="18" charset="0"/>
              </a:rPr>
              <a:t> Интеллектуальные </a:t>
            </a:r>
            <a:r>
              <a:rPr lang="ru-RU" sz="4800" b="1" dirty="0">
                <a:solidFill>
                  <a:schemeClr val="accent2"/>
                </a:solidFill>
                <a:latin typeface="Cambria" panose="02040503050406030204" pitchFamily="18" charset="0"/>
              </a:rPr>
              <a:t>права</a:t>
            </a:r>
          </a:p>
        </p:txBody>
      </p:sp>
      <p:sp>
        <p:nvSpPr>
          <p:cNvPr id="2" name="Прямоугольник 1"/>
          <p:cNvSpPr/>
          <p:nvPr/>
        </p:nvSpPr>
        <p:spPr>
          <a:xfrm>
            <a:off x="685798" y="2537297"/>
            <a:ext cx="10591802" cy="3108543"/>
          </a:xfrm>
          <a:prstGeom prst="rect">
            <a:avLst/>
          </a:prstGeom>
        </p:spPr>
        <p:txBody>
          <a:bodyPr wrap="square">
            <a:spAutoFit/>
          </a:bodyPr>
          <a:lstStyle/>
          <a:p>
            <a:pPr indent="342900"/>
            <a:r>
              <a:rPr lang="ru-RU" sz="2800" b="1" dirty="0" smtClean="0">
                <a:latin typeface="Cambria" panose="02040503050406030204" pitchFamily="18" charset="0"/>
                <a:ea typeface="Cambria" panose="02040503050406030204" pitchFamily="18" charset="0"/>
              </a:rPr>
              <a:t>Распоряжение исключительным правом</a:t>
            </a:r>
          </a:p>
          <a:p>
            <a:pPr indent="342900"/>
            <a:endParaRPr lang="ru-RU" sz="2800" b="1" dirty="0">
              <a:latin typeface="Cambria" panose="02040503050406030204" pitchFamily="18" charset="0"/>
              <a:ea typeface="Cambria" panose="02040503050406030204" pitchFamily="18" charset="0"/>
            </a:endParaRPr>
          </a:p>
          <a:p>
            <a:pPr indent="342900"/>
            <a:r>
              <a:rPr lang="ru-RU" sz="2800" dirty="0">
                <a:latin typeface="Cambria" panose="02040503050406030204" pitchFamily="18" charset="0"/>
                <a:ea typeface="Cambria" panose="02040503050406030204" pitchFamily="18" charset="0"/>
              </a:rPr>
              <a:t>- договор об отчуждении исключительного права на произведение;</a:t>
            </a:r>
          </a:p>
          <a:p>
            <a:pPr indent="342900"/>
            <a:r>
              <a:rPr lang="ru-RU" sz="2800" dirty="0">
                <a:latin typeface="Cambria" panose="02040503050406030204" pitchFamily="18" charset="0"/>
                <a:ea typeface="Cambria" panose="02040503050406030204" pitchFamily="18" charset="0"/>
              </a:rPr>
              <a:t>- лицензионный договор о предоставлении права на использование.</a:t>
            </a:r>
          </a:p>
          <a:p>
            <a:pPr indent="342900"/>
            <a:endParaRPr lang="ru-RU"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1055365"/>
      </p:ext>
    </p:extLst>
  </p:cSld>
  <p:clrMapOvr>
    <a:overrideClrMapping bg1="lt1" tx1="dk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6" name="Google Shape;116;p4"/>
          <p:cNvSpPr txBox="1"/>
          <p:nvPr/>
        </p:nvSpPr>
        <p:spPr>
          <a:xfrm>
            <a:off x="11583978" y="6263425"/>
            <a:ext cx="338400" cy="393600"/>
          </a:xfrm>
          <a:prstGeom prst="rect">
            <a:avLst/>
          </a:prstGeom>
          <a:noFill/>
          <a:ln>
            <a:noFill/>
          </a:ln>
        </p:spPr>
        <p:txBody>
          <a:bodyPr spcFirstLastPara="1" wrap="square" lIns="92000" tIns="92000" rIns="92000" bIns="92000" anchor="ctr" anchorCtr="0">
            <a:noAutofit/>
          </a:bodyPr>
          <a:lstStyle/>
          <a:p>
            <a:pPr marL="0" lvl="0" indent="0" algn="ctr" rtl="0">
              <a:spcBef>
                <a:spcPts val="0"/>
              </a:spcBef>
              <a:spcAft>
                <a:spcPts val="0"/>
              </a:spcAft>
              <a:buNone/>
            </a:pPr>
            <a:fld id="{00000000-1234-1234-1234-123412341234}" type="slidenum">
              <a:rPr lang="ru-RU">
                <a:solidFill>
                  <a:srgbClr val="22416D"/>
                </a:solidFill>
              </a:rPr>
              <a:t>29</a:t>
            </a:fld>
            <a:endParaRPr>
              <a:solidFill>
                <a:srgbClr val="22416D"/>
              </a:solidFill>
            </a:endParaRPr>
          </a:p>
        </p:txBody>
      </p:sp>
      <p:sp>
        <p:nvSpPr>
          <p:cNvPr id="6" name="Заголовок 1"/>
          <p:cNvSpPr>
            <a:spLocks noGrp="1"/>
          </p:cNvSpPr>
          <p:nvPr>
            <p:ph type="title"/>
          </p:nvPr>
        </p:nvSpPr>
        <p:spPr>
          <a:xfrm>
            <a:off x="838199" y="365125"/>
            <a:ext cx="9234055" cy="1325563"/>
          </a:xfrm>
        </p:spPr>
        <p:txBody>
          <a:bodyPr>
            <a:noAutofit/>
          </a:bodyPr>
          <a:lstStyle/>
          <a:p>
            <a:r>
              <a:rPr lang="en-US" sz="4800" b="1" dirty="0" smtClean="0">
                <a:solidFill>
                  <a:schemeClr val="accent5">
                    <a:lumMod val="75000"/>
                  </a:schemeClr>
                </a:solidFill>
                <a:latin typeface="Cambria" panose="02040503050406030204" pitchFamily="18" charset="0"/>
              </a:rPr>
              <a:t>III.</a:t>
            </a:r>
            <a:r>
              <a:rPr lang="ru-RU" sz="4800" b="1" dirty="0" smtClean="0">
                <a:solidFill>
                  <a:schemeClr val="accent5">
                    <a:lumMod val="75000"/>
                  </a:schemeClr>
                </a:solidFill>
                <a:latin typeface="Cambria" panose="02040503050406030204" pitchFamily="18" charset="0"/>
              </a:rPr>
              <a:t> Интеллектуальные </a:t>
            </a:r>
            <a:r>
              <a:rPr lang="ru-RU" sz="4800" b="1" dirty="0">
                <a:solidFill>
                  <a:schemeClr val="accent2"/>
                </a:solidFill>
                <a:latin typeface="Cambria" panose="02040503050406030204" pitchFamily="18" charset="0"/>
              </a:rPr>
              <a:t>права</a:t>
            </a:r>
          </a:p>
        </p:txBody>
      </p:sp>
      <p:sp>
        <p:nvSpPr>
          <p:cNvPr id="2" name="Прямоугольник 1"/>
          <p:cNvSpPr/>
          <p:nvPr/>
        </p:nvSpPr>
        <p:spPr>
          <a:xfrm>
            <a:off x="658088" y="2080097"/>
            <a:ext cx="11264289" cy="3970318"/>
          </a:xfrm>
          <a:prstGeom prst="rect">
            <a:avLst/>
          </a:prstGeom>
        </p:spPr>
        <p:txBody>
          <a:bodyPr wrap="square">
            <a:spAutoFit/>
          </a:bodyPr>
          <a:lstStyle/>
          <a:p>
            <a:pPr indent="342900"/>
            <a:r>
              <a:rPr lang="ru-RU" sz="2800" b="1" dirty="0" smtClean="0">
                <a:latin typeface="Cambria" panose="02040503050406030204" pitchFamily="18" charset="0"/>
                <a:ea typeface="Cambria" panose="02040503050406030204" pitchFamily="18" charset="0"/>
              </a:rPr>
              <a:t>Договор </a:t>
            </a:r>
            <a:r>
              <a:rPr lang="ru-RU" sz="2800" b="1" dirty="0">
                <a:latin typeface="Cambria" panose="02040503050406030204" pitchFamily="18" charset="0"/>
                <a:ea typeface="Cambria" panose="02040503050406030204" pitchFamily="18" charset="0"/>
              </a:rPr>
              <a:t>об отчуждении исключительного права на </a:t>
            </a:r>
            <a:r>
              <a:rPr lang="ru-RU" sz="2800" b="1" dirty="0" smtClean="0">
                <a:latin typeface="Cambria" panose="02040503050406030204" pitchFamily="18" charset="0"/>
                <a:ea typeface="Cambria" panose="02040503050406030204" pitchFamily="18" charset="0"/>
              </a:rPr>
              <a:t>произведение</a:t>
            </a:r>
          </a:p>
          <a:p>
            <a:pPr indent="342900"/>
            <a:endParaRPr lang="ru-RU" sz="2800" b="1" dirty="0">
              <a:latin typeface="Cambria" panose="02040503050406030204" pitchFamily="18" charset="0"/>
              <a:ea typeface="Cambria" panose="02040503050406030204" pitchFamily="18" charset="0"/>
            </a:endParaRPr>
          </a:p>
          <a:p>
            <a:pPr marL="457200" indent="-457200">
              <a:buFontTx/>
              <a:buChar char="-"/>
            </a:pPr>
            <a:r>
              <a:rPr lang="ru-RU" sz="2800" dirty="0" smtClean="0">
                <a:latin typeface="Cambria" panose="02040503050406030204" pitchFamily="18" charset="0"/>
                <a:ea typeface="Cambria" panose="02040503050406030204" pitchFamily="18" charset="0"/>
              </a:rPr>
              <a:t>Предмет (передача и индивидуализация исключительных прав);</a:t>
            </a:r>
          </a:p>
          <a:p>
            <a:pPr marL="457200" indent="-457200">
              <a:buFontTx/>
              <a:buChar char="-"/>
            </a:pPr>
            <a:r>
              <a:rPr lang="ru-RU" sz="2800" dirty="0" smtClean="0">
                <a:latin typeface="Cambria" panose="02040503050406030204" pitchFamily="18" charset="0"/>
                <a:ea typeface="Cambria" panose="02040503050406030204" pitchFamily="18" charset="0"/>
              </a:rPr>
              <a:t>Форма (письменная);</a:t>
            </a:r>
          </a:p>
          <a:p>
            <a:pPr marL="457200" indent="-457200">
              <a:buFontTx/>
              <a:buChar char="-"/>
            </a:pPr>
            <a:r>
              <a:rPr lang="ru-RU" sz="2800" dirty="0" smtClean="0">
                <a:latin typeface="Cambria" panose="02040503050406030204" pitchFamily="18" charset="0"/>
                <a:ea typeface="Cambria" panose="02040503050406030204" pitchFamily="18" charset="0"/>
              </a:rPr>
              <a:t>Содержание (с одной стороны – передача права, с другой – выплата вознаграждения).</a:t>
            </a:r>
          </a:p>
          <a:p>
            <a:pPr marL="457200" indent="-457200">
              <a:buFontTx/>
              <a:buChar char="-"/>
            </a:pPr>
            <a:endParaRPr lang="ru-RU" sz="2800" dirty="0">
              <a:latin typeface="Cambria" panose="02040503050406030204" pitchFamily="18" charset="0"/>
              <a:ea typeface="Cambria" panose="02040503050406030204" pitchFamily="18" charset="0"/>
            </a:endParaRPr>
          </a:p>
          <a:p>
            <a:pPr indent="342900"/>
            <a:endParaRPr lang="ru-RU"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90030980"/>
      </p:ext>
    </p:extLst>
  </p:cSld>
  <p:clrMapOvr>
    <a:overrideClrMapping bg1="lt1" tx1="dk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9" name="Google Shape;99;p2"/>
          <p:cNvSpPr txBox="1"/>
          <p:nvPr/>
        </p:nvSpPr>
        <p:spPr>
          <a:xfrm>
            <a:off x="1036450" y="490050"/>
            <a:ext cx="6552000" cy="896700"/>
          </a:xfrm>
          <a:prstGeom prst="rect">
            <a:avLst/>
          </a:prstGeom>
          <a:noFill/>
          <a:ln>
            <a:noFill/>
          </a:ln>
        </p:spPr>
        <p:txBody>
          <a:bodyPr spcFirstLastPara="1" wrap="square" lIns="92725" tIns="92725" rIns="92725" bIns="92725" anchor="t" anchorCtr="0">
            <a:noAutofit/>
          </a:bodyPr>
          <a:lstStyle/>
          <a:p>
            <a:pPr marL="0" lvl="0" indent="0" algn="l" rtl="0">
              <a:lnSpc>
                <a:spcPct val="100000"/>
              </a:lnSpc>
              <a:spcBef>
                <a:spcPts val="0"/>
              </a:spcBef>
              <a:spcAft>
                <a:spcPts val="0"/>
              </a:spcAft>
              <a:buNone/>
            </a:pPr>
            <a:r>
              <a:rPr lang="ru-RU" sz="4800" b="1" dirty="0">
                <a:solidFill>
                  <a:schemeClr val="accent5">
                    <a:lumMod val="75000"/>
                  </a:schemeClr>
                </a:solidFill>
                <a:latin typeface="Cambria" panose="02040503050406030204" pitchFamily="18" charset="0"/>
                <a:ea typeface="Calibri"/>
                <a:cs typeface="Calibri"/>
                <a:sym typeface="Montserrat"/>
              </a:rPr>
              <a:t>План</a:t>
            </a:r>
            <a:endParaRPr sz="4800" b="1" dirty="0">
              <a:solidFill>
                <a:schemeClr val="accent5">
                  <a:lumMod val="75000"/>
                </a:schemeClr>
              </a:solidFill>
              <a:latin typeface="Cambria" panose="02040503050406030204" pitchFamily="18" charset="0"/>
              <a:ea typeface="Calibri"/>
              <a:cs typeface="Calibri"/>
              <a:sym typeface="Montserrat"/>
            </a:endParaRPr>
          </a:p>
        </p:txBody>
      </p:sp>
      <p:sp>
        <p:nvSpPr>
          <p:cNvPr id="100" name="Google Shape;100;p2"/>
          <p:cNvSpPr txBox="1"/>
          <p:nvPr/>
        </p:nvSpPr>
        <p:spPr>
          <a:xfrm>
            <a:off x="11583978" y="6263425"/>
            <a:ext cx="338400" cy="393600"/>
          </a:xfrm>
          <a:prstGeom prst="rect">
            <a:avLst/>
          </a:prstGeom>
          <a:noFill/>
          <a:ln>
            <a:noFill/>
          </a:ln>
        </p:spPr>
        <p:txBody>
          <a:bodyPr spcFirstLastPara="1" wrap="square" lIns="92000" tIns="92000" rIns="92000" bIns="92000" anchor="ctr" anchorCtr="0">
            <a:noAutofit/>
          </a:bodyPr>
          <a:lstStyle/>
          <a:p>
            <a:pPr marL="0" lvl="0" indent="0" algn="ctr" rtl="0">
              <a:spcBef>
                <a:spcPts val="0"/>
              </a:spcBef>
              <a:spcAft>
                <a:spcPts val="0"/>
              </a:spcAft>
              <a:buNone/>
            </a:pPr>
            <a:fld id="{00000000-1234-1234-1234-123412341234}" type="slidenum">
              <a:rPr lang="ru-RU">
                <a:solidFill>
                  <a:srgbClr val="22416D"/>
                </a:solidFill>
              </a:rPr>
              <a:t>3</a:t>
            </a:fld>
            <a:endParaRPr>
              <a:solidFill>
                <a:srgbClr val="22416D"/>
              </a:solidFill>
            </a:endParaRPr>
          </a:p>
        </p:txBody>
      </p:sp>
      <p:sp>
        <p:nvSpPr>
          <p:cNvPr id="5" name="Объект 2"/>
          <p:cNvSpPr txBox="1">
            <a:spLocks/>
          </p:cNvSpPr>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71500" indent="-571500">
              <a:buFont typeface="Arial"/>
              <a:buAutoNum type="romanUcPeriod"/>
            </a:pPr>
            <a:r>
              <a:rPr lang="ru-RU" b="1" dirty="0" smtClean="0">
                <a:latin typeface="Montserrat" panose="020B0604020202020204" charset="-52"/>
              </a:rPr>
              <a:t>Понятие и виды интеллектуальной собственности</a:t>
            </a:r>
          </a:p>
          <a:p>
            <a:pPr marL="571500" indent="-571500">
              <a:buFont typeface="Arial"/>
              <a:buAutoNum type="romanUcPeriod"/>
            </a:pPr>
            <a:r>
              <a:rPr lang="ru-RU" b="1" dirty="0" smtClean="0">
                <a:latin typeface="Montserrat" panose="020B0604020202020204" charset="-52"/>
              </a:rPr>
              <a:t>Авторское право</a:t>
            </a:r>
          </a:p>
          <a:p>
            <a:pPr marL="571500" indent="-571500">
              <a:buFont typeface="Arial"/>
              <a:buAutoNum type="romanUcPeriod"/>
            </a:pPr>
            <a:r>
              <a:rPr lang="ru-RU" b="1" dirty="0" smtClean="0">
                <a:latin typeface="Montserrat" panose="020B0604020202020204" charset="-52"/>
              </a:rPr>
              <a:t>Интеллектуальные права</a:t>
            </a:r>
          </a:p>
          <a:p>
            <a:pPr marL="571500" indent="-571500">
              <a:buFont typeface="Arial"/>
              <a:buAutoNum type="romanUcPeriod"/>
            </a:pPr>
            <a:r>
              <a:rPr lang="ru-RU" b="1" dirty="0" smtClean="0">
                <a:latin typeface="Montserrat" panose="020B0604020202020204" charset="-52"/>
              </a:rPr>
              <a:t>Наименование НКО</a:t>
            </a:r>
          </a:p>
          <a:p>
            <a:pPr marL="571500" indent="-571500">
              <a:buFont typeface="Arial"/>
              <a:buAutoNum type="romanUcPeriod"/>
            </a:pPr>
            <a:r>
              <a:rPr lang="ru-RU" b="1" dirty="0" smtClean="0">
                <a:latin typeface="Montserrat" panose="020B0604020202020204" charset="-52"/>
              </a:rPr>
              <a:t>Товарный знак</a:t>
            </a:r>
          </a:p>
        </p:txBody>
      </p:sp>
    </p:spTree>
    <p:extLst>
      <p:ext uri="{BB962C8B-B14F-4D97-AF65-F5344CB8AC3E}">
        <p14:creationId xmlns:p14="http://schemas.microsoft.com/office/powerpoint/2010/main" val="20729170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6" name="Google Shape;116;p4"/>
          <p:cNvSpPr txBox="1"/>
          <p:nvPr/>
        </p:nvSpPr>
        <p:spPr>
          <a:xfrm>
            <a:off x="11583978" y="6263425"/>
            <a:ext cx="338400" cy="393600"/>
          </a:xfrm>
          <a:prstGeom prst="rect">
            <a:avLst/>
          </a:prstGeom>
          <a:noFill/>
          <a:ln>
            <a:noFill/>
          </a:ln>
        </p:spPr>
        <p:txBody>
          <a:bodyPr spcFirstLastPara="1" wrap="square" lIns="92000" tIns="92000" rIns="92000" bIns="92000" anchor="ctr" anchorCtr="0">
            <a:noAutofit/>
          </a:bodyPr>
          <a:lstStyle/>
          <a:p>
            <a:pPr marL="0" lvl="0" indent="0" algn="ctr" rtl="0">
              <a:spcBef>
                <a:spcPts val="0"/>
              </a:spcBef>
              <a:spcAft>
                <a:spcPts val="0"/>
              </a:spcAft>
              <a:buNone/>
            </a:pPr>
            <a:fld id="{00000000-1234-1234-1234-123412341234}" type="slidenum">
              <a:rPr lang="ru-RU">
                <a:solidFill>
                  <a:srgbClr val="22416D"/>
                </a:solidFill>
              </a:rPr>
              <a:t>30</a:t>
            </a:fld>
            <a:endParaRPr>
              <a:solidFill>
                <a:srgbClr val="22416D"/>
              </a:solidFill>
            </a:endParaRPr>
          </a:p>
        </p:txBody>
      </p:sp>
      <p:sp>
        <p:nvSpPr>
          <p:cNvPr id="6" name="Заголовок 1"/>
          <p:cNvSpPr>
            <a:spLocks noGrp="1"/>
          </p:cNvSpPr>
          <p:nvPr>
            <p:ph type="title"/>
          </p:nvPr>
        </p:nvSpPr>
        <p:spPr>
          <a:xfrm>
            <a:off x="838199" y="365125"/>
            <a:ext cx="9234055" cy="1325563"/>
          </a:xfrm>
        </p:spPr>
        <p:txBody>
          <a:bodyPr>
            <a:noAutofit/>
          </a:bodyPr>
          <a:lstStyle/>
          <a:p>
            <a:r>
              <a:rPr lang="en-US" sz="4800" b="1" dirty="0" smtClean="0">
                <a:solidFill>
                  <a:schemeClr val="accent5">
                    <a:lumMod val="75000"/>
                  </a:schemeClr>
                </a:solidFill>
                <a:latin typeface="Cambria" panose="02040503050406030204" pitchFamily="18" charset="0"/>
              </a:rPr>
              <a:t>III.</a:t>
            </a:r>
            <a:r>
              <a:rPr lang="ru-RU" sz="4800" b="1" dirty="0" smtClean="0">
                <a:solidFill>
                  <a:schemeClr val="accent5">
                    <a:lumMod val="75000"/>
                  </a:schemeClr>
                </a:solidFill>
                <a:latin typeface="Cambria" panose="02040503050406030204" pitchFamily="18" charset="0"/>
              </a:rPr>
              <a:t> Интеллектуальные </a:t>
            </a:r>
            <a:r>
              <a:rPr lang="ru-RU" sz="4800" b="1" dirty="0">
                <a:solidFill>
                  <a:schemeClr val="accent2"/>
                </a:solidFill>
                <a:latin typeface="Cambria" panose="02040503050406030204" pitchFamily="18" charset="0"/>
              </a:rPr>
              <a:t>права</a:t>
            </a:r>
          </a:p>
        </p:txBody>
      </p:sp>
      <p:sp>
        <p:nvSpPr>
          <p:cNvPr id="2" name="Прямоугольник 1"/>
          <p:cNvSpPr/>
          <p:nvPr/>
        </p:nvSpPr>
        <p:spPr>
          <a:xfrm>
            <a:off x="658088" y="2080097"/>
            <a:ext cx="11264289" cy="4832092"/>
          </a:xfrm>
          <a:prstGeom prst="rect">
            <a:avLst/>
          </a:prstGeom>
        </p:spPr>
        <p:txBody>
          <a:bodyPr wrap="square">
            <a:spAutoFit/>
          </a:bodyPr>
          <a:lstStyle/>
          <a:p>
            <a:pPr indent="342900"/>
            <a:r>
              <a:rPr lang="ru-RU" sz="2800" b="1" dirty="0">
                <a:latin typeface="Cambria" panose="02040503050406030204" pitchFamily="18" charset="0"/>
                <a:ea typeface="Cambria" panose="02040503050406030204" pitchFamily="18" charset="0"/>
              </a:rPr>
              <a:t>Лицензионный договор о предоставлении права на </a:t>
            </a:r>
            <a:r>
              <a:rPr lang="ru-RU" sz="2800" b="1" dirty="0" smtClean="0">
                <a:latin typeface="Cambria" panose="02040503050406030204" pitchFamily="18" charset="0"/>
                <a:ea typeface="Cambria" panose="02040503050406030204" pitchFamily="18" charset="0"/>
              </a:rPr>
              <a:t>использование (простая/исключительная лицензия)</a:t>
            </a:r>
          </a:p>
          <a:p>
            <a:pPr indent="342900"/>
            <a:endParaRPr lang="ru-RU" sz="2800" b="1" dirty="0">
              <a:latin typeface="Cambria" panose="02040503050406030204" pitchFamily="18" charset="0"/>
              <a:ea typeface="Cambria" panose="02040503050406030204" pitchFamily="18" charset="0"/>
            </a:endParaRPr>
          </a:p>
          <a:p>
            <a:pPr marL="457200" indent="-457200">
              <a:buFontTx/>
              <a:buChar char="-"/>
            </a:pPr>
            <a:r>
              <a:rPr lang="ru-RU" sz="2800" dirty="0" smtClean="0">
                <a:latin typeface="Cambria" panose="02040503050406030204" pitchFamily="18" charset="0"/>
                <a:ea typeface="Cambria" panose="02040503050406030204" pitchFamily="18" charset="0"/>
              </a:rPr>
              <a:t>Предмет (пределы и способы использования);</a:t>
            </a:r>
          </a:p>
          <a:p>
            <a:pPr marL="457200" indent="-457200">
              <a:buFontTx/>
              <a:buChar char="-"/>
            </a:pPr>
            <a:r>
              <a:rPr lang="ru-RU" sz="2800" dirty="0" smtClean="0">
                <a:latin typeface="Cambria" panose="02040503050406030204" pitchFamily="18" charset="0"/>
                <a:ea typeface="Cambria" panose="02040503050406030204" pitchFamily="18" charset="0"/>
              </a:rPr>
              <a:t>Срок (по умолчанию – 5 лет);</a:t>
            </a:r>
          </a:p>
          <a:p>
            <a:pPr marL="457200" indent="-457200">
              <a:buFontTx/>
              <a:buChar char="-"/>
            </a:pPr>
            <a:r>
              <a:rPr lang="ru-RU" sz="2800" dirty="0" smtClean="0">
                <a:latin typeface="Cambria" panose="02040503050406030204" pitchFamily="18" charset="0"/>
                <a:ea typeface="Cambria" panose="02040503050406030204" pitchFamily="18" charset="0"/>
              </a:rPr>
              <a:t>Территория (по умолчанию – Россия);</a:t>
            </a:r>
          </a:p>
          <a:p>
            <a:pPr marL="457200" indent="-457200">
              <a:buFontTx/>
              <a:buChar char="-"/>
            </a:pPr>
            <a:r>
              <a:rPr lang="ru-RU" sz="2800" dirty="0" smtClean="0">
                <a:latin typeface="Cambria" panose="02040503050406030204" pitchFamily="18" charset="0"/>
                <a:ea typeface="Cambria" panose="02040503050406030204" pitchFamily="18" charset="0"/>
              </a:rPr>
              <a:t>Форма (письменная);</a:t>
            </a:r>
          </a:p>
          <a:p>
            <a:pPr marL="457200" indent="-457200">
              <a:buFontTx/>
              <a:buChar char="-"/>
            </a:pPr>
            <a:r>
              <a:rPr lang="ru-RU" sz="2800" dirty="0" smtClean="0">
                <a:latin typeface="Cambria" panose="02040503050406030204" pitchFamily="18" charset="0"/>
                <a:ea typeface="Cambria" panose="02040503050406030204" pitchFamily="18" charset="0"/>
              </a:rPr>
              <a:t>Содержание (с одной стороны – предоставление прав, с другой – выплата вознаграждения).</a:t>
            </a:r>
          </a:p>
          <a:p>
            <a:pPr marL="457200" indent="-457200">
              <a:buFontTx/>
              <a:buChar char="-"/>
            </a:pPr>
            <a:endParaRPr lang="ru-RU" sz="2800" dirty="0">
              <a:latin typeface="Cambria" panose="02040503050406030204" pitchFamily="18" charset="0"/>
              <a:ea typeface="Cambria" panose="02040503050406030204" pitchFamily="18" charset="0"/>
            </a:endParaRPr>
          </a:p>
          <a:p>
            <a:pPr indent="342900"/>
            <a:endParaRPr lang="ru-RU"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45035930"/>
      </p:ext>
    </p:extLst>
  </p:cSld>
  <p:clrMapOvr>
    <a:overrideClrMapping bg1="lt1" tx1="dk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6" name="Google Shape;116;p4"/>
          <p:cNvSpPr txBox="1"/>
          <p:nvPr/>
        </p:nvSpPr>
        <p:spPr>
          <a:xfrm>
            <a:off x="11583978" y="6263425"/>
            <a:ext cx="338400" cy="393600"/>
          </a:xfrm>
          <a:prstGeom prst="rect">
            <a:avLst/>
          </a:prstGeom>
          <a:noFill/>
          <a:ln>
            <a:noFill/>
          </a:ln>
        </p:spPr>
        <p:txBody>
          <a:bodyPr spcFirstLastPara="1" wrap="square" lIns="92000" tIns="92000" rIns="92000" bIns="92000" anchor="ctr" anchorCtr="0">
            <a:noAutofit/>
          </a:bodyPr>
          <a:lstStyle/>
          <a:p>
            <a:pPr marL="0" lvl="0" indent="0" algn="ctr" rtl="0">
              <a:spcBef>
                <a:spcPts val="0"/>
              </a:spcBef>
              <a:spcAft>
                <a:spcPts val="0"/>
              </a:spcAft>
              <a:buNone/>
            </a:pPr>
            <a:fld id="{00000000-1234-1234-1234-123412341234}" type="slidenum">
              <a:rPr lang="ru-RU">
                <a:solidFill>
                  <a:srgbClr val="22416D"/>
                </a:solidFill>
              </a:rPr>
              <a:t>31</a:t>
            </a:fld>
            <a:endParaRPr>
              <a:solidFill>
                <a:srgbClr val="22416D"/>
              </a:solidFill>
            </a:endParaRPr>
          </a:p>
        </p:txBody>
      </p:sp>
      <p:sp>
        <p:nvSpPr>
          <p:cNvPr id="6" name="Заголовок 1"/>
          <p:cNvSpPr>
            <a:spLocks noGrp="1"/>
          </p:cNvSpPr>
          <p:nvPr>
            <p:ph type="title"/>
          </p:nvPr>
        </p:nvSpPr>
        <p:spPr>
          <a:xfrm>
            <a:off x="838199" y="365125"/>
            <a:ext cx="9234055" cy="1325563"/>
          </a:xfrm>
        </p:spPr>
        <p:txBody>
          <a:bodyPr>
            <a:noAutofit/>
          </a:bodyPr>
          <a:lstStyle/>
          <a:p>
            <a:r>
              <a:rPr lang="en-US" sz="4800" b="1" dirty="0" smtClean="0">
                <a:solidFill>
                  <a:schemeClr val="accent5">
                    <a:lumMod val="75000"/>
                  </a:schemeClr>
                </a:solidFill>
                <a:latin typeface="Cambria" panose="02040503050406030204" pitchFamily="18" charset="0"/>
              </a:rPr>
              <a:t>III.</a:t>
            </a:r>
            <a:r>
              <a:rPr lang="ru-RU" sz="4800" b="1" dirty="0" smtClean="0">
                <a:solidFill>
                  <a:schemeClr val="accent5">
                    <a:lumMod val="75000"/>
                  </a:schemeClr>
                </a:solidFill>
                <a:latin typeface="Cambria" panose="02040503050406030204" pitchFamily="18" charset="0"/>
              </a:rPr>
              <a:t> Интеллектуальные </a:t>
            </a:r>
            <a:r>
              <a:rPr lang="ru-RU" sz="4800" b="1" dirty="0">
                <a:solidFill>
                  <a:schemeClr val="accent2"/>
                </a:solidFill>
                <a:latin typeface="Cambria" panose="02040503050406030204" pitchFamily="18" charset="0"/>
              </a:rPr>
              <a:t>права</a:t>
            </a:r>
          </a:p>
        </p:txBody>
      </p:sp>
      <p:sp>
        <p:nvSpPr>
          <p:cNvPr id="2" name="Прямоугольник 1"/>
          <p:cNvSpPr/>
          <p:nvPr/>
        </p:nvSpPr>
        <p:spPr>
          <a:xfrm>
            <a:off x="658088" y="2080097"/>
            <a:ext cx="11264289" cy="2677656"/>
          </a:xfrm>
          <a:prstGeom prst="rect">
            <a:avLst/>
          </a:prstGeom>
        </p:spPr>
        <p:txBody>
          <a:bodyPr wrap="square">
            <a:spAutoFit/>
          </a:bodyPr>
          <a:lstStyle/>
          <a:p>
            <a:pPr indent="342900"/>
            <a:r>
              <a:rPr lang="ru-RU" sz="2800" b="1" dirty="0" smtClean="0">
                <a:latin typeface="Cambria" panose="02040503050406030204" pitchFamily="18" charset="0"/>
                <a:ea typeface="Cambria" panose="02040503050406030204" pitchFamily="18" charset="0"/>
              </a:rPr>
              <a:t>Авторский </a:t>
            </a:r>
            <a:r>
              <a:rPr lang="ru-RU" sz="2800" b="1" dirty="0">
                <a:latin typeface="Cambria" panose="02040503050406030204" pitchFamily="18" charset="0"/>
                <a:ea typeface="Cambria" panose="02040503050406030204" pitchFamily="18" charset="0"/>
              </a:rPr>
              <a:t>договор </a:t>
            </a:r>
            <a:r>
              <a:rPr lang="ru-RU" sz="2800" b="1" dirty="0" smtClean="0">
                <a:latin typeface="Cambria" panose="02040503050406030204" pitchFamily="18" charset="0"/>
                <a:ea typeface="Cambria" panose="02040503050406030204" pitchFamily="18" charset="0"/>
              </a:rPr>
              <a:t>заказа</a:t>
            </a:r>
          </a:p>
          <a:p>
            <a:pPr indent="342900"/>
            <a:endParaRPr lang="ru-RU" sz="2800" b="1" dirty="0">
              <a:latin typeface="Cambria" panose="02040503050406030204" pitchFamily="18" charset="0"/>
              <a:ea typeface="Cambria" panose="02040503050406030204" pitchFamily="18" charset="0"/>
            </a:endParaRPr>
          </a:p>
          <a:p>
            <a:pPr indent="342900"/>
            <a:r>
              <a:rPr lang="ru-RU" sz="2800" dirty="0" smtClean="0">
                <a:latin typeface="Cambria" panose="02040503050406030204" pitchFamily="18" charset="0"/>
                <a:ea typeface="Cambria" panose="02040503050406030204" pitchFamily="18" charset="0"/>
              </a:rPr>
              <a:t>Договор </a:t>
            </a:r>
            <a:r>
              <a:rPr lang="ru-RU" sz="2800" dirty="0">
                <a:latin typeface="Cambria" panose="02040503050406030204" pitchFamily="18" charset="0"/>
                <a:ea typeface="Cambria" panose="02040503050406030204" pitchFamily="18" charset="0"/>
              </a:rPr>
              <a:t>заключается в отношении произведений, которые еще только предстоит </a:t>
            </a:r>
            <a:r>
              <a:rPr lang="ru-RU" sz="2800" dirty="0" smtClean="0">
                <a:latin typeface="Cambria" panose="02040503050406030204" pitchFamily="18" charset="0"/>
                <a:ea typeface="Cambria" panose="02040503050406030204" pitchFamily="18" charset="0"/>
              </a:rPr>
              <a:t>создать.</a:t>
            </a:r>
          </a:p>
          <a:p>
            <a:pPr marL="457200" indent="-457200">
              <a:buFontTx/>
              <a:buChar char="-"/>
            </a:pPr>
            <a:endParaRPr lang="ru-RU" sz="2800" dirty="0">
              <a:latin typeface="Cambria" panose="02040503050406030204" pitchFamily="18" charset="0"/>
              <a:ea typeface="Cambria" panose="02040503050406030204" pitchFamily="18" charset="0"/>
            </a:endParaRPr>
          </a:p>
          <a:p>
            <a:pPr indent="342900"/>
            <a:endParaRPr lang="ru-RU"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0731633"/>
      </p:ext>
    </p:extLst>
  </p:cSld>
  <p:clrMapOvr>
    <a:overrideClrMapping bg1="lt1" tx1="dk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6" name="Google Shape;116;p4"/>
          <p:cNvSpPr txBox="1"/>
          <p:nvPr/>
        </p:nvSpPr>
        <p:spPr>
          <a:xfrm>
            <a:off x="11583978" y="6263425"/>
            <a:ext cx="338400" cy="393600"/>
          </a:xfrm>
          <a:prstGeom prst="rect">
            <a:avLst/>
          </a:prstGeom>
          <a:noFill/>
          <a:ln>
            <a:noFill/>
          </a:ln>
        </p:spPr>
        <p:txBody>
          <a:bodyPr spcFirstLastPara="1" wrap="square" lIns="92000" tIns="92000" rIns="92000" bIns="92000" anchor="ctr" anchorCtr="0">
            <a:noAutofit/>
          </a:bodyPr>
          <a:lstStyle/>
          <a:p>
            <a:pPr marL="0" lvl="0" indent="0" algn="ctr" rtl="0">
              <a:spcBef>
                <a:spcPts val="0"/>
              </a:spcBef>
              <a:spcAft>
                <a:spcPts val="0"/>
              </a:spcAft>
              <a:buNone/>
            </a:pPr>
            <a:fld id="{00000000-1234-1234-1234-123412341234}" type="slidenum">
              <a:rPr lang="ru-RU">
                <a:solidFill>
                  <a:srgbClr val="22416D"/>
                </a:solidFill>
              </a:rPr>
              <a:t>32</a:t>
            </a:fld>
            <a:endParaRPr>
              <a:solidFill>
                <a:srgbClr val="22416D"/>
              </a:solidFill>
            </a:endParaRPr>
          </a:p>
        </p:txBody>
      </p:sp>
      <p:sp>
        <p:nvSpPr>
          <p:cNvPr id="6" name="Заголовок 1"/>
          <p:cNvSpPr>
            <a:spLocks noGrp="1"/>
          </p:cNvSpPr>
          <p:nvPr>
            <p:ph type="title"/>
          </p:nvPr>
        </p:nvSpPr>
        <p:spPr>
          <a:xfrm>
            <a:off x="838199" y="365125"/>
            <a:ext cx="9234055" cy="1325563"/>
          </a:xfrm>
        </p:spPr>
        <p:txBody>
          <a:bodyPr>
            <a:noAutofit/>
          </a:bodyPr>
          <a:lstStyle/>
          <a:p>
            <a:r>
              <a:rPr lang="en-US" sz="4800" b="1" dirty="0" smtClean="0">
                <a:solidFill>
                  <a:schemeClr val="accent5">
                    <a:lumMod val="75000"/>
                  </a:schemeClr>
                </a:solidFill>
                <a:latin typeface="Cambria" panose="02040503050406030204" pitchFamily="18" charset="0"/>
              </a:rPr>
              <a:t>III.</a:t>
            </a:r>
            <a:r>
              <a:rPr lang="ru-RU" sz="4800" b="1" dirty="0" smtClean="0">
                <a:solidFill>
                  <a:schemeClr val="accent5">
                    <a:lumMod val="75000"/>
                  </a:schemeClr>
                </a:solidFill>
                <a:latin typeface="Cambria" panose="02040503050406030204" pitchFamily="18" charset="0"/>
              </a:rPr>
              <a:t> Защита </a:t>
            </a:r>
            <a:r>
              <a:rPr lang="ru-RU" sz="4800" b="1" dirty="0">
                <a:solidFill>
                  <a:schemeClr val="accent2"/>
                </a:solidFill>
                <a:latin typeface="Cambria" panose="02040503050406030204" pitchFamily="18" charset="0"/>
              </a:rPr>
              <a:t>авторских прав</a:t>
            </a:r>
          </a:p>
        </p:txBody>
      </p:sp>
      <p:sp>
        <p:nvSpPr>
          <p:cNvPr id="10" name="Прямоугольник 9"/>
          <p:cNvSpPr/>
          <p:nvPr/>
        </p:nvSpPr>
        <p:spPr>
          <a:xfrm>
            <a:off x="685799" y="1690688"/>
            <a:ext cx="10169236" cy="4955203"/>
          </a:xfrm>
          <a:prstGeom prst="rect">
            <a:avLst/>
          </a:prstGeom>
        </p:spPr>
        <p:txBody>
          <a:bodyPr wrap="square">
            <a:spAutoFit/>
          </a:bodyPr>
          <a:lstStyle/>
          <a:p>
            <a:r>
              <a:rPr lang="ru-RU" sz="2800" b="1" dirty="0" smtClean="0">
                <a:solidFill>
                  <a:srgbClr val="22272F"/>
                </a:solidFill>
                <a:latin typeface="Cambria" panose="02040503050406030204" pitchFamily="18" charset="0"/>
                <a:ea typeface="Cambria" panose="02040503050406030204" pitchFamily="18" charset="0"/>
              </a:rPr>
              <a:t>ст. 1252 ГК РФ</a:t>
            </a:r>
          </a:p>
          <a:p>
            <a:endParaRPr lang="ru-RU" sz="1800" dirty="0">
              <a:solidFill>
                <a:srgbClr val="22272F"/>
              </a:solidFill>
              <a:latin typeface="Cambria" panose="02040503050406030204" pitchFamily="18" charset="0"/>
              <a:ea typeface="Cambria" panose="02040503050406030204" pitchFamily="18" charset="0"/>
            </a:endParaRPr>
          </a:p>
          <a:p>
            <a:pPr algn="just"/>
            <a:r>
              <a:rPr lang="ru-RU" sz="1800" dirty="0">
                <a:solidFill>
                  <a:srgbClr val="22272F"/>
                </a:solidFill>
                <a:latin typeface="Cambria" panose="02040503050406030204" pitchFamily="18" charset="0"/>
                <a:ea typeface="Cambria" panose="02040503050406030204" pitchFamily="18" charset="0"/>
              </a:rPr>
              <a:t>Защита исключительных прав на результаты интеллектуальной деятельности и на средства индивидуализации осуществляется, в частности, путем предъявления требования:</a:t>
            </a:r>
          </a:p>
          <a:p>
            <a:pPr algn="just"/>
            <a:r>
              <a:rPr lang="ru-RU" sz="1800" dirty="0">
                <a:solidFill>
                  <a:srgbClr val="22272F"/>
                </a:solidFill>
                <a:latin typeface="Cambria" panose="02040503050406030204" pitchFamily="18" charset="0"/>
                <a:ea typeface="Cambria" panose="02040503050406030204" pitchFamily="18" charset="0"/>
              </a:rPr>
              <a:t>1) о признании права - к лицу, которое отрицает или иным образом не признает право, нарушая тем самым интересы правообладателя;</a:t>
            </a:r>
          </a:p>
          <a:p>
            <a:pPr algn="just"/>
            <a:r>
              <a:rPr lang="ru-RU" sz="1800" dirty="0">
                <a:solidFill>
                  <a:srgbClr val="22272F"/>
                </a:solidFill>
                <a:latin typeface="Cambria" panose="02040503050406030204" pitchFamily="18" charset="0"/>
                <a:ea typeface="Cambria" panose="02040503050406030204" pitchFamily="18" charset="0"/>
              </a:rPr>
              <a:t>2) о пресечении действий, нарушающих право или создающих угрозу его нарушения, - к лицу, совершающему такие действия или осуществляющему необходимые приготовления к ним, а также к иным лицам, которые могут пресечь такие действия;</a:t>
            </a:r>
          </a:p>
          <a:p>
            <a:pPr algn="just"/>
            <a:r>
              <a:rPr lang="ru-RU" sz="1800" dirty="0">
                <a:solidFill>
                  <a:srgbClr val="22272F"/>
                </a:solidFill>
                <a:latin typeface="Cambria" panose="02040503050406030204" pitchFamily="18" charset="0"/>
                <a:ea typeface="Cambria" panose="02040503050406030204" pitchFamily="18" charset="0"/>
              </a:rPr>
              <a:t>3) о возмещении убытков - к лицу, неправомерно использовавшему результат интеллектуальной деятельности или средство индивидуализации без заключения соглашения с правообладателем (бездоговорное использование) либо иным образом нарушившему его исключительное право и причинившему ему ущерб;</a:t>
            </a:r>
          </a:p>
          <a:p>
            <a:pPr algn="just"/>
            <a:r>
              <a:rPr lang="ru-RU" sz="1800" dirty="0">
                <a:solidFill>
                  <a:srgbClr val="22272F"/>
                </a:solidFill>
                <a:latin typeface="Cambria" panose="02040503050406030204" pitchFamily="18" charset="0"/>
                <a:ea typeface="Cambria" panose="02040503050406030204" pitchFamily="18" charset="0"/>
              </a:rPr>
              <a:t>4) об изъятии материального носителя - к его изготовителю, импортеру, хранителю, перевозчику, продавцу, иному распространителю, недобросовестному приобретателю;</a:t>
            </a:r>
          </a:p>
          <a:p>
            <a:pPr algn="just"/>
            <a:r>
              <a:rPr lang="ru-RU" sz="1800" dirty="0">
                <a:solidFill>
                  <a:srgbClr val="22272F"/>
                </a:solidFill>
                <a:latin typeface="Cambria" panose="02040503050406030204" pitchFamily="18" charset="0"/>
                <a:ea typeface="Cambria" panose="02040503050406030204" pitchFamily="18" charset="0"/>
              </a:rPr>
              <a:t>5) о публикации решения суда о допущенном нарушении с указанием действительного правообладателя - к нарушителю исключительного права</a:t>
            </a:r>
            <a:r>
              <a:rPr lang="ru-RU" sz="1800" dirty="0" smtClean="0">
                <a:solidFill>
                  <a:srgbClr val="22272F"/>
                </a:solidFill>
                <a:latin typeface="Cambria" panose="02040503050406030204" pitchFamily="18" charset="0"/>
                <a:ea typeface="Cambria" panose="02040503050406030204" pitchFamily="18" charset="0"/>
              </a:rPr>
              <a:t>.</a:t>
            </a:r>
            <a:endParaRPr lang="ru-RU" sz="1800" dirty="0">
              <a:solidFill>
                <a:srgbClr val="22272F"/>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66388722"/>
      </p:ext>
    </p:extLst>
  </p:cSld>
  <p:clrMapOvr>
    <a:overrideClrMapping bg1="lt1" tx1="dk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6" name="Google Shape;116;p4"/>
          <p:cNvSpPr txBox="1"/>
          <p:nvPr/>
        </p:nvSpPr>
        <p:spPr>
          <a:xfrm>
            <a:off x="11583978" y="6263425"/>
            <a:ext cx="338400" cy="393600"/>
          </a:xfrm>
          <a:prstGeom prst="rect">
            <a:avLst/>
          </a:prstGeom>
          <a:noFill/>
          <a:ln>
            <a:noFill/>
          </a:ln>
        </p:spPr>
        <p:txBody>
          <a:bodyPr spcFirstLastPara="1" wrap="square" lIns="92000" tIns="92000" rIns="92000" bIns="92000" anchor="ctr" anchorCtr="0">
            <a:noAutofit/>
          </a:bodyPr>
          <a:lstStyle/>
          <a:p>
            <a:pPr marL="0" lvl="0" indent="0" algn="ctr" rtl="0">
              <a:spcBef>
                <a:spcPts val="0"/>
              </a:spcBef>
              <a:spcAft>
                <a:spcPts val="0"/>
              </a:spcAft>
              <a:buNone/>
            </a:pPr>
            <a:fld id="{00000000-1234-1234-1234-123412341234}" type="slidenum">
              <a:rPr lang="ru-RU">
                <a:solidFill>
                  <a:srgbClr val="22416D"/>
                </a:solidFill>
              </a:rPr>
              <a:t>33</a:t>
            </a:fld>
            <a:endParaRPr>
              <a:solidFill>
                <a:srgbClr val="22416D"/>
              </a:solidFill>
            </a:endParaRPr>
          </a:p>
        </p:txBody>
      </p:sp>
      <p:sp>
        <p:nvSpPr>
          <p:cNvPr id="6" name="Заголовок 1"/>
          <p:cNvSpPr>
            <a:spLocks noGrp="1"/>
          </p:cNvSpPr>
          <p:nvPr>
            <p:ph type="title"/>
          </p:nvPr>
        </p:nvSpPr>
        <p:spPr>
          <a:xfrm>
            <a:off x="838199" y="365125"/>
            <a:ext cx="9234055" cy="1325563"/>
          </a:xfrm>
        </p:spPr>
        <p:txBody>
          <a:bodyPr>
            <a:noAutofit/>
          </a:bodyPr>
          <a:lstStyle/>
          <a:p>
            <a:r>
              <a:rPr lang="en-US" sz="4800" b="1" dirty="0" smtClean="0">
                <a:solidFill>
                  <a:schemeClr val="accent5">
                    <a:lumMod val="75000"/>
                  </a:schemeClr>
                </a:solidFill>
                <a:latin typeface="Cambria" panose="02040503050406030204" pitchFamily="18" charset="0"/>
              </a:rPr>
              <a:t>III.</a:t>
            </a:r>
            <a:r>
              <a:rPr lang="ru-RU" sz="4800" b="1" dirty="0" smtClean="0">
                <a:solidFill>
                  <a:schemeClr val="accent5">
                    <a:lumMod val="75000"/>
                  </a:schemeClr>
                </a:solidFill>
                <a:latin typeface="Cambria" panose="02040503050406030204" pitchFamily="18" charset="0"/>
              </a:rPr>
              <a:t> Защита </a:t>
            </a:r>
            <a:r>
              <a:rPr lang="ru-RU" sz="4800" b="1" dirty="0">
                <a:solidFill>
                  <a:schemeClr val="accent2"/>
                </a:solidFill>
                <a:latin typeface="Cambria" panose="02040503050406030204" pitchFamily="18" charset="0"/>
              </a:rPr>
              <a:t>авторских прав</a:t>
            </a:r>
          </a:p>
        </p:txBody>
      </p:sp>
      <p:sp>
        <p:nvSpPr>
          <p:cNvPr id="10" name="Прямоугольник 9"/>
          <p:cNvSpPr/>
          <p:nvPr/>
        </p:nvSpPr>
        <p:spPr>
          <a:xfrm>
            <a:off x="838199" y="2295759"/>
            <a:ext cx="10169236" cy="3570208"/>
          </a:xfrm>
          <a:prstGeom prst="rect">
            <a:avLst/>
          </a:prstGeom>
        </p:spPr>
        <p:txBody>
          <a:bodyPr wrap="square">
            <a:spAutoFit/>
          </a:bodyPr>
          <a:lstStyle/>
          <a:p>
            <a:r>
              <a:rPr lang="ru-RU" sz="2800" b="1" dirty="0" smtClean="0">
                <a:solidFill>
                  <a:srgbClr val="22272F"/>
                </a:solidFill>
                <a:latin typeface="Cambria" panose="02040503050406030204" pitchFamily="18" charset="0"/>
                <a:ea typeface="Cambria" panose="02040503050406030204" pitchFamily="18" charset="0"/>
              </a:rPr>
              <a:t>ст. 1301 ГК РФ</a:t>
            </a:r>
          </a:p>
          <a:p>
            <a:endParaRPr lang="ru-RU" sz="1800" dirty="0">
              <a:solidFill>
                <a:srgbClr val="22272F"/>
              </a:solidFill>
              <a:latin typeface="Cambria" panose="02040503050406030204" pitchFamily="18" charset="0"/>
              <a:ea typeface="Cambria" panose="02040503050406030204" pitchFamily="18" charset="0"/>
            </a:endParaRPr>
          </a:p>
          <a:p>
            <a:r>
              <a:rPr lang="ru-RU" sz="1800" dirty="0" smtClean="0">
                <a:solidFill>
                  <a:srgbClr val="22272F"/>
                </a:solidFill>
                <a:latin typeface="Cambria" panose="02040503050406030204" pitchFamily="18" charset="0"/>
                <a:ea typeface="Cambria" panose="02040503050406030204" pitchFamily="18" charset="0"/>
              </a:rPr>
              <a:t>В </a:t>
            </a:r>
            <a:r>
              <a:rPr lang="ru-RU" sz="1800" dirty="0">
                <a:solidFill>
                  <a:srgbClr val="22272F"/>
                </a:solidFill>
                <a:latin typeface="Cambria" panose="02040503050406030204" pitchFamily="18" charset="0"/>
                <a:ea typeface="Cambria" panose="02040503050406030204" pitchFamily="18" charset="0"/>
              </a:rPr>
              <a:t>случаях нарушения исключительного права на произведение автор или иной правообладатель </a:t>
            </a:r>
            <a:r>
              <a:rPr lang="ru-RU" sz="1800" dirty="0" smtClean="0">
                <a:solidFill>
                  <a:srgbClr val="22272F"/>
                </a:solidFill>
                <a:latin typeface="Cambria" panose="02040503050406030204" pitchFamily="18" charset="0"/>
                <a:ea typeface="Cambria" panose="02040503050406030204" pitchFamily="18" charset="0"/>
              </a:rPr>
              <a:t>вправе по </a:t>
            </a:r>
            <a:r>
              <a:rPr lang="ru-RU" sz="1800" dirty="0">
                <a:solidFill>
                  <a:srgbClr val="22272F"/>
                </a:solidFill>
                <a:latin typeface="Cambria" panose="02040503050406030204" pitchFamily="18" charset="0"/>
                <a:ea typeface="Cambria" panose="02040503050406030204" pitchFamily="18" charset="0"/>
              </a:rPr>
              <a:t>своему выбору от нарушителя вместо возмещения убытков выплаты компенсации</a:t>
            </a:r>
            <a:r>
              <a:rPr lang="ru-RU" sz="1800" dirty="0" smtClean="0">
                <a:solidFill>
                  <a:srgbClr val="22272F"/>
                </a:solidFill>
                <a:latin typeface="Cambria" panose="02040503050406030204" pitchFamily="18" charset="0"/>
                <a:ea typeface="Cambria" panose="02040503050406030204" pitchFamily="18" charset="0"/>
              </a:rPr>
              <a:t>:</a:t>
            </a:r>
          </a:p>
          <a:p>
            <a:pPr algn="just"/>
            <a:r>
              <a:rPr lang="ru-RU" sz="1800" dirty="0">
                <a:solidFill>
                  <a:srgbClr val="22272F"/>
                </a:solidFill>
                <a:latin typeface="Cambria" panose="02040503050406030204" pitchFamily="18" charset="0"/>
                <a:ea typeface="Cambria" panose="02040503050406030204" pitchFamily="18" charset="0"/>
              </a:rPr>
              <a:t>1) в размере от десяти тысяч рублей до пяти миллионов рублей, определяемом по усмотрению суда исходя из характера нарушения;</a:t>
            </a:r>
          </a:p>
          <a:p>
            <a:pPr algn="just"/>
            <a:r>
              <a:rPr lang="ru-RU" sz="1800" dirty="0">
                <a:solidFill>
                  <a:srgbClr val="22272F"/>
                </a:solidFill>
                <a:latin typeface="Cambria" panose="02040503050406030204" pitchFamily="18" charset="0"/>
                <a:ea typeface="Cambria" panose="02040503050406030204" pitchFamily="18" charset="0"/>
              </a:rPr>
              <a:t>2) в двукратном размере стоимости контрафактных экземпляров произведения;</a:t>
            </a:r>
          </a:p>
          <a:p>
            <a:pPr algn="just"/>
            <a:r>
              <a:rPr lang="ru-RU" sz="1800" dirty="0">
                <a:solidFill>
                  <a:srgbClr val="22272F"/>
                </a:solidFill>
                <a:latin typeface="Cambria" panose="02040503050406030204" pitchFamily="18" charset="0"/>
                <a:ea typeface="Cambria" panose="02040503050406030204" pitchFamily="18" charset="0"/>
              </a:rPr>
              <a:t>3) в двукратном размере стоимости права использования произведения, определяемой исходя из цены, которая при сравнимых обстоятельствах обычно взимается за правомерное использование произведения тем способом, который использовал нарушитель.</a:t>
            </a:r>
          </a:p>
          <a:p>
            <a:endParaRPr lang="ru-RU" sz="1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0489613"/>
      </p:ext>
    </p:extLst>
  </p:cSld>
  <p:clrMapOvr>
    <a:overrideClrMapping bg1="lt1" tx1="dk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6" name="Google Shape;116;p4"/>
          <p:cNvSpPr txBox="1"/>
          <p:nvPr/>
        </p:nvSpPr>
        <p:spPr>
          <a:xfrm>
            <a:off x="11583978" y="6263425"/>
            <a:ext cx="338400" cy="393600"/>
          </a:xfrm>
          <a:prstGeom prst="rect">
            <a:avLst/>
          </a:prstGeom>
          <a:noFill/>
          <a:ln>
            <a:noFill/>
          </a:ln>
        </p:spPr>
        <p:txBody>
          <a:bodyPr spcFirstLastPara="1" wrap="square" lIns="92000" tIns="92000" rIns="92000" bIns="92000" anchor="ctr" anchorCtr="0">
            <a:noAutofit/>
          </a:bodyPr>
          <a:lstStyle/>
          <a:p>
            <a:pPr marL="0" lvl="0" indent="0" algn="ctr" rtl="0">
              <a:spcBef>
                <a:spcPts val="0"/>
              </a:spcBef>
              <a:spcAft>
                <a:spcPts val="0"/>
              </a:spcAft>
              <a:buNone/>
            </a:pPr>
            <a:fld id="{00000000-1234-1234-1234-123412341234}" type="slidenum">
              <a:rPr lang="ru-RU">
                <a:solidFill>
                  <a:srgbClr val="22416D"/>
                </a:solidFill>
              </a:rPr>
              <a:t>34</a:t>
            </a:fld>
            <a:endParaRPr>
              <a:solidFill>
                <a:srgbClr val="22416D"/>
              </a:solidFill>
            </a:endParaRPr>
          </a:p>
        </p:txBody>
      </p:sp>
      <p:sp>
        <p:nvSpPr>
          <p:cNvPr id="6" name="Заголовок 1"/>
          <p:cNvSpPr>
            <a:spLocks noGrp="1"/>
          </p:cNvSpPr>
          <p:nvPr>
            <p:ph type="title"/>
          </p:nvPr>
        </p:nvSpPr>
        <p:spPr>
          <a:xfrm>
            <a:off x="838199" y="365125"/>
            <a:ext cx="9234055" cy="1325563"/>
          </a:xfrm>
        </p:spPr>
        <p:txBody>
          <a:bodyPr>
            <a:noAutofit/>
          </a:bodyPr>
          <a:lstStyle/>
          <a:p>
            <a:r>
              <a:rPr lang="en-US" sz="4800" b="1" dirty="0" smtClean="0">
                <a:solidFill>
                  <a:schemeClr val="accent5">
                    <a:lumMod val="75000"/>
                  </a:schemeClr>
                </a:solidFill>
                <a:latin typeface="Cambria" panose="02040503050406030204" pitchFamily="18" charset="0"/>
              </a:rPr>
              <a:t>III.</a:t>
            </a:r>
            <a:r>
              <a:rPr lang="ru-RU" sz="4800" b="1" dirty="0" smtClean="0">
                <a:solidFill>
                  <a:schemeClr val="accent5">
                    <a:lumMod val="75000"/>
                  </a:schemeClr>
                </a:solidFill>
                <a:latin typeface="Cambria" panose="02040503050406030204" pitchFamily="18" charset="0"/>
              </a:rPr>
              <a:t> Защита </a:t>
            </a:r>
            <a:r>
              <a:rPr lang="ru-RU" sz="4800" b="1" dirty="0">
                <a:solidFill>
                  <a:schemeClr val="accent2"/>
                </a:solidFill>
                <a:latin typeface="Cambria" panose="02040503050406030204" pitchFamily="18" charset="0"/>
              </a:rPr>
              <a:t>авторских прав</a:t>
            </a:r>
          </a:p>
        </p:txBody>
      </p:sp>
      <p:sp>
        <p:nvSpPr>
          <p:cNvPr id="3" name="Прямоугольник 2"/>
          <p:cNvSpPr/>
          <p:nvPr/>
        </p:nvSpPr>
        <p:spPr>
          <a:xfrm>
            <a:off x="595744" y="2059026"/>
            <a:ext cx="8188037" cy="830997"/>
          </a:xfrm>
          <a:prstGeom prst="rect">
            <a:avLst/>
          </a:prstGeom>
        </p:spPr>
        <p:txBody>
          <a:bodyPr wrap="square">
            <a:spAutoFit/>
          </a:bodyPr>
          <a:lstStyle/>
          <a:p>
            <a:r>
              <a:rPr lang="ru-RU" sz="2400" b="1" dirty="0">
                <a:solidFill>
                  <a:srgbClr val="22272F"/>
                </a:solidFill>
                <a:latin typeface="Cambria" panose="02040503050406030204" pitchFamily="18" charset="0"/>
                <a:ea typeface="Cambria" panose="02040503050406030204" pitchFamily="18" charset="0"/>
              </a:rPr>
              <a:t>Статья 1273. Свободное воспроизведение произведения в личных целях</a:t>
            </a:r>
            <a:endParaRPr lang="ru-RU" sz="2400" dirty="0">
              <a:latin typeface="Cambria" panose="02040503050406030204" pitchFamily="18" charset="0"/>
              <a:ea typeface="Cambria" panose="02040503050406030204" pitchFamily="18" charset="0"/>
            </a:endParaRPr>
          </a:p>
        </p:txBody>
      </p:sp>
      <p:sp>
        <p:nvSpPr>
          <p:cNvPr id="8" name="Прямоугольник 7"/>
          <p:cNvSpPr/>
          <p:nvPr/>
        </p:nvSpPr>
        <p:spPr>
          <a:xfrm>
            <a:off x="595744" y="3258361"/>
            <a:ext cx="7232074" cy="1200329"/>
          </a:xfrm>
          <a:prstGeom prst="rect">
            <a:avLst/>
          </a:prstGeom>
        </p:spPr>
        <p:txBody>
          <a:bodyPr wrap="square">
            <a:spAutoFit/>
          </a:bodyPr>
          <a:lstStyle/>
          <a:p>
            <a:r>
              <a:rPr lang="ru-RU" sz="2400" b="1" dirty="0">
                <a:solidFill>
                  <a:srgbClr val="22272F"/>
                </a:solidFill>
                <a:latin typeface="Cambria" panose="02040503050406030204" pitchFamily="18" charset="0"/>
                <a:ea typeface="Cambria" panose="02040503050406030204" pitchFamily="18" charset="0"/>
              </a:rPr>
              <a:t>Статья 1274. Свободное использование произведения в информационных, научных, учебных или культурных целях</a:t>
            </a:r>
          </a:p>
        </p:txBody>
      </p:sp>
    </p:spTree>
    <p:extLst>
      <p:ext uri="{BB962C8B-B14F-4D97-AF65-F5344CB8AC3E}">
        <p14:creationId xmlns:p14="http://schemas.microsoft.com/office/powerpoint/2010/main" val="3898881929"/>
      </p:ext>
    </p:extLst>
  </p:cSld>
  <p:clrMapOvr>
    <a:overrideClrMapping bg1="lt1" tx1="dk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6" name="Google Shape;116;p4"/>
          <p:cNvSpPr txBox="1"/>
          <p:nvPr/>
        </p:nvSpPr>
        <p:spPr>
          <a:xfrm>
            <a:off x="11583978" y="6263425"/>
            <a:ext cx="338400" cy="393600"/>
          </a:xfrm>
          <a:prstGeom prst="rect">
            <a:avLst/>
          </a:prstGeom>
          <a:noFill/>
          <a:ln>
            <a:noFill/>
          </a:ln>
        </p:spPr>
        <p:txBody>
          <a:bodyPr spcFirstLastPara="1" wrap="square" lIns="92000" tIns="92000" rIns="92000" bIns="92000" anchor="ctr" anchorCtr="0">
            <a:noAutofit/>
          </a:bodyPr>
          <a:lstStyle/>
          <a:p>
            <a:pPr marL="0" lvl="0" indent="0" algn="ctr" rtl="0">
              <a:spcBef>
                <a:spcPts val="0"/>
              </a:spcBef>
              <a:spcAft>
                <a:spcPts val="0"/>
              </a:spcAft>
              <a:buNone/>
            </a:pPr>
            <a:fld id="{00000000-1234-1234-1234-123412341234}" type="slidenum">
              <a:rPr lang="ru-RU">
                <a:solidFill>
                  <a:srgbClr val="22416D"/>
                </a:solidFill>
              </a:rPr>
              <a:t>35</a:t>
            </a:fld>
            <a:endParaRPr>
              <a:solidFill>
                <a:srgbClr val="22416D"/>
              </a:solidFill>
            </a:endParaRPr>
          </a:p>
        </p:txBody>
      </p:sp>
      <p:sp>
        <p:nvSpPr>
          <p:cNvPr id="6" name="Заголовок 1"/>
          <p:cNvSpPr>
            <a:spLocks noGrp="1"/>
          </p:cNvSpPr>
          <p:nvPr>
            <p:ph type="title"/>
          </p:nvPr>
        </p:nvSpPr>
        <p:spPr>
          <a:xfrm>
            <a:off x="838199" y="365125"/>
            <a:ext cx="9234055" cy="1325563"/>
          </a:xfrm>
        </p:spPr>
        <p:txBody>
          <a:bodyPr>
            <a:noAutofit/>
          </a:bodyPr>
          <a:lstStyle/>
          <a:p>
            <a:r>
              <a:rPr lang="en-US" sz="4800" b="1" dirty="0" smtClean="0">
                <a:solidFill>
                  <a:schemeClr val="accent5">
                    <a:lumMod val="75000"/>
                  </a:schemeClr>
                </a:solidFill>
                <a:latin typeface="Cambria" panose="02040503050406030204" pitchFamily="18" charset="0"/>
              </a:rPr>
              <a:t>III.</a:t>
            </a:r>
            <a:r>
              <a:rPr lang="ru-RU" sz="4800" b="1" dirty="0" smtClean="0">
                <a:solidFill>
                  <a:schemeClr val="accent5">
                    <a:lumMod val="75000"/>
                  </a:schemeClr>
                </a:solidFill>
                <a:latin typeface="Cambria" panose="02040503050406030204" pitchFamily="18" charset="0"/>
              </a:rPr>
              <a:t> Защита </a:t>
            </a:r>
            <a:r>
              <a:rPr lang="ru-RU" sz="4800" b="1" dirty="0">
                <a:solidFill>
                  <a:schemeClr val="accent2"/>
                </a:solidFill>
                <a:latin typeface="Cambria" panose="02040503050406030204" pitchFamily="18" charset="0"/>
              </a:rPr>
              <a:t>авторских прав</a:t>
            </a:r>
          </a:p>
        </p:txBody>
      </p:sp>
      <p:sp>
        <p:nvSpPr>
          <p:cNvPr id="7" name="Прямоугольник 6"/>
          <p:cNvSpPr/>
          <p:nvPr/>
        </p:nvSpPr>
        <p:spPr>
          <a:xfrm>
            <a:off x="838199" y="1992581"/>
            <a:ext cx="10127674" cy="3970318"/>
          </a:xfrm>
          <a:prstGeom prst="rect">
            <a:avLst/>
          </a:prstGeom>
        </p:spPr>
        <p:txBody>
          <a:bodyPr wrap="square">
            <a:spAutoFit/>
          </a:bodyPr>
          <a:lstStyle/>
          <a:p>
            <a:r>
              <a:rPr lang="ru-RU" sz="1800" dirty="0">
                <a:solidFill>
                  <a:srgbClr val="22272F"/>
                </a:solidFill>
                <a:latin typeface="Cambria" panose="02040503050406030204" pitchFamily="18" charset="0"/>
                <a:ea typeface="Cambria" panose="02040503050406030204" pitchFamily="18" charset="0"/>
              </a:rPr>
              <a:t>Допускается без согласия автора или иного правообладателя и без выплаты вознаграждения, но с обязательным указанием имени автора, произведение которого используется, и источника заимствования</a:t>
            </a:r>
            <a:r>
              <a:rPr lang="ru-RU" sz="1800" dirty="0" smtClean="0">
                <a:solidFill>
                  <a:srgbClr val="22272F"/>
                </a:solidFill>
                <a:latin typeface="Cambria" panose="02040503050406030204" pitchFamily="18" charset="0"/>
                <a:ea typeface="Cambria" panose="02040503050406030204" pitchFamily="18" charset="0"/>
              </a:rPr>
              <a:t>:</a:t>
            </a:r>
          </a:p>
          <a:p>
            <a:pPr marL="342900" indent="-342900">
              <a:buAutoNum type="arabicParenR"/>
            </a:pPr>
            <a:r>
              <a:rPr lang="ru-RU" sz="1800" dirty="0" smtClean="0">
                <a:latin typeface="Cambria" panose="02040503050406030204" pitchFamily="18" charset="0"/>
                <a:ea typeface="Cambria" panose="02040503050406030204" pitchFamily="18" charset="0"/>
              </a:rPr>
              <a:t>цитирование </a:t>
            </a:r>
            <a:r>
              <a:rPr lang="ru-RU" sz="1800" dirty="0">
                <a:latin typeface="Cambria" panose="02040503050406030204" pitchFamily="18" charset="0"/>
                <a:ea typeface="Cambria" panose="02040503050406030204" pitchFamily="18" charset="0"/>
              </a:rPr>
              <a:t>в оригинале и в переводе в научных, полемических, критических, информационных, учебных </a:t>
            </a:r>
            <a:r>
              <a:rPr lang="ru-RU" sz="1800" dirty="0" smtClean="0">
                <a:latin typeface="Cambria" panose="02040503050406030204" pitchFamily="18" charset="0"/>
                <a:ea typeface="Cambria" panose="02040503050406030204" pitchFamily="18" charset="0"/>
              </a:rPr>
              <a:t>целях</a:t>
            </a:r>
          </a:p>
          <a:p>
            <a:pPr marL="342900" indent="-342900">
              <a:buAutoNum type="arabicParenR"/>
            </a:pPr>
            <a:r>
              <a:rPr lang="ru-RU" sz="1800" dirty="0">
                <a:latin typeface="Cambria" panose="02040503050406030204" pitchFamily="18" charset="0"/>
                <a:ea typeface="Cambria" panose="02040503050406030204" pitchFamily="18" charset="0"/>
              </a:rPr>
              <a:t>использование правомерно обнародованных произведений и отрывков из них в качестве иллюстраций в изданиях, радио- и телепередачах, </a:t>
            </a:r>
            <a:r>
              <a:rPr lang="ru-RU" sz="1800" dirty="0" err="1">
                <a:latin typeface="Cambria" panose="02040503050406030204" pitchFamily="18" charset="0"/>
                <a:ea typeface="Cambria" panose="02040503050406030204" pitchFamily="18" charset="0"/>
              </a:rPr>
              <a:t>звуко</a:t>
            </a:r>
            <a:r>
              <a:rPr lang="ru-RU" sz="1800" dirty="0">
                <a:latin typeface="Cambria" panose="02040503050406030204" pitchFamily="18" charset="0"/>
                <a:ea typeface="Cambria" panose="02040503050406030204" pitchFamily="18" charset="0"/>
              </a:rPr>
              <a:t>- и видеозаписях учебного </a:t>
            </a:r>
            <a:r>
              <a:rPr lang="ru-RU" sz="1800" dirty="0" smtClean="0">
                <a:latin typeface="Cambria" panose="02040503050406030204" pitchFamily="18" charset="0"/>
                <a:ea typeface="Cambria" panose="02040503050406030204" pitchFamily="18" charset="0"/>
              </a:rPr>
              <a:t>характера</a:t>
            </a:r>
          </a:p>
          <a:p>
            <a:pPr marL="342900" indent="-342900">
              <a:buAutoNum type="arabicParenR"/>
            </a:pPr>
            <a:r>
              <a:rPr lang="ru-RU" sz="1800" dirty="0">
                <a:latin typeface="Cambria" panose="02040503050406030204" pitchFamily="18" charset="0"/>
                <a:ea typeface="Cambria" panose="02040503050406030204" pitchFamily="18" charset="0"/>
              </a:rPr>
              <a:t>публичное исполнение правомерно обнародованных произведений путем их представления в живом исполнении, осуществляемое без цели извлечения прибыли в образовательных организациях, медицинских организациях, организациях социального обслуживания и учреждениях уголовно-исполнительной системы работниками (сотрудниками) данных организаций и учреждений и лицами, соответственно обслуживаемыми данными организациями или содержащимися в данных </a:t>
            </a:r>
            <a:r>
              <a:rPr lang="ru-RU" sz="1800" dirty="0" smtClean="0">
                <a:latin typeface="Cambria" panose="02040503050406030204" pitchFamily="18" charset="0"/>
                <a:ea typeface="Cambria" panose="02040503050406030204" pitchFamily="18" charset="0"/>
              </a:rPr>
              <a:t>учреждениях;</a:t>
            </a:r>
            <a:endParaRPr lang="ru-RU" sz="1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87786944"/>
      </p:ext>
    </p:extLst>
  </p:cSld>
  <p:clrMapOvr>
    <a:overrideClrMapping bg1="lt1" tx1="dk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6" name="Google Shape;116;p4"/>
          <p:cNvSpPr txBox="1"/>
          <p:nvPr/>
        </p:nvSpPr>
        <p:spPr>
          <a:xfrm>
            <a:off x="11583978" y="6263425"/>
            <a:ext cx="338400" cy="393600"/>
          </a:xfrm>
          <a:prstGeom prst="rect">
            <a:avLst/>
          </a:prstGeom>
          <a:noFill/>
          <a:ln>
            <a:noFill/>
          </a:ln>
        </p:spPr>
        <p:txBody>
          <a:bodyPr spcFirstLastPara="1" wrap="square" lIns="92000" tIns="92000" rIns="92000" bIns="92000" anchor="ctr" anchorCtr="0">
            <a:noAutofit/>
          </a:bodyPr>
          <a:lstStyle/>
          <a:p>
            <a:pPr marL="0" lvl="0" indent="0" algn="ctr" rtl="0">
              <a:spcBef>
                <a:spcPts val="0"/>
              </a:spcBef>
              <a:spcAft>
                <a:spcPts val="0"/>
              </a:spcAft>
              <a:buNone/>
            </a:pPr>
            <a:fld id="{00000000-1234-1234-1234-123412341234}" type="slidenum">
              <a:rPr lang="ru-RU">
                <a:solidFill>
                  <a:srgbClr val="22416D"/>
                </a:solidFill>
              </a:rPr>
              <a:t>36</a:t>
            </a:fld>
            <a:endParaRPr>
              <a:solidFill>
                <a:srgbClr val="22416D"/>
              </a:solidFill>
            </a:endParaRPr>
          </a:p>
        </p:txBody>
      </p:sp>
      <p:sp>
        <p:nvSpPr>
          <p:cNvPr id="6" name="Заголовок 1"/>
          <p:cNvSpPr>
            <a:spLocks noGrp="1"/>
          </p:cNvSpPr>
          <p:nvPr>
            <p:ph type="title"/>
          </p:nvPr>
        </p:nvSpPr>
        <p:spPr>
          <a:xfrm>
            <a:off x="838199" y="365125"/>
            <a:ext cx="9234055" cy="1325563"/>
          </a:xfrm>
        </p:spPr>
        <p:txBody>
          <a:bodyPr>
            <a:noAutofit/>
          </a:bodyPr>
          <a:lstStyle/>
          <a:p>
            <a:r>
              <a:rPr lang="en-US" sz="4800" b="1" dirty="0" smtClean="0">
                <a:solidFill>
                  <a:schemeClr val="accent5">
                    <a:lumMod val="75000"/>
                  </a:schemeClr>
                </a:solidFill>
                <a:latin typeface="Cambria" panose="02040503050406030204" pitchFamily="18" charset="0"/>
              </a:rPr>
              <a:t>IV.</a:t>
            </a:r>
            <a:r>
              <a:rPr lang="ru-RU" sz="4800" b="1" dirty="0" smtClean="0">
                <a:solidFill>
                  <a:schemeClr val="accent5">
                    <a:lumMod val="75000"/>
                  </a:schemeClr>
                </a:solidFill>
                <a:latin typeface="Cambria" panose="02040503050406030204" pitchFamily="18" charset="0"/>
              </a:rPr>
              <a:t> Наименование </a:t>
            </a:r>
            <a:r>
              <a:rPr lang="ru-RU" sz="4800" b="1" dirty="0">
                <a:solidFill>
                  <a:schemeClr val="accent2"/>
                </a:solidFill>
                <a:latin typeface="Cambria" panose="02040503050406030204" pitchFamily="18" charset="0"/>
              </a:rPr>
              <a:t>НКО</a:t>
            </a:r>
          </a:p>
        </p:txBody>
      </p:sp>
      <p:sp>
        <p:nvSpPr>
          <p:cNvPr id="7" name="Прямоугольник 6"/>
          <p:cNvSpPr/>
          <p:nvPr/>
        </p:nvSpPr>
        <p:spPr>
          <a:xfrm>
            <a:off x="838199" y="2269672"/>
            <a:ext cx="10745779" cy="3108543"/>
          </a:xfrm>
          <a:prstGeom prst="rect">
            <a:avLst/>
          </a:prstGeom>
        </p:spPr>
        <p:txBody>
          <a:bodyPr wrap="square">
            <a:spAutoFit/>
          </a:bodyPr>
          <a:lstStyle/>
          <a:p>
            <a:r>
              <a:rPr lang="ru-RU" sz="2800" b="1" dirty="0" smtClean="0">
                <a:latin typeface="Cambria" panose="02040503050406030204" pitchFamily="18" charset="0"/>
                <a:ea typeface="Cambria" panose="02040503050406030204" pitchFamily="18" charset="0"/>
              </a:rPr>
              <a:t>Проблема защиты названия НКО</a:t>
            </a:r>
            <a:endParaRPr lang="ru-RU" sz="2800" b="1" dirty="0">
              <a:latin typeface="Cambria" panose="02040503050406030204" pitchFamily="18" charset="0"/>
              <a:ea typeface="Cambria" panose="02040503050406030204" pitchFamily="18" charset="0"/>
            </a:endParaRPr>
          </a:p>
          <a:p>
            <a:endParaRPr lang="ru-RU" sz="2800" dirty="0" smtClean="0">
              <a:solidFill>
                <a:srgbClr val="22272F"/>
              </a:solidFill>
              <a:latin typeface="Cambria" panose="02040503050406030204" pitchFamily="18" charset="0"/>
              <a:ea typeface="Cambria" panose="02040503050406030204" pitchFamily="18" charset="0"/>
            </a:endParaRPr>
          </a:p>
          <a:p>
            <a:r>
              <a:rPr lang="ru-RU" sz="2800" i="1" dirty="0" smtClean="0">
                <a:solidFill>
                  <a:srgbClr val="22272F"/>
                </a:solidFill>
                <a:latin typeface="Cambria" panose="02040503050406030204" pitchFamily="18" charset="0"/>
                <a:ea typeface="Cambria" panose="02040503050406030204" pitchFamily="18" charset="0"/>
              </a:rPr>
              <a:t>Судьи </a:t>
            </a:r>
            <a:r>
              <a:rPr lang="ru-RU" sz="2800" i="1" dirty="0">
                <a:solidFill>
                  <a:srgbClr val="22272F"/>
                </a:solidFill>
                <a:latin typeface="Cambria" panose="02040503050406030204" pitchFamily="18" charset="0"/>
                <a:ea typeface="Cambria" panose="02040503050406030204" pitchFamily="18" charset="0"/>
              </a:rPr>
              <a:t>отказывали в защите средств индивидуализации на </a:t>
            </a:r>
            <a:r>
              <a:rPr lang="ru-RU" sz="2800" i="1" dirty="0" smtClean="0">
                <a:solidFill>
                  <a:srgbClr val="22272F"/>
                </a:solidFill>
                <a:latin typeface="Cambria" panose="02040503050406030204" pitchFamily="18" charset="0"/>
                <a:ea typeface="Cambria" panose="02040503050406030204" pitchFamily="18" charset="0"/>
              </a:rPr>
              <a:t>том основании, что</a:t>
            </a:r>
            <a:r>
              <a:rPr lang="ru-RU" sz="2800" i="1" dirty="0">
                <a:solidFill>
                  <a:srgbClr val="22272F"/>
                </a:solidFill>
                <a:latin typeface="Cambria" panose="02040503050406030204" pitchFamily="18" charset="0"/>
                <a:ea typeface="Cambria" panose="02040503050406030204" pitchFamily="18" charset="0"/>
              </a:rPr>
              <a:t> наименование некоммерческой организации не является средством индивидуализации и не может нарушать права на товарный знак, фирменное наименование или коммерческое обозначение</a:t>
            </a:r>
            <a:r>
              <a:rPr lang="ru-RU" sz="2800" i="1" dirty="0">
                <a:solidFill>
                  <a:srgbClr val="22272F"/>
                </a:solidFill>
                <a:latin typeface="PT Serif"/>
              </a:rPr>
              <a:t> </a:t>
            </a:r>
            <a:endParaRPr lang="ru-RU" sz="2800" b="1"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3462055"/>
      </p:ext>
    </p:extLst>
  </p:cSld>
  <p:clrMapOvr>
    <a:overrideClrMapping bg1="lt1" tx1="dk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6" name="Google Shape;116;p4"/>
          <p:cNvSpPr txBox="1"/>
          <p:nvPr/>
        </p:nvSpPr>
        <p:spPr>
          <a:xfrm>
            <a:off x="11583978" y="6263425"/>
            <a:ext cx="338400" cy="393600"/>
          </a:xfrm>
          <a:prstGeom prst="rect">
            <a:avLst/>
          </a:prstGeom>
          <a:noFill/>
          <a:ln>
            <a:noFill/>
          </a:ln>
        </p:spPr>
        <p:txBody>
          <a:bodyPr spcFirstLastPara="1" wrap="square" lIns="92000" tIns="92000" rIns="92000" bIns="92000" anchor="ctr" anchorCtr="0">
            <a:noAutofit/>
          </a:bodyPr>
          <a:lstStyle/>
          <a:p>
            <a:pPr marL="0" lvl="0" indent="0" algn="ctr" rtl="0">
              <a:spcBef>
                <a:spcPts val="0"/>
              </a:spcBef>
              <a:spcAft>
                <a:spcPts val="0"/>
              </a:spcAft>
              <a:buNone/>
            </a:pPr>
            <a:fld id="{00000000-1234-1234-1234-123412341234}" type="slidenum">
              <a:rPr lang="ru-RU">
                <a:solidFill>
                  <a:srgbClr val="22416D"/>
                </a:solidFill>
              </a:rPr>
              <a:t>37</a:t>
            </a:fld>
            <a:endParaRPr>
              <a:solidFill>
                <a:srgbClr val="22416D"/>
              </a:solidFill>
            </a:endParaRPr>
          </a:p>
        </p:txBody>
      </p:sp>
      <p:sp>
        <p:nvSpPr>
          <p:cNvPr id="6" name="Заголовок 1"/>
          <p:cNvSpPr>
            <a:spLocks noGrp="1"/>
          </p:cNvSpPr>
          <p:nvPr>
            <p:ph type="title"/>
          </p:nvPr>
        </p:nvSpPr>
        <p:spPr>
          <a:xfrm>
            <a:off x="838199" y="365125"/>
            <a:ext cx="9234055" cy="1325563"/>
          </a:xfrm>
        </p:spPr>
        <p:txBody>
          <a:bodyPr>
            <a:noAutofit/>
          </a:bodyPr>
          <a:lstStyle/>
          <a:p>
            <a:r>
              <a:rPr lang="en-US" sz="4800" b="1" dirty="0" smtClean="0">
                <a:solidFill>
                  <a:schemeClr val="accent5">
                    <a:lumMod val="75000"/>
                  </a:schemeClr>
                </a:solidFill>
                <a:latin typeface="Cambria" panose="02040503050406030204" pitchFamily="18" charset="0"/>
              </a:rPr>
              <a:t>IV.</a:t>
            </a:r>
            <a:r>
              <a:rPr lang="ru-RU" sz="4800" b="1" dirty="0" smtClean="0">
                <a:solidFill>
                  <a:schemeClr val="accent5">
                    <a:lumMod val="75000"/>
                  </a:schemeClr>
                </a:solidFill>
                <a:latin typeface="Cambria" panose="02040503050406030204" pitchFamily="18" charset="0"/>
              </a:rPr>
              <a:t> Наименование </a:t>
            </a:r>
            <a:r>
              <a:rPr lang="ru-RU" sz="4800" b="1" dirty="0">
                <a:solidFill>
                  <a:schemeClr val="accent2"/>
                </a:solidFill>
                <a:latin typeface="Cambria" panose="02040503050406030204" pitchFamily="18" charset="0"/>
              </a:rPr>
              <a:t>НКО</a:t>
            </a:r>
          </a:p>
        </p:txBody>
      </p:sp>
      <p:sp>
        <p:nvSpPr>
          <p:cNvPr id="7" name="Прямоугольник 6"/>
          <p:cNvSpPr/>
          <p:nvPr/>
        </p:nvSpPr>
        <p:spPr>
          <a:xfrm>
            <a:off x="838199" y="2269672"/>
            <a:ext cx="10745779" cy="2246769"/>
          </a:xfrm>
          <a:prstGeom prst="rect">
            <a:avLst/>
          </a:prstGeom>
        </p:spPr>
        <p:txBody>
          <a:bodyPr wrap="square">
            <a:spAutoFit/>
          </a:bodyPr>
          <a:lstStyle/>
          <a:p>
            <a:r>
              <a:rPr lang="ru-RU" sz="2800" b="1" dirty="0" smtClean="0">
                <a:latin typeface="Cambria" panose="02040503050406030204" pitchFamily="18" charset="0"/>
                <a:ea typeface="Cambria" panose="02040503050406030204" pitchFamily="18" charset="0"/>
              </a:rPr>
              <a:t>Статья 4 закона об НКО (поправки в 2011 г.)</a:t>
            </a:r>
            <a:endParaRPr lang="ru-RU" sz="2800" b="1" dirty="0">
              <a:latin typeface="Cambria" panose="02040503050406030204" pitchFamily="18" charset="0"/>
              <a:ea typeface="Cambria" panose="02040503050406030204" pitchFamily="18" charset="0"/>
            </a:endParaRPr>
          </a:p>
          <a:p>
            <a:endParaRPr lang="ru-RU" sz="2800" dirty="0" smtClean="0">
              <a:solidFill>
                <a:srgbClr val="22272F"/>
              </a:solidFill>
              <a:latin typeface="Cambria" panose="02040503050406030204" pitchFamily="18" charset="0"/>
              <a:ea typeface="Cambria" panose="02040503050406030204" pitchFamily="18" charset="0"/>
            </a:endParaRPr>
          </a:p>
          <a:p>
            <a:r>
              <a:rPr lang="ru-RU" sz="2800" i="1" dirty="0">
                <a:solidFill>
                  <a:srgbClr val="22272F"/>
                </a:solidFill>
                <a:latin typeface="Cambria" panose="02040503050406030204" pitchFamily="18" charset="0"/>
                <a:ea typeface="Cambria" panose="02040503050406030204" pitchFamily="18" charset="0"/>
              </a:rPr>
              <a:t>Некоммерческая организация, наименование которой зарегистрировано в установленном порядке, имеет исключительное право его использования.</a:t>
            </a:r>
            <a:endParaRPr lang="ru-RU" sz="2800" b="1" i="1" dirty="0">
              <a:latin typeface="Cambria" panose="02040503050406030204" pitchFamily="18" charset="0"/>
              <a:ea typeface="Cambria" panose="02040503050406030204" pitchFamily="18" charset="0"/>
            </a:endParaRPr>
          </a:p>
        </p:txBody>
      </p:sp>
      <p:sp>
        <p:nvSpPr>
          <p:cNvPr id="2" name="Прямоугольник 1"/>
          <p:cNvSpPr/>
          <p:nvPr/>
        </p:nvSpPr>
        <p:spPr>
          <a:xfrm>
            <a:off x="838198" y="4705899"/>
            <a:ext cx="10745779" cy="1754326"/>
          </a:xfrm>
          <a:prstGeom prst="rect">
            <a:avLst/>
          </a:prstGeom>
        </p:spPr>
        <p:txBody>
          <a:bodyPr wrap="square">
            <a:spAutoFit/>
          </a:bodyPr>
          <a:lstStyle/>
          <a:p>
            <a:r>
              <a:rPr lang="ru-RU" sz="1800" dirty="0">
                <a:solidFill>
                  <a:srgbClr val="22272F"/>
                </a:solidFill>
                <a:latin typeface="Cambria" panose="02040503050406030204" pitchFamily="18" charset="0"/>
                <a:ea typeface="Cambria" panose="02040503050406030204" pitchFamily="18" charset="0"/>
              </a:rPr>
              <a:t>Но эта попытка законодателя не привела к изменению сложившегося в судебной практике подхода. </a:t>
            </a:r>
            <a:endParaRPr lang="ru-RU" sz="1800" dirty="0" smtClean="0">
              <a:solidFill>
                <a:srgbClr val="22272F"/>
              </a:solidFill>
              <a:latin typeface="Cambria" panose="02040503050406030204" pitchFamily="18" charset="0"/>
              <a:ea typeface="Cambria" panose="02040503050406030204" pitchFamily="18" charset="0"/>
            </a:endParaRPr>
          </a:p>
          <a:p>
            <a:endParaRPr lang="ru-RU" sz="1800" dirty="0">
              <a:solidFill>
                <a:srgbClr val="22272F"/>
              </a:solidFill>
              <a:latin typeface="Cambria" panose="02040503050406030204" pitchFamily="18" charset="0"/>
              <a:ea typeface="Cambria" panose="02040503050406030204" pitchFamily="18" charset="0"/>
            </a:endParaRPr>
          </a:p>
          <a:p>
            <a:r>
              <a:rPr lang="ru-RU" sz="1800" dirty="0" smtClean="0">
                <a:solidFill>
                  <a:srgbClr val="22272F"/>
                </a:solidFill>
                <a:latin typeface="Cambria" panose="02040503050406030204" pitchFamily="18" charset="0"/>
                <a:ea typeface="Cambria" panose="02040503050406030204" pitchFamily="18" charset="0"/>
              </a:rPr>
              <a:t>Включение </a:t>
            </a:r>
            <a:r>
              <a:rPr lang="ru-RU" sz="1800" dirty="0">
                <a:solidFill>
                  <a:srgbClr val="22272F"/>
                </a:solidFill>
                <a:latin typeface="Cambria" panose="02040503050406030204" pitchFamily="18" charset="0"/>
                <a:ea typeface="Cambria" panose="02040503050406030204" pitchFamily="18" charset="0"/>
              </a:rPr>
              <a:t>в федеральный закон нового понятия "исключительное право </a:t>
            </a:r>
            <a:r>
              <a:rPr lang="ru-RU" sz="1800" dirty="0" smtClean="0">
                <a:solidFill>
                  <a:srgbClr val="22272F"/>
                </a:solidFill>
                <a:latin typeface="Cambria" panose="02040503050406030204" pitchFamily="18" charset="0"/>
                <a:ea typeface="Cambria" panose="02040503050406030204" pitchFamily="18" charset="0"/>
              </a:rPr>
              <a:t>на использование</a:t>
            </a:r>
            <a:r>
              <a:rPr lang="ru-RU" sz="1800" dirty="0">
                <a:solidFill>
                  <a:srgbClr val="22272F"/>
                </a:solidFill>
                <a:latin typeface="Cambria" panose="02040503050406030204" pitchFamily="18" charset="0"/>
                <a:ea typeface="Cambria" panose="02040503050406030204" pitchFamily="18" charset="0"/>
              </a:rPr>
              <a:t> наименования некоммерческой организации", не имеющего ничего общего с исключительным правом на средства индивидуализации, да и вообще с исключительным правом в целом, осложнило его понимание.</a:t>
            </a:r>
            <a:endParaRPr lang="ru-RU" sz="1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51372615"/>
      </p:ext>
    </p:extLst>
  </p:cSld>
  <p:clrMapOvr>
    <a:overrideClrMapping bg1="lt1" tx1="dk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6" name="Google Shape;116;p4"/>
          <p:cNvSpPr txBox="1"/>
          <p:nvPr/>
        </p:nvSpPr>
        <p:spPr>
          <a:xfrm>
            <a:off x="11583978" y="6263425"/>
            <a:ext cx="338400" cy="393600"/>
          </a:xfrm>
          <a:prstGeom prst="rect">
            <a:avLst/>
          </a:prstGeom>
          <a:noFill/>
          <a:ln>
            <a:noFill/>
          </a:ln>
        </p:spPr>
        <p:txBody>
          <a:bodyPr spcFirstLastPara="1" wrap="square" lIns="92000" tIns="92000" rIns="92000" bIns="92000" anchor="ctr" anchorCtr="0">
            <a:noAutofit/>
          </a:bodyPr>
          <a:lstStyle/>
          <a:p>
            <a:pPr marL="0" lvl="0" indent="0" algn="ctr" rtl="0">
              <a:spcBef>
                <a:spcPts val="0"/>
              </a:spcBef>
              <a:spcAft>
                <a:spcPts val="0"/>
              </a:spcAft>
              <a:buNone/>
            </a:pPr>
            <a:fld id="{00000000-1234-1234-1234-123412341234}" type="slidenum">
              <a:rPr lang="ru-RU">
                <a:solidFill>
                  <a:srgbClr val="22416D"/>
                </a:solidFill>
              </a:rPr>
              <a:t>38</a:t>
            </a:fld>
            <a:endParaRPr>
              <a:solidFill>
                <a:srgbClr val="22416D"/>
              </a:solidFill>
            </a:endParaRPr>
          </a:p>
        </p:txBody>
      </p:sp>
      <p:sp>
        <p:nvSpPr>
          <p:cNvPr id="6" name="Заголовок 1"/>
          <p:cNvSpPr>
            <a:spLocks noGrp="1"/>
          </p:cNvSpPr>
          <p:nvPr>
            <p:ph type="title"/>
          </p:nvPr>
        </p:nvSpPr>
        <p:spPr>
          <a:xfrm>
            <a:off x="838199" y="365125"/>
            <a:ext cx="9234055" cy="1325563"/>
          </a:xfrm>
        </p:spPr>
        <p:txBody>
          <a:bodyPr>
            <a:noAutofit/>
          </a:bodyPr>
          <a:lstStyle/>
          <a:p>
            <a:r>
              <a:rPr lang="en-US" sz="4800" b="1" dirty="0" smtClean="0">
                <a:solidFill>
                  <a:schemeClr val="accent5">
                    <a:lumMod val="75000"/>
                  </a:schemeClr>
                </a:solidFill>
                <a:latin typeface="Cambria" panose="02040503050406030204" pitchFamily="18" charset="0"/>
              </a:rPr>
              <a:t>IV.</a:t>
            </a:r>
            <a:r>
              <a:rPr lang="ru-RU" sz="4800" b="1" dirty="0" smtClean="0">
                <a:solidFill>
                  <a:schemeClr val="accent5">
                    <a:lumMod val="75000"/>
                  </a:schemeClr>
                </a:solidFill>
                <a:latin typeface="Cambria" panose="02040503050406030204" pitchFamily="18" charset="0"/>
              </a:rPr>
              <a:t> Наименование </a:t>
            </a:r>
            <a:r>
              <a:rPr lang="ru-RU" sz="4800" b="1" dirty="0">
                <a:solidFill>
                  <a:schemeClr val="accent2"/>
                </a:solidFill>
                <a:latin typeface="Cambria" panose="02040503050406030204" pitchFamily="18" charset="0"/>
              </a:rPr>
              <a:t>НКО</a:t>
            </a:r>
          </a:p>
        </p:txBody>
      </p:sp>
      <p:sp>
        <p:nvSpPr>
          <p:cNvPr id="7" name="Прямоугольник 6"/>
          <p:cNvSpPr/>
          <p:nvPr/>
        </p:nvSpPr>
        <p:spPr>
          <a:xfrm>
            <a:off x="838199" y="1988941"/>
            <a:ext cx="10745779" cy="954107"/>
          </a:xfrm>
          <a:prstGeom prst="rect">
            <a:avLst/>
          </a:prstGeom>
        </p:spPr>
        <p:txBody>
          <a:bodyPr wrap="square">
            <a:spAutoFit/>
          </a:bodyPr>
          <a:lstStyle/>
          <a:p>
            <a:r>
              <a:rPr lang="ru-RU" sz="2800" b="1" dirty="0" smtClean="0">
                <a:latin typeface="Cambria" panose="02040503050406030204" pitchFamily="18" charset="0"/>
                <a:ea typeface="Cambria" panose="02040503050406030204" pitchFamily="18" charset="0"/>
              </a:rPr>
              <a:t>Решение Верховного суда по иску фонда «Подари жизнь»</a:t>
            </a:r>
            <a:endParaRPr lang="ru-RU" sz="2800" b="1" dirty="0">
              <a:latin typeface="Cambria" panose="02040503050406030204" pitchFamily="18" charset="0"/>
              <a:ea typeface="Cambria" panose="02040503050406030204" pitchFamily="18" charset="0"/>
            </a:endParaRPr>
          </a:p>
          <a:p>
            <a:endParaRPr lang="ru-RU" sz="2800" dirty="0" smtClean="0">
              <a:solidFill>
                <a:srgbClr val="22272F"/>
              </a:solidFill>
              <a:latin typeface="Cambria" panose="02040503050406030204" pitchFamily="18" charset="0"/>
              <a:ea typeface="Cambria" panose="02040503050406030204" pitchFamily="18" charset="0"/>
            </a:endParaRPr>
          </a:p>
        </p:txBody>
      </p:sp>
      <p:sp>
        <p:nvSpPr>
          <p:cNvPr id="3" name="Прямоугольник 2"/>
          <p:cNvSpPr/>
          <p:nvPr/>
        </p:nvSpPr>
        <p:spPr>
          <a:xfrm>
            <a:off x="838199" y="3102850"/>
            <a:ext cx="11084179" cy="2862322"/>
          </a:xfrm>
          <a:prstGeom prst="rect">
            <a:avLst/>
          </a:prstGeom>
        </p:spPr>
        <p:txBody>
          <a:bodyPr wrap="square">
            <a:spAutoFit/>
          </a:bodyPr>
          <a:lstStyle/>
          <a:p>
            <a:pPr marL="457200" indent="-457200">
              <a:buAutoNum type="arabicPeriod"/>
            </a:pPr>
            <a:r>
              <a:rPr lang="ru-RU" sz="2000" dirty="0" smtClean="0">
                <a:solidFill>
                  <a:srgbClr val="22272F"/>
                </a:solidFill>
                <a:latin typeface="Cambria" panose="02040503050406030204" pitchFamily="18" charset="0"/>
                <a:ea typeface="Cambria" panose="02040503050406030204" pitchFamily="18" charset="0"/>
              </a:rPr>
              <a:t>Право </a:t>
            </a:r>
            <a:r>
              <a:rPr lang="ru-RU" sz="2000" dirty="0">
                <a:solidFill>
                  <a:srgbClr val="22272F"/>
                </a:solidFill>
                <a:latin typeface="Cambria" panose="02040503050406030204" pitchFamily="18" charset="0"/>
                <a:ea typeface="Cambria" panose="02040503050406030204" pitchFamily="18" charset="0"/>
              </a:rPr>
              <a:t>на наименование некоммерческой организации относится к неимущественным гражданским правам некоммерческих </a:t>
            </a:r>
            <a:r>
              <a:rPr lang="ru-RU" sz="2000" dirty="0" smtClean="0">
                <a:solidFill>
                  <a:srgbClr val="22272F"/>
                </a:solidFill>
                <a:latin typeface="Cambria" panose="02040503050406030204" pitchFamily="18" charset="0"/>
                <a:ea typeface="Cambria" panose="02040503050406030204" pitchFamily="18" charset="0"/>
              </a:rPr>
              <a:t>организаций</a:t>
            </a:r>
          </a:p>
          <a:p>
            <a:pPr marL="457200" indent="-457200">
              <a:buAutoNum type="arabicPeriod"/>
            </a:pPr>
            <a:endParaRPr lang="ru-RU" sz="2000" dirty="0">
              <a:solidFill>
                <a:srgbClr val="22272F"/>
              </a:solidFill>
              <a:latin typeface="Cambria" panose="02040503050406030204" pitchFamily="18" charset="0"/>
              <a:ea typeface="Cambria" panose="02040503050406030204" pitchFamily="18" charset="0"/>
            </a:endParaRPr>
          </a:p>
          <a:p>
            <a:pPr marL="457200" indent="-457200">
              <a:buAutoNum type="arabicPeriod"/>
            </a:pPr>
            <a:r>
              <a:rPr lang="ru-RU" sz="2000" dirty="0">
                <a:latin typeface="Cambria" panose="02040503050406030204" pitchFamily="18" charset="0"/>
                <a:ea typeface="Cambria" panose="02040503050406030204" pitchFamily="18" charset="0"/>
              </a:rPr>
              <a:t>право некоммерческой организации на наименование может быть нарушено не только в случае, когда сходство наименований используется с целью введения в заблуждение третьих </a:t>
            </a:r>
            <a:r>
              <a:rPr lang="ru-RU" sz="2000" dirty="0" smtClean="0">
                <a:latin typeface="Cambria" panose="02040503050406030204" pitchFamily="18" charset="0"/>
                <a:ea typeface="Cambria" panose="02040503050406030204" pitchFamily="18" charset="0"/>
              </a:rPr>
              <a:t>лиц. При </a:t>
            </a:r>
            <a:r>
              <a:rPr lang="ru-RU" sz="2000" dirty="0">
                <a:latin typeface="Cambria" panose="02040503050406030204" pitchFamily="18" charset="0"/>
                <a:ea typeface="Cambria" panose="02040503050406030204" pitchFamily="18" charset="0"/>
              </a:rPr>
              <a:t>решении вопроса о нарушении неимущественного права некоммерческой организации на наименование необходимо оценивать добросовестность действий по регистрации некоммерческой организации - ответчика с тем же наименованием, что и у ранее зарегистрированной некоммерческой организации - истца</a:t>
            </a:r>
          </a:p>
        </p:txBody>
      </p:sp>
    </p:spTree>
    <p:extLst>
      <p:ext uri="{BB962C8B-B14F-4D97-AF65-F5344CB8AC3E}">
        <p14:creationId xmlns:p14="http://schemas.microsoft.com/office/powerpoint/2010/main" val="418093976"/>
      </p:ext>
    </p:extLst>
  </p:cSld>
  <p:clrMapOvr>
    <a:overrideClrMapping bg1="lt1" tx1="dk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6" name="Google Shape;116;p4"/>
          <p:cNvSpPr txBox="1"/>
          <p:nvPr/>
        </p:nvSpPr>
        <p:spPr>
          <a:xfrm>
            <a:off x="11583978" y="6263425"/>
            <a:ext cx="338400" cy="393600"/>
          </a:xfrm>
          <a:prstGeom prst="rect">
            <a:avLst/>
          </a:prstGeom>
          <a:noFill/>
          <a:ln>
            <a:noFill/>
          </a:ln>
        </p:spPr>
        <p:txBody>
          <a:bodyPr spcFirstLastPara="1" wrap="square" lIns="92000" tIns="92000" rIns="92000" bIns="92000" anchor="ctr" anchorCtr="0">
            <a:noAutofit/>
          </a:bodyPr>
          <a:lstStyle/>
          <a:p>
            <a:pPr marL="0" lvl="0" indent="0" algn="ctr" rtl="0">
              <a:spcBef>
                <a:spcPts val="0"/>
              </a:spcBef>
              <a:spcAft>
                <a:spcPts val="0"/>
              </a:spcAft>
              <a:buNone/>
            </a:pPr>
            <a:fld id="{00000000-1234-1234-1234-123412341234}" type="slidenum">
              <a:rPr lang="ru-RU">
                <a:solidFill>
                  <a:srgbClr val="22416D"/>
                </a:solidFill>
              </a:rPr>
              <a:t>39</a:t>
            </a:fld>
            <a:endParaRPr>
              <a:solidFill>
                <a:srgbClr val="22416D"/>
              </a:solidFill>
            </a:endParaRPr>
          </a:p>
        </p:txBody>
      </p:sp>
      <p:sp>
        <p:nvSpPr>
          <p:cNvPr id="6" name="Заголовок 1"/>
          <p:cNvSpPr>
            <a:spLocks noGrp="1"/>
          </p:cNvSpPr>
          <p:nvPr>
            <p:ph type="title"/>
          </p:nvPr>
        </p:nvSpPr>
        <p:spPr>
          <a:xfrm>
            <a:off x="838199" y="365125"/>
            <a:ext cx="9234055" cy="1325563"/>
          </a:xfrm>
        </p:spPr>
        <p:txBody>
          <a:bodyPr>
            <a:noAutofit/>
          </a:bodyPr>
          <a:lstStyle/>
          <a:p>
            <a:r>
              <a:rPr lang="en-US" sz="4800" b="1" dirty="0" smtClean="0">
                <a:solidFill>
                  <a:schemeClr val="accent5">
                    <a:lumMod val="75000"/>
                  </a:schemeClr>
                </a:solidFill>
                <a:latin typeface="Cambria" panose="02040503050406030204" pitchFamily="18" charset="0"/>
              </a:rPr>
              <a:t>IV.</a:t>
            </a:r>
            <a:r>
              <a:rPr lang="ru-RU" sz="4800" b="1" dirty="0" smtClean="0">
                <a:solidFill>
                  <a:schemeClr val="accent5">
                    <a:lumMod val="75000"/>
                  </a:schemeClr>
                </a:solidFill>
                <a:latin typeface="Cambria" panose="02040503050406030204" pitchFamily="18" charset="0"/>
              </a:rPr>
              <a:t> Наименование </a:t>
            </a:r>
            <a:r>
              <a:rPr lang="ru-RU" sz="4800" b="1" dirty="0">
                <a:solidFill>
                  <a:schemeClr val="accent2"/>
                </a:solidFill>
                <a:latin typeface="Cambria" panose="02040503050406030204" pitchFamily="18" charset="0"/>
              </a:rPr>
              <a:t>НКО</a:t>
            </a:r>
          </a:p>
        </p:txBody>
      </p:sp>
      <p:sp>
        <p:nvSpPr>
          <p:cNvPr id="7" name="Прямоугольник 6"/>
          <p:cNvSpPr/>
          <p:nvPr/>
        </p:nvSpPr>
        <p:spPr>
          <a:xfrm>
            <a:off x="727363" y="1690688"/>
            <a:ext cx="10745779" cy="3724096"/>
          </a:xfrm>
          <a:prstGeom prst="rect">
            <a:avLst/>
          </a:prstGeom>
        </p:spPr>
        <p:txBody>
          <a:bodyPr wrap="square">
            <a:spAutoFit/>
          </a:bodyPr>
          <a:lstStyle/>
          <a:p>
            <a:r>
              <a:rPr lang="ru-RU" sz="2800" b="1" dirty="0" smtClean="0">
                <a:latin typeface="Cambria" panose="02040503050406030204" pitchFamily="18" charset="0"/>
                <a:ea typeface="Cambria" panose="02040503050406030204" pitchFamily="18" charset="0"/>
              </a:rPr>
              <a:t>Административный </a:t>
            </a:r>
            <a:r>
              <a:rPr lang="ru-RU" sz="2800" b="1" dirty="0">
                <a:latin typeface="Cambria" panose="02040503050406030204" pitchFamily="18" charset="0"/>
                <a:ea typeface="Cambria" panose="02040503050406030204" pitchFamily="18" charset="0"/>
              </a:rPr>
              <a:t>регламент Министерства юстиции Российской Федерации по предоставлению государственной услуги по принятию решения о государственной регистрации некоммерческих </a:t>
            </a:r>
            <a:r>
              <a:rPr lang="ru-RU" sz="2800" b="1" dirty="0" smtClean="0">
                <a:latin typeface="Cambria" panose="02040503050406030204" pitchFamily="18" charset="0"/>
                <a:ea typeface="Cambria" panose="02040503050406030204" pitchFamily="18" charset="0"/>
              </a:rPr>
              <a:t>организаций</a:t>
            </a:r>
          </a:p>
          <a:p>
            <a:endParaRPr lang="ru-RU" sz="2800" b="1" dirty="0">
              <a:latin typeface="Cambria" panose="02040503050406030204" pitchFamily="18" charset="0"/>
              <a:ea typeface="Cambria" panose="02040503050406030204" pitchFamily="18" charset="0"/>
            </a:endParaRPr>
          </a:p>
          <a:p>
            <a:endParaRPr lang="ru-RU" sz="2800" b="1" dirty="0" smtClean="0">
              <a:latin typeface="Cambria" panose="02040503050406030204" pitchFamily="18" charset="0"/>
              <a:ea typeface="Cambria" panose="02040503050406030204" pitchFamily="18" charset="0"/>
            </a:endParaRPr>
          </a:p>
          <a:p>
            <a:r>
              <a:rPr lang="ru-RU" sz="2000" dirty="0" smtClean="0">
                <a:latin typeface="Cambria" panose="02040503050406030204" pitchFamily="18" charset="0"/>
                <a:ea typeface="Cambria" panose="02040503050406030204" pitchFamily="18" charset="0"/>
              </a:rPr>
              <a:t>Основания </a:t>
            </a:r>
            <a:r>
              <a:rPr lang="ru-RU" sz="2000" dirty="0">
                <a:latin typeface="Cambria" panose="02040503050406030204" pitchFamily="18" charset="0"/>
                <a:ea typeface="Cambria" panose="02040503050406030204" pitchFamily="18" charset="0"/>
              </a:rPr>
              <a:t>отказа в государственной регистрации некоммерческой </a:t>
            </a:r>
            <a:r>
              <a:rPr lang="ru-RU" sz="2000" dirty="0" smtClean="0">
                <a:latin typeface="Cambria" panose="02040503050406030204" pitchFamily="18" charset="0"/>
                <a:ea typeface="Cambria" panose="02040503050406030204" pitchFamily="18" charset="0"/>
              </a:rPr>
              <a:t>организации – </a:t>
            </a:r>
            <a:r>
              <a:rPr lang="ru-RU" sz="2000" dirty="0">
                <a:latin typeface="Cambria" panose="02040503050406030204" pitchFamily="18" charset="0"/>
                <a:ea typeface="Cambria" panose="02040503050406030204" pitchFamily="18" charset="0"/>
              </a:rPr>
              <a:t>если ранее зарегистрирована некоммерческая организация с таким же </a:t>
            </a:r>
            <a:r>
              <a:rPr lang="ru-RU" sz="2000" dirty="0" smtClean="0">
                <a:latin typeface="Cambria" panose="02040503050406030204" pitchFamily="18" charset="0"/>
                <a:ea typeface="Cambria" panose="02040503050406030204" pitchFamily="18" charset="0"/>
              </a:rPr>
              <a:t>наименованием.</a:t>
            </a:r>
            <a:endParaRPr lang="ru-RU" sz="2000" dirty="0">
              <a:latin typeface="Cambria" panose="02040503050406030204" pitchFamily="18" charset="0"/>
              <a:ea typeface="Cambria" panose="02040503050406030204" pitchFamily="18" charset="0"/>
            </a:endParaRPr>
          </a:p>
          <a:p>
            <a:endParaRPr lang="ru-RU" sz="2800" dirty="0" smtClean="0">
              <a:solidFill>
                <a:srgbClr val="22272F"/>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02367369"/>
      </p:ext>
    </p:extLst>
  </p:cSld>
  <p:clrMapOvr>
    <a:overrideClrMapping bg1="lt1" tx1="dk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6" name="Google Shape;116;p4"/>
          <p:cNvSpPr txBox="1"/>
          <p:nvPr/>
        </p:nvSpPr>
        <p:spPr>
          <a:xfrm>
            <a:off x="11583978" y="6263425"/>
            <a:ext cx="338400" cy="393600"/>
          </a:xfrm>
          <a:prstGeom prst="rect">
            <a:avLst/>
          </a:prstGeom>
          <a:noFill/>
          <a:ln>
            <a:noFill/>
          </a:ln>
        </p:spPr>
        <p:txBody>
          <a:bodyPr spcFirstLastPara="1" wrap="square" lIns="92000" tIns="92000" rIns="92000" bIns="92000" anchor="ctr" anchorCtr="0">
            <a:noAutofit/>
          </a:bodyPr>
          <a:lstStyle/>
          <a:p>
            <a:pPr marL="0" lvl="0" indent="0" algn="ctr" rtl="0">
              <a:spcBef>
                <a:spcPts val="0"/>
              </a:spcBef>
              <a:spcAft>
                <a:spcPts val="0"/>
              </a:spcAft>
              <a:buNone/>
            </a:pPr>
            <a:fld id="{00000000-1234-1234-1234-123412341234}" type="slidenum">
              <a:rPr lang="ru-RU">
                <a:solidFill>
                  <a:srgbClr val="22416D"/>
                </a:solidFill>
              </a:rPr>
              <a:t>4</a:t>
            </a:fld>
            <a:endParaRPr>
              <a:solidFill>
                <a:srgbClr val="22416D"/>
              </a:solidFill>
            </a:endParaRPr>
          </a:p>
        </p:txBody>
      </p:sp>
      <p:sp>
        <p:nvSpPr>
          <p:cNvPr id="6" name="Заголовок 1"/>
          <p:cNvSpPr>
            <a:spLocks noGrp="1"/>
          </p:cNvSpPr>
          <p:nvPr>
            <p:ph type="title"/>
          </p:nvPr>
        </p:nvSpPr>
        <p:spPr>
          <a:xfrm>
            <a:off x="838200" y="365125"/>
            <a:ext cx="8025384" cy="1325563"/>
          </a:xfrm>
        </p:spPr>
        <p:txBody>
          <a:bodyPr>
            <a:noAutofit/>
          </a:bodyPr>
          <a:lstStyle/>
          <a:p>
            <a:r>
              <a:rPr lang="en-US" sz="4800" b="1" dirty="0">
                <a:solidFill>
                  <a:schemeClr val="accent5">
                    <a:lumMod val="75000"/>
                  </a:schemeClr>
                </a:solidFill>
                <a:latin typeface="Cambria" panose="02040503050406030204" pitchFamily="18" charset="0"/>
              </a:rPr>
              <a:t>I. </a:t>
            </a:r>
            <a:r>
              <a:rPr lang="ru-RU" sz="4800" b="1" dirty="0" smtClean="0">
                <a:solidFill>
                  <a:schemeClr val="accent5">
                    <a:lumMod val="75000"/>
                  </a:schemeClr>
                </a:solidFill>
                <a:latin typeface="Cambria" panose="02040503050406030204" pitchFamily="18" charset="0"/>
              </a:rPr>
              <a:t>Понятие </a:t>
            </a:r>
            <a:r>
              <a:rPr lang="ru-RU" sz="4800" b="1" dirty="0">
                <a:solidFill>
                  <a:schemeClr val="accent2"/>
                </a:solidFill>
                <a:latin typeface="Cambria" panose="02040503050406030204" pitchFamily="18" charset="0"/>
              </a:rPr>
              <a:t>и виды</a:t>
            </a:r>
          </a:p>
        </p:txBody>
      </p:sp>
      <p:sp>
        <p:nvSpPr>
          <p:cNvPr id="7" name="Объект 2"/>
          <p:cNvSpPr txBox="1">
            <a:spLocks/>
          </p:cNvSpPr>
          <p:nvPr/>
        </p:nvSpPr>
        <p:spPr>
          <a:xfrm>
            <a:off x="838200" y="2108887"/>
            <a:ext cx="10515600"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None/>
            </a:pPr>
            <a:r>
              <a:rPr lang="ru-RU" b="1" dirty="0" smtClean="0">
                <a:latin typeface="Cambria" panose="02040503050406030204" pitchFamily="18" charset="0"/>
                <a:ea typeface="BatangChe" panose="02030609000101010101" pitchFamily="49" charset="-127"/>
              </a:rPr>
              <a:t>ч</a:t>
            </a:r>
            <a:r>
              <a:rPr lang="ru-RU" b="1" dirty="0">
                <a:latin typeface="Cambria" panose="02040503050406030204" pitchFamily="18" charset="0"/>
                <a:ea typeface="BatangChe" panose="02030609000101010101" pitchFamily="49" charset="-127"/>
              </a:rPr>
              <a:t>. 1 ст. </a:t>
            </a:r>
            <a:r>
              <a:rPr lang="ru-RU" b="1" dirty="0" smtClean="0">
                <a:latin typeface="Cambria" panose="02040503050406030204" pitchFamily="18" charset="0"/>
                <a:ea typeface="BatangChe" panose="02030609000101010101" pitchFamily="49" charset="-127"/>
              </a:rPr>
              <a:t>44 Конституции:</a:t>
            </a:r>
            <a:endParaRPr lang="ru-RU" b="1" dirty="0">
              <a:latin typeface="Cambria" panose="02040503050406030204" pitchFamily="18" charset="0"/>
              <a:ea typeface="BatangChe" panose="02030609000101010101" pitchFamily="49" charset="-127"/>
            </a:endParaRPr>
          </a:p>
          <a:p>
            <a:pPr marL="0" indent="0">
              <a:buNone/>
            </a:pPr>
            <a:endParaRPr lang="ru-RU" b="1" dirty="0">
              <a:latin typeface="Cambria" panose="02040503050406030204" pitchFamily="18" charset="0"/>
              <a:ea typeface="BatangChe" panose="02030609000101010101" pitchFamily="49" charset="-127"/>
            </a:endParaRPr>
          </a:p>
          <a:p>
            <a:pPr marL="0" indent="0">
              <a:buNone/>
            </a:pPr>
            <a:r>
              <a:rPr lang="ru-RU" b="1" dirty="0">
                <a:latin typeface="Cambria" panose="02040503050406030204" pitchFamily="18" charset="0"/>
                <a:ea typeface="BatangChe" panose="02030609000101010101" pitchFamily="49" charset="-127"/>
              </a:rPr>
              <a:t>"Каждому гарантируется свобода литературного, художественного, научного, технического и других видов творчества, преподавания. Интеллектуальная собственность охраняется законом"</a:t>
            </a:r>
          </a:p>
        </p:txBody>
      </p:sp>
    </p:spTree>
  </p:cSld>
  <p:clrMapOvr>
    <a:overrideClrMapping bg1="lt1" tx1="dk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6" name="Google Shape;116;p4"/>
          <p:cNvSpPr txBox="1"/>
          <p:nvPr/>
        </p:nvSpPr>
        <p:spPr>
          <a:xfrm>
            <a:off x="11583978" y="6263425"/>
            <a:ext cx="338400" cy="393600"/>
          </a:xfrm>
          <a:prstGeom prst="rect">
            <a:avLst/>
          </a:prstGeom>
          <a:noFill/>
          <a:ln>
            <a:noFill/>
          </a:ln>
        </p:spPr>
        <p:txBody>
          <a:bodyPr spcFirstLastPara="1" wrap="square" lIns="92000" tIns="92000" rIns="92000" bIns="92000" anchor="ctr" anchorCtr="0">
            <a:noAutofit/>
          </a:bodyPr>
          <a:lstStyle/>
          <a:p>
            <a:pPr marL="0" lvl="0" indent="0" algn="ctr" rtl="0">
              <a:spcBef>
                <a:spcPts val="0"/>
              </a:spcBef>
              <a:spcAft>
                <a:spcPts val="0"/>
              </a:spcAft>
              <a:buNone/>
            </a:pPr>
            <a:fld id="{00000000-1234-1234-1234-123412341234}" type="slidenum">
              <a:rPr lang="ru-RU">
                <a:solidFill>
                  <a:srgbClr val="22416D"/>
                </a:solidFill>
              </a:rPr>
              <a:t>40</a:t>
            </a:fld>
            <a:endParaRPr>
              <a:solidFill>
                <a:srgbClr val="22416D"/>
              </a:solidFill>
            </a:endParaRPr>
          </a:p>
        </p:txBody>
      </p:sp>
      <p:sp>
        <p:nvSpPr>
          <p:cNvPr id="6" name="Заголовок 1"/>
          <p:cNvSpPr>
            <a:spLocks noGrp="1"/>
          </p:cNvSpPr>
          <p:nvPr>
            <p:ph type="title"/>
          </p:nvPr>
        </p:nvSpPr>
        <p:spPr>
          <a:xfrm>
            <a:off x="838199" y="365125"/>
            <a:ext cx="9234055" cy="1325563"/>
          </a:xfrm>
        </p:spPr>
        <p:txBody>
          <a:bodyPr>
            <a:noAutofit/>
          </a:bodyPr>
          <a:lstStyle/>
          <a:p>
            <a:r>
              <a:rPr lang="en-US" sz="4800" b="1" dirty="0" smtClean="0">
                <a:solidFill>
                  <a:schemeClr val="accent5">
                    <a:lumMod val="75000"/>
                  </a:schemeClr>
                </a:solidFill>
                <a:latin typeface="Cambria" panose="02040503050406030204" pitchFamily="18" charset="0"/>
              </a:rPr>
              <a:t>V.</a:t>
            </a:r>
            <a:r>
              <a:rPr lang="ru-RU" sz="4800" b="1" dirty="0" smtClean="0">
                <a:solidFill>
                  <a:schemeClr val="accent5">
                    <a:lumMod val="75000"/>
                  </a:schemeClr>
                </a:solidFill>
                <a:latin typeface="Cambria" panose="02040503050406030204" pitchFamily="18" charset="0"/>
              </a:rPr>
              <a:t> Товарный </a:t>
            </a:r>
            <a:r>
              <a:rPr lang="ru-RU" sz="4800" b="1" dirty="0">
                <a:solidFill>
                  <a:schemeClr val="accent2"/>
                </a:solidFill>
                <a:latin typeface="Cambria" panose="02040503050406030204" pitchFamily="18" charset="0"/>
              </a:rPr>
              <a:t>знак</a:t>
            </a:r>
          </a:p>
        </p:txBody>
      </p:sp>
      <p:sp>
        <p:nvSpPr>
          <p:cNvPr id="7" name="Прямоугольник 6"/>
          <p:cNvSpPr/>
          <p:nvPr/>
        </p:nvSpPr>
        <p:spPr>
          <a:xfrm>
            <a:off x="727363" y="1690688"/>
            <a:ext cx="10745779" cy="3847207"/>
          </a:xfrm>
          <a:prstGeom prst="rect">
            <a:avLst/>
          </a:prstGeom>
        </p:spPr>
        <p:txBody>
          <a:bodyPr wrap="square">
            <a:spAutoFit/>
          </a:bodyPr>
          <a:lstStyle/>
          <a:p>
            <a:r>
              <a:rPr lang="ru-RU" sz="2800" b="1" dirty="0">
                <a:latin typeface="Cambria" panose="02040503050406030204" pitchFamily="18" charset="0"/>
                <a:ea typeface="Cambria" panose="02040503050406030204" pitchFamily="18" charset="0"/>
              </a:rPr>
              <a:t>Статья 1477. Товарный знак и знак обслуживания</a:t>
            </a:r>
          </a:p>
          <a:p>
            <a:endParaRPr lang="ru-RU" sz="2800" b="1" dirty="0" smtClean="0">
              <a:latin typeface="Cambria" panose="02040503050406030204" pitchFamily="18" charset="0"/>
              <a:ea typeface="Cambria" panose="02040503050406030204" pitchFamily="18" charset="0"/>
            </a:endParaRPr>
          </a:p>
          <a:p>
            <a:r>
              <a:rPr lang="ru-RU" sz="2000" dirty="0">
                <a:latin typeface="Cambria" panose="02040503050406030204" pitchFamily="18" charset="0"/>
                <a:ea typeface="Cambria" panose="02040503050406030204" pitchFamily="18" charset="0"/>
              </a:rPr>
              <a:t>На товарный знак, то есть на обозначение, служащее для индивидуализации товаров, признается исключительное право, удостоверяемое свидетельством на товарный знак</a:t>
            </a:r>
            <a:r>
              <a:rPr lang="ru-RU" sz="2000" dirty="0" smtClean="0">
                <a:latin typeface="Cambria" panose="02040503050406030204" pitchFamily="18" charset="0"/>
                <a:ea typeface="Cambria" panose="02040503050406030204" pitchFamily="18" charset="0"/>
              </a:rPr>
              <a:t>.</a:t>
            </a:r>
          </a:p>
          <a:p>
            <a:endParaRPr lang="ru-RU" sz="2000" dirty="0">
              <a:latin typeface="Cambria" panose="02040503050406030204" pitchFamily="18" charset="0"/>
              <a:ea typeface="Cambria" panose="02040503050406030204" pitchFamily="18" charset="0"/>
            </a:endParaRPr>
          </a:p>
          <a:p>
            <a:endParaRPr lang="ru-RU" sz="2000" dirty="0" smtClean="0">
              <a:latin typeface="Cambria" panose="02040503050406030204" pitchFamily="18" charset="0"/>
              <a:ea typeface="Cambria" panose="02040503050406030204" pitchFamily="18" charset="0"/>
            </a:endParaRPr>
          </a:p>
          <a:p>
            <a:r>
              <a:rPr lang="ru-RU" sz="2000" dirty="0">
                <a:latin typeface="Cambria" panose="02040503050406030204" pitchFamily="18" charset="0"/>
                <a:ea typeface="Cambria" panose="02040503050406030204" pitchFamily="18" charset="0"/>
              </a:rPr>
              <a:t>В качестве товарных знаков могут быть зарегистрированы словесные, изобразительные, объемные и другие обозначения или их комбинации.</a:t>
            </a:r>
          </a:p>
          <a:p>
            <a:endParaRPr lang="ru-RU" sz="2000" dirty="0">
              <a:latin typeface="Cambria" panose="02040503050406030204" pitchFamily="18" charset="0"/>
              <a:ea typeface="Cambria" panose="02040503050406030204" pitchFamily="18" charset="0"/>
            </a:endParaRPr>
          </a:p>
          <a:p>
            <a:r>
              <a:rPr lang="ru-RU" sz="2000" dirty="0" smtClean="0">
                <a:latin typeface="Cambria" panose="02040503050406030204" pitchFamily="18" charset="0"/>
                <a:ea typeface="Cambria" panose="02040503050406030204" pitchFamily="18" charset="0"/>
              </a:rPr>
              <a:t>Товарный </a:t>
            </a:r>
            <a:r>
              <a:rPr lang="ru-RU" sz="2000" dirty="0">
                <a:latin typeface="Cambria" panose="02040503050406030204" pitchFamily="18" charset="0"/>
                <a:ea typeface="Cambria" panose="02040503050406030204" pitchFamily="18" charset="0"/>
              </a:rPr>
              <a:t>знак может быть зарегистрирован в любом цвете или цветовом сочетании.</a:t>
            </a:r>
          </a:p>
          <a:p>
            <a:endParaRPr lang="ru-RU" sz="2800" dirty="0" smtClean="0">
              <a:solidFill>
                <a:srgbClr val="22272F"/>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55602889"/>
      </p:ext>
    </p:extLst>
  </p:cSld>
  <p:clrMapOvr>
    <a:overrideClrMapping bg1="lt1" tx1="dk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6" name="Google Shape;116;p4"/>
          <p:cNvSpPr txBox="1"/>
          <p:nvPr/>
        </p:nvSpPr>
        <p:spPr>
          <a:xfrm>
            <a:off x="11583978" y="6263425"/>
            <a:ext cx="338400" cy="393600"/>
          </a:xfrm>
          <a:prstGeom prst="rect">
            <a:avLst/>
          </a:prstGeom>
          <a:noFill/>
          <a:ln>
            <a:noFill/>
          </a:ln>
        </p:spPr>
        <p:txBody>
          <a:bodyPr spcFirstLastPara="1" wrap="square" lIns="92000" tIns="92000" rIns="92000" bIns="92000" anchor="ctr" anchorCtr="0">
            <a:noAutofit/>
          </a:bodyPr>
          <a:lstStyle/>
          <a:p>
            <a:pPr marL="0" lvl="0" indent="0" algn="ctr" rtl="0">
              <a:spcBef>
                <a:spcPts val="0"/>
              </a:spcBef>
              <a:spcAft>
                <a:spcPts val="0"/>
              </a:spcAft>
              <a:buNone/>
            </a:pPr>
            <a:fld id="{00000000-1234-1234-1234-123412341234}" type="slidenum">
              <a:rPr lang="ru-RU">
                <a:solidFill>
                  <a:srgbClr val="22416D"/>
                </a:solidFill>
              </a:rPr>
              <a:t>41</a:t>
            </a:fld>
            <a:endParaRPr>
              <a:solidFill>
                <a:srgbClr val="22416D"/>
              </a:solidFill>
            </a:endParaRPr>
          </a:p>
        </p:txBody>
      </p:sp>
      <p:sp>
        <p:nvSpPr>
          <p:cNvPr id="6" name="Заголовок 1"/>
          <p:cNvSpPr>
            <a:spLocks noGrp="1"/>
          </p:cNvSpPr>
          <p:nvPr>
            <p:ph type="title"/>
          </p:nvPr>
        </p:nvSpPr>
        <p:spPr>
          <a:xfrm>
            <a:off x="838199" y="365125"/>
            <a:ext cx="9234055" cy="1325563"/>
          </a:xfrm>
        </p:spPr>
        <p:txBody>
          <a:bodyPr>
            <a:noAutofit/>
          </a:bodyPr>
          <a:lstStyle/>
          <a:p>
            <a:r>
              <a:rPr lang="en-US" sz="4800" b="1" dirty="0" smtClean="0">
                <a:solidFill>
                  <a:schemeClr val="accent5">
                    <a:lumMod val="75000"/>
                  </a:schemeClr>
                </a:solidFill>
                <a:latin typeface="Cambria" panose="02040503050406030204" pitchFamily="18" charset="0"/>
              </a:rPr>
              <a:t>V.</a:t>
            </a:r>
            <a:r>
              <a:rPr lang="ru-RU" sz="4800" b="1" dirty="0" smtClean="0">
                <a:solidFill>
                  <a:schemeClr val="accent5">
                    <a:lumMod val="75000"/>
                  </a:schemeClr>
                </a:solidFill>
                <a:latin typeface="Cambria" panose="02040503050406030204" pitchFamily="18" charset="0"/>
              </a:rPr>
              <a:t> Товарный </a:t>
            </a:r>
            <a:r>
              <a:rPr lang="ru-RU" sz="4800" b="1" dirty="0">
                <a:solidFill>
                  <a:schemeClr val="accent2"/>
                </a:solidFill>
                <a:latin typeface="Cambria" panose="02040503050406030204" pitchFamily="18" charset="0"/>
              </a:rPr>
              <a:t>знак</a:t>
            </a:r>
          </a:p>
        </p:txBody>
      </p:sp>
      <p:sp>
        <p:nvSpPr>
          <p:cNvPr id="7" name="Прямоугольник 6"/>
          <p:cNvSpPr/>
          <p:nvPr/>
        </p:nvSpPr>
        <p:spPr>
          <a:xfrm>
            <a:off x="1007399" y="1843088"/>
            <a:ext cx="10745779" cy="4401205"/>
          </a:xfrm>
          <a:prstGeom prst="rect">
            <a:avLst/>
          </a:prstGeom>
        </p:spPr>
        <p:txBody>
          <a:bodyPr wrap="square">
            <a:spAutoFit/>
          </a:bodyPr>
          <a:lstStyle/>
          <a:p>
            <a:r>
              <a:rPr lang="ru-RU" sz="2000" b="1" dirty="0" smtClean="0">
                <a:latin typeface="Cambria" panose="02040503050406030204" pitchFamily="18" charset="0"/>
                <a:ea typeface="Cambria" panose="02040503050406030204" pitchFamily="18" charset="0"/>
              </a:rPr>
              <a:t>Исключительное </a:t>
            </a:r>
            <a:r>
              <a:rPr lang="ru-RU" sz="2000" b="1" dirty="0">
                <a:latin typeface="Cambria" panose="02040503050406030204" pitchFamily="18" charset="0"/>
                <a:ea typeface="Cambria" panose="02040503050406030204" pitchFamily="18" charset="0"/>
              </a:rPr>
              <a:t>право на товарный знак </a:t>
            </a:r>
            <a:r>
              <a:rPr lang="ru-RU" sz="2000" dirty="0">
                <a:latin typeface="Cambria" panose="02040503050406030204" pitchFamily="18" charset="0"/>
                <a:ea typeface="Cambria" panose="02040503050406030204" pitchFamily="18" charset="0"/>
              </a:rPr>
              <a:t>может быть осуществлено для индивидуализации товаров, работ или услуг, в отношении которых товарный знак зарегистрирован, в частности путем размещения товарного знака</a:t>
            </a:r>
            <a:r>
              <a:rPr lang="ru-RU" sz="2000" dirty="0" smtClean="0">
                <a:latin typeface="Cambria" panose="02040503050406030204" pitchFamily="18" charset="0"/>
                <a:ea typeface="Cambria" panose="02040503050406030204" pitchFamily="18" charset="0"/>
              </a:rPr>
              <a:t>:</a:t>
            </a:r>
          </a:p>
          <a:p>
            <a:endParaRPr lang="ru-RU" sz="2000" dirty="0">
              <a:latin typeface="Cambria" panose="02040503050406030204" pitchFamily="18" charset="0"/>
              <a:ea typeface="Cambria" panose="02040503050406030204" pitchFamily="18" charset="0"/>
            </a:endParaRPr>
          </a:p>
          <a:p>
            <a:r>
              <a:rPr lang="ru-RU" sz="2000" dirty="0">
                <a:latin typeface="Cambria" panose="02040503050406030204" pitchFamily="18" charset="0"/>
                <a:ea typeface="Cambria" panose="02040503050406030204" pitchFamily="18" charset="0"/>
              </a:rPr>
              <a:t>1) на товарах, в том числе на этикетках, упаковках товаров, которые производятся, предлагаются к продаже, продаются, демонстрируются на выставках и ярмарках или иным образом вводятся в гражданский оборот на территории Российской Федерации, либо хранятся или перевозятся с этой целью, либо ввозятся на территорию Российской Федерации</a:t>
            </a:r>
            <a:r>
              <a:rPr lang="ru-RU" sz="2000" dirty="0" smtClean="0">
                <a:latin typeface="Cambria" panose="02040503050406030204" pitchFamily="18" charset="0"/>
                <a:ea typeface="Cambria" panose="02040503050406030204" pitchFamily="18" charset="0"/>
              </a:rPr>
              <a:t>;</a:t>
            </a:r>
            <a:endParaRPr lang="ru-RU" sz="2000" dirty="0">
              <a:latin typeface="Cambria" panose="02040503050406030204" pitchFamily="18" charset="0"/>
              <a:ea typeface="Cambria" panose="02040503050406030204" pitchFamily="18" charset="0"/>
            </a:endParaRPr>
          </a:p>
          <a:p>
            <a:r>
              <a:rPr lang="ru-RU" sz="2000" dirty="0">
                <a:latin typeface="Cambria" panose="02040503050406030204" pitchFamily="18" charset="0"/>
                <a:ea typeface="Cambria" panose="02040503050406030204" pitchFamily="18" charset="0"/>
              </a:rPr>
              <a:t>2) при выполнении работ, оказании услуг</a:t>
            </a:r>
            <a:r>
              <a:rPr lang="ru-RU" sz="2000" dirty="0" smtClean="0">
                <a:latin typeface="Cambria" panose="02040503050406030204" pitchFamily="18" charset="0"/>
                <a:ea typeface="Cambria" panose="02040503050406030204" pitchFamily="18" charset="0"/>
              </a:rPr>
              <a:t>;</a:t>
            </a:r>
            <a:endParaRPr lang="ru-RU" sz="2000" dirty="0">
              <a:latin typeface="Cambria" panose="02040503050406030204" pitchFamily="18" charset="0"/>
              <a:ea typeface="Cambria" panose="02040503050406030204" pitchFamily="18" charset="0"/>
            </a:endParaRPr>
          </a:p>
          <a:p>
            <a:r>
              <a:rPr lang="ru-RU" sz="2000" dirty="0">
                <a:latin typeface="Cambria" panose="02040503050406030204" pitchFamily="18" charset="0"/>
                <a:ea typeface="Cambria" panose="02040503050406030204" pitchFamily="18" charset="0"/>
              </a:rPr>
              <a:t>3) на документации, связанной с введением товаров в гражданский оборот</a:t>
            </a:r>
            <a:r>
              <a:rPr lang="ru-RU" sz="2000" dirty="0" smtClean="0">
                <a:latin typeface="Cambria" panose="02040503050406030204" pitchFamily="18" charset="0"/>
                <a:ea typeface="Cambria" panose="02040503050406030204" pitchFamily="18" charset="0"/>
              </a:rPr>
              <a:t>;</a:t>
            </a:r>
            <a:endParaRPr lang="ru-RU" sz="2000" dirty="0">
              <a:latin typeface="Cambria" panose="02040503050406030204" pitchFamily="18" charset="0"/>
              <a:ea typeface="Cambria" panose="02040503050406030204" pitchFamily="18" charset="0"/>
            </a:endParaRPr>
          </a:p>
          <a:p>
            <a:r>
              <a:rPr lang="ru-RU" sz="2000" dirty="0">
                <a:latin typeface="Cambria" panose="02040503050406030204" pitchFamily="18" charset="0"/>
                <a:ea typeface="Cambria" panose="02040503050406030204" pitchFamily="18" charset="0"/>
              </a:rPr>
              <a:t>4) в предложениях о продаже товаров, о выполнении работ, об оказании услуг, а также в объявлениях, на вывесках и в рекламе</a:t>
            </a:r>
            <a:r>
              <a:rPr lang="ru-RU" sz="2000" dirty="0" smtClean="0">
                <a:latin typeface="Cambria" panose="02040503050406030204" pitchFamily="18" charset="0"/>
                <a:ea typeface="Cambria" panose="02040503050406030204" pitchFamily="18" charset="0"/>
              </a:rPr>
              <a:t>;</a:t>
            </a:r>
            <a:endParaRPr lang="ru-RU" sz="2000" dirty="0">
              <a:latin typeface="Cambria" panose="02040503050406030204" pitchFamily="18" charset="0"/>
              <a:ea typeface="Cambria" panose="02040503050406030204" pitchFamily="18" charset="0"/>
            </a:endParaRPr>
          </a:p>
          <a:p>
            <a:r>
              <a:rPr lang="ru-RU" sz="2000" dirty="0">
                <a:latin typeface="Cambria" panose="02040503050406030204" pitchFamily="18" charset="0"/>
                <a:ea typeface="Cambria" panose="02040503050406030204" pitchFamily="18" charset="0"/>
              </a:rPr>
              <a:t>5) в сети "Интернет", в том числе в доменном имени и при других способах адресации</a:t>
            </a:r>
            <a:r>
              <a:rPr lang="ru-RU" sz="2000" dirty="0" smtClean="0">
                <a:latin typeface="Cambria" panose="02040503050406030204" pitchFamily="18" charset="0"/>
                <a:ea typeface="Cambria" panose="02040503050406030204" pitchFamily="18" charset="0"/>
              </a:rPr>
              <a:t>.</a:t>
            </a:r>
            <a:endParaRPr lang="ru-RU"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67003586"/>
      </p:ext>
    </p:extLst>
  </p:cSld>
  <p:clrMapOvr>
    <a:overrideClrMapping bg1="lt1" tx1="dk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6" name="Google Shape;116;p4"/>
          <p:cNvSpPr txBox="1"/>
          <p:nvPr/>
        </p:nvSpPr>
        <p:spPr>
          <a:xfrm>
            <a:off x="11583978" y="6263425"/>
            <a:ext cx="338400" cy="393600"/>
          </a:xfrm>
          <a:prstGeom prst="rect">
            <a:avLst/>
          </a:prstGeom>
          <a:noFill/>
          <a:ln>
            <a:noFill/>
          </a:ln>
        </p:spPr>
        <p:txBody>
          <a:bodyPr spcFirstLastPara="1" wrap="square" lIns="92000" tIns="92000" rIns="92000" bIns="92000" anchor="ctr" anchorCtr="0">
            <a:noAutofit/>
          </a:bodyPr>
          <a:lstStyle/>
          <a:p>
            <a:pPr marL="0" lvl="0" indent="0" algn="ctr" rtl="0">
              <a:spcBef>
                <a:spcPts val="0"/>
              </a:spcBef>
              <a:spcAft>
                <a:spcPts val="0"/>
              </a:spcAft>
              <a:buNone/>
            </a:pPr>
            <a:fld id="{00000000-1234-1234-1234-123412341234}" type="slidenum">
              <a:rPr lang="ru-RU">
                <a:solidFill>
                  <a:srgbClr val="22416D"/>
                </a:solidFill>
              </a:rPr>
              <a:t>42</a:t>
            </a:fld>
            <a:endParaRPr>
              <a:solidFill>
                <a:srgbClr val="22416D"/>
              </a:solidFill>
            </a:endParaRPr>
          </a:p>
        </p:txBody>
      </p:sp>
      <p:sp>
        <p:nvSpPr>
          <p:cNvPr id="6" name="Заголовок 1"/>
          <p:cNvSpPr>
            <a:spLocks noGrp="1"/>
          </p:cNvSpPr>
          <p:nvPr>
            <p:ph type="title"/>
          </p:nvPr>
        </p:nvSpPr>
        <p:spPr>
          <a:xfrm>
            <a:off x="838199" y="365125"/>
            <a:ext cx="9234055" cy="1325563"/>
          </a:xfrm>
        </p:spPr>
        <p:txBody>
          <a:bodyPr>
            <a:noAutofit/>
          </a:bodyPr>
          <a:lstStyle/>
          <a:p>
            <a:r>
              <a:rPr lang="en-US" sz="4800" b="1" dirty="0" smtClean="0">
                <a:solidFill>
                  <a:schemeClr val="accent5">
                    <a:lumMod val="75000"/>
                  </a:schemeClr>
                </a:solidFill>
                <a:latin typeface="Cambria" panose="02040503050406030204" pitchFamily="18" charset="0"/>
              </a:rPr>
              <a:t>V.</a:t>
            </a:r>
            <a:r>
              <a:rPr lang="ru-RU" sz="4800" b="1" dirty="0" smtClean="0">
                <a:solidFill>
                  <a:schemeClr val="accent5">
                    <a:lumMod val="75000"/>
                  </a:schemeClr>
                </a:solidFill>
                <a:latin typeface="Cambria" panose="02040503050406030204" pitchFamily="18" charset="0"/>
              </a:rPr>
              <a:t> Товарный </a:t>
            </a:r>
            <a:r>
              <a:rPr lang="ru-RU" sz="4800" b="1" dirty="0" smtClean="0">
                <a:solidFill>
                  <a:schemeClr val="accent2"/>
                </a:solidFill>
                <a:latin typeface="Cambria" panose="02040503050406030204" pitchFamily="18" charset="0"/>
              </a:rPr>
              <a:t>знак</a:t>
            </a:r>
            <a:endParaRPr lang="ru-RU" sz="4800" b="1" dirty="0">
              <a:solidFill>
                <a:schemeClr val="accent2"/>
              </a:solidFill>
              <a:latin typeface="Cambria" panose="02040503050406030204" pitchFamily="18" charset="0"/>
            </a:endParaRPr>
          </a:p>
        </p:txBody>
      </p:sp>
      <p:sp>
        <p:nvSpPr>
          <p:cNvPr id="7" name="Прямоугольник 6"/>
          <p:cNvSpPr/>
          <p:nvPr/>
        </p:nvSpPr>
        <p:spPr>
          <a:xfrm>
            <a:off x="838199" y="2480398"/>
            <a:ext cx="10745779" cy="1323439"/>
          </a:xfrm>
          <a:prstGeom prst="rect">
            <a:avLst/>
          </a:prstGeom>
        </p:spPr>
        <p:txBody>
          <a:bodyPr wrap="square">
            <a:spAutoFit/>
          </a:bodyPr>
          <a:lstStyle/>
          <a:p>
            <a:r>
              <a:rPr lang="ru-RU" sz="2000" b="1" dirty="0">
                <a:solidFill>
                  <a:srgbClr val="22272F"/>
                </a:solidFill>
                <a:latin typeface="Cambria" panose="02040503050406030204" pitchFamily="18" charset="0"/>
                <a:ea typeface="Cambria" panose="02040503050406030204" pitchFamily="18" charset="0"/>
              </a:rPr>
              <a:t>Никто не вправе использовать без разрешения правообладателя</a:t>
            </a:r>
            <a:r>
              <a:rPr lang="ru-RU" sz="2000" dirty="0">
                <a:solidFill>
                  <a:srgbClr val="22272F"/>
                </a:solidFill>
                <a:latin typeface="Cambria" panose="02040503050406030204" pitchFamily="18" charset="0"/>
                <a:ea typeface="Cambria" panose="02040503050406030204" pitchFamily="18" charset="0"/>
              </a:rPr>
              <a:t> сходные с его товарным знаком обозначения в отношении товаров, для индивидуализации которых товарный знак зарегистрирован, или однородных товаров, если в результате такого использования возникнет вероятность </a:t>
            </a:r>
            <a:r>
              <a:rPr lang="ru-RU" sz="2000" dirty="0" smtClean="0">
                <a:solidFill>
                  <a:srgbClr val="22272F"/>
                </a:solidFill>
                <a:latin typeface="Cambria" panose="02040503050406030204" pitchFamily="18" charset="0"/>
                <a:ea typeface="Cambria" panose="02040503050406030204" pitchFamily="18" charset="0"/>
              </a:rPr>
              <a:t>смешения</a:t>
            </a:r>
            <a:r>
              <a:rPr lang="ru-RU" sz="2000" dirty="0" smtClean="0">
                <a:latin typeface="Cambria" panose="02040503050406030204" pitchFamily="18" charset="0"/>
                <a:ea typeface="Cambria" panose="02040503050406030204" pitchFamily="18" charset="0"/>
              </a:rPr>
              <a:t>.</a:t>
            </a:r>
            <a:endParaRPr lang="ru-RU"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62922180"/>
      </p:ext>
    </p:extLst>
  </p:cSld>
  <p:clrMapOvr>
    <a:overrideClrMapping bg1="lt1" tx1="dk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4915110" y="3170101"/>
            <a:ext cx="8679367"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4000" b="1" i="0" u="none" strike="noStrike" kern="1200" cap="none" spc="0" normalizeH="0" baseline="0" noProof="0" dirty="0">
              <a:ln>
                <a:noFill/>
              </a:ln>
              <a:solidFill>
                <a:schemeClr val="accent6">
                  <a:lumMod val="75000"/>
                </a:schemeClr>
              </a:solidFill>
              <a:effectLst/>
              <a:uLnTx/>
              <a:uFillTx/>
              <a:latin typeface="Cambria" pitchFamily="18" charset="0"/>
              <a:ea typeface="+mj-ea"/>
              <a:cs typeface="+mj-cs"/>
            </a:endParaRPr>
          </a:p>
        </p:txBody>
      </p:sp>
      <p:sp>
        <p:nvSpPr>
          <p:cNvPr id="8" name="Заголовок 1"/>
          <p:cNvSpPr>
            <a:spLocks noGrp="1"/>
          </p:cNvSpPr>
          <p:nvPr>
            <p:ph type="title"/>
          </p:nvPr>
        </p:nvSpPr>
        <p:spPr>
          <a:xfrm>
            <a:off x="1249837" y="325476"/>
            <a:ext cx="9919063" cy="1143000"/>
          </a:xfrm>
        </p:spPr>
        <p:txBody>
          <a:bodyPr>
            <a:noAutofit/>
          </a:bodyPr>
          <a:lstStyle/>
          <a:p>
            <a:r>
              <a:rPr lang="ru-RU" sz="4800" b="1" dirty="0" smtClean="0">
                <a:solidFill>
                  <a:schemeClr val="accent5">
                    <a:lumMod val="75000"/>
                  </a:schemeClr>
                </a:solidFill>
                <a:latin typeface="Cambria" panose="02040503050406030204" pitchFamily="18" charset="0"/>
              </a:rPr>
              <a:t>Спасибо! </a:t>
            </a:r>
            <a:endParaRPr lang="ru-RU" sz="4800" b="1" dirty="0">
              <a:solidFill>
                <a:schemeClr val="accent2">
                  <a:lumMod val="75000"/>
                </a:schemeClr>
              </a:solidFill>
              <a:latin typeface="Cambria" panose="02040503050406030204" pitchFamily="18" charset="0"/>
            </a:endParaRPr>
          </a:p>
        </p:txBody>
      </p:sp>
      <p:sp>
        <p:nvSpPr>
          <p:cNvPr id="2" name="Прямоугольник 1"/>
          <p:cNvSpPr/>
          <p:nvPr/>
        </p:nvSpPr>
        <p:spPr>
          <a:xfrm>
            <a:off x="1249837" y="2026901"/>
            <a:ext cx="9735155" cy="584775"/>
          </a:xfrm>
          <a:prstGeom prst="rect">
            <a:avLst/>
          </a:prstGeom>
        </p:spPr>
        <p:txBody>
          <a:bodyPr wrap="square">
            <a:spAutoFit/>
          </a:bodyPr>
          <a:lstStyle/>
          <a:p>
            <a:pPr algn="just">
              <a:spcAft>
                <a:spcPts val="1000"/>
              </a:spcAft>
            </a:pPr>
            <a:r>
              <a:rPr lang="ru-RU" sz="3200" b="1" dirty="0" smtClean="0">
                <a:latin typeface="Cambria" panose="02040503050406030204" pitchFamily="18" charset="0"/>
              </a:rPr>
              <a:t>Напишите мне</a:t>
            </a:r>
            <a:r>
              <a:rPr lang="en-US" sz="1800" dirty="0">
                <a:latin typeface="Cambria" panose="02040503050406030204" pitchFamily="18" charset="0"/>
              </a:rPr>
              <a:t> </a:t>
            </a:r>
            <a:r>
              <a:rPr lang="en-US" sz="1800" dirty="0" smtClean="0">
                <a:latin typeface="Cambria" panose="02040503050406030204" pitchFamily="18" charset="0"/>
              </a:rPr>
              <a:t>	</a:t>
            </a:r>
            <a:r>
              <a:rPr lang="en-US" sz="3200" dirty="0" smtClean="0">
                <a:solidFill>
                  <a:schemeClr val="accent2">
                    <a:lumMod val="75000"/>
                  </a:schemeClr>
                </a:solidFill>
                <a:latin typeface="Cambria" panose="02040503050406030204" pitchFamily="18" charset="0"/>
              </a:rPr>
              <a:t>lawyer@nuzhnapomosh.ru</a:t>
            </a:r>
            <a:endParaRPr lang="ru-RU" sz="3200" dirty="0">
              <a:solidFill>
                <a:schemeClr val="accent2">
                  <a:lumMod val="75000"/>
                </a:schemeClr>
              </a:solidFill>
              <a:latin typeface="Cambria" panose="02040503050406030204" pitchFamily="18" charset="0"/>
            </a:endParaRPr>
          </a:p>
        </p:txBody>
      </p:sp>
    </p:spTree>
    <p:extLst>
      <p:ext uri="{BB962C8B-B14F-4D97-AF65-F5344CB8AC3E}">
        <p14:creationId xmlns:p14="http://schemas.microsoft.com/office/powerpoint/2010/main" val="19747139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6" name="Google Shape;116;p4"/>
          <p:cNvSpPr txBox="1"/>
          <p:nvPr/>
        </p:nvSpPr>
        <p:spPr>
          <a:xfrm>
            <a:off x="11583978" y="6263425"/>
            <a:ext cx="338400" cy="393600"/>
          </a:xfrm>
          <a:prstGeom prst="rect">
            <a:avLst/>
          </a:prstGeom>
          <a:noFill/>
          <a:ln>
            <a:noFill/>
          </a:ln>
        </p:spPr>
        <p:txBody>
          <a:bodyPr spcFirstLastPara="1" wrap="square" lIns="92000" tIns="92000" rIns="92000" bIns="92000" anchor="ctr" anchorCtr="0">
            <a:noAutofit/>
          </a:bodyPr>
          <a:lstStyle/>
          <a:p>
            <a:pPr marL="0" lvl="0" indent="0" algn="ctr" rtl="0">
              <a:spcBef>
                <a:spcPts val="0"/>
              </a:spcBef>
              <a:spcAft>
                <a:spcPts val="0"/>
              </a:spcAft>
              <a:buNone/>
            </a:pPr>
            <a:fld id="{00000000-1234-1234-1234-123412341234}" type="slidenum">
              <a:rPr lang="ru-RU">
                <a:solidFill>
                  <a:srgbClr val="22416D"/>
                </a:solidFill>
              </a:rPr>
              <a:t>5</a:t>
            </a:fld>
            <a:endParaRPr>
              <a:solidFill>
                <a:srgbClr val="22416D"/>
              </a:solidFill>
            </a:endParaRPr>
          </a:p>
        </p:txBody>
      </p:sp>
      <p:sp>
        <p:nvSpPr>
          <p:cNvPr id="6" name="Заголовок 1"/>
          <p:cNvSpPr>
            <a:spLocks noGrp="1"/>
          </p:cNvSpPr>
          <p:nvPr>
            <p:ph type="title"/>
          </p:nvPr>
        </p:nvSpPr>
        <p:spPr>
          <a:xfrm>
            <a:off x="838200" y="365125"/>
            <a:ext cx="8025384" cy="1325563"/>
          </a:xfrm>
        </p:spPr>
        <p:txBody>
          <a:bodyPr>
            <a:noAutofit/>
          </a:bodyPr>
          <a:lstStyle/>
          <a:p>
            <a:r>
              <a:rPr lang="en-US" sz="4800" b="1" dirty="0">
                <a:solidFill>
                  <a:schemeClr val="accent5">
                    <a:lumMod val="75000"/>
                  </a:schemeClr>
                </a:solidFill>
                <a:latin typeface="Cambria" panose="02040503050406030204" pitchFamily="18" charset="0"/>
              </a:rPr>
              <a:t>I. </a:t>
            </a:r>
            <a:r>
              <a:rPr lang="ru-RU" sz="4800" b="1" dirty="0" smtClean="0">
                <a:solidFill>
                  <a:schemeClr val="accent5">
                    <a:lumMod val="75000"/>
                  </a:schemeClr>
                </a:solidFill>
                <a:latin typeface="Cambria" panose="02040503050406030204" pitchFamily="18" charset="0"/>
              </a:rPr>
              <a:t>Понятие </a:t>
            </a:r>
            <a:r>
              <a:rPr lang="ru-RU" sz="4800" b="1" dirty="0">
                <a:solidFill>
                  <a:schemeClr val="accent2"/>
                </a:solidFill>
                <a:latin typeface="Cambria" panose="02040503050406030204" pitchFamily="18" charset="0"/>
              </a:rPr>
              <a:t>и виды</a:t>
            </a:r>
          </a:p>
        </p:txBody>
      </p:sp>
      <p:sp>
        <p:nvSpPr>
          <p:cNvPr id="7" name="Объект 2"/>
          <p:cNvSpPr txBox="1">
            <a:spLocks/>
          </p:cNvSpPr>
          <p:nvPr/>
        </p:nvSpPr>
        <p:spPr>
          <a:xfrm>
            <a:off x="560781" y="5294999"/>
            <a:ext cx="10515600"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None/>
            </a:pPr>
            <a:endParaRPr lang="ru-RU" b="1" dirty="0">
              <a:latin typeface="Cambria" panose="02040503050406030204" pitchFamily="18" charset="0"/>
              <a:ea typeface="BatangChe" panose="02030609000101010101" pitchFamily="49" charset="-127"/>
            </a:endParaRPr>
          </a:p>
        </p:txBody>
      </p:sp>
      <p:sp>
        <p:nvSpPr>
          <p:cNvPr id="8" name="Прямоугольник 7"/>
          <p:cNvSpPr/>
          <p:nvPr/>
        </p:nvSpPr>
        <p:spPr>
          <a:xfrm>
            <a:off x="945244" y="3812736"/>
            <a:ext cx="9746673" cy="1938992"/>
          </a:xfrm>
          <a:prstGeom prst="rect">
            <a:avLst/>
          </a:prstGeom>
        </p:spPr>
        <p:txBody>
          <a:bodyPr wrap="square">
            <a:spAutoFit/>
          </a:bodyPr>
          <a:lstStyle/>
          <a:p>
            <a:pPr algn="just"/>
            <a:r>
              <a:rPr lang="ru-RU" sz="2400" dirty="0">
                <a:solidFill>
                  <a:srgbClr val="22272F"/>
                </a:solidFill>
                <a:latin typeface="Cambria" panose="02040503050406030204" pitchFamily="18" charset="0"/>
                <a:ea typeface="Cambria" panose="02040503050406030204" pitchFamily="18" charset="0"/>
              </a:rPr>
              <a:t>В ст. 1225 ГК РФ установлен </a:t>
            </a:r>
            <a:r>
              <a:rPr lang="ru-RU" sz="2400" b="1" dirty="0">
                <a:solidFill>
                  <a:srgbClr val="22272F"/>
                </a:solidFill>
                <a:latin typeface="Cambria" panose="02040503050406030204" pitchFamily="18" charset="0"/>
                <a:ea typeface="Cambria" panose="02040503050406030204" pitchFamily="18" charset="0"/>
              </a:rPr>
              <a:t>закрытый перечень </a:t>
            </a:r>
            <a:r>
              <a:rPr lang="ru-RU" sz="2400" dirty="0">
                <a:solidFill>
                  <a:srgbClr val="22272F"/>
                </a:solidFill>
                <a:latin typeface="Cambria" panose="02040503050406030204" pitchFamily="18" charset="0"/>
                <a:ea typeface="Cambria" panose="02040503050406030204" pitchFamily="18" charset="0"/>
              </a:rPr>
              <a:t>объектов интеллектуальных прав. Объекты, не вошедшие в него, не охраняются теми средствами, которые существуют для права интеллектуальной собственности</a:t>
            </a:r>
            <a:r>
              <a:rPr lang="ru-RU" sz="2400" dirty="0" smtClean="0">
                <a:solidFill>
                  <a:srgbClr val="22272F"/>
                </a:solidFill>
                <a:latin typeface="Cambria" panose="02040503050406030204" pitchFamily="18" charset="0"/>
                <a:ea typeface="Cambria" panose="02040503050406030204" pitchFamily="18" charset="0"/>
              </a:rPr>
              <a:t>.</a:t>
            </a:r>
          </a:p>
          <a:p>
            <a:pPr algn="just"/>
            <a:endParaRPr lang="ru-RU" sz="2400" dirty="0">
              <a:solidFill>
                <a:srgbClr val="22272F"/>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12185677"/>
      </p:ext>
    </p:extLst>
  </p:cSld>
  <p:clrMapOvr>
    <a:overrideClrMapping bg1="lt1" tx1="dk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6" name="Google Shape;116;p4"/>
          <p:cNvSpPr txBox="1"/>
          <p:nvPr/>
        </p:nvSpPr>
        <p:spPr>
          <a:xfrm>
            <a:off x="11583978" y="6263425"/>
            <a:ext cx="338400" cy="393600"/>
          </a:xfrm>
          <a:prstGeom prst="rect">
            <a:avLst/>
          </a:prstGeom>
          <a:noFill/>
          <a:ln>
            <a:noFill/>
          </a:ln>
        </p:spPr>
        <p:txBody>
          <a:bodyPr spcFirstLastPara="1" wrap="square" lIns="92000" tIns="92000" rIns="92000" bIns="92000" anchor="ctr" anchorCtr="0">
            <a:noAutofit/>
          </a:bodyPr>
          <a:lstStyle/>
          <a:p>
            <a:pPr marL="0" lvl="0" indent="0" algn="ctr" rtl="0">
              <a:spcBef>
                <a:spcPts val="0"/>
              </a:spcBef>
              <a:spcAft>
                <a:spcPts val="0"/>
              </a:spcAft>
              <a:buNone/>
            </a:pPr>
            <a:fld id="{00000000-1234-1234-1234-123412341234}" type="slidenum">
              <a:rPr lang="ru-RU">
                <a:solidFill>
                  <a:srgbClr val="22416D"/>
                </a:solidFill>
              </a:rPr>
              <a:t>6</a:t>
            </a:fld>
            <a:endParaRPr>
              <a:solidFill>
                <a:srgbClr val="22416D"/>
              </a:solidFill>
            </a:endParaRPr>
          </a:p>
        </p:txBody>
      </p:sp>
      <p:sp>
        <p:nvSpPr>
          <p:cNvPr id="6" name="Заголовок 1"/>
          <p:cNvSpPr>
            <a:spLocks noGrp="1"/>
          </p:cNvSpPr>
          <p:nvPr>
            <p:ph type="title"/>
          </p:nvPr>
        </p:nvSpPr>
        <p:spPr>
          <a:xfrm>
            <a:off x="838200" y="365125"/>
            <a:ext cx="8025384" cy="1325563"/>
          </a:xfrm>
        </p:spPr>
        <p:txBody>
          <a:bodyPr>
            <a:noAutofit/>
          </a:bodyPr>
          <a:lstStyle/>
          <a:p>
            <a:r>
              <a:rPr lang="en-US" sz="4800" b="1" dirty="0">
                <a:solidFill>
                  <a:schemeClr val="accent5">
                    <a:lumMod val="75000"/>
                  </a:schemeClr>
                </a:solidFill>
                <a:latin typeface="Cambria" panose="02040503050406030204" pitchFamily="18" charset="0"/>
              </a:rPr>
              <a:t>I. </a:t>
            </a:r>
            <a:r>
              <a:rPr lang="ru-RU" sz="4800" b="1" dirty="0" smtClean="0">
                <a:solidFill>
                  <a:schemeClr val="accent5">
                    <a:lumMod val="75000"/>
                  </a:schemeClr>
                </a:solidFill>
                <a:latin typeface="Cambria" panose="02040503050406030204" pitchFamily="18" charset="0"/>
              </a:rPr>
              <a:t>Понятие </a:t>
            </a:r>
            <a:r>
              <a:rPr lang="ru-RU" sz="4800" b="1" dirty="0">
                <a:solidFill>
                  <a:schemeClr val="accent2"/>
                </a:solidFill>
                <a:latin typeface="Cambria" panose="02040503050406030204" pitchFamily="18" charset="0"/>
              </a:rPr>
              <a:t>и виды</a:t>
            </a:r>
          </a:p>
        </p:txBody>
      </p:sp>
      <p:sp>
        <p:nvSpPr>
          <p:cNvPr id="7" name="Объект 2"/>
          <p:cNvSpPr txBox="1">
            <a:spLocks/>
          </p:cNvSpPr>
          <p:nvPr/>
        </p:nvSpPr>
        <p:spPr>
          <a:xfrm>
            <a:off x="560781" y="5294999"/>
            <a:ext cx="10515600"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None/>
            </a:pPr>
            <a:endParaRPr lang="ru-RU" b="1" dirty="0">
              <a:latin typeface="Cambria" panose="02040503050406030204" pitchFamily="18" charset="0"/>
              <a:ea typeface="BatangChe" panose="02030609000101010101" pitchFamily="49" charset="-127"/>
            </a:endParaRPr>
          </a:p>
        </p:txBody>
      </p:sp>
      <p:sp>
        <p:nvSpPr>
          <p:cNvPr id="9" name="Прямоугольник 8"/>
          <p:cNvSpPr/>
          <p:nvPr/>
        </p:nvSpPr>
        <p:spPr>
          <a:xfrm>
            <a:off x="557784" y="1690688"/>
            <a:ext cx="5759889" cy="4708981"/>
          </a:xfrm>
          <a:prstGeom prst="rect">
            <a:avLst/>
          </a:prstGeom>
        </p:spPr>
        <p:txBody>
          <a:bodyPr wrap="square">
            <a:spAutoFit/>
          </a:bodyPr>
          <a:lstStyle/>
          <a:p>
            <a:pPr algn="just"/>
            <a:r>
              <a:rPr lang="ru-RU" sz="2000" b="1" dirty="0">
                <a:solidFill>
                  <a:srgbClr val="22272F"/>
                </a:solidFill>
                <a:latin typeface="Cambria" panose="02040503050406030204" pitchFamily="18" charset="0"/>
                <a:ea typeface="Cambria" panose="02040503050406030204" pitchFamily="18" charset="0"/>
              </a:rPr>
              <a:t>Законодатель указал 16 объектов интеллектуальных прав</a:t>
            </a:r>
            <a:r>
              <a:rPr lang="ru-RU" sz="2000" b="1" dirty="0" smtClean="0">
                <a:solidFill>
                  <a:srgbClr val="22272F"/>
                </a:solidFill>
                <a:latin typeface="Cambria" panose="02040503050406030204" pitchFamily="18" charset="0"/>
                <a:ea typeface="Cambria" panose="02040503050406030204" pitchFamily="18" charset="0"/>
              </a:rPr>
              <a:t>:</a:t>
            </a:r>
          </a:p>
          <a:p>
            <a:pPr algn="just"/>
            <a:endParaRPr lang="ru-RU" sz="2000" b="1" dirty="0" smtClean="0">
              <a:solidFill>
                <a:srgbClr val="22272F"/>
              </a:solidFill>
              <a:latin typeface="Cambria" panose="02040503050406030204" pitchFamily="18" charset="0"/>
              <a:ea typeface="Cambria" panose="02040503050406030204" pitchFamily="18" charset="0"/>
            </a:endParaRPr>
          </a:p>
          <a:p>
            <a:pPr algn="just"/>
            <a:endParaRPr lang="ru-RU" sz="2000" b="1" dirty="0">
              <a:solidFill>
                <a:srgbClr val="22272F"/>
              </a:solidFill>
              <a:latin typeface="Cambria" panose="02040503050406030204" pitchFamily="18" charset="0"/>
              <a:ea typeface="Cambria" panose="02040503050406030204" pitchFamily="18" charset="0"/>
            </a:endParaRPr>
          </a:p>
          <a:p>
            <a:pPr algn="just"/>
            <a:r>
              <a:rPr lang="ru-RU" sz="2000" b="1" dirty="0">
                <a:solidFill>
                  <a:srgbClr val="22272F"/>
                </a:solidFill>
                <a:latin typeface="Cambria" panose="02040503050406030204" pitchFamily="18" charset="0"/>
                <a:ea typeface="Cambria" panose="02040503050406030204" pitchFamily="18" charset="0"/>
              </a:rPr>
              <a:t>1) произведения науки, литературы и искусства;</a:t>
            </a:r>
          </a:p>
          <a:p>
            <a:pPr algn="just"/>
            <a:r>
              <a:rPr lang="ru-RU" sz="2000" b="1" dirty="0">
                <a:solidFill>
                  <a:srgbClr val="22272F"/>
                </a:solidFill>
                <a:latin typeface="Cambria" panose="02040503050406030204" pitchFamily="18" charset="0"/>
                <a:ea typeface="Cambria" panose="02040503050406030204" pitchFamily="18" charset="0"/>
              </a:rPr>
              <a:t>2) программы для ЭВМ;</a:t>
            </a:r>
          </a:p>
          <a:p>
            <a:pPr algn="just"/>
            <a:r>
              <a:rPr lang="ru-RU" sz="2000" b="1" dirty="0">
                <a:solidFill>
                  <a:srgbClr val="22272F"/>
                </a:solidFill>
                <a:latin typeface="Cambria" panose="02040503050406030204" pitchFamily="18" charset="0"/>
                <a:ea typeface="Cambria" panose="02040503050406030204" pitchFamily="18" charset="0"/>
              </a:rPr>
              <a:t>3) базы данных;</a:t>
            </a:r>
          </a:p>
          <a:p>
            <a:pPr algn="just"/>
            <a:r>
              <a:rPr lang="ru-RU" sz="2000" b="1" dirty="0">
                <a:solidFill>
                  <a:srgbClr val="22272F"/>
                </a:solidFill>
                <a:latin typeface="Cambria" panose="02040503050406030204" pitchFamily="18" charset="0"/>
                <a:ea typeface="Cambria" panose="02040503050406030204" pitchFamily="18" charset="0"/>
              </a:rPr>
              <a:t>4) исполнения;</a:t>
            </a:r>
          </a:p>
          <a:p>
            <a:pPr algn="just"/>
            <a:r>
              <a:rPr lang="ru-RU" sz="2000" b="1" dirty="0">
                <a:solidFill>
                  <a:srgbClr val="22272F"/>
                </a:solidFill>
                <a:latin typeface="Cambria" panose="02040503050406030204" pitchFamily="18" charset="0"/>
                <a:ea typeface="Cambria" panose="02040503050406030204" pitchFamily="18" charset="0"/>
              </a:rPr>
              <a:t>5) фонограммы;</a:t>
            </a:r>
          </a:p>
          <a:p>
            <a:pPr algn="just"/>
            <a:r>
              <a:rPr lang="ru-RU" sz="2000" b="1" dirty="0">
                <a:solidFill>
                  <a:srgbClr val="22272F"/>
                </a:solidFill>
                <a:latin typeface="Cambria" panose="02040503050406030204" pitchFamily="18" charset="0"/>
                <a:ea typeface="Cambria" panose="02040503050406030204" pitchFamily="18" charset="0"/>
              </a:rPr>
              <a:t>6) сообщение в эфир или по кабелю радио- или телепередач (вещание организаций эфирного или кабельного вещания);</a:t>
            </a:r>
          </a:p>
          <a:p>
            <a:pPr algn="just"/>
            <a:r>
              <a:rPr lang="ru-RU" sz="2000" b="1" dirty="0">
                <a:solidFill>
                  <a:srgbClr val="22272F"/>
                </a:solidFill>
                <a:latin typeface="Cambria" panose="02040503050406030204" pitchFamily="18" charset="0"/>
                <a:ea typeface="Cambria" panose="02040503050406030204" pitchFamily="18" charset="0"/>
              </a:rPr>
              <a:t>7) изобретения;</a:t>
            </a:r>
          </a:p>
          <a:p>
            <a:pPr algn="just"/>
            <a:r>
              <a:rPr lang="ru-RU" sz="2000" b="1" dirty="0">
                <a:solidFill>
                  <a:srgbClr val="22272F"/>
                </a:solidFill>
                <a:latin typeface="Cambria" panose="02040503050406030204" pitchFamily="18" charset="0"/>
                <a:ea typeface="Cambria" panose="02040503050406030204" pitchFamily="18" charset="0"/>
              </a:rPr>
              <a:t>8) полезные модели</a:t>
            </a:r>
            <a:r>
              <a:rPr lang="ru-RU" sz="2000" b="1" dirty="0" smtClean="0">
                <a:solidFill>
                  <a:srgbClr val="22272F"/>
                </a:solidFill>
                <a:latin typeface="Cambria" panose="02040503050406030204" pitchFamily="18" charset="0"/>
                <a:ea typeface="Cambria" panose="02040503050406030204" pitchFamily="18" charset="0"/>
              </a:rPr>
              <a:t>;</a:t>
            </a:r>
            <a:endParaRPr lang="ru-RU" sz="2000" b="1" dirty="0">
              <a:solidFill>
                <a:srgbClr val="22272F"/>
              </a:solidFill>
              <a:latin typeface="Cambria" panose="02040503050406030204" pitchFamily="18" charset="0"/>
              <a:ea typeface="Cambria" panose="02040503050406030204" pitchFamily="18" charset="0"/>
            </a:endParaRPr>
          </a:p>
        </p:txBody>
      </p:sp>
      <p:sp>
        <p:nvSpPr>
          <p:cNvPr id="10" name="Прямоугольник 9"/>
          <p:cNvSpPr/>
          <p:nvPr/>
        </p:nvSpPr>
        <p:spPr>
          <a:xfrm>
            <a:off x="6653784" y="2929087"/>
            <a:ext cx="5538216" cy="3170099"/>
          </a:xfrm>
          <a:prstGeom prst="rect">
            <a:avLst/>
          </a:prstGeom>
        </p:spPr>
        <p:txBody>
          <a:bodyPr wrap="square">
            <a:spAutoFit/>
          </a:bodyPr>
          <a:lstStyle/>
          <a:p>
            <a:pPr algn="just"/>
            <a:r>
              <a:rPr lang="ru-RU" sz="2000" b="1" dirty="0">
                <a:solidFill>
                  <a:srgbClr val="22272F"/>
                </a:solidFill>
                <a:latin typeface="Cambria" panose="02040503050406030204" pitchFamily="18" charset="0"/>
                <a:ea typeface="Cambria" panose="02040503050406030204" pitchFamily="18" charset="0"/>
              </a:rPr>
              <a:t>9) промышленные образцы;</a:t>
            </a:r>
          </a:p>
          <a:p>
            <a:pPr algn="just"/>
            <a:r>
              <a:rPr lang="ru-RU" sz="2000" b="1" dirty="0">
                <a:solidFill>
                  <a:srgbClr val="22272F"/>
                </a:solidFill>
                <a:latin typeface="Cambria" panose="02040503050406030204" pitchFamily="18" charset="0"/>
                <a:ea typeface="Cambria" panose="02040503050406030204" pitchFamily="18" charset="0"/>
              </a:rPr>
              <a:t>10) селекционные достижения;</a:t>
            </a:r>
          </a:p>
          <a:p>
            <a:pPr algn="just"/>
            <a:r>
              <a:rPr lang="ru-RU" sz="2000" b="1" dirty="0">
                <a:solidFill>
                  <a:srgbClr val="22272F"/>
                </a:solidFill>
                <a:latin typeface="Cambria" panose="02040503050406030204" pitchFamily="18" charset="0"/>
                <a:ea typeface="Cambria" panose="02040503050406030204" pitchFamily="18" charset="0"/>
              </a:rPr>
              <a:t>11) топологии интегральных микросхем;</a:t>
            </a:r>
          </a:p>
          <a:p>
            <a:pPr algn="just"/>
            <a:r>
              <a:rPr lang="ru-RU" sz="2000" b="1" dirty="0">
                <a:solidFill>
                  <a:srgbClr val="22272F"/>
                </a:solidFill>
                <a:latin typeface="Cambria" panose="02040503050406030204" pitchFamily="18" charset="0"/>
                <a:ea typeface="Cambria" panose="02040503050406030204" pitchFamily="18" charset="0"/>
              </a:rPr>
              <a:t>12) секреты производства (ноу-хау);</a:t>
            </a:r>
          </a:p>
          <a:p>
            <a:pPr algn="just"/>
            <a:r>
              <a:rPr lang="ru-RU" sz="2000" b="1" dirty="0">
                <a:solidFill>
                  <a:srgbClr val="22272F"/>
                </a:solidFill>
                <a:latin typeface="Cambria" panose="02040503050406030204" pitchFamily="18" charset="0"/>
                <a:ea typeface="Cambria" panose="02040503050406030204" pitchFamily="18" charset="0"/>
              </a:rPr>
              <a:t>13) фирменные наименования;</a:t>
            </a:r>
          </a:p>
          <a:p>
            <a:pPr algn="just"/>
            <a:r>
              <a:rPr lang="ru-RU" sz="2000" b="1" dirty="0">
                <a:solidFill>
                  <a:srgbClr val="22272F"/>
                </a:solidFill>
                <a:latin typeface="Cambria" panose="02040503050406030204" pitchFamily="18" charset="0"/>
                <a:ea typeface="Cambria" panose="02040503050406030204" pitchFamily="18" charset="0"/>
              </a:rPr>
              <a:t>14) товарные знаки и знаки обслуживания;</a:t>
            </a:r>
          </a:p>
          <a:p>
            <a:pPr algn="just"/>
            <a:r>
              <a:rPr lang="ru-RU" sz="2000" b="1" dirty="0">
                <a:solidFill>
                  <a:srgbClr val="22272F"/>
                </a:solidFill>
                <a:latin typeface="Cambria" panose="02040503050406030204" pitchFamily="18" charset="0"/>
                <a:ea typeface="Cambria" panose="02040503050406030204" pitchFamily="18" charset="0"/>
              </a:rPr>
              <a:t>15) наименования мест происхождения товаров;</a:t>
            </a:r>
          </a:p>
          <a:p>
            <a:pPr algn="just"/>
            <a:r>
              <a:rPr lang="ru-RU" sz="2000" b="1" dirty="0">
                <a:solidFill>
                  <a:srgbClr val="22272F"/>
                </a:solidFill>
                <a:latin typeface="Cambria" panose="02040503050406030204" pitchFamily="18" charset="0"/>
                <a:ea typeface="Cambria" panose="02040503050406030204" pitchFamily="18" charset="0"/>
              </a:rPr>
              <a:t>16) коммерческие обозначения.</a:t>
            </a:r>
          </a:p>
        </p:txBody>
      </p:sp>
    </p:spTree>
    <p:extLst>
      <p:ext uri="{BB962C8B-B14F-4D97-AF65-F5344CB8AC3E}">
        <p14:creationId xmlns:p14="http://schemas.microsoft.com/office/powerpoint/2010/main" val="3022634737"/>
      </p:ext>
    </p:extLst>
  </p:cSld>
  <p:clrMapOvr>
    <a:overrideClrMapping bg1="lt1" tx1="dk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6" name="Google Shape;116;p4"/>
          <p:cNvSpPr txBox="1"/>
          <p:nvPr/>
        </p:nvSpPr>
        <p:spPr>
          <a:xfrm>
            <a:off x="11583978" y="6263425"/>
            <a:ext cx="338400" cy="393600"/>
          </a:xfrm>
          <a:prstGeom prst="rect">
            <a:avLst/>
          </a:prstGeom>
          <a:noFill/>
          <a:ln>
            <a:noFill/>
          </a:ln>
        </p:spPr>
        <p:txBody>
          <a:bodyPr spcFirstLastPara="1" wrap="square" lIns="92000" tIns="92000" rIns="92000" bIns="92000" anchor="ctr" anchorCtr="0">
            <a:noAutofit/>
          </a:bodyPr>
          <a:lstStyle/>
          <a:p>
            <a:pPr marL="0" lvl="0" indent="0" algn="ctr" rtl="0">
              <a:spcBef>
                <a:spcPts val="0"/>
              </a:spcBef>
              <a:spcAft>
                <a:spcPts val="0"/>
              </a:spcAft>
              <a:buNone/>
            </a:pPr>
            <a:fld id="{00000000-1234-1234-1234-123412341234}" type="slidenum">
              <a:rPr lang="ru-RU">
                <a:solidFill>
                  <a:srgbClr val="22416D"/>
                </a:solidFill>
              </a:rPr>
              <a:t>7</a:t>
            </a:fld>
            <a:endParaRPr>
              <a:solidFill>
                <a:srgbClr val="22416D"/>
              </a:solidFill>
            </a:endParaRPr>
          </a:p>
        </p:txBody>
      </p:sp>
      <p:sp>
        <p:nvSpPr>
          <p:cNvPr id="6" name="Заголовок 1"/>
          <p:cNvSpPr>
            <a:spLocks noGrp="1"/>
          </p:cNvSpPr>
          <p:nvPr>
            <p:ph type="title"/>
          </p:nvPr>
        </p:nvSpPr>
        <p:spPr>
          <a:xfrm>
            <a:off x="838200" y="365125"/>
            <a:ext cx="8025384" cy="1325563"/>
          </a:xfrm>
        </p:spPr>
        <p:txBody>
          <a:bodyPr>
            <a:noAutofit/>
          </a:bodyPr>
          <a:lstStyle/>
          <a:p>
            <a:r>
              <a:rPr lang="en-US" sz="4800" b="1" dirty="0" smtClean="0">
                <a:solidFill>
                  <a:schemeClr val="accent5">
                    <a:lumMod val="75000"/>
                  </a:schemeClr>
                </a:solidFill>
                <a:latin typeface="Cambria" panose="02040503050406030204" pitchFamily="18" charset="0"/>
              </a:rPr>
              <a:t>I</a:t>
            </a:r>
            <a:r>
              <a:rPr lang="en-US" sz="4800" b="1" dirty="0">
                <a:solidFill>
                  <a:schemeClr val="accent5">
                    <a:lumMod val="75000"/>
                  </a:schemeClr>
                </a:solidFill>
                <a:latin typeface="Cambria" panose="02040503050406030204" pitchFamily="18" charset="0"/>
              </a:rPr>
              <a:t>I</a:t>
            </a:r>
            <a:r>
              <a:rPr lang="en-US" sz="4800" b="1" dirty="0" smtClean="0">
                <a:solidFill>
                  <a:schemeClr val="accent5">
                    <a:lumMod val="75000"/>
                  </a:schemeClr>
                </a:solidFill>
                <a:latin typeface="Cambria" panose="02040503050406030204" pitchFamily="18" charset="0"/>
              </a:rPr>
              <a:t>.</a:t>
            </a:r>
            <a:r>
              <a:rPr lang="ru-RU" sz="4800" b="1" dirty="0" smtClean="0">
                <a:solidFill>
                  <a:schemeClr val="accent5">
                    <a:lumMod val="75000"/>
                  </a:schemeClr>
                </a:solidFill>
                <a:latin typeface="Cambria" panose="02040503050406030204" pitchFamily="18" charset="0"/>
              </a:rPr>
              <a:t> Авторское </a:t>
            </a:r>
            <a:r>
              <a:rPr lang="ru-RU" sz="4800" b="1" dirty="0">
                <a:solidFill>
                  <a:schemeClr val="accent2"/>
                </a:solidFill>
                <a:latin typeface="Cambria" panose="02040503050406030204" pitchFamily="18" charset="0"/>
              </a:rPr>
              <a:t>право</a:t>
            </a:r>
          </a:p>
        </p:txBody>
      </p:sp>
      <p:sp>
        <p:nvSpPr>
          <p:cNvPr id="7" name="Объект 2"/>
          <p:cNvSpPr txBox="1">
            <a:spLocks/>
          </p:cNvSpPr>
          <p:nvPr/>
        </p:nvSpPr>
        <p:spPr>
          <a:xfrm>
            <a:off x="838200" y="2108887"/>
            <a:ext cx="10515600"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None/>
            </a:pPr>
            <a:r>
              <a:rPr lang="ru-RU" b="1" dirty="0">
                <a:latin typeface="Cambria" panose="02040503050406030204" pitchFamily="18" charset="0"/>
                <a:ea typeface="BatangChe" panose="02030609000101010101" pitchFamily="49" charset="-127"/>
              </a:rPr>
              <a:t>Объектами авторских прав </a:t>
            </a:r>
            <a:r>
              <a:rPr lang="ru-RU" dirty="0">
                <a:latin typeface="Cambria" panose="02040503050406030204" pitchFamily="18" charset="0"/>
                <a:ea typeface="BatangChe" panose="02030609000101010101" pitchFamily="49" charset="-127"/>
              </a:rPr>
              <a:t>являются произведения науки, литературы и искусства независимо от достоинств и назначения произведения, а также от способа его выражения</a:t>
            </a:r>
            <a:r>
              <a:rPr lang="ru-RU" dirty="0" smtClean="0">
                <a:latin typeface="Cambria" panose="02040503050406030204" pitchFamily="18" charset="0"/>
                <a:ea typeface="BatangChe" panose="02030609000101010101" pitchFamily="49" charset="-127"/>
              </a:rPr>
              <a:t>.</a:t>
            </a:r>
          </a:p>
          <a:p>
            <a:pPr marL="0" indent="0">
              <a:buNone/>
            </a:pPr>
            <a:endParaRPr lang="ru-RU" dirty="0">
              <a:latin typeface="Cambria" panose="02040503050406030204" pitchFamily="18" charset="0"/>
              <a:ea typeface="BatangChe" panose="02030609000101010101" pitchFamily="49" charset="-127"/>
            </a:endParaRPr>
          </a:p>
          <a:p>
            <a:pPr marL="0" indent="0">
              <a:buNone/>
            </a:pPr>
            <a:r>
              <a:rPr lang="ru-RU" dirty="0">
                <a:latin typeface="Cambria" panose="02040503050406030204" pitchFamily="18" charset="0"/>
                <a:ea typeface="BatangChe" panose="02030609000101010101" pitchFamily="49" charset="-127"/>
              </a:rPr>
              <a:t>❖	Произведение </a:t>
            </a:r>
            <a:r>
              <a:rPr lang="ru-RU" dirty="0" smtClean="0">
                <a:latin typeface="Cambria" panose="02040503050406030204" pitchFamily="18" charset="0"/>
                <a:ea typeface="BatangChe" panose="02030609000101010101" pitchFamily="49" charset="-127"/>
              </a:rPr>
              <a:t>– </a:t>
            </a:r>
            <a:r>
              <a:rPr lang="ru-RU" dirty="0">
                <a:latin typeface="Cambria" panose="02040503050406030204" pitchFamily="18" charset="0"/>
                <a:ea typeface="BatangChe" panose="02030609000101010101" pitchFamily="49" charset="-127"/>
              </a:rPr>
              <a:t>нематериальное </a:t>
            </a:r>
            <a:r>
              <a:rPr lang="ru-RU" dirty="0" smtClean="0">
                <a:latin typeface="Cambria" panose="02040503050406030204" pitchFamily="18" charset="0"/>
                <a:ea typeface="BatangChe" panose="02030609000101010101" pitchFamily="49" charset="-127"/>
              </a:rPr>
              <a:t>благо</a:t>
            </a:r>
          </a:p>
          <a:p>
            <a:pPr marL="0" indent="0">
              <a:buNone/>
            </a:pPr>
            <a:r>
              <a:rPr lang="ru-RU" dirty="0">
                <a:latin typeface="Cambria" panose="02040503050406030204" pitchFamily="18" charset="0"/>
                <a:ea typeface="BatangChe" panose="02030609000101010101" pitchFamily="49" charset="-127"/>
              </a:rPr>
              <a:t>❖	</a:t>
            </a:r>
            <a:r>
              <a:rPr lang="ru-RU" dirty="0" smtClean="0">
                <a:latin typeface="Cambria" panose="02040503050406030204" pitchFamily="18" charset="0"/>
                <a:ea typeface="BatangChe" panose="02030609000101010101" pitchFamily="49" charset="-127"/>
              </a:rPr>
              <a:t>Творческий характер</a:t>
            </a:r>
          </a:p>
          <a:p>
            <a:pPr marL="0" indent="0">
              <a:buNone/>
            </a:pPr>
            <a:r>
              <a:rPr lang="ru-RU" dirty="0">
                <a:latin typeface="Cambria" panose="02040503050406030204" pitchFamily="18" charset="0"/>
                <a:ea typeface="BatangChe" panose="02030609000101010101" pitchFamily="49" charset="-127"/>
              </a:rPr>
              <a:t>❖	Объективная форма </a:t>
            </a:r>
            <a:r>
              <a:rPr lang="ru-RU" dirty="0" smtClean="0">
                <a:latin typeface="Cambria" panose="02040503050406030204" pitchFamily="18" charset="0"/>
                <a:ea typeface="BatangChe" panose="02030609000101010101" pitchFamily="49" charset="-127"/>
              </a:rPr>
              <a:t>выражения</a:t>
            </a:r>
            <a:endParaRPr lang="ru-RU" dirty="0">
              <a:latin typeface="Cambria" panose="02040503050406030204" pitchFamily="18" charset="0"/>
              <a:ea typeface="BatangChe" panose="02030609000101010101" pitchFamily="49" charset="-127"/>
            </a:endParaRPr>
          </a:p>
          <a:p>
            <a:pPr marL="0" indent="0">
              <a:buNone/>
            </a:pPr>
            <a:r>
              <a:rPr lang="ru-RU" dirty="0" smtClean="0">
                <a:latin typeface="Cambria" panose="02040503050406030204" pitchFamily="18" charset="0"/>
                <a:ea typeface="BatangChe" panose="02030609000101010101" pitchFamily="49" charset="-127"/>
              </a:rPr>
              <a:t>❖</a:t>
            </a:r>
            <a:r>
              <a:rPr lang="ru-RU" dirty="0">
                <a:latin typeface="Cambria" panose="02040503050406030204" pitchFamily="18" charset="0"/>
                <a:ea typeface="BatangChe" panose="02030609000101010101" pitchFamily="49" charset="-127"/>
              </a:rPr>
              <a:t>	</a:t>
            </a:r>
            <a:r>
              <a:rPr lang="ru-RU" dirty="0" smtClean="0">
                <a:latin typeface="Cambria" panose="02040503050406030204" pitchFamily="18" charset="0"/>
                <a:ea typeface="BatangChe" panose="02030609000101010101" pitchFamily="49" charset="-127"/>
              </a:rPr>
              <a:t>Оригинальность и новизна?</a:t>
            </a:r>
            <a:endParaRPr lang="ru-RU" dirty="0">
              <a:latin typeface="Cambria" panose="02040503050406030204" pitchFamily="18" charset="0"/>
              <a:ea typeface="BatangChe" panose="02030609000101010101" pitchFamily="49" charset="-127"/>
            </a:endParaRPr>
          </a:p>
          <a:p>
            <a:pPr marL="0" indent="0">
              <a:buNone/>
            </a:pPr>
            <a:endParaRPr lang="ru-RU" dirty="0">
              <a:latin typeface="Cambria" panose="02040503050406030204" pitchFamily="18" charset="0"/>
              <a:ea typeface="BatangChe" panose="02030609000101010101" pitchFamily="49" charset="-127"/>
            </a:endParaRPr>
          </a:p>
        </p:txBody>
      </p:sp>
    </p:spTree>
    <p:extLst>
      <p:ext uri="{BB962C8B-B14F-4D97-AF65-F5344CB8AC3E}">
        <p14:creationId xmlns:p14="http://schemas.microsoft.com/office/powerpoint/2010/main" val="1310896988"/>
      </p:ext>
    </p:extLst>
  </p:cSld>
  <p:clrMapOvr>
    <a:overrideClrMapping bg1="lt1" tx1="dk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6" name="Google Shape;116;p4"/>
          <p:cNvSpPr txBox="1"/>
          <p:nvPr/>
        </p:nvSpPr>
        <p:spPr>
          <a:xfrm>
            <a:off x="11583978" y="6263425"/>
            <a:ext cx="338400" cy="393600"/>
          </a:xfrm>
          <a:prstGeom prst="rect">
            <a:avLst/>
          </a:prstGeom>
          <a:noFill/>
          <a:ln>
            <a:noFill/>
          </a:ln>
        </p:spPr>
        <p:txBody>
          <a:bodyPr spcFirstLastPara="1" wrap="square" lIns="92000" tIns="92000" rIns="92000" bIns="92000" anchor="ctr" anchorCtr="0">
            <a:noAutofit/>
          </a:bodyPr>
          <a:lstStyle/>
          <a:p>
            <a:pPr marL="0" lvl="0" indent="0" algn="ctr" rtl="0">
              <a:spcBef>
                <a:spcPts val="0"/>
              </a:spcBef>
              <a:spcAft>
                <a:spcPts val="0"/>
              </a:spcAft>
              <a:buNone/>
            </a:pPr>
            <a:fld id="{00000000-1234-1234-1234-123412341234}" type="slidenum">
              <a:rPr lang="ru-RU">
                <a:solidFill>
                  <a:srgbClr val="22416D"/>
                </a:solidFill>
              </a:rPr>
              <a:t>8</a:t>
            </a:fld>
            <a:endParaRPr>
              <a:solidFill>
                <a:srgbClr val="22416D"/>
              </a:solidFill>
            </a:endParaRPr>
          </a:p>
        </p:txBody>
      </p:sp>
      <p:sp>
        <p:nvSpPr>
          <p:cNvPr id="6" name="Заголовок 1"/>
          <p:cNvSpPr>
            <a:spLocks noGrp="1"/>
          </p:cNvSpPr>
          <p:nvPr>
            <p:ph type="title"/>
          </p:nvPr>
        </p:nvSpPr>
        <p:spPr>
          <a:xfrm>
            <a:off x="838200" y="365125"/>
            <a:ext cx="8025384" cy="1325563"/>
          </a:xfrm>
        </p:spPr>
        <p:txBody>
          <a:bodyPr>
            <a:noAutofit/>
          </a:bodyPr>
          <a:lstStyle/>
          <a:p>
            <a:r>
              <a:rPr lang="en-US" sz="4800" b="1" dirty="0">
                <a:solidFill>
                  <a:schemeClr val="accent5">
                    <a:lumMod val="75000"/>
                  </a:schemeClr>
                </a:solidFill>
                <a:latin typeface="Cambria" panose="02040503050406030204" pitchFamily="18" charset="0"/>
              </a:rPr>
              <a:t>II.</a:t>
            </a:r>
            <a:r>
              <a:rPr lang="ru-RU" sz="4800" b="1" dirty="0">
                <a:solidFill>
                  <a:schemeClr val="accent5">
                    <a:lumMod val="75000"/>
                  </a:schemeClr>
                </a:solidFill>
                <a:latin typeface="Cambria" panose="02040503050406030204" pitchFamily="18" charset="0"/>
              </a:rPr>
              <a:t> Авторское </a:t>
            </a:r>
            <a:r>
              <a:rPr lang="ru-RU" sz="4800" b="1" dirty="0">
                <a:solidFill>
                  <a:schemeClr val="accent2"/>
                </a:solidFill>
                <a:latin typeface="Cambria" panose="02040503050406030204" pitchFamily="18" charset="0"/>
              </a:rPr>
              <a:t>право</a:t>
            </a:r>
          </a:p>
        </p:txBody>
      </p:sp>
      <p:sp>
        <p:nvSpPr>
          <p:cNvPr id="7" name="Объект 2"/>
          <p:cNvSpPr txBox="1">
            <a:spLocks/>
          </p:cNvSpPr>
          <p:nvPr/>
        </p:nvSpPr>
        <p:spPr>
          <a:xfrm>
            <a:off x="838200" y="2108887"/>
            <a:ext cx="10515600"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None/>
            </a:pPr>
            <a:r>
              <a:rPr lang="ru-RU" sz="3600" b="1" dirty="0" smtClean="0">
                <a:latin typeface="Cambria" panose="02040503050406030204" pitchFamily="18" charset="0"/>
                <a:ea typeface="BatangChe" panose="02030609000101010101" pitchFamily="49" charset="-127"/>
              </a:rPr>
              <a:t>Будет ли объектом авторского права </a:t>
            </a:r>
          </a:p>
          <a:p>
            <a:pPr marL="0" indent="0">
              <a:buNone/>
            </a:pPr>
            <a:endParaRPr lang="ru-RU" sz="3600" b="1" dirty="0">
              <a:latin typeface="Cambria" panose="02040503050406030204" pitchFamily="18" charset="0"/>
              <a:ea typeface="BatangChe" panose="02030609000101010101" pitchFamily="49" charset="-127"/>
            </a:endParaRPr>
          </a:p>
          <a:p>
            <a:pPr marL="0" indent="0">
              <a:buNone/>
            </a:pPr>
            <a:r>
              <a:rPr lang="ru-RU" sz="3600" b="1" dirty="0" smtClean="0">
                <a:latin typeface="Cambria" panose="02040503050406030204" pitchFamily="18" charset="0"/>
                <a:ea typeface="BatangChe" panose="02030609000101010101" pitchFamily="49" charset="-127"/>
              </a:rPr>
              <a:t>– съемка извержения вулкана?</a:t>
            </a:r>
          </a:p>
          <a:p>
            <a:pPr marL="0" indent="0">
              <a:buNone/>
            </a:pPr>
            <a:endParaRPr lang="ru-RU" b="1" dirty="0" smtClean="0">
              <a:latin typeface="Cambria" panose="02040503050406030204" pitchFamily="18" charset="0"/>
              <a:ea typeface="BatangChe" panose="02030609000101010101" pitchFamily="49" charset="-127"/>
            </a:endParaRPr>
          </a:p>
          <a:p>
            <a:pPr marL="0" indent="0">
              <a:buNone/>
            </a:pPr>
            <a:endParaRPr lang="ru-RU" dirty="0">
              <a:latin typeface="Cambria" panose="02040503050406030204" pitchFamily="18" charset="0"/>
              <a:ea typeface="BatangChe" panose="02030609000101010101" pitchFamily="49" charset="-127"/>
            </a:endParaRPr>
          </a:p>
        </p:txBody>
      </p:sp>
    </p:spTree>
    <p:extLst>
      <p:ext uri="{BB962C8B-B14F-4D97-AF65-F5344CB8AC3E}">
        <p14:creationId xmlns:p14="http://schemas.microsoft.com/office/powerpoint/2010/main" val="871593015"/>
      </p:ext>
    </p:extLst>
  </p:cSld>
  <p:clrMapOvr>
    <a:overrideClrMapping bg1="lt1" tx1="dk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6" name="Google Shape;116;p4"/>
          <p:cNvSpPr txBox="1"/>
          <p:nvPr/>
        </p:nvSpPr>
        <p:spPr>
          <a:xfrm>
            <a:off x="11583978" y="6263425"/>
            <a:ext cx="338400" cy="393600"/>
          </a:xfrm>
          <a:prstGeom prst="rect">
            <a:avLst/>
          </a:prstGeom>
          <a:noFill/>
          <a:ln>
            <a:noFill/>
          </a:ln>
        </p:spPr>
        <p:txBody>
          <a:bodyPr spcFirstLastPara="1" wrap="square" lIns="92000" tIns="92000" rIns="92000" bIns="92000" anchor="ctr" anchorCtr="0">
            <a:noAutofit/>
          </a:bodyPr>
          <a:lstStyle/>
          <a:p>
            <a:pPr marL="0" lvl="0" indent="0" algn="ctr" rtl="0">
              <a:spcBef>
                <a:spcPts val="0"/>
              </a:spcBef>
              <a:spcAft>
                <a:spcPts val="0"/>
              </a:spcAft>
              <a:buNone/>
            </a:pPr>
            <a:fld id="{00000000-1234-1234-1234-123412341234}" type="slidenum">
              <a:rPr lang="ru-RU">
                <a:solidFill>
                  <a:srgbClr val="22416D"/>
                </a:solidFill>
              </a:rPr>
              <a:t>9</a:t>
            </a:fld>
            <a:endParaRPr>
              <a:solidFill>
                <a:srgbClr val="22416D"/>
              </a:solidFill>
            </a:endParaRPr>
          </a:p>
        </p:txBody>
      </p:sp>
      <p:sp>
        <p:nvSpPr>
          <p:cNvPr id="6" name="Заголовок 1"/>
          <p:cNvSpPr>
            <a:spLocks noGrp="1"/>
          </p:cNvSpPr>
          <p:nvPr>
            <p:ph type="title"/>
          </p:nvPr>
        </p:nvSpPr>
        <p:spPr>
          <a:xfrm>
            <a:off x="838200" y="365125"/>
            <a:ext cx="8025384" cy="1325563"/>
          </a:xfrm>
        </p:spPr>
        <p:txBody>
          <a:bodyPr>
            <a:noAutofit/>
          </a:bodyPr>
          <a:lstStyle/>
          <a:p>
            <a:r>
              <a:rPr lang="en-US" sz="4800" b="1" dirty="0">
                <a:solidFill>
                  <a:schemeClr val="accent5">
                    <a:lumMod val="75000"/>
                  </a:schemeClr>
                </a:solidFill>
                <a:latin typeface="Cambria" panose="02040503050406030204" pitchFamily="18" charset="0"/>
              </a:rPr>
              <a:t>II.</a:t>
            </a:r>
            <a:r>
              <a:rPr lang="ru-RU" sz="4800" b="1" dirty="0">
                <a:solidFill>
                  <a:schemeClr val="accent5">
                    <a:lumMod val="75000"/>
                  </a:schemeClr>
                </a:solidFill>
                <a:latin typeface="Cambria" panose="02040503050406030204" pitchFamily="18" charset="0"/>
              </a:rPr>
              <a:t> Авторское </a:t>
            </a:r>
            <a:r>
              <a:rPr lang="ru-RU" sz="4800" b="1" dirty="0">
                <a:solidFill>
                  <a:schemeClr val="accent2"/>
                </a:solidFill>
                <a:latin typeface="Cambria" panose="02040503050406030204" pitchFamily="18" charset="0"/>
              </a:rPr>
              <a:t>право</a:t>
            </a:r>
          </a:p>
        </p:txBody>
      </p:sp>
      <p:sp>
        <p:nvSpPr>
          <p:cNvPr id="7" name="Объект 2"/>
          <p:cNvSpPr txBox="1">
            <a:spLocks/>
          </p:cNvSpPr>
          <p:nvPr/>
        </p:nvSpPr>
        <p:spPr>
          <a:xfrm>
            <a:off x="838200" y="2108887"/>
            <a:ext cx="11084178" cy="4351338"/>
          </a:xfrm>
          <a:prstGeom prst="rect">
            <a:avLst/>
          </a:prstGeom>
          <a:noFill/>
          <a:ln>
            <a:noFill/>
          </a:ln>
        </p:spPr>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None/>
            </a:pPr>
            <a:r>
              <a:rPr lang="ru-RU" b="1" dirty="0">
                <a:latin typeface="Cambria" panose="02040503050406030204" pitchFamily="18" charset="0"/>
                <a:ea typeface="BatangChe" panose="02030609000101010101" pitchFamily="49" charset="-127"/>
              </a:rPr>
              <a:t>Постановление Пленума </a:t>
            </a:r>
            <a:r>
              <a:rPr lang="ru-RU" b="1" dirty="0" smtClean="0">
                <a:latin typeface="Cambria" panose="02040503050406030204" pitchFamily="18" charset="0"/>
                <a:ea typeface="BatangChe" panose="02030609000101010101" pitchFamily="49" charset="-127"/>
              </a:rPr>
              <a:t>ВС РФ </a:t>
            </a:r>
            <a:r>
              <a:rPr lang="ru-RU" b="1" dirty="0">
                <a:latin typeface="Cambria" panose="02040503050406030204" pitchFamily="18" charset="0"/>
                <a:ea typeface="BatangChe" panose="02030609000101010101" pitchFamily="49" charset="-127"/>
              </a:rPr>
              <a:t>от 23 апреля 2019 г. N </a:t>
            </a:r>
            <a:r>
              <a:rPr lang="ru-RU" b="1" dirty="0" smtClean="0">
                <a:latin typeface="Cambria" panose="02040503050406030204" pitchFamily="18" charset="0"/>
                <a:ea typeface="BatangChe" panose="02030609000101010101" pitchFamily="49" charset="-127"/>
              </a:rPr>
              <a:t>10</a:t>
            </a:r>
          </a:p>
          <a:p>
            <a:pPr marL="0" indent="0">
              <a:buNone/>
            </a:pPr>
            <a:endParaRPr lang="ru-RU" b="1" dirty="0">
              <a:latin typeface="Cambria" panose="02040503050406030204" pitchFamily="18" charset="0"/>
              <a:ea typeface="BatangChe" panose="02030609000101010101" pitchFamily="49" charset="-127"/>
            </a:endParaRPr>
          </a:p>
          <a:p>
            <a:pPr marL="0" indent="0">
              <a:buNone/>
            </a:pPr>
            <a:r>
              <a:rPr lang="ru-RU" sz="2400" i="1" dirty="0" smtClean="0">
                <a:latin typeface="Cambria" panose="02040503050406030204" pitchFamily="18" charset="0"/>
                <a:ea typeface="BatangChe" panose="02030609000101010101" pitchFamily="49" charset="-127"/>
              </a:rPr>
              <a:t>К </a:t>
            </a:r>
            <a:r>
              <a:rPr lang="ru-RU" sz="2400" i="1" dirty="0">
                <a:latin typeface="Cambria" panose="02040503050406030204" pitchFamily="18" charset="0"/>
                <a:ea typeface="BatangChe" panose="02030609000101010101" pitchFamily="49" charset="-127"/>
              </a:rPr>
              <a:t>объектам авторского права следует учитывать, что по смыслу статей 1228, 1257 и 1259 ГК РФ в их взаимосвязи таковым является только тот результат, который создан творческим трудом. При этом надлежит иметь в виду, что, пока не доказано иное, результаты интеллектуальной деятельности предполагаются созданными творческим трудом</a:t>
            </a:r>
            <a:r>
              <a:rPr lang="ru-RU" sz="2400" i="1" dirty="0" smtClean="0">
                <a:latin typeface="Cambria" panose="02040503050406030204" pitchFamily="18" charset="0"/>
                <a:ea typeface="BatangChe" panose="02030609000101010101" pitchFamily="49" charset="-127"/>
              </a:rPr>
              <a:t>.</a:t>
            </a:r>
          </a:p>
          <a:p>
            <a:pPr marL="0" indent="0">
              <a:buNone/>
            </a:pPr>
            <a:endParaRPr lang="ru-RU" sz="2400" i="1" dirty="0">
              <a:latin typeface="Cambria" panose="02040503050406030204" pitchFamily="18" charset="0"/>
              <a:ea typeface="BatangChe" panose="02030609000101010101" pitchFamily="49" charset="-127"/>
            </a:endParaRPr>
          </a:p>
          <a:p>
            <a:pPr marL="0" indent="0">
              <a:buNone/>
            </a:pPr>
            <a:r>
              <a:rPr lang="ru-RU" sz="2400" i="1" dirty="0" smtClean="0">
                <a:latin typeface="Cambria" panose="02040503050406030204" pitchFamily="18" charset="0"/>
                <a:ea typeface="BatangChe" panose="02030609000101010101" pitchFamily="49" charset="-127"/>
              </a:rPr>
              <a:t>Отсутствие </a:t>
            </a:r>
            <a:r>
              <a:rPr lang="ru-RU" sz="2400" i="1" dirty="0">
                <a:latin typeface="Cambria" panose="02040503050406030204" pitchFamily="18" charset="0"/>
                <a:ea typeface="BatangChe" panose="02030609000101010101" pitchFamily="49" charset="-127"/>
              </a:rPr>
              <a:t>новизны, уникальности и (или) оригинальности результата интеллектуальной деятельности не может свидетельствовать о том, что такой результат создан не творческим трудом и, следовательно, не является объектом авторского права.</a:t>
            </a:r>
          </a:p>
        </p:txBody>
      </p:sp>
    </p:spTree>
    <p:extLst>
      <p:ext uri="{BB962C8B-B14F-4D97-AF65-F5344CB8AC3E}">
        <p14:creationId xmlns:p14="http://schemas.microsoft.com/office/powerpoint/2010/main" val="3606721560"/>
      </p:ext>
    </p:extLst>
  </p:cSld>
  <p:clrMapOvr>
    <a:overrideClrMapping bg1="lt1" tx1="dk1" bg2="dk2" tx2="lt2" accent1="accent1" accent2="accent2" accent3="accent3" accent4="accent4" accent5="accent5" accent6="accent6" hlink="hlink" folHlink="folHlink"/>
  </p:clrMapOvr>
</p:sld>
</file>

<file path=ppt/theme/theme1.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4.xml><?xml version="1.0" encoding="utf-8"?>
<a:themeOverride xmlns:a="http://schemas.openxmlformats.org/drawingml/2006/main">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5.xml><?xml version="1.0" encoding="utf-8"?>
<a:themeOverride xmlns:a="http://schemas.openxmlformats.org/drawingml/2006/main">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6.xml><?xml version="1.0" encoding="utf-8"?>
<a:themeOverride xmlns:a="http://schemas.openxmlformats.org/drawingml/2006/main">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7.xml><?xml version="1.0" encoding="utf-8"?>
<a:themeOverride xmlns:a="http://schemas.openxmlformats.org/drawingml/2006/main">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8.xml><?xml version="1.0" encoding="utf-8"?>
<a:themeOverride xmlns:a="http://schemas.openxmlformats.org/drawingml/2006/main">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9.xml><?xml version="1.0" encoding="utf-8"?>
<a:themeOverride xmlns:a="http://schemas.openxmlformats.org/drawingml/2006/main">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0.xml><?xml version="1.0" encoding="utf-8"?>
<a:themeOverride xmlns:a="http://schemas.openxmlformats.org/drawingml/2006/main">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1.xml><?xml version="1.0" encoding="utf-8"?>
<a:themeOverride xmlns:a="http://schemas.openxmlformats.org/drawingml/2006/main">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2.xml><?xml version="1.0" encoding="utf-8"?>
<a:themeOverride xmlns:a="http://schemas.openxmlformats.org/drawingml/2006/main">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3.xml><?xml version="1.0" encoding="utf-8"?>
<a:themeOverride xmlns:a="http://schemas.openxmlformats.org/drawingml/2006/main">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4.xml><?xml version="1.0" encoding="utf-8"?>
<a:themeOverride xmlns:a="http://schemas.openxmlformats.org/drawingml/2006/main">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5.xml><?xml version="1.0" encoding="utf-8"?>
<a:themeOverride xmlns:a="http://schemas.openxmlformats.org/drawingml/2006/main">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6.xml><?xml version="1.0" encoding="utf-8"?>
<a:themeOverride xmlns:a="http://schemas.openxmlformats.org/drawingml/2006/main">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7.xml><?xml version="1.0" encoding="utf-8"?>
<a:themeOverride xmlns:a="http://schemas.openxmlformats.org/drawingml/2006/main">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8.xml><?xml version="1.0" encoding="utf-8"?>
<a:themeOverride xmlns:a="http://schemas.openxmlformats.org/drawingml/2006/main">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9.xml><?xml version="1.0" encoding="utf-8"?>
<a:themeOverride xmlns:a="http://schemas.openxmlformats.org/drawingml/2006/main">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314</TotalTime>
  <Words>2347</Words>
  <Application>Microsoft Office PowerPoint</Application>
  <PresentationFormat>Широкоэкранный</PresentationFormat>
  <Paragraphs>269</Paragraphs>
  <Slides>43</Slides>
  <Notes>42</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43</vt:i4>
      </vt:variant>
    </vt:vector>
  </HeadingPairs>
  <TitlesOfParts>
    <vt:vector size="51" baseType="lpstr">
      <vt:lpstr>Calibri</vt:lpstr>
      <vt:lpstr>Montserrat</vt:lpstr>
      <vt:lpstr>PT Serif</vt:lpstr>
      <vt:lpstr>Cambria</vt:lpstr>
      <vt:lpstr>BatangChe</vt:lpstr>
      <vt:lpstr>Arial</vt:lpstr>
      <vt:lpstr>Arial Unicode MS</vt:lpstr>
      <vt:lpstr>Тема Office</vt:lpstr>
      <vt:lpstr>Презентация PowerPoint</vt:lpstr>
      <vt:lpstr>Презентация PowerPoint</vt:lpstr>
      <vt:lpstr>Презентация PowerPoint</vt:lpstr>
      <vt:lpstr>I. Понятие и виды</vt:lpstr>
      <vt:lpstr>I. Понятие и виды</vt:lpstr>
      <vt:lpstr>I. Понятие и виды</vt:lpstr>
      <vt:lpstr>II. Авторское право</vt:lpstr>
      <vt:lpstr>II. Авторское право</vt:lpstr>
      <vt:lpstr>II. Авторское право</vt:lpstr>
      <vt:lpstr>II. Авторское право</vt:lpstr>
      <vt:lpstr>II. Авторское право</vt:lpstr>
      <vt:lpstr>II. Авторское право</vt:lpstr>
      <vt:lpstr>II. Авторское право</vt:lpstr>
      <vt:lpstr>II. Авторское право</vt:lpstr>
      <vt:lpstr>II. Авторское право</vt:lpstr>
      <vt:lpstr>II. Авторское право</vt:lpstr>
      <vt:lpstr>II. Авторское право</vt:lpstr>
      <vt:lpstr>II. Авторское право</vt:lpstr>
      <vt:lpstr>II. Авторское право</vt:lpstr>
      <vt:lpstr>II. Авторское право</vt:lpstr>
      <vt:lpstr>II. Авторское право</vt:lpstr>
      <vt:lpstr>II. Авторское право</vt:lpstr>
      <vt:lpstr>II. Авторское право</vt:lpstr>
      <vt:lpstr>II. Авторское право</vt:lpstr>
      <vt:lpstr>II. Авторское право</vt:lpstr>
      <vt:lpstr>III. Интеллектуальные права</vt:lpstr>
      <vt:lpstr>III. Интеллектуальные права</vt:lpstr>
      <vt:lpstr>III. Интеллектуальные права</vt:lpstr>
      <vt:lpstr>III. Интеллектуальные права</vt:lpstr>
      <vt:lpstr>III. Интеллектуальные права</vt:lpstr>
      <vt:lpstr>III. Интеллектуальные права</vt:lpstr>
      <vt:lpstr>III. Защита авторских прав</vt:lpstr>
      <vt:lpstr>III. Защита авторских прав</vt:lpstr>
      <vt:lpstr>III. Защита авторских прав</vt:lpstr>
      <vt:lpstr>III. Защита авторских прав</vt:lpstr>
      <vt:lpstr>IV. Наименование НКО</vt:lpstr>
      <vt:lpstr>IV. Наименование НКО</vt:lpstr>
      <vt:lpstr>IV. Наименование НКО</vt:lpstr>
      <vt:lpstr>IV. Наименование НКО</vt:lpstr>
      <vt:lpstr>V. Товарный знак</vt:lpstr>
      <vt:lpstr>V. Товарный знак</vt:lpstr>
      <vt:lpstr>V. Товарный знак</vt:lpstr>
      <vt:lpstr>Спасибо!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Vorobyev</dc:creator>
  <cp:lastModifiedBy>k.vorobyov</cp:lastModifiedBy>
  <cp:revision>39</cp:revision>
  <dcterms:created xsi:type="dcterms:W3CDTF">2021-11-12T09:07:52Z</dcterms:created>
  <dcterms:modified xsi:type="dcterms:W3CDTF">2023-12-05T06:56:17Z</dcterms:modified>
</cp:coreProperties>
</file>