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C4F57-2F04-4CD1-A24A-12ABEDE9B00A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223BD-5BA4-4F65-9FA7-4BA38453D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8A943C5-E303-49DD-8F0B-264E27ED9B97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ru-RU"/>
              <a:t>© Кумаритова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AABD-6417-4A59-8CCE-274F662E0B9E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DF4B-4E7A-431F-BA6C-3FD83355B690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6FEB-4CF1-4627-89DD-FBBEDE9A14C5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53C9-BE29-4357-8169-3E87A4360805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4531-B8C3-40AD-A5C4-060F54C1B667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F6F3-FE00-4D8E-B7F6-C35FC51BA7C9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82E2DF7-9371-4EAE-A06C-1390DFA4E031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BD2AFA5-514F-4F51-88B0-4F66233E09D6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C172-6C1E-4E06-BC5F-CCE36C8F943F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ECA9-714D-4F48-8D57-FE9E155BC180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0465-8391-427E-ACBF-707B89729FDC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A589-3B95-4F3B-8388-E29BDAAF56C5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34CE-801A-443E-9BD5-C5AEC80F21F2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B7D2-2470-40B8-B709-3224A7EE68D4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21F4-9343-4993-938E-D39CF11F517A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82E0-4814-4F5F-8531-9F5CE17095E0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0F082CA-ABE8-4B72-B2D8-C03F239F78E8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ru-RU"/>
              <a:t>© Кумаритова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.a.kumaritova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EFA18-6B85-4ADC-88F9-034AE9B9C0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Конфликт интересов в НКО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18963F-9E1F-4A9C-80F4-65B4CAC968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Анастасия Александровна </a:t>
            </a:r>
            <a:r>
              <a:rPr lang="ru-RU" dirty="0" err="1"/>
              <a:t>Кумаритова</a:t>
            </a:r>
            <a:r>
              <a:rPr lang="ru-RU" dirty="0"/>
              <a:t>, эксперт в сфере НКО, </a:t>
            </a:r>
            <a:r>
              <a:rPr lang="ru-RU" dirty="0" err="1"/>
              <a:t>к.ю.н</a:t>
            </a:r>
            <a:r>
              <a:rPr lang="ru-RU" dirty="0"/>
              <a:t>.,</a:t>
            </a:r>
          </a:p>
          <a:p>
            <a:r>
              <a:rPr lang="ru-RU" dirty="0"/>
              <a:t>Вебинар КБА НКО 19.12.2023 в рамках проекта «Информационная поддержка НКО</a:t>
            </a:r>
            <a:r>
              <a:rPr lang="en-US" dirty="0"/>
              <a:t>:</a:t>
            </a:r>
            <a:r>
              <a:rPr lang="ru-RU" dirty="0"/>
              <a:t> налогообложение и бухгалтерский учет. Этап 5» с использованием гранта ФПГ </a:t>
            </a:r>
          </a:p>
        </p:txBody>
      </p:sp>
    </p:spTree>
    <p:extLst>
      <p:ext uri="{BB962C8B-B14F-4D97-AF65-F5344CB8AC3E}">
        <p14:creationId xmlns:p14="http://schemas.microsoft.com/office/powerpoint/2010/main" val="2344235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32DD0-C1C6-413A-85CB-661D3202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Возможности НКО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3857D1-2330-4481-8746-71284E5F85F3}"/>
              </a:ext>
            </a:extLst>
          </p:cNvPr>
          <p:cNvSpPr txBox="1"/>
          <p:nvPr/>
        </p:nvSpPr>
        <p:spPr>
          <a:xfrm>
            <a:off x="658559" y="2397338"/>
            <a:ext cx="11039128" cy="1304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 термином </a:t>
            </a:r>
            <a:r>
              <a:rPr lang="ru-RU" sz="1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"возможности </a:t>
            </a:r>
            <a:r>
              <a:rPr lang="ru-RU" sz="1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НКО</a:t>
            </a:r>
            <a:r>
              <a:rPr lang="ru-RU" sz="1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понимаются</a:t>
            </a: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принадлежащие НКО имущество, имущественные и неимущественные права,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в области предпринимательской деятельности,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деятельности и планах НКО, имеющая для нее ценность.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AB45ECA1-8420-4FAF-83AB-C439CC570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641499"/>
              </p:ext>
            </p:extLst>
          </p:nvPr>
        </p:nvGraphicFramePr>
        <p:xfrm>
          <a:off x="573277" y="4292469"/>
          <a:ext cx="1107703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259">
                  <a:extLst>
                    <a:ext uri="{9D8B030D-6E8A-4147-A177-3AD203B41FA5}">
                      <a16:colId xmlns:a16="http://schemas.microsoft.com/office/drawing/2014/main" val="3403071939"/>
                    </a:ext>
                  </a:extLst>
                </a:gridCol>
                <a:gridCol w="2769259">
                  <a:extLst>
                    <a:ext uri="{9D8B030D-6E8A-4147-A177-3AD203B41FA5}">
                      <a16:colId xmlns:a16="http://schemas.microsoft.com/office/drawing/2014/main" val="3782177094"/>
                    </a:ext>
                  </a:extLst>
                </a:gridCol>
                <a:gridCol w="2769259">
                  <a:extLst>
                    <a:ext uri="{9D8B030D-6E8A-4147-A177-3AD203B41FA5}">
                      <a16:colId xmlns:a16="http://schemas.microsoft.com/office/drawing/2014/main" val="3306393430"/>
                    </a:ext>
                  </a:extLst>
                </a:gridCol>
                <a:gridCol w="2769259">
                  <a:extLst>
                    <a:ext uri="{9D8B030D-6E8A-4147-A177-3AD203B41FA5}">
                      <a16:colId xmlns:a16="http://schemas.microsoft.com/office/drawing/2014/main" val="2525681242"/>
                    </a:ext>
                  </a:extLst>
                </a:gridCol>
              </a:tblGrid>
              <a:tr h="2174661">
                <a:tc>
                  <a:txBody>
                    <a:bodyPr/>
                    <a:lstStyle/>
                    <a:p>
                      <a:r>
                        <a:rPr lang="ru-RU" sz="1200" b="0" i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Трудовые отношения:</a:t>
                      </a:r>
                      <a:endParaRPr lang="en-US" sz="1200" b="0" i="1" u="sng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="0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 НКО заключает договор на оказание консультационных услуг с </a:t>
                      </a:r>
                      <a:r>
                        <a:rPr lang="en-US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OOO</a:t>
                      </a:r>
                      <a:r>
                        <a:rPr lang="ru-RU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котором руководителем является член высшего органа этой НКО или сам же руководитель этой НКО.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Близкие родственники</a:t>
                      </a:r>
                      <a:r>
                        <a:rPr lang="en-US" sz="1200" b="0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 НКО заключает договор подряда на строительство детского лагеря с подрядной организацией, которой руководит его родной брат, либо наоборот руководитель НКО продает продукты производства </a:t>
                      </a:r>
                      <a:r>
                        <a:rPr lang="en-US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OOO</a:t>
                      </a:r>
                      <a:r>
                        <a:rPr lang="ru-RU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которой владеет его дядя.</a:t>
                      </a:r>
                      <a:endParaRPr lang="en-US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Кредиторы: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Член органа надзора НКО предоставил НКО </a:t>
                      </a:r>
                      <a:r>
                        <a:rPr lang="ru-RU" sz="1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займ</a:t>
                      </a:r>
                      <a:r>
                        <a:rPr lang="ru-RU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либо НКО обслуживается в филиале банка, которым руководит член высшего органа НКО.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Выгода из пользования имуществом:</a:t>
                      </a:r>
                    </a:p>
                    <a:p>
                      <a:endParaRPr lang="ru-RU" sz="1200" b="0" u="sng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НКО сдает в аренду принадлежащее ей имущество члену высшего органа НКО.</a:t>
                      </a:r>
                    </a:p>
                    <a:p>
                      <a:endParaRPr lang="ru-RU" sz="1200" b="0" dirty="0"/>
                    </a:p>
                    <a:p>
                      <a:endParaRPr lang="ru-RU" sz="1200" b="0" dirty="0"/>
                    </a:p>
                    <a:p>
                      <a:endParaRPr lang="ru-RU" sz="1200" b="0" dirty="0"/>
                    </a:p>
                    <a:p>
                      <a:r>
                        <a:rPr lang="ru-RU" sz="1200" b="1" dirty="0"/>
                        <a:t>ГРАНТ</a:t>
                      </a:r>
                      <a:r>
                        <a:rPr lang="en-US" sz="1200" b="1" dirty="0"/>
                        <a:t> </a:t>
                      </a:r>
                      <a:r>
                        <a:rPr lang="ru-RU" sz="1200" b="1" dirty="0"/>
                        <a:t>!</a:t>
                      </a:r>
                      <a:r>
                        <a:rPr lang="en-US" sz="1200" b="1" dirty="0"/>
                        <a:t>?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8118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75AA601-9AA6-4D29-BD53-B6AEB23815F4}"/>
              </a:ext>
            </a:extLst>
          </p:cNvPr>
          <p:cNvSpPr txBox="1"/>
          <p:nvPr/>
        </p:nvSpPr>
        <p:spPr>
          <a:xfrm>
            <a:off x="5434285" y="3776047"/>
            <a:ext cx="170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ПРИМЕРЫ</a:t>
            </a:r>
            <a:r>
              <a:rPr lang="ru-RU" dirty="0"/>
              <a:t>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DFC7ED-840A-4064-925C-AD7935952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6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8D9E5-C13C-46E2-800B-051872E6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Обязанность сообщить о конфликте интересов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F145E-5069-415B-A665-2E445FA41103}"/>
              </a:ext>
            </a:extLst>
          </p:cNvPr>
          <p:cNvSpPr txBox="1"/>
          <p:nvPr/>
        </p:nvSpPr>
        <p:spPr>
          <a:xfrm>
            <a:off x="511685" y="2496833"/>
            <a:ext cx="112333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З</a:t>
            </a:r>
            <a:r>
              <a:rPr lang="ru-RU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аинтересованное лицо – </a:t>
            </a:r>
          </a:p>
          <a:p>
            <a:endParaRPr lang="ru-RU" sz="1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5750" indent="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руководитель (заместитель руководителя)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285750" indent="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лицо, входящее в состав органов управления,</a:t>
            </a:r>
          </a:p>
          <a:p>
            <a:pPr marL="285750" indent="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лицо, входящее в состав органов надзора за ее деятельностью.</a:t>
            </a:r>
          </a:p>
          <a:p>
            <a:endParaRPr lang="ru-RU" sz="1400" dirty="0">
              <a:effectLst/>
              <a:ea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обязано сообщить о своей заинтересованности </a:t>
            </a:r>
            <a:r>
              <a:rPr lang="ru-RU" sz="1400" b="1" u="sng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высшему органу НКО </a:t>
            </a:r>
            <a:r>
              <a:rPr lang="ru-RU" sz="14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или </a:t>
            </a:r>
            <a:r>
              <a:rPr lang="ru-RU" sz="1400" b="1" u="sng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органу надзора за ее деятельностью </a:t>
            </a:r>
            <a:r>
              <a:rPr lang="ru-RU" sz="14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до момента принятия решения о заключении сделки. </a:t>
            </a:r>
          </a:p>
          <a:p>
            <a:endParaRPr lang="ru-RU" sz="1400" dirty="0">
              <a:ea typeface="Times New Roman" panose="02020603050405020304" pitchFamily="18" charset="0"/>
            </a:endParaRPr>
          </a:p>
          <a:p>
            <a:r>
              <a:rPr lang="ru-RU" sz="1400" dirty="0">
                <a:effectLst/>
                <a:ea typeface="Times New Roman" panose="02020603050405020304" pitchFamily="18" charset="0"/>
              </a:rPr>
              <a:t>(В бюджетном учреждении - соответствующему органу, осуществляющему функции и полномочия учредителя).</a:t>
            </a:r>
            <a:endParaRPr lang="ru-RU" sz="1400" dirty="0"/>
          </a:p>
        </p:txBody>
      </p:sp>
      <p:pic>
        <p:nvPicPr>
          <p:cNvPr id="8" name="Рисунок 7" descr="Маркетинг со сплошной заливкой">
            <a:extLst>
              <a:ext uri="{FF2B5EF4-FFF2-40B4-BE49-F238E27FC236}">
                <a16:creationId xmlns:a16="http://schemas.microsoft.com/office/drawing/2014/main" id="{691D7713-5244-4C9C-98BE-2DF780D55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9413" y="4983216"/>
            <a:ext cx="1153173" cy="1153173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3BF85A-FE5B-41B6-BDBE-AE9F985C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2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D0EDE-7CE4-44FD-BEFB-5CA6ECC8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Одобрение сделки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4E520-38B8-4CFD-BC5C-ACDDC38AF35C}"/>
              </a:ext>
            </a:extLst>
          </p:cNvPr>
          <p:cNvSpPr txBox="1"/>
          <p:nvPr/>
        </p:nvSpPr>
        <p:spPr>
          <a:xfrm>
            <a:off x="483259" y="2643987"/>
            <a:ext cx="5268460" cy="3260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Сделка должна быть </a:t>
            </a:r>
            <a:r>
              <a:rPr lang="ru-RU" sz="1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одобрена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высшим органом НКО или органом надзора за ее деятельностью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(в бюджетном учреждении - соответствующим органом, осуществляющим функции и полномочия учредителя).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аинтересованные лица, если они входят в высший орган или орган надзора, обязательно </a:t>
            </a:r>
            <a:r>
              <a:rPr lang="ru-RU" sz="14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воздерживаются</a:t>
            </a:r>
            <a:r>
              <a:rPr lang="ru-RU" sz="14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 голосовании!</a:t>
            </a:r>
            <a:endParaRPr lang="ru-RU" sz="1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64870D-0D35-4354-9D98-7E23E36D6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817" y="2387862"/>
            <a:ext cx="2425583" cy="323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71B0B6-85FE-42B4-8094-47E1AC42C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717" y="3354379"/>
            <a:ext cx="2096186" cy="2788209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FA303A-B98A-42CE-B688-1204A9FE6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5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E0E16-8E6F-48EB-9984-B15EAD30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Последствия за несообщение о конфликте интересов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4D4BC-FE5D-4C57-8C6F-A1DF8C0B7468}"/>
              </a:ext>
            </a:extLst>
          </p:cNvPr>
          <p:cNvSpPr txBox="1"/>
          <p:nvPr/>
        </p:nvSpPr>
        <p:spPr>
          <a:xfrm>
            <a:off x="317434" y="2529998"/>
            <a:ext cx="11413417" cy="2764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0" dirty="0">
                <a:effectLst/>
              </a:rPr>
              <a:t>Сделка, совершенная от имени некоммерческой организации заинтересованным лицом с нарушением требований Федерального закона "О некоммерческих организациях", может быть </a:t>
            </a:r>
            <a:r>
              <a:rPr lang="ru-RU" sz="1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признана судом недействительной.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со статьями 173 и 173.1. Гражданского кодекса Российской Федерации по иску </a:t>
            </a:r>
          </a:p>
          <a:p>
            <a:pPr marL="360000" indent="5400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НКО, </a:t>
            </a:r>
          </a:p>
          <a:p>
            <a:pPr marL="360000" indent="5400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ее учредителей (учредителя)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indent="5400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членов (члена) коллегиального высшего органа управления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60000" indent="5400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членов (члена) органа надзора.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если будет доказано, что другая сторона сделки знала или должна была знать об отсутствии предварительного согласия на совершение такой сделки высшего органа НКО и (или) органа надзора.</a:t>
            </a:r>
          </a:p>
        </p:txBody>
      </p:sp>
      <p:pic>
        <p:nvPicPr>
          <p:cNvPr id="8" name="Рисунок 7" descr="Предупреждение со сплошной заливкой">
            <a:extLst>
              <a:ext uri="{FF2B5EF4-FFF2-40B4-BE49-F238E27FC236}">
                <a16:creationId xmlns:a16="http://schemas.microsoft.com/office/drawing/2014/main" id="{86B9B119-D0DA-48EB-8A75-0E02EDF9B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7134" y="5427132"/>
            <a:ext cx="914400" cy="914400"/>
          </a:xfrm>
          <a:prstGeom prst="rect">
            <a:avLst/>
          </a:prstGeom>
        </p:spPr>
      </p:pic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03F63D3-2B1D-4773-8A93-C224FBFED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4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CFAD2-53A1-447F-A78F-80A33E98D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Причинение НКО убытков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4BC8A9-EBD3-463B-B850-2F2016D9DBE1}"/>
              </a:ext>
            </a:extLst>
          </p:cNvPr>
          <p:cNvSpPr txBox="1"/>
          <p:nvPr/>
        </p:nvSpPr>
        <p:spPr>
          <a:xfrm>
            <a:off x="6012298" y="2951664"/>
            <a:ext cx="56522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натуре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виде</a:t>
            </a:r>
            <a:r>
              <a:rPr lang="ru-RU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стоимости  </a:t>
            </a:r>
          </a:p>
          <a:p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(статья 167 Гражданского кодекса РФ)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1"/>
                </a:solidFill>
              </a:rPr>
              <a:t>у</a:t>
            </a:r>
            <a:r>
              <a:rPr lang="ru-RU" sz="1600" i="0" dirty="0">
                <a:solidFill>
                  <a:schemeClr val="accent1"/>
                </a:solidFill>
                <a:effectLst/>
              </a:rPr>
              <a:t>бытки = реальный ущерб + упущенная выгода 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(статья 15 Гражданского кодекса РФ)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chemeClr val="accent1"/>
                </a:solidFill>
                <a:effectLst/>
              </a:rPr>
              <a:t>ответственность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1600" b="0" i="0" dirty="0">
                <a:solidFill>
                  <a:schemeClr val="accent1"/>
                </a:solidFill>
                <a:effectLst/>
              </a:rPr>
              <a:t>солидарная, </a:t>
            </a:r>
            <a:r>
              <a:rPr lang="ru-RU" sz="1600" b="0" i="0" dirty="0">
                <a:effectLst/>
              </a:rPr>
              <a:t>если убытки причинены несколькими 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заинтересованными лицами.</a:t>
            </a: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54EA1D-8514-4884-8792-4F851BAF00D5}"/>
              </a:ext>
            </a:extLst>
          </p:cNvPr>
          <p:cNvSpPr txBox="1"/>
          <p:nvPr/>
        </p:nvSpPr>
        <p:spPr>
          <a:xfrm>
            <a:off x="527479" y="3629173"/>
            <a:ext cx="47788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chemeClr val="accent1"/>
                </a:solidFill>
                <a:effectLst/>
              </a:rPr>
              <a:t>Заинтересованное лицо несет перед </a:t>
            </a:r>
            <a:r>
              <a:rPr lang="ru-RU" sz="1800" b="1" dirty="0">
                <a:solidFill>
                  <a:schemeClr val="accent1"/>
                </a:solidFill>
              </a:rPr>
              <a:t>НКО</a:t>
            </a:r>
            <a:r>
              <a:rPr lang="ru-RU" sz="1800" b="1" i="0" dirty="0">
                <a:solidFill>
                  <a:schemeClr val="accent1"/>
                </a:solidFill>
                <a:effectLst/>
              </a:rPr>
              <a:t> ответственность в размере убытков, причиненных им этой </a:t>
            </a:r>
            <a:r>
              <a:rPr lang="ru-RU" sz="1800" b="1" dirty="0">
                <a:solidFill>
                  <a:schemeClr val="accent1"/>
                </a:solidFill>
              </a:rPr>
              <a:t>НКО</a:t>
            </a:r>
            <a:r>
              <a:rPr lang="ru-RU" sz="1800" b="1" i="0" dirty="0">
                <a:solidFill>
                  <a:schemeClr val="accent1"/>
                </a:solidFill>
                <a:effectLst/>
              </a:rPr>
              <a:t>. 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E5C183D-7269-4912-BD52-C57929FC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90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A22DA-73FC-44F5-96C0-654459519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Примеры из практики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919D7-2E14-44E5-93D9-7A3CAED0DFDA}"/>
              </a:ext>
            </a:extLst>
          </p:cNvPr>
          <p:cNvSpPr txBox="1"/>
          <p:nvPr/>
        </p:nvSpPr>
        <p:spPr>
          <a:xfrm>
            <a:off x="502209" y="2771627"/>
            <a:ext cx="7381530" cy="2971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Верховного Суда РФ от 03.07.2012 N 48-КГ12-1.</a:t>
            </a:r>
            <a:endParaRPr lang="ru-RU" sz="1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4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Суть дела</a:t>
            </a:r>
            <a:r>
              <a:rPr lang="en-US" sz="14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 Фонда учредил ООО, после чего заключил от имени Фонда с этим ООО договор об уступке в полном объеме прав и обязанностей по договору аренды земельного участка.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ВАС РФ от 12.03.2012 N ВАС-2182/12 по делу N А53-947/10. </a:t>
            </a:r>
            <a:endParaRPr lang="ru-RU" sz="1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6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u="sng" dirty="0">
                <a:ea typeface="Calibri" panose="020F0502020204030204" pitchFamily="34" charset="0"/>
                <a:cs typeface="Times New Roman" panose="02020603050405020304" pitchFamily="18" charset="0"/>
              </a:rPr>
              <a:t>Суть дела</a:t>
            </a:r>
            <a:r>
              <a:rPr lang="en-US" sz="1400" u="sng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Президент Фонда </a:t>
            </a:r>
            <a:r>
              <a:rPr lang="ru-RU" sz="1400" dirty="0">
                <a:effectLst/>
                <a:ea typeface="Calibri" panose="020F0502020204030204" pitchFamily="34" charset="0"/>
              </a:rPr>
              <a:t>совершил сделку по переуступке прав требования по договору целевого займа и прав залогодержателя по закладной путем оформления сделки купли-продажи закладной в пользу ООО, в котором он же был генеральным директором. 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Молоток судьи со сплошной заливкой">
            <a:extLst>
              <a:ext uri="{FF2B5EF4-FFF2-40B4-BE49-F238E27FC236}">
                <a16:creationId xmlns:a16="http://schemas.microsoft.com/office/drawing/2014/main" id="{965A0E0B-6210-4D0F-94AE-E653F327D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1718" y="3527350"/>
            <a:ext cx="1107861" cy="1107861"/>
          </a:xfrm>
          <a:prstGeom prst="rect">
            <a:avLst/>
          </a:prstGeom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6CAF20-16CA-4946-8F50-D2903C76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© </a:t>
            </a:r>
            <a:r>
              <a:rPr lang="ru-RU" dirty="0" err="1"/>
              <a:t>Кумаритова</a:t>
            </a:r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38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B7317-90A0-4E91-876E-F6F0B945CD58}"/>
              </a:ext>
            </a:extLst>
          </p:cNvPr>
          <p:cNvSpPr txBox="1"/>
          <p:nvPr/>
        </p:nvSpPr>
        <p:spPr>
          <a:xfrm>
            <a:off x="1099176" y="3789074"/>
            <a:ext cx="51547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ru-RU" dirty="0"/>
              <a:t>Контакты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ru-RU" dirty="0"/>
              <a:t>Анастасия Александровна </a:t>
            </a:r>
            <a:r>
              <a:rPr lang="ru-RU" dirty="0" err="1"/>
              <a:t>Кумаритова</a:t>
            </a:r>
            <a:endParaRPr lang="ru-RU" dirty="0"/>
          </a:p>
          <a:p>
            <a:endParaRPr lang="ru-RU" dirty="0"/>
          </a:p>
          <a:p>
            <a:r>
              <a:rPr lang="en-US" dirty="0">
                <a:hlinkClick r:id="rId2"/>
              </a:rPr>
              <a:t>a.a.kumaritova@gmail.com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5E1F34-4CEF-4438-82DD-E6AB82F0EBDE}"/>
              </a:ext>
            </a:extLst>
          </p:cNvPr>
          <p:cNvSpPr txBox="1"/>
          <p:nvPr/>
        </p:nvSpPr>
        <p:spPr>
          <a:xfrm>
            <a:off x="3401758" y="1449774"/>
            <a:ext cx="6002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>
              <a:solidFill>
                <a:schemeClr val="accent1"/>
              </a:solidFill>
            </a:endParaRPr>
          </a:p>
          <a:p>
            <a:endParaRPr lang="ru-RU" sz="2000" dirty="0">
              <a:solidFill>
                <a:schemeClr val="accent1"/>
              </a:solidFill>
            </a:endParaRPr>
          </a:p>
          <a:p>
            <a:endParaRPr lang="ru-RU" sz="2000" dirty="0">
              <a:solidFill>
                <a:schemeClr val="accent1"/>
              </a:solidFill>
            </a:endParaRPr>
          </a:p>
          <a:p>
            <a:r>
              <a:rPr lang="ru-RU" sz="2000" dirty="0">
                <a:solidFill>
                  <a:schemeClr val="accent1"/>
                </a:solidFill>
              </a:rPr>
              <a:t>БЛАГОДАРЮ ВАС ЗА ВНИМАНИЕ!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D43446-022D-4A22-A291-1B645338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2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B67FE-CD24-44A8-A6F3-1CCF77D5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Что такое конфликт интересов в общеупотребительном смысле</a:t>
            </a:r>
            <a:r>
              <a:rPr lang="en-US" sz="2000" dirty="0"/>
              <a:t>?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303C4-08CF-4D43-8921-B98B5F66C57B}"/>
              </a:ext>
            </a:extLst>
          </p:cNvPr>
          <p:cNvSpPr txBox="1"/>
          <p:nvPr/>
        </p:nvSpPr>
        <p:spPr>
          <a:xfrm>
            <a:off x="535374" y="2420557"/>
            <a:ext cx="4652543" cy="2123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Что такое конфликт</a:t>
            </a:r>
            <a:r>
              <a:rPr lang="en-US" sz="1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1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Что такое интерес</a:t>
            </a:r>
            <a:r>
              <a:rPr lang="en-US" sz="1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4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solidFill>
                <a:srgbClr val="22222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Простыми словами, </a:t>
            </a:r>
            <a:r>
              <a:rPr lang="ru-RU" sz="1400" b="1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конфликт интересов между НКО и ее сотрудником </a:t>
            </a:r>
            <a:r>
              <a:rPr lang="ru-RU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— это столкновение личных целей (потребностей) сотрудника с общественными целями (потребностями) НКО, где этот сотрудник работает.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5AEC9-5997-43F8-8405-896F7372945B}"/>
              </a:ext>
            </a:extLst>
          </p:cNvPr>
          <p:cNvSpPr txBox="1"/>
          <p:nvPr/>
        </p:nvSpPr>
        <p:spPr>
          <a:xfrm>
            <a:off x="6108576" y="3752355"/>
            <a:ext cx="5641227" cy="237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4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Пример, </a:t>
            </a:r>
            <a:endParaRPr lang="ru-RU" sz="1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Менеджеру по коммуникациях Ивановой Надежде была поставлена задача — разработать фирменный стиль и логотип благотворительного фонда для повышения его узнаваемости. Надежда обращается в </a:t>
            </a:r>
            <a:r>
              <a:rPr lang="ru-RU" sz="1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брендинговое</a:t>
            </a:r>
            <a:r>
              <a:rPr lang="ru-RU" sz="1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агентства своего брата.</a:t>
            </a:r>
          </a:p>
          <a:p>
            <a:pPr algn="just">
              <a:lnSpc>
                <a:spcPct val="107000"/>
              </a:lnSpc>
            </a:pPr>
            <a:endParaRPr lang="ru-RU" sz="1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 Надежды есть личный интерес — ее родственник получит дополнительный доход от выполнения заказа. </a:t>
            </a:r>
            <a:endParaRPr lang="ru-RU" sz="1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Назад со сплошной заливкой">
            <a:extLst>
              <a:ext uri="{FF2B5EF4-FFF2-40B4-BE49-F238E27FC236}">
                <a16:creationId xmlns:a16="http://schemas.microsoft.com/office/drawing/2014/main" id="{BCDE6560-5C88-4496-9CCC-816019F7D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756956">
            <a:off x="5078459" y="4990114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6BA953-26CF-4C1B-B7FF-D63A5F19B927}"/>
              </a:ext>
            </a:extLst>
          </p:cNvPr>
          <p:cNvSpPr txBox="1"/>
          <p:nvPr/>
        </p:nvSpPr>
        <p:spPr>
          <a:xfrm>
            <a:off x="1629811" y="5434284"/>
            <a:ext cx="4459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Вопрос – будет ли это нарушением</a:t>
            </a:r>
            <a:r>
              <a:rPr lang="en-US" sz="1400" b="1" i="1" dirty="0"/>
              <a:t>?</a:t>
            </a:r>
            <a:r>
              <a:rPr lang="ru-RU" sz="1400" b="1" i="1" dirty="0"/>
              <a:t> </a:t>
            </a: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A9C9B441-8134-4054-A895-C3A67F33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9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C6FF5-586B-457F-B1E6-8C75A86E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Конфликт интересов как элемент коррупционной составляющей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DA1DF48-A4AA-48D0-B6EE-BE074B048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033335"/>
              </p:ext>
            </p:extLst>
          </p:nvPr>
        </p:nvGraphicFramePr>
        <p:xfrm>
          <a:off x="459568" y="2819005"/>
          <a:ext cx="11223904" cy="3456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1952">
                  <a:extLst>
                    <a:ext uri="{9D8B030D-6E8A-4147-A177-3AD203B41FA5}">
                      <a16:colId xmlns:a16="http://schemas.microsoft.com/office/drawing/2014/main" val="1768791325"/>
                    </a:ext>
                  </a:extLst>
                </a:gridCol>
                <a:gridCol w="5611952">
                  <a:extLst>
                    <a:ext uri="{9D8B030D-6E8A-4147-A177-3AD203B41FA5}">
                      <a16:colId xmlns:a16="http://schemas.microsoft.com/office/drawing/2014/main" val="2448726362"/>
                    </a:ext>
                  </a:extLst>
                </a:gridCol>
              </a:tblGrid>
              <a:tr h="480143"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Конфликт интересов на государственной службе</a:t>
                      </a:r>
                      <a:endParaRPr lang="ru-RU" sz="1200" b="1" u="non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Конфликт интересов в организациях (сделки с заинтересованностью)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107366"/>
                  </a:ext>
                </a:extLst>
              </a:tr>
              <a:tr h="1534533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Ситуация, когда личная заинтересованность должностного лица влияет или может повлиять на надлежащее, объективное и беспристрастное исполнением им своих обязанностей или полномочий.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(статья 19 Федерального закона "О государственной гражданской службе Российской Федерации" от 27.07.2004 N 79-ФЗ).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Возникает при заключении сделок, в которых заинтересована не организация, а лицо, принимающее решение. Они так и называются — сделки с заинтересованностью.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45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Федерального закона от 08.02.1998 N 14-ФЗ "Об обществах с ограниченной ответственностью", </a:t>
                      </a:r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81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Федерального закона от 26.12.1995 N 208-ФЗ "Об акционерных обществах", статья 27 Федерального закона "О некоммерческих организациях" от 12.01.1996 N 7-ФЗ).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135887"/>
                  </a:ext>
                </a:extLst>
              </a:tr>
              <a:tr h="1239324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не урегулирования может перерасти в противоправные деяния как превышение должностных полномочий (</a:t>
                      </a:r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286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Уголовного кодекса РФ), получение взятки (</a:t>
                      </a:r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290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Уголовного кодекса РФ), служебный подлог (</a:t>
                      </a:r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292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Уголовного кодекса РФ) и так далее.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Ущерб может быть нанесен не только самой организации, но и ее учредителям и обществу в целом. Часто причиной совершения такой сделки становится коммерческий подкуп (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204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Уголовного кодекса РФ).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896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F595353-F1F3-45DC-9EC3-59988F02097F}"/>
              </a:ext>
            </a:extLst>
          </p:cNvPr>
          <p:cNvSpPr txBox="1"/>
          <p:nvPr/>
        </p:nvSpPr>
        <p:spPr>
          <a:xfrm rot="1374574">
            <a:off x="10676198" y="2089122"/>
            <a:ext cx="130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</a:rPr>
              <a:t>12 законов с конфликтом интересов!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AD4C7B-71CD-4B74-B24E-4ED23C39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2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28992-CAD6-439F-A1E6-65E1CB0C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Правовое регулирование противодействия коррупции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2264F-F7D1-4FEA-B383-BAF121157634}"/>
              </a:ext>
            </a:extLst>
          </p:cNvPr>
          <p:cNvSpPr txBox="1"/>
          <p:nvPr/>
        </p:nvSpPr>
        <p:spPr>
          <a:xfrm>
            <a:off x="511685" y="2520522"/>
            <a:ext cx="5339527" cy="3916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Правовую основу противодействия коррупции составляют</a:t>
            </a:r>
            <a:r>
              <a:rPr lang="en-US" sz="12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71450" indent="-171450" algn="just">
              <a:lnSpc>
                <a:spcPts val="18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Конституция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171450" indent="-171450" algn="just">
              <a:lnSpc>
                <a:spcPts val="18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общепризнанные принципы и нормы международного права и международные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договоры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Российской 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Федерации, </a:t>
            </a:r>
            <a:endParaRPr lang="en-US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 25.12.2008 N 273-ФЗ "О противодействии коррупции" 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другие федеральные законы, </a:t>
            </a:r>
            <a:endParaRPr lang="en-US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правовые акты Президента Российской Федерации, а также нормативные правовые акты Правительства Российской Федерации, нормативные правовые акты иных федеральных органов государственной власти, </a:t>
            </a:r>
            <a:endParaRPr lang="en-US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правовые акты органов государственной власти субъектов Российской Федерации и </a:t>
            </a:r>
            <a:endParaRPr lang="en-US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правовые акты.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F9432B-C29E-4337-9DAF-6A99171FC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277" y="2655387"/>
            <a:ext cx="2891290" cy="1887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1796F-AC44-46BC-A367-62431020006E}"/>
              </a:ext>
            </a:extLst>
          </p:cNvPr>
          <p:cNvSpPr txBox="1"/>
          <p:nvPr/>
        </p:nvSpPr>
        <p:spPr>
          <a:xfrm>
            <a:off x="6220762" y="2378388"/>
            <a:ext cx="3208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Международные договоры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29807-EB41-4834-8864-8844B7C8EFCA}"/>
              </a:ext>
            </a:extLst>
          </p:cNvPr>
          <p:cNvSpPr txBox="1"/>
          <p:nvPr/>
        </p:nvSpPr>
        <p:spPr>
          <a:xfrm>
            <a:off x="8319619" y="4746763"/>
            <a:ext cx="3360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Участие в международных организациях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9E5F44-23FF-44E0-A8A4-FE8833EBB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365" y="5104305"/>
            <a:ext cx="1862404" cy="10945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450D51-EC1A-439B-8440-0A4F51905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367" y="5288812"/>
            <a:ext cx="1969656" cy="11477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21D0C7-DF9B-4192-BC7D-C22996E37366}"/>
              </a:ext>
            </a:extLst>
          </p:cNvPr>
          <p:cNvSpPr txBox="1"/>
          <p:nvPr/>
        </p:nvSpPr>
        <p:spPr>
          <a:xfrm rot="1806256">
            <a:off x="7755578" y="5565292"/>
            <a:ext cx="220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Приостановлено</a:t>
            </a:r>
          </a:p>
        </p:txBody>
      </p:sp>
      <p:sp>
        <p:nvSpPr>
          <p:cNvPr id="16" name="Нижний колонтитул 15">
            <a:extLst>
              <a:ext uri="{FF2B5EF4-FFF2-40B4-BE49-F238E27FC236}">
                <a16:creationId xmlns:a16="http://schemas.microsoft.com/office/drawing/2014/main" id="{C0F3F920-0267-4D2B-B1C8-F5A003E4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9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41110-4A02-4802-9BC2-F21268D9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Меры по предупреждению коррупции в НКО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A39E9-2B05-41E7-8275-5394234799AB}"/>
              </a:ext>
            </a:extLst>
          </p:cNvPr>
          <p:cNvSpPr txBox="1"/>
          <p:nvPr/>
        </p:nvSpPr>
        <p:spPr>
          <a:xfrm>
            <a:off x="615916" y="2605803"/>
            <a:ext cx="6505033" cy="3353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со статьей 13 </a:t>
            </a:r>
            <a:r>
              <a:rPr lang="ru-RU" sz="1200" dirty="0"/>
              <a:t>Федерального закона от 25.12.2008 N 273-ФЗ "О противодействии коррупции" 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НКО </a:t>
            </a:r>
            <a:r>
              <a:rPr lang="ru-RU" sz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обязаны разрабатывать и принимать меры по предупреждению коррупции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Меры по предупреждению коррупции, принимаемые в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НКО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могут включать: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определение подразделений или должностных лиц, ответственных за профилактику коррупционных и иных правонарушений;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сотрудничество организации с правоохранительными органами;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разработку и внедрение в практику стандартов и процедур, направленных на обеспечение добросовестной работы организации;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4) принятие кодекса этики и служебного поведения работников организации;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5) предотвращение и урегулирование конфликта интересов;</a:t>
            </a:r>
          </a:p>
          <a:p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6) недопущение составления неофициальной отчетности и использования поддельных документов.</a:t>
            </a:r>
            <a:endParaRPr lang="ru-RU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C1686-2BC5-4BA1-82CD-186B8606932F}"/>
              </a:ext>
            </a:extLst>
          </p:cNvPr>
          <p:cNvSpPr txBox="1"/>
          <p:nvPr/>
        </p:nvSpPr>
        <p:spPr>
          <a:xfrm rot="958337">
            <a:off x="8448414" y="5171980"/>
            <a:ext cx="2817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антикоррупционная оговорка в гражданско-правовых договорах!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2AD613-DBDE-43F7-B9F7-CB4FF6880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725" y="3400473"/>
            <a:ext cx="2066723" cy="1018120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38B66A-1C09-4F03-AA06-0D4D9D6E9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1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3645C-C9F0-4BAF-95D4-BA96AE21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Кодекс этики и поведения сотрудников НКО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AF957-3D37-4F53-B9E5-520295764B8A}"/>
              </a:ext>
            </a:extLst>
          </p:cNvPr>
          <p:cNvSpPr txBox="1"/>
          <p:nvPr/>
        </p:nvSpPr>
        <p:spPr>
          <a:xfrm>
            <a:off x="573276" y="2699803"/>
            <a:ext cx="1115283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0" i="0" u="none" strike="noStrike" baseline="0" dirty="0">
                <a:solidFill>
                  <a:schemeClr val="accent1"/>
                </a:solidFill>
              </a:rPr>
              <a:t>В кодекс следует включить положения, устанавливающие общие принципы профессиональной этики и основные правила поведения, которыми должны руководствоваться работники при исполнении своих трудовых обязанностей. </a:t>
            </a:r>
          </a:p>
          <a:p>
            <a:pPr algn="just"/>
            <a:endParaRPr lang="ru-RU" sz="1400" b="0" i="0" u="none" strike="noStrike" baseline="0" dirty="0">
              <a:solidFill>
                <a:srgbClr val="000000"/>
              </a:solidFill>
            </a:endParaRPr>
          </a:p>
          <a:p>
            <a:pPr algn="just"/>
            <a:r>
              <a:rPr lang="ru-RU" sz="1400" b="0" i="0" u="none" strike="noStrike" baseline="0" dirty="0"/>
              <a:t>В частности, в отношении возможности получения государственными служащими </a:t>
            </a:r>
            <a:r>
              <a:rPr lang="ru-RU" sz="1400" i="0" u="none" strike="noStrike" baseline="0" dirty="0">
                <a:solidFill>
                  <a:schemeClr val="accent1"/>
                </a:solidFill>
              </a:rPr>
              <a:t>подарков</a:t>
            </a:r>
            <a:r>
              <a:rPr lang="ru-RU" sz="1400" b="0" i="0" u="none" strike="noStrike" baseline="0" dirty="0"/>
              <a:t>. </a:t>
            </a:r>
          </a:p>
          <a:p>
            <a:pPr algn="just"/>
            <a:endParaRPr lang="ru-RU" sz="1400" b="0" i="0" u="none" strike="noStrike" baseline="0" dirty="0">
              <a:solidFill>
                <a:srgbClr val="000000"/>
              </a:solidFill>
            </a:endParaRPr>
          </a:p>
          <a:p>
            <a:pPr algn="just"/>
            <a:r>
              <a:rPr lang="ru-RU" sz="1400" b="0" i="0" u="none" strike="noStrike" baseline="0" dirty="0"/>
              <a:t>Кроме того, при формировании кодекса этики необходимо учитывать, что запрет на дарение подарков распространяется в отношении работников:</a:t>
            </a:r>
          </a:p>
          <a:p>
            <a:pPr algn="just"/>
            <a:r>
              <a:rPr lang="ru-RU" sz="1400" b="0" i="0" u="none" strike="noStrike" baseline="0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0" i="0" u="none" strike="noStrike" baseline="0" dirty="0"/>
              <a:t>образовательных организаций;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0" i="0" u="none" strike="noStrike" baseline="0" dirty="0"/>
              <a:t>медицинских организаций;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0" i="0" u="none" strike="noStrike" baseline="0" dirty="0"/>
              <a:t>организаций, оказывающих социальные услуги;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0" i="0" u="none" strike="noStrike" baseline="0" dirty="0"/>
              <a:t>иных аналогичных организаций, в т.ч. организаций для детей-сирот и детей, оставшихся без попечения родителей </a:t>
            </a:r>
          </a:p>
          <a:p>
            <a:pPr algn="just"/>
            <a:r>
              <a:rPr lang="ru-RU" sz="1400" b="0" i="0" u="none" strike="noStrike" baseline="0" dirty="0"/>
              <a:t>(статья 575 Гражданского кодекса Российской Федерации). 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9F801-6C6D-4C45-9DE3-75140AE1DF0A}"/>
              </a:ext>
            </a:extLst>
          </p:cNvPr>
          <p:cNvSpPr txBox="1"/>
          <p:nvPr/>
        </p:nvSpPr>
        <p:spPr>
          <a:xfrm>
            <a:off x="677509" y="5661699"/>
            <a:ext cx="8509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Вопрос - </a:t>
            </a:r>
            <a:r>
              <a:rPr lang="ru-RU" sz="1400" b="1" dirty="0">
                <a:solidFill>
                  <a:schemeClr val="accent1"/>
                </a:solidFill>
              </a:rPr>
              <a:t>может ли обычный подарок, стоимостью менее 3 000 рублей, быть взяткой</a:t>
            </a:r>
            <a:r>
              <a:rPr lang="en-US" sz="1400" b="1" dirty="0">
                <a:solidFill>
                  <a:schemeClr val="accent1"/>
                </a:solidFill>
              </a:rPr>
              <a:t>?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pic>
        <p:nvPicPr>
          <p:cNvPr id="7" name="Рисунок 6" descr="Лупа со сплошной заливкой">
            <a:extLst>
              <a:ext uri="{FF2B5EF4-FFF2-40B4-BE49-F238E27FC236}">
                <a16:creationId xmlns:a16="http://schemas.microsoft.com/office/drawing/2014/main" id="{6CFCB881-9A8D-4859-9543-663369203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74" y="5317023"/>
            <a:ext cx="914400" cy="914400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EC09C4-BC30-46CB-A020-7E55C1EE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6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0B9B0-D362-45CC-A357-4C893BDC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Лучшие практики сектора НКО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9BF94-E758-4AFD-AB53-6EFBDF167506}"/>
              </a:ext>
            </a:extLst>
          </p:cNvPr>
          <p:cNvSpPr txBox="1"/>
          <p:nvPr/>
        </p:nvSpPr>
        <p:spPr>
          <a:xfrm>
            <a:off x="8096942" y="3501252"/>
            <a:ext cx="33685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/>
                </a:solidFill>
              </a:rPr>
              <a:t>Как вы думаете, у кого из</a:t>
            </a:r>
            <a:r>
              <a:rPr lang="ru-RU" sz="1400" i="0" dirty="0">
                <a:solidFill>
                  <a:schemeClr val="accent1"/>
                </a:solidFill>
                <a:effectLst/>
              </a:rPr>
              <a:t> 20 лучших благотворительных фондов российских бизнесменов — 2022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chemeClr val="accent1"/>
                </a:solidFill>
              </a:rPr>
              <a:t>по версии р</a:t>
            </a:r>
            <a:r>
              <a:rPr lang="ru-RU" sz="1400" i="0" dirty="0">
                <a:solidFill>
                  <a:schemeClr val="accent1"/>
                </a:solidFill>
                <a:effectLst/>
              </a:rPr>
              <a:t>ейтинга Forbes </a:t>
            </a:r>
            <a:r>
              <a:rPr lang="ru-RU" sz="1400" dirty="0">
                <a:solidFill>
                  <a:schemeClr val="accent1"/>
                </a:solidFill>
              </a:rPr>
              <a:t>есть Кодекс этики</a:t>
            </a:r>
            <a:r>
              <a:rPr lang="en-US" sz="1400" dirty="0">
                <a:solidFill>
                  <a:schemeClr val="accent1"/>
                </a:solidFill>
              </a:rPr>
              <a:t>?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4F85E-3D53-462C-8F0A-3D79106BF492}"/>
              </a:ext>
            </a:extLst>
          </p:cNvPr>
          <p:cNvSpPr txBox="1"/>
          <p:nvPr/>
        </p:nvSpPr>
        <p:spPr>
          <a:xfrm>
            <a:off x="464307" y="3136439"/>
            <a:ext cx="530636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Благотворительный фонд «Система»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Благотворительный фонд «Подсолнух»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Благотворительный фонд «Так надо!»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Фонд поддержки и защиты прав соотечественников, проживающих за рубежом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Волгоградский областной общественный благотворительный фонд «Дети в беде»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и другие.</a:t>
            </a:r>
          </a:p>
        </p:txBody>
      </p:sp>
      <p:pic>
        <p:nvPicPr>
          <p:cNvPr id="11" name="Рисунок 10" descr="Корона со сплошной заливкой">
            <a:extLst>
              <a:ext uri="{FF2B5EF4-FFF2-40B4-BE49-F238E27FC236}">
                <a16:creationId xmlns:a16="http://schemas.microsoft.com/office/drawing/2014/main" id="{66B6E27A-6850-4C12-A6EC-442E02DF8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5812" y="2197529"/>
            <a:ext cx="914400" cy="914400"/>
          </a:xfrm>
          <a:prstGeom prst="rect">
            <a:avLst/>
          </a:prstGeom>
        </p:spPr>
      </p:pic>
      <p:pic>
        <p:nvPicPr>
          <p:cNvPr id="13" name="Рисунок 12" descr="Закрепить со сплошной заливкой">
            <a:extLst>
              <a:ext uri="{FF2B5EF4-FFF2-40B4-BE49-F238E27FC236}">
                <a16:creationId xmlns:a16="http://schemas.microsoft.com/office/drawing/2014/main" id="{D018608B-0D7F-4F7D-A7FB-7B04716CF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4342" y="3628827"/>
            <a:ext cx="914400" cy="914400"/>
          </a:xfrm>
          <a:prstGeom prst="rect">
            <a:avLst/>
          </a:prstGeom>
        </p:spPr>
      </p:pic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86237829-1340-40BA-89C5-70D8DA2B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43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19E46-7B8C-464C-9A6D-17E3EFF5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Предотвращение и урегулирование конфликта интересов в НКО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0A8165-A801-410B-BBD5-F036EB46953D}"/>
              </a:ext>
            </a:extLst>
          </p:cNvPr>
          <p:cNvSpPr txBox="1"/>
          <p:nvPr/>
        </p:nvSpPr>
        <p:spPr>
          <a:xfrm>
            <a:off x="853597" y="3927656"/>
            <a:ext cx="360469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300" dirty="0"/>
          </a:p>
          <a:p>
            <a:endParaRPr lang="ru-RU" sz="1300" dirty="0"/>
          </a:p>
          <a:p>
            <a:pPr algn="ctr"/>
            <a:endParaRPr lang="ru-RU" sz="2000" b="1" dirty="0">
              <a:solidFill>
                <a:schemeClr val="accent1"/>
              </a:solidFill>
            </a:endParaRPr>
          </a:p>
          <a:p>
            <a:endParaRPr lang="ru-RU" sz="1300" b="1" dirty="0">
              <a:solidFill>
                <a:schemeClr val="accent1"/>
              </a:solidFill>
            </a:endParaRPr>
          </a:p>
          <a:p>
            <a:endParaRPr lang="ru-RU" sz="1300" b="1" dirty="0">
              <a:solidFill>
                <a:schemeClr val="accent1"/>
              </a:solidFill>
            </a:endParaRPr>
          </a:p>
          <a:p>
            <a:endParaRPr lang="ru-RU" sz="1300" b="1" dirty="0">
              <a:solidFill>
                <a:schemeClr val="accent1"/>
              </a:solidFill>
            </a:endParaRPr>
          </a:p>
          <a:p>
            <a:endParaRPr lang="ru-RU" sz="13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947C6-593A-49BD-8417-9AF329B8071B}"/>
              </a:ext>
            </a:extLst>
          </p:cNvPr>
          <p:cNvSpPr txBox="1"/>
          <p:nvPr/>
        </p:nvSpPr>
        <p:spPr>
          <a:xfrm>
            <a:off x="521161" y="2681608"/>
            <a:ext cx="1150817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i="0" dirty="0">
                <a:effectLst/>
              </a:rPr>
              <a:t>Конфликт интересов регулируется </a:t>
            </a:r>
            <a:r>
              <a:rPr lang="ru-RU" sz="1400" b="1" i="0" dirty="0">
                <a:effectLst/>
              </a:rPr>
              <a:t>статьей 27 </a:t>
            </a:r>
            <a:r>
              <a:rPr lang="ru-RU" sz="1400" dirty="0"/>
              <a:t>Федерального закона от 12.01.1996 N 7-ФЗ "О некоммерческих организациях».</a:t>
            </a:r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r>
              <a:rPr lang="ru-RU" b="1" dirty="0"/>
              <a:t>Заинтересованные лица</a:t>
            </a:r>
            <a:r>
              <a:rPr lang="ru-RU" dirty="0"/>
              <a:t> </a:t>
            </a:r>
            <a:r>
              <a:rPr lang="ru-RU" b="1" dirty="0"/>
              <a:t>+</a:t>
            </a:r>
            <a:r>
              <a:rPr lang="ru-RU" dirty="0"/>
              <a:t> </a:t>
            </a:r>
            <a:r>
              <a:rPr lang="ru-RU" b="1" dirty="0"/>
              <a:t>возможности НКО = </a:t>
            </a:r>
            <a:r>
              <a:rPr lang="ru-RU" b="1" dirty="0">
                <a:solidFill>
                  <a:schemeClr val="accent1"/>
                </a:solidFill>
              </a:rPr>
              <a:t>конфликт интересов </a:t>
            </a:r>
          </a:p>
          <a:p>
            <a:pPr algn="ctr"/>
            <a:endParaRPr lang="ru-RU" sz="1600" b="1" dirty="0">
              <a:solidFill>
                <a:schemeClr val="accent1"/>
              </a:solidFill>
            </a:endParaRPr>
          </a:p>
          <a:p>
            <a:pPr algn="ctr"/>
            <a:endParaRPr lang="ru-RU" sz="1600" b="1" dirty="0">
              <a:solidFill>
                <a:schemeClr val="accent1"/>
              </a:solidFill>
            </a:endParaRPr>
          </a:p>
          <a:p>
            <a:pPr algn="ctr"/>
            <a:endParaRPr lang="ru-RU" sz="1600" b="1" dirty="0">
              <a:solidFill>
                <a:schemeClr val="accent1"/>
              </a:solidFill>
            </a:endParaRPr>
          </a:p>
          <a:p>
            <a:pPr algn="ctr"/>
            <a:endParaRPr lang="ru-RU" sz="1600" b="1" dirty="0">
              <a:solidFill>
                <a:schemeClr val="accent1"/>
              </a:solidFill>
            </a:endParaRPr>
          </a:p>
          <a:p>
            <a:pPr algn="ctr"/>
            <a:endParaRPr lang="ru-RU" sz="1600" b="1" dirty="0">
              <a:solidFill>
                <a:schemeClr val="accent1"/>
              </a:solidFill>
            </a:endParaRPr>
          </a:p>
          <a:p>
            <a:pPr algn="ctr"/>
            <a:r>
              <a:rPr lang="ru-RU" sz="1400" dirty="0"/>
              <a:t>Конфликт интересов должен быть урегулирован через процедуру </a:t>
            </a:r>
            <a:r>
              <a:rPr lang="ru-RU" sz="1400" b="1" dirty="0">
                <a:solidFill>
                  <a:schemeClr val="accent1"/>
                </a:solidFill>
              </a:rPr>
              <a:t>ОДОБРЕНИЕ СДЕЛКИ</a:t>
            </a:r>
          </a:p>
          <a:p>
            <a:pPr algn="ctr"/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D05192FA-DDF7-4D29-AE5B-4280F1606AB0}"/>
              </a:ext>
            </a:extLst>
          </p:cNvPr>
          <p:cNvSpPr/>
          <p:nvPr/>
        </p:nvSpPr>
        <p:spPr>
          <a:xfrm>
            <a:off x="5803834" y="3189739"/>
            <a:ext cx="469044" cy="478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A731549A-4409-47EB-9FA3-69B3E59626C9}"/>
              </a:ext>
            </a:extLst>
          </p:cNvPr>
          <p:cNvSpPr/>
          <p:nvPr/>
        </p:nvSpPr>
        <p:spPr>
          <a:xfrm>
            <a:off x="5834630" y="4597667"/>
            <a:ext cx="469044" cy="478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CC5E0E-EF9C-4DF0-A835-FB14B2CE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9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89BCA-CFE5-44AB-A20A-CE76889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Заинтересованные лица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402A21-7417-4BB3-BEE1-2914080A851F}"/>
              </a:ext>
            </a:extLst>
          </p:cNvPr>
          <p:cNvSpPr txBox="1"/>
          <p:nvPr/>
        </p:nvSpPr>
        <p:spPr>
          <a:xfrm>
            <a:off x="563801" y="2439980"/>
            <a:ext cx="104990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Заинтересованными лицами признаются</a:t>
            </a:r>
            <a:r>
              <a:rPr lang="en-US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ru-RU" sz="12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руководитель (заместитель руководителя)</a:t>
            </a: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,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лицо, входящее в состав органов управления,</a:t>
            </a:r>
          </a:p>
          <a:p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лицо, входящее в состав органов надзора за ее деятельностью.</a:t>
            </a:r>
          </a:p>
          <a:p>
            <a:endParaRPr lang="ru-RU" sz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При одновременном наличии 2-х условий</a:t>
            </a:r>
            <a:r>
              <a:rPr lang="en-US" sz="1200" b="1" dirty="0">
                <a:solidFill>
                  <a:srgbClr val="000000"/>
                </a:solidFill>
                <a:ea typeface="Times New Roman" panose="02020603050405020304" pitchFamily="18" charset="0"/>
              </a:rPr>
              <a:t>:</a:t>
            </a:r>
            <a:endParaRPr lang="ru-RU" sz="12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en-US" sz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0000"/>
                </a:solidFill>
              </a:rPr>
              <a:t>1 условие</a:t>
            </a:r>
            <a:r>
              <a:rPr lang="en-US" sz="1200" b="1" dirty="0">
                <a:solidFill>
                  <a:srgbClr val="000000"/>
                </a:solidFill>
              </a:rPr>
              <a:t>: </a:t>
            </a:r>
            <a:r>
              <a:rPr lang="ru-RU" sz="1200" dirty="0">
                <a:solidFill>
                  <a:srgbClr val="000000"/>
                </a:solidFill>
              </a:rPr>
              <a:t>если указанные выше лица в других организациях или с гражданами</a:t>
            </a:r>
            <a:r>
              <a:rPr lang="en-US" sz="1200" dirty="0">
                <a:solidFill>
                  <a:srgbClr val="000000"/>
                </a:solidFill>
              </a:rPr>
              <a:t>:</a:t>
            </a:r>
            <a:r>
              <a:rPr lang="ru-RU" sz="1200" dirty="0">
                <a:solidFill>
                  <a:srgbClr val="000000"/>
                </a:solidFill>
              </a:rPr>
              <a:t> </a:t>
            </a:r>
          </a:p>
          <a:p>
            <a:pPr marL="171450" indent="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</a:rPr>
              <a:t>состоят 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трудовых отношениях, </a:t>
            </a:r>
          </a:p>
          <a:p>
            <a:pPr marL="171450" indent="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являются участниками, кредиторами этих организаций либо </a:t>
            </a:r>
          </a:p>
          <a:p>
            <a:pPr marL="171450" indent="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состоят с этими гражданами в близких родственных отношениях или </a:t>
            </a:r>
          </a:p>
          <a:p>
            <a:pPr marL="171450" indent="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являются кредиторами этих граждан.</a:t>
            </a:r>
          </a:p>
          <a:p>
            <a:endParaRPr lang="ru-RU" sz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r>
              <a:rPr lang="en-US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если эти другие 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или граждане являются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поставщиками товаров (услуг) для </a:t>
            </a: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крупными потребителями товаров (услуг), производимых </a:t>
            </a: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владеют имуществом, которое полностью или частично образовано </a:t>
            </a: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endParaRPr lang="en-US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могут извлекать выгоду из пользования, распоряжения имуществом </a:t>
            </a: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нак ''плюс'' 6">
            <a:extLst>
              <a:ext uri="{FF2B5EF4-FFF2-40B4-BE49-F238E27FC236}">
                <a16:creationId xmlns:a16="http://schemas.microsoft.com/office/drawing/2014/main" id="{044922AC-BFFC-4E28-A30B-C9F2BBFEE431}"/>
              </a:ext>
            </a:extLst>
          </p:cNvPr>
          <p:cNvSpPr/>
          <p:nvPr/>
        </p:nvSpPr>
        <p:spPr>
          <a:xfrm>
            <a:off x="2293107" y="4941550"/>
            <a:ext cx="450093" cy="4216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Группа женщин со сплошной заливкой">
            <a:extLst>
              <a:ext uri="{FF2B5EF4-FFF2-40B4-BE49-F238E27FC236}">
                <a16:creationId xmlns:a16="http://schemas.microsoft.com/office/drawing/2014/main" id="{4B981EE4-CDFC-4255-BF85-C0C374D1E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6735" y="3260806"/>
            <a:ext cx="2159263" cy="2159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ED099B-8A51-45CB-A139-853FC46704A9}"/>
              </a:ext>
            </a:extLst>
          </p:cNvPr>
          <p:cNvSpPr txBox="1"/>
          <p:nvPr/>
        </p:nvSpPr>
        <p:spPr>
          <a:xfrm flipH="1">
            <a:off x="7419432" y="5595370"/>
            <a:ext cx="226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Крупная сделка!</a:t>
            </a:r>
            <a:r>
              <a:rPr lang="en-US" dirty="0">
                <a:solidFill>
                  <a:schemeClr val="accent1"/>
                </a:solidFill>
              </a:rPr>
              <a:t>?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5A7741-3376-463C-A60A-B6B1115A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Кумаритова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59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{8B7B46D0-91A2-4CD7-8D19-AE03581BD887}tf02900722</Template>
  <TotalTime>3898</TotalTime>
  <Words>1483</Words>
  <Application>Microsoft Office PowerPoint</Application>
  <PresentationFormat>Широкоэкранный</PresentationFormat>
  <Paragraphs>205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Tahoma</vt:lpstr>
      <vt:lpstr>Wingdings</vt:lpstr>
      <vt:lpstr>Wingdings 3</vt:lpstr>
      <vt:lpstr>Совет директоров</vt:lpstr>
      <vt:lpstr>Конфликт интересов в НКО</vt:lpstr>
      <vt:lpstr>Что такое конфликт интересов в общеупотребительном смысле?</vt:lpstr>
      <vt:lpstr>Конфликт интересов как элемент коррупционной составляющей</vt:lpstr>
      <vt:lpstr>Правовое регулирование противодействия коррупции</vt:lpstr>
      <vt:lpstr>Меры по предупреждению коррупции в НКО</vt:lpstr>
      <vt:lpstr>Кодекс этики и поведения сотрудников НКО </vt:lpstr>
      <vt:lpstr>Лучшие практики сектора НКО </vt:lpstr>
      <vt:lpstr>Предотвращение и урегулирование конфликта интересов в НКО</vt:lpstr>
      <vt:lpstr>Заинтересованные лица</vt:lpstr>
      <vt:lpstr>Возможности НКО</vt:lpstr>
      <vt:lpstr>Обязанность сообщить о конфликте интересов</vt:lpstr>
      <vt:lpstr>Одобрение сделки</vt:lpstr>
      <vt:lpstr>Последствия за несообщение о конфликте интересов</vt:lpstr>
      <vt:lpstr>Причинение НКО убытков</vt:lpstr>
      <vt:lpstr>Примеры из практики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 интересов в НКО</dc:title>
  <dc:creator>Nastasia Kumaritova</dc:creator>
  <cp:lastModifiedBy>Nastasia Kumaritova</cp:lastModifiedBy>
  <cp:revision>61</cp:revision>
  <dcterms:created xsi:type="dcterms:W3CDTF">2023-12-08T15:00:25Z</dcterms:created>
  <dcterms:modified xsi:type="dcterms:W3CDTF">2023-12-17T16:54:18Z</dcterms:modified>
</cp:coreProperties>
</file>