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7"/>
  </p:notesMasterIdLst>
  <p:sldIdLst>
    <p:sldId id="258" r:id="rId2"/>
    <p:sldId id="260" r:id="rId3"/>
    <p:sldId id="302" r:id="rId4"/>
    <p:sldId id="287" r:id="rId5"/>
    <p:sldId id="288" r:id="rId6"/>
    <p:sldId id="319" r:id="rId7"/>
    <p:sldId id="279" r:id="rId8"/>
    <p:sldId id="290" r:id="rId9"/>
    <p:sldId id="294" r:id="rId10"/>
    <p:sldId id="295" r:id="rId11"/>
    <p:sldId id="296" r:id="rId12"/>
    <p:sldId id="297" r:id="rId13"/>
    <p:sldId id="303" r:id="rId14"/>
    <p:sldId id="304" r:id="rId15"/>
    <p:sldId id="305" r:id="rId16"/>
    <p:sldId id="298" r:id="rId17"/>
    <p:sldId id="309" r:id="rId18"/>
    <p:sldId id="320" r:id="rId19"/>
    <p:sldId id="299" r:id="rId20"/>
    <p:sldId id="306" r:id="rId21"/>
    <p:sldId id="307" r:id="rId22"/>
    <p:sldId id="308" r:id="rId23"/>
    <p:sldId id="300" r:id="rId24"/>
    <p:sldId id="310" r:id="rId25"/>
    <p:sldId id="311" r:id="rId26"/>
    <p:sldId id="321" r:id="rId27"/>
    <p:sldId id="315" r:id="rId28"/>
    <p:sldId id="316" r:id="rId29"/>
    <p:sldId id="317" r:id="rId30"/>
    <p:sldId id="318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6" r:id="rId45"/>
    <p:sldId id="286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3333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93B4-592F-4BCD-9C92-3692931C2F9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AB95-B27E-4E19-9F0D-3ECDD8B2E7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B81-CDB0-4FDA-9AA2-51CBB1F4BA57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FE97-74CC-4D6D-9133-4C648BC21A06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0920-BD2A-4D62-A437-4D9730BE0D25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31AA-9FB5-45D4-AA8C-234B52192213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D44-48DB-483E-898F-2412991212F7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535-8133-4E67-B230-B82BA1924F68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9A6-9963-4282-BF38-E82DC8BE67E8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38A2-9B21-44F2-8A95-FC3B08E7C07D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0CF-0099-4860-95CD-3B75ED625DB7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BB9-B050-465A-810B-D3FF5D3348A6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9F4-2A4B-4289-92B8-C7D6479A69B9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285D-CB5B-4CB9-98DF-4B09C3011839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C098-9524-4294-9054-2785B6FDCE61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6D9C-4826-42D0-907C-40549BBFD029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679B-2197-41F5-90EC-4D47BEEC07EA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EB1E-0D9B-4EB3-B73F-98A43239BB77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4E56-7E72-414C-A422-8F7C0818C278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EB5ACBD9095DE3DD5E217D2CAA7C808B66254AB0873658D191AD6C2450B667AACE6800F94386EFF7BA5449A65DA2629C676E68DAD38DE28z50FS" TargetMode="External"/><Relationship Id="rId2" Type="http://schemas.openxmlformats.org/officeDocument/2006/relationships/hyperlink" Target="consultantplus://offline/ref=DEB5ACBD9095DE3DD5E217D2CAA7C808B66254AB0873658D191AD6C2450B667AACE6800F943964F77EA5449A65DA2629C676E68DAD38DE28z50F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2D9BA78AA931DCE4C37A023F716315E3A33E960508D1F3501927C807086C409D4D9900151E6E01FFA780205E0437F9913E77040424B87G21BQ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EB5ACBD9095DE3DD5E217D2CAA7C808B66254AB0873658D191AD6C2450B667AACE6800F94386DFF7BA5449A65DA2629C676E68DAD38DE28z50F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EB5ACBD9095DE3DD5E217D2CAA7C808B66254AB0873658D191AD6C2450B667AACE6800F94396FF379A5449A65DA2629C676E68DAD38DE28z50F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28C106D9DC8AD87D217C0E65578CE58EC24DC99B9E51B1F6BF24039CEBAB82515E1E76DC92B80066ECDCDBBC6BAE0A558436662CEE61E4AD6qDS" TargetMode="External"/><Relationship Id="rId3" Type="http://schemas.openxmlformats.org/officeDocument/2006/relationships/hyperlink" Target="consultantplus://offline/ref=E1BF03F075568F1734BF6AFD430D5630985688275D79A8716AE156F8F780365B88FAC113385862157EDF938AD25E4E15365E40492755BA04T3oCS" TargetMode="External"/><Relationship Id="rId7" Type="http://schemas.openxmlformats.org/officeDocument/2006/relationships/hyperlink" Target="consultantplus://offline/ref=428C106D9DC8AD87D217C0E65578CE58EC24DC99B9E51B1F6BF24039CEBAB82515E1E76DC92B800666CDCDBBC6BAE0A558436662CEE61E4AD6qDS" TargetMode="External"/><Relationship Id="rId2" Type="http://schemas.openxmlformats.org/officeDocument/2006/relationships/hyperlink" Target="consultantplus://offline/ref=DEB5ACBD9095DE3DD5E215CAD1A7C808B76055AA0E73658D191AD6C2450B667AACE6800F94386CF57FA5449A65DA2629C676E68DAD38DE28z50F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428C106D9DC8AD87D217C0E65578CE58EE20D395BCE41B1F6BF24039CEBAB82515E1E76DC929860565CDCDBBC6BAE0A558436662CEE61E4AD6qDS" TargetMode="External"/><Relationship Id="rId5" Type="http://schemas.openxmlformats.org/officeDocument/2006/relationships/hyperlink" Target="consultantplus://offline/ref=E1BF03F075568F1734BF6AFD430D56309F558C20597EA8716AE156F8F780365B88FAC1133858631F76DF938AD25E4E15365E40492755BA04T3oCS" TargetMode="External"/><Relationship Id="rId4" Type="http://schemas.openxmlformats.org/officeDocument/2006/relationships/hyperlink" Target="consultantplus://offline/ref=E1BF03F075568F1734BF6AFD430D56309F558C20597EA8716AE156F8F780365B88FAC1133858631F77DF938AD25E4E15365E40492755BA04T3oCS" TargetMode="External"/><Relationship Id="rId9" Type="http://schemas.openxmlformats.org/officeDocument/2006/relationships/hyperlink" Target="consultantplus://offline/ref=C707985469CF7062EB9073A036665F91DF357779C69CB478F97FB563685729661D363CD030E1458281F917BA3B94AB98F4596E85327E2576u0r1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gl.ru/#/document/99/902316088/XA00M6G2N3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3B4A141E840705FE47B047A128182D3A1AE155DED855562BD4EA3AD9BA104969E6AAAFE891B04CA25AE4B1E7714113579889907AF154CFFr9wCS" TargetMode="External"/><Relationship Id="rId3" Type="http://schemas.openxmlformats.org/officeDocument/2006/relationships/hyperlink" Target="consultantplus://offline/ref=E3B4A141E840705FE47B0662098182D3A0A41653EB855562BD4EA3AD9BA104969E6AAAFE891B05C727AE4B1E7714113579889907AF154CFFr9wCS" TargetMode="External"/><Relationship Id="rId7" Type="http://schemas.openxmlformats.org/officeDocument/2006/relationships/hyperlink" Target="#Par21"/><Relationship Id="rId2" Type="http://schemas.openxmlformats.org/officeDocument/2006/relationships/hyperlink" Target="#Par20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3B4A141E840705FE47B0773018182D3A4A5155DEE890868B517AFAF9CAE5B819923A6FF891B04CF28F14E0B664C1E3060979819B3174ErFwES" TargetMode="External"/><Relationship Id="rId5" Type="http://schemas.openxmlformats.org/officeDocument/2006/relationships/hyperlink" Target="consultantplus://offline/ref=E3B4A141E840705FE47B0773018182D3A0A6185AE8865562BD4EA3AD9BA104969E6AAAFE891B05CF21AE4B1E7714113579889907AF154CFFr9wCS" TargetMode="External"/><Relationship Id="rId4" Type="http://schemas.openxmlformats.org/officeDocument/2006/relationships/hyperlink" Target="consultantplus://offline/ref=E3B4A141E840705FE47B047A128182D3A6A51652EC855562BD4EA3AD9BA104969E6AAAFC8C1905C577F45B1A3E431B297F968605B115r4wFS" TargetMode="External"/><Relationship Id="rId9" Type="http://schemas.openxmlformats.org/officeDocument/2006/relationships/hyperlink" Target="consultantplus://offline/ref=E3B4A141E840705FE47B047A128182D3A1AE155DED855562BD4EA3AD9BA104969E6AAAFE891B04C620AE4B1E7714113579889907AF154CFFr9wCS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8F1B39929EB39EDDA96141DA31E9E5C30B7D934C9646CAB9ED99439A00654AE59A4FA7998CB3E1A9BDA57514C769A1AEA451369C7A42FA4BH1j7U" TargetMode="External"/><Relationship Id="rId3" Type="http://schemas.openxmlformats.org/officeDocument/2006/relationships/hyperlink" Target="consultantplus://offline/ref=7E8EE685F01F025696EAE3E2FD67EA76102B715A566B3593718B6C8FBFE1D67FF86E371CAFF3CC277A9337F9C01F802A2B0F7890249C1F65G1gAU" TargetMode="External"/><Relationship Id="rId7" Type="http://schemas.openxmlformats.org/officeDocument/2006/relationships/hyperlink" Target="consultantplus://offline/ref=8F1B39929EB39EDDA96141DA31E9E5C30B7D934C9646CAB9ED99439A00654AE59A4FA7998CB3E1A9B9A57514C769A1AEA451369C7A42FA4BH1j7U" TargetMode="External"/><Relationship Id="rId2" Type="http://schemas.openxmlformats.org/officeDocument/2006/relationships/hyperlink" Target="consultantplus://offline/ref=7E8EE685F01F025696EAE3E2FD67EA76102B715A566B3593718B6C8FBFE1D67FF86E371CAFF3CD2D709337F9C01F802A2B0F7890249C1F65G1gA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7E8EE685F01F025696EAE3E2FD67EA7616287F5C5E69689979D2608DB8EE8968FF273B1DAFF2CE2E79CC32ECD1478F213C10798E389E1DG6g4U" TargetMode="External"/><Relationship Id="rId5" Type="http://schemas.openxmlformats.org/officeDocument/2006/relationships/hyperlink" Target="consultantplus://offline/ref=7E8EE685F01F025696EAE3E2FD67EA76102C7F5258603593718B6C8FBFE1D67FF86E371CAFF1CA27719337F9C01F802A2B0F7890249C1F65G1gAU" TargetMode="External"/><Relationship Id="rId4" Type="http://schemas.openxmlformats.org/officeDocument/2006/relationships/hyperlink" Target="consultantplus://offline/ref=7E8EE685F01F025696EAE3E2FD67EA7616287F5C5E69689979D2608DB8EE8968FF273B1DAFF2CE2F79CC32ECD1478F213C10798E389E1DG6g4U" TargetMode="External"/><Relationship Id="rId9" Type="http://schemas.openxmlformats.org/officeDocument/2006/relationships/hyperlink" Target="consultantplus://offline/ref=8F1B39929EB39EDDA96141DA31E9E5C30B7D934C9646CAB9ED99439A00654AE59A4FA7998CB3E1A9BEA57514C769A1AEA451369C7A42FA4BH1j7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DEBEE8702CFE3D8721FD7E36511BB358C79B36934C7654C3910CC3B69413DA7EF1CBD83C6687644AB4BC81E03C7A81B21B49DE98B6E7BB5U8i3U" TargetMode="External"/><Relationship Id="rId7" Type="http://schemas.openxmlformats.org/officeDocument/2006/relationships/hyperlink" Target="consultantplus://offline/ref=4DEBEE8702CFE3D8721FD7E36511BB358C79B36934C7654C3910CC3B69413DA7EF1CBD83C6687044A84BC81E03C7A81B21B49DE98B6E7BB5U8i3U" TargetMode="External"/><Relationship Id="rId2" Type="http://schemas.openxmlformats.org/officeDocument/2006/relationships/hyperlink" Target="consultantplus://offline/ref=4DEBEE8702CFE3D8721FD7E36511BB358C79B36934C7654C3910CC3B69413DA7EF1CBD83C66B7048AC4BC81E03C7A81B21B49DE98B6E7BB5U8i3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4DEBEE8702CFE3D8721FD7E36511BB358C79B36934C7654C3910CC3B69413DA7EF1CBD83C66B7544AE4BC81E03C7A81B21B49DE98B6E7BB5U8i3U" TargetMode="External"/><Relationship Id="rId5" Type="http://schemas.openxmlformats.org/officeDocument/2006/relationships/hyperlink" Target="consultantplus://offline/ref=4DEBEE8702CFE3D8721FD7E36511BB358C79B36934C7654C3910CC3B69413DA7EF1CBD83C6687449A84BC81E03C7A81B21B49DE98B6E7BB5U8i3U" TargetMode="External"/><Relationship Id="rId4" Type="http://schemas.openxmlformats.org/officeDocument/2006/relationships/hyperlink" Target="consultantplus://offline/ref=4DEBEE8702CFE3D8721FD7E36511BB358C79B36934C7654C3910CC3B69413DA7EF1CBD83C6697444AB4BC81E03C7A81B21B49DE98B6E7BB5U8i3U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EB7A3FC9EC221B95D38759682BB690CE413E668B78685207F1B2A7DF127248E24DB9217015B054C0056B6DB918F3441608B7E743D148D2CIFm7U" TargetMode="External"/><Relationship Id="rId7" Type="http://schemas.openxmlformats.org/officeDocument/2006/relationships/hyperlink" Target="consultantplus://offline/ref=BEB7A3FC9EC221B95D38778E99BB690CE111E668B685D82A7742267FF6287B9923929E16015A074E0E09B3CE80D73B4A77947F6A21168FI2mDU" TargetMode="External"/><Relationship Id="rId2" Type="http://schemas.openxmlformats.org/officeDocument/2006/relationships/hyperlink" Target="consultantplus://offline/ref=BEB7A3FC9EC221B95D38759682BB690CE413E668B78685207F1B2A7DF127248E24DB9217015B054F0756B6DB918F3441608B7E743D148D2CIFm7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BEB7A3FC9EC221B95D38778E99BB690CE512E66DB28D85207F1B2A7DF127248E24DB9217015B05470156B6DB918F3441608B7E743D148D2CIFm7U" TargetMode="External"/><Relationship Id="rId5" Type="http://schemas.openxmlformats.org/officeDocument/2006/relationships/hyperlink" Target="consultantplus://offline/ref=BEB7A3FC9EC221B95D38778E99BB690CE512E66DB28D85207F1B2A7DF127248E24DB9217015B044F0356B6DB918F3441608B7E743D148D2CIFm7U" TargetMode="External"/><Relationship Id="rId4" Type="http://schemas.openxmlformats.org/officeDocument/2006/relationships/hyperlink" Target="consultantplus://offline/ref=BEB7A3FC9EC221B95D38778E99BB690CE712E86EBE8785207F1B2A7DF127248E24DB9217015B044C0756B6DB918F3441608B7E743D148D2CIFm7U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EB7A3FC9EC221B95D38778E99BB690CE715E666B08C85207F1B2A7DF127248E24DB92170159064A0456B6DB918F3441608B7E743D148D2CIFm7U" TargetMode="External"/><Relationship Id="rId2" Type="http://schemas.openxmlformats.org/officeDocument/2006/relationships/hyperlink" Target="consultantplus://offline/ref=BEB7A3FC9EC221B95D38778E99BB690CE715E666B08C85207F1B2A7DF127248E24DB9217015A0C4F0656B6DB918F3441608B7E743D148D2CIFm7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BEB7A3FC9EC221B95D38778E99BB690CE715E666B08C85207F1B2A7DF127248E24DB9217015A0D4C0C56B6DB918F3441608B7E743D148D2CIFm7U" TargetMode="External"/><Relationship Id="rId5" Type="http://schemas.openxmlformats.org/officeDocument/2006/relationships/hyperlink" Target="consultantplus://offline/ref=BEB7A3FC9EC221B95D38778E99BB690CE715E666B08C85207F1B2A7DF127248E24DB9217015903460656B6DB918F3441608B7E743D148D2CIFm7U" TargetMode="External"/><Relationship Id="rId4" Type="http://schemas.openxmlformats.org/officeDocument/2006/relationships/hyperlink" Target="consultantplus://offline/ref=BEB7A3FC9EC221B95D38778E99BB690CE715E666B08C85207F1B2A7DF127248E24DB9217015A024B0056B6DB918F3441608B7E743D148D2CIFm7U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3B4A141E840705FE47B047A128182D3A1AE155DED855562BD4EA3AD9BA104969E6AAAFE891B04C92BAE4B1E7714113579889907AF154CFFr9wCS" TargetMode="External"/><Relationship Id="rId2" Type="http://schemas.openxmlformats.org/officeDocument/2006/relationships/hyperlink" Target="consultantplus://offline/ref=E3B4A141E840705FE47B047A128182D3A1A7165CEC875562BD4EA3AD9BA104969E6AAAFE891B04CE23AE4B1E7714113579889907AF154CFFr9wC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E3B4A141E840705FE47B047A128182D3A3A61752EB805562BD4EA3AD9BA104969E6AAAFE891903C620AE4B1E7714113579889907AF154CFFr9wCS" TargetMode="External"/><Relationship Id="rId4" Type="http://schemas.openxmlformats.org/officeDocument/2006/relationships/hyperlink" Target="consultantplus://offline/ref=E3B4A141E840705FE47B047A128182D3A6A4115BE9805562BD4EA3AD9BA104969E6AAAFE891B05C623AE4B1E7714113579889907AF154CFFr9wC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078B40FF0E5CED473C27FC49219104E4912FA25AC94CAEAAAF0A03D9A47078F4BE23799BDC523A897C85AD97DCDF4661C1787BF556911E8y8O8U" TargetMode="External"/><Relationship Id="rId2" Type="http://schemas.openxmlformats.org/officeDocument/2006/relationships/hyperlink" Target="consultantplus://offline/ref=D078B40FF0E5CED473C27FC49219104E4912FA25AC94CAEAAAF0A03D9A47078F4BE23799BDC523A492C85AD97DCDF4661C1787BF556911E8y8O8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D078B40FF0E5CED473C27FC49219104E4912FA25AC94CAEAAAF0A03D9A47078F4BE23799BDC623A493C85AD97DCDF4661C1787BF556911E8y8O8U" TargetMode="External"/><Relationship Id="rId4" Type="http://schemas.openxmlformats.org/officeDocument/2006/relationships/hyperlink" Target="consultantplus://offline/ref=D078B40FF0E5CED473C27FC49219104E4912FA25AC94CAEAAAF0A03D9A47078F4BE23799BDC524A392C85AD97DCDF4661C1787BF556911E8y8O8U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0FFD90AFE53E25186C734F1A2E0A221A072E195B0181FEE1D57CF2E2B655E99B1B5451A255C9622024819259F99223A113BFB4460152C550Bh5T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0FFD90AFE53E25186C734F1A2E0A221A576E59BB11C1FEE1D57CF2E2B655E99B1B5451D2C58972151120921D6CE28261725E4467E1502hFT" TargetMode="External"/><Relationship Id="rId2" Type="http://schemas.openxmlformats.org/officeDocument/2006/relationships/hyperlink" Target="consultantplus://offline/ref=80FFD90AFE53E25186C734F1A2E0A221A576E59BB11C1FEE1D57CF2E2B655E99B1B5451D2C59922151120921D6CE28261725E4467E1502hF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80FFD90AFE53E25186C737F8B1E0A221A074E399B01B1FEE1D57CF2E2B655E99B1B5451A255E902B054819259F99223A113BFB4460152C550Bh5T" TargetMode="External"/><Relationship Id="rId4" Type="http://schemas.openxmlformats.org/officeDocument/2006/relationships/hyperlink" Target="consultantplus://offline/ref=80FFD90AFE53E25186C734F1A2E0A221A576E59BB11C1FEE1D57CF2E2B655E99B1B5451D2C58992151120921D6CE28261725E4467E1502hFT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0FFD90AFE53E25186C734F1A2E0A221A576E49FB01B1FEE1D57CF2E2B655E99B1B5451F245E942151120921D6CE28261725E4467E1502hFT" TargetMode="External"/><Relationship Id="rId2" Type="http://schemas.openxmlformats.org/officeDocument/2006/relationships/hyperlink" Target="consultantplus://offline/ref=80FFD90AFE53E25186C734F1A2E0A221A576E49FB01B1FEE1D57CF2E2B655E99B1B54519225E952151120921D6CE28261725E4467E1502hFT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BC68FCD53B3320B7650D2B535FAC364566BCEB0E20604BD525A5FE82E84A4A59E132310EFF5A2EDACE9735B47AF3E8D1BDFF18F24L5j1T" TargetMode="External"/><Relationship Id="rId2" Type="http://schemas.openxmlformats.org/officeDocument/2006/relationships/hyperlink" Target="consultantplus://offline/ref=DBC68FCD53B3320B7650D2B535FAC364566BCEB0E20604BD525A5FE82E84A4A59E132314EEF4A9BEF8A6720700FA2D8F1BDFF28F38503341L9j8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DBC68FCD53B3320B7650D2B535FAC364566BCEB0E20604BD525A5FE82E84A4A59E132314EEF4A9B1FDA6720700FA2D8F1BDFF28F38503341L9j8T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BC68FCD53B3320B7650D2B535FAC364566BCEB0E20604BD525A5FE82E84A4A59E132314EEF4A9BEF9A6720700FA2D8F1BDFF28F38503341L9j8T" TargetMode="External"/><Relationship Id="rId2" Type="http://schemas.openxmlformats.org/officeDocument/2006/relationships/hyperlink" Target="consultantplus://offline/ref=DBC68FCD53B3320B7650D2B535FAC364566BCEB0E20604BD525A5FE82E84A4A59E132314EEF4ACBCFEA6720700FA2D8F1BDFF28F38503341L9j8T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0FFD90AFE53E25186C734F1A2E0A221A375E49AB61142E4150EC32C2C6A018EB6FC491B2756952B0E171C308EC12D3F0824FA5A7C172E05h4T" TargetMode="External"/><Relationship Id="rId2" Type="http://schemas.openxmlformats.org/officeDocument/2006/relationships/hyperlink" Target="consultantplus://offline/ref=80FFD90AFE53E25186C734F1A2E0A221A072E195B0181FEE1D57CF2E2B655E99B1B5451A255F962D044819259F99223A113BFB4460152C550Bh5T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36BEC2B44B4DFA67414CBAFFF4BC7E835859C187DF725CC1090BA24A78D152E79CCDD114F13BE7DEAD35C8723C618340FF6FCD733FFE19326g1V" TargetMode="External"/><Relationship Id="rId2" Type="http://schemas.openxmlformats.org/officeDocument/2006/relationships/hyperlink" Target="consultantplus://offline/ref=915B6633FCA142C755CC4F655ADC111768489FFBF8209A87FA6499E0E4643889D9137BAF188DD29D805CFBE69FABCA307486D4491A3DD6D3dDg4V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0FFD90AFE53E25186C734F1A2E0A221A072E195B0181FEE1D57CF2E2B655E99B1B5451A255C9622024819259F99223A113BFB4460152C550Bh5T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1gl.ru/#/document/16/72457/" TargetMode="External"/><Relationship Id="rId3" Type="http://schemas.openxmlformats.org/officeDocument/2006/relationships/hyperlink" Target="https://www.1gl.ru/#/document/16/116039/" TargetMode="External"/><Relationship Id="rId7" Type="http://schemas.openxmlformats.org/officeDocument/2006/relationships/hyperlink" Target="https://www.1gl.ru/#/document/16/73165/" TargetMode="External"/><Relationship Id="rId2" Type="http://schemas.openxmlformats.org/officeDocument/2006/relationships/hyperlink" Target="https://www.1gl.ru/#/document/16/74854/dfas1k7lt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1gl.ru/#/document/16/72773/dfase6ivtc/" TargetMode="External"/><Relationship Id="rId5" Type="http://schemas.openxmlformats.org/officeDocument/2006/relationships/hyperlink" Target="https://www.1gl.ru/#/document/16/73142/" TargetMode="External"/><Relationship Id="rId10" Type="http://schemas.openxmlformats.org/officeDocument/2006/relationships/hyperlink" Target="https://www.1gl.ru/#/document/86/541953/" TargetMode="External"/><Relationship Id="rId4" Type="http://schemas.openxmlformats.org/officeDocument/2006/relationships/hyperlink" Target="https://www.1gl.ru/#/document/16/140075/" TargetMode="External"/><Relationship Id="rId9" Type="http://schemas.openxmlformats.org/officeDocument/2006/relationships/hyperlink" Target="https://www.1gl.ru/#/document/86/537778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1A5C7CE4FAEB99D11A285C24413D01557DC89C4D339E45A2511455B7FDA3BB3EB2A244D89DD235BE40E9F2607A2595D253FDC90E8FA548B6959U" TargetMode="External"/><Relationship Id="rId2" Type="http://schemas.openxmlformats.org/officeDocument/2006/relationships/hyperlink" Target="consultantplus://offline/ref=A1A5C7CE4FAEB99D11A285C24413D01557DD8BC9D53BE45A2511455B7FDA3BB3EB2A244D89DF2553EA0E9F2607A2595D253FDC90E8FA548B6959U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078B40FF0E5CED473C27FC49219104E4C11FC24A894CAEAAAF0A03D9A47078F4BE23799BDC420A193C85AD97DCDF4661C1787BF556911E8y8O8U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48ED0E2E34592A53C02E3F002567F45F88BC7655C187083FAB4B028C6C1448E5AED0D4F18BCF412E15B590312D857E2B9CE84A51E224288L4B8Q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6F1CC80CB8BA591C805C5AFF0828F49AF9EF8E399E123BC5E5B505B66DE1D0536B81A662345AC2BA154CC109866DF8B5A250258E8232Dj6c3U" TargetMode="External"/><Relationship Id="rId2" Type="http://schemas.openxmlformats.org/officeDocument/2006/relationships/hyperlink" Target="consultantplus://offline/ref=D36CE3E3D83E101A56B8698AEC0A363AA939461DCD03442B5E97DC1ECF16B7BA4247FE8F81D3290B9F541530C98C1C129A47C953AB8F8E58rBk6U" TargetMode="Externa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gl.ru/#/document/99/902081954/ZAP20QO3H2/" TargetMode="External"/><Relationship Id="rId2" Type="http://schemas.openxmlformats.org/officeDocument/2006/relationships/hyperlink" Target="https://www.1gl.ru/#/document/99/901774800/ZAP28DI3E8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19650748A8B2106C95CD395ACB567BC0341ABD242B78C3F7CEAC1DCE19E9B826827EC08B316E6851390974D3CC39C36E91B05C1F7812E388j8iAS" TargetMode="External"/><Relationship Id="rId4" Type="http://schemas.openxmlformats.org/officeDocument/2006/relationships/hyperlink" Target="https://www.1gl.ru/#/document/99/902081954/ZAP25HO3H9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9650748A8B2106C95CD395ACB567BC0361DBD2D2E7FC3F7CEAC1DCE19E9B826827EC08B316C6852380974D3CC39C36E91B05C1F7812E388j8iAS" TargetMode="External"/><Relationship Id="rId2" Type="http://schemas.openxmlformats.org/officeDocument/2006/relationships/hyperlink" Target="consultantplus://offline/ref=19650748A8B2106C95CD395ACB567BC0341ABD242B78C3F7CEAC1DCE19E9B826827EC08B316E6851380974D3CC39C36E91B05C1F7812E388j8iA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19650748A8B2106C95CD395ACB567BC03118B92D2F73C3F7CEAC1DCE19E9B826827EC08B316C6E53340974D3CC39C36E91B05C1F7812E388j8iA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9650748A8B2106C95CD395ACB567BC03118B92D2F73C3F7CEAC1DCE19E9B826827EC08B316C6E54350974D3CC39C36E91B05C1F7812E388j8iAS" TargetMode="External"/><Relationship Id="rId2" Type="http://schemas.openxmlformats.org/officeDocument/2006/relationships/hyperlink" Target="consultantplus://offline/ref=19650748A8B2106C95CD395ACB567BC03118B92D2F73C3F7CEAC1DCE19E9B826827EC08B316C6E533E0974D3CC39C36E91B05C1F7812E388j8i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19650748A8B2106C95CD3B42D0567BC0371EBE2D2D7CC3F7CEAC1DCE19E9B826827EC08B316C6E543D0974D3CC39C36E91B05C1F7812E388j8iAS" TargetMode="External"/><Relationship Id="rId5" Type="http://schemas.openxmlformats.org/officeDocument/2006/relationships/hyperlink" Target="consultantplus://offline/ref=19650748A8B2106C95CD395ACB567BC0361DBD2D2E7FC3F7CEAC1DCE19E9B826827EC08B316C67503B0974D3CC39C36E91B05C1F7812E388j8iAS" TargetMode="External"/><Relationship Id="rId4" Type="http://schemas.openxmlformats.org/officeDocument/2006/relationships/hyperlink" Target="consultantplus://offline/ref=19650748A8B2106C95CD395ACB567BC03118B92D2F73C3F7CEAC1DCE19E9B826827EC08B316C6E533F0974D3CC39C36E91B05C1F7812E388j8iA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Par30"/><Relationship Id="rId2" Type="http://schemas.openxmlformats.org/officeDocument/2006/relationships/hyperlink" Target="consultantplus://offline/ref=19650748A8B2106C95CD395ACB567BC0341ABD242B78C3F7CEAC1DCE19E9B826827EC08B316E6851380974D3CC39C36E91B05C1F7812E388j8iA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#Par33"/><Relationship Id="rId4" Type="http://schemas.openxmlformats.org/officeDocument/2006/relationships/hyperlink" Target="consultantplus://offline/ref=B2E9154BA1758A54C32B828824E8B54D0768B094D543CECE460A4EA54F62038C4E622B5D6E1A9E4BF8304AEE2341DF74469C7BDA2C35DFD1w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29" y="139700"/>
            <a:ext cx="10214373" cy="3398157"/>
          </a:xfrm>
        </p:spPr>
        <p:txBody>
          <a:bodyPr/>
          <a:lstStyle/>
          <a:p>
            <a:pPr indent="450215" algn="ctr">
              <a:spcAft>
                <a:spcPts val="0"/>
              </a:spcAft>
            </a:pP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0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Мероприятие проводится в рамках проекта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«Информационная поддержка НКО: налогообложение и бухгалтерский учёт. Этап V»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с использованием гранта Президента Российской Федерации на развитие гражданского общества, предоставленного Фондом президентских грантов»</a:t>
            </a:r>
            <a:b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 </a:t>
            </a:r>
            <a:br>
              <a:rPr lang="ru-RU" sz="20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из цикла</a:t>
            </a:r>
            <a:br>
              <a:rPr lang="ru-RU" sz="1600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                                               в некоммерческой организации»</a:t>
            </a:r>
            <a:br>
              <a:rPr lang="ru-RU" sz="1600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Тема занятия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Бухгалтерский учет операций  и имущества, учитываемого на забалансовых счетах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759200"/>
            <a:ext cx="9139989" cy="244593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Эксперт: Шаронова Маргарита Игоревна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– 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зам. генерального директора ООО Аудиторская компания «ТРИУМФ», руководитель Нижегородского отделения Ассоциации «Клуба бухгалтеров и аудиторов некоммерческих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</a:rPr>
              <a:t>организаций»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практикующий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аудитор, специалист в области бухгалтерского учета и налогообложения в НКО, Советник налоговой службы 2 ранга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Контактные данные: </a:t>
            </a:r>
            <a:r>
              <a:rPr lang="ru-RU" sz="1600" b="1" dirty="0" err="1">
                <a:solidFill>
                  <a:schemeClr val="tx1"/>
                </a:solidFill>
                <a:latin typeface="Georgia" pitchFamily="18" charset="0"/>
              </a:rPr>
              <a:t>эл.почта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-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audit-ltd@yandex.ru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тел.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+7(910)39-255-93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Дата проведения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: 31.10.2023 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927" y="826265"/>
            <a:ext cx="8895773" cy="4837935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8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002 "Товарно-материальные ценности, принятые на ответственное хранение"</a:t>
            </a:r>
            <a:endParaRPr lang="ru-RU" sz="2800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002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"Товарно-материальные ценности, принятые на ответственное хранение"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предназначен для обобщения информации о наличии и движении товарно-материальных ценностей, принятых на ответственное хранение.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42372"/>
            <a:ext cx="10148120" cy="469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71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0" y="558800"/>
            <a:ext cx="10684569" cy="5896593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каких случаях на забалансовом счете 002 учитываются ТМЦ:</a:t>
            </a:r>
          </a:p>
          <a:p>
            <a:pPr indent="342900" algn="l">
              <a:lnSpc>
                <a:spcPct val="150000"/>
              </a:lnSpc>
            </a:pPr>
            <a:r>
              <a:rPr lang="ru-RU" sz="16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1.поступивших по </a:t>
            </a: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договору хранения</a:t>
            </a:r>
            <a:endParaRPr lang="ru-RU" sz="1600" b="1" i="1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Нередко экономические субъекты – (независимо от ОПФ - Коммерческие и НКО) вынуждены принимать имущество, в том числе МПЗ, на ответственное хранение. </a:t>
            </a:r>
            <a:r>
              <a:rPr lang="ru-RU" sz="16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Такая обязанность может возникнуть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как у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покупателя, так и у поставщик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а.    </a:t>
            </a: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2.полученных от поставщика, но </a:t>
            </a: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обоснованно не принятых</a:t>
            </a:r>
            <a:r>
              <a:rPr lang="ru-RU" sz="1600" b="1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(ст.514 ГК РФ)</a:t>
            </a:r>
            <a:endParaRPr lang="ru-RU" sz="16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1. </a:t>
            </a: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Когда </a:t>
            </a:r>
            <a:r>
              <a:rPr lang="ru-RU" sz="16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покупател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ь (получатель</a:t>
            </a: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 в соответствии с законом, иными правовыми актами или договором поставки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отказывается от переданного поставщиком товара,</a:t>
            </a: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он </a:t>
            </a:r>
            <a:r>
              <a:rPr lang="ru-RU" sz="16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обязан обеспечить сохранность этого товара (ответственное хранение) и незамедлительно уведомить поставщика</a:t>
            </a: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400"/>
              </a:spcBef>
            </a:pP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 </a:t>
            </a:r>
            <a:r>
              <a:rPr lang="ru-RU" sz="16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Поставщик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обязан вывезти товар</a:t>
            </a:r>
            <a:r>
              <a:rPr lang="ru-RU" sz="16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принятый покупателем</a:t>
            </a:r>
            <a:r>
              <a:rPr lang="ru-RU" sz="16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(получателем) на ответственное хранение, или распорядиться им в разумный срок.  Если поставщик в этот срок не распорядится товаром,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покупатель вправе </a:t>
            </a:r>
            <a:r>
              <a:rPr lang="ru-RU" sz="16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реализовать товар или возвратить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его поставщику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6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5321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11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616945"/>
            <a:ext cx="10048749" cy="583844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 Необходимые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расходы, понесенные покупателем в связи с принятием товара на ответственное хранение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реализацией товара или его возвратом продавцу,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подлежат возмещению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поставщиком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При этом вырученное от реализации товара передается поставщику за вычетом причитающегося покупателю.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4. В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случаях,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когда покупатель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без установленных законом, иными правовыми актами или договором оснований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принимает товар от поставщика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или отказывается от его принятия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поставщик вправе потребовать от покупателя оплаты товара.</a:t>
            </a:r>
          </a:p>
          <a:p>
            <a:pPr indent="450215" algn="l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принятии на хранение ТМЦ следует оформить  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Акт об установленном расхождении по количеству и качеству при приемке ТМЦ по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форме N ТОРГ-2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079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540731"/>
            <a:ext cx="11109247" cy="591466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3.оприходованных на склад, но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запрещенных к расходованию по условиям договоров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 их оплаты поставщику</a:t>
            </a:r>
            <a:r>
              <a:rPr lang="ru-RU" sz="20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Статья 491. Сохранение права собственности за продавцом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 случаях, когда договором купли-продажи предусмотрено, что право собственности на переданный покупателю товар сохраняется за продавцом до оплаты товара или наступления иных обстоятельств, покупатель не вправе до перехода к нему права собственности отчуждать товар или распоряжаться им иным образом, если иное не предусмотрено законом или договором либо не вытекает из назначения и свойств товара. В случаях, когда в срок, предусмотренный договором, переданный товар не будет оплачен или не наступят иные обстоятельства, при которых право собственности переходит к покупателю, продавец вправе потребовать от покупателя возвратить ему товар, если иное не предусмотрено договором.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4251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1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480549" cy="5627648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4.приобретенных для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комитента, принципала или иного </a:t>
            </a: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доверителя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(ГК РФ Статья 990. Договор комиссии);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5</a:t>
            </a:r>
            <a:r>
              <a:rPr lang="ru-RU" sz="24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принятых для перевозки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ГК РФ Статья 785. Договор перевозки груза)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1. По договору перевозки груза </a:t>
            </a:r>
            <a:r>
              <a:rPr lang="ru-RU" b="1" i="1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перевозчик обязуется доставить вверенный ему отправителем груз</a:t>
            </a:r>
            <a:r>
              <a:rPr lang="ru-RU" i="1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в пункт назначения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и выдать его управомоченному на получение груза лицу (получателю), </a:t>
            </a:r>
            <a:r>
              <a:rPr lang="ru-RU" i="1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 отправитель обязуется уплатить за перевозку груза установленную плату.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2. 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Заключение договора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перевозки груза 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подтверждается 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составлением и выдачей отправителю груза 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транспортной накладной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(коносамента или иного документа на груз, предусмотренного соответствующим транспортным уставом или кодексом).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97455"/>
            <a:ext cx="10148120" cy="530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30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584200"/>
            <a:ext cx="10817147" cy="5871193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6.изготовленных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из давальческого сырья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подлежащих передаче заказчику;</a:t>
            </a:r>
            <a:endParaRPr lang="ru-RU" sz="2000" b="1" i="1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Давальческое сырье (материалы)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-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это материалы заказчика,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полученные подрядчиком для переработки (обработки),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изготовления продукции или выполнения работ. Право собственности на произведенную из давальческих материалов продукцию и права на результаты работ, выполненных с использованием давальческих материалов, принадлежат заказчику 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 ст. 220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ст. 703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ГК РФ).</a:t>
            </a:r>
          </a:p>
          <a:p>
            <a:pPr indent="450215" algn="just">
              <a:lnSpc>
                <a:spcPct val="150000"/>
              </a:lnSpc>
            </a:pPr>
            <a:r>
              <a:rPr lang="ru-RU" sz="2000" b="1" i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дату получения давальческого сырья (материалов)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от заказчика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отразите его на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003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в оценке, установленной договором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dirty="0" err="1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пп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"б" п. 4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8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ФСБУ 5/2019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Стоимость переработанных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(использованных)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материалов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спишите со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счета 003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287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03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40731"/>
            <a:ext cx="10148121" cy="591466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7.переданных покупателю, но не вывезенных последним с вашего склада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342900" algn="just">
              <a:lnSpc>
                <a:spcPct val="150000"/>
              </a:lnSpc>
            </a:pP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Организации - покупатели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учитывают на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счете 002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ценности, принятые на хранение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случаях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 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-получения от поставщиков товарно-материальных ценностей, по которым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организация на законных основаниях отказалась от акцепта счетов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платежных требований и их оплаты; 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-получения от поставщиков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неоплаченных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товарно-материальных ценностей,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запрещенных к расходованию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 условиям договора до их оплаты;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принятия товарно-материальных ценностей на ответственное </a:t>
            </a:r>
            <a:r>
              <a:rPr lang="ru-RU" sz="2000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хранение по прочим причинам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endParaRPr lang="ru-RU" sz="20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3"/>
            <a:ext cx="10148120" cy="4251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2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148121" cy="4945094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Организации-поставщики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учитывают на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счете 002 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"Товарно-материальные ценности, принятые на ответственное хранение" оплаченные покупателями товарно-материальные ценности, которые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оставлены на ответственном хранении,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оформленные сохранными расписками, но не вывезенные по причинам, не зависящим от организаций.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Товарно-материальные ценности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учитываются на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счете 002 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"Товарно-материальные ценности, принятые на ответственное хранение"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ценах,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предусмотренных в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приемосдаточных актах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или в счетах платежных требованиях.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93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148121" cy="4945094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счету 002</a:t>
            </a:r>
            <a:r>
              <a:rPr lang="ru-RU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"Товарно-материальные ценности, принятые на ответственное хранение"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ведется: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организациям-владельцам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видам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сортам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местам хранения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905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531349" cy="5833872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003 "Материалы, принятые в переработку"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003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"Материалы, принятые в переработку" предназначен для обобщения информации о наличии и движении сырья и материалов заказчика, принятых в переработку (давальческое сырье), не оплачиваемых организацией-изготовителем.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Учет затрат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переработке или доработке сырья и материалов ведется на счетах учета затрат на производство, отражающих связанные с этим затраты (за исключением стоимости сырья и материалов заказчика). Сырье и материалы заказчика, принятые в переработку, учитываются на счете 003 "Материалы, принятые в переработку" по ценам, предусмотренным в договорах.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003 "Материалы, принятые в переработку"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заказчикам, видам, сортам сырья и материалов и местам их нахождения.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49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760164"/>
            <a:ext cx="9793785" cy="5215693"/>
          </a:xfrm>
        </p:spPr>
        <p:txBody>
          <a:bodyPr>
            <a:normAutofit fontScale="62500" lnSpcReduction="2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1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Основные нормативные акты: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Гражданский кодекс Российской Федерации от 30.11.1994 №51-ФЗ</a:t>
            </a:r>
            <a:endParaRPr lang="ru-RU" sz="2900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Федеральный 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 от 06.12.2011 № 402-ФЗ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«О бухгалтерском учете».</a:t>
            </a:r>
            <a:endParaRPr lang="ru-RU" sz="2900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Приказ Минфина РФ от 31.10.2000 N 94н (ред. от 08.11.2010) "Об утверждении Плана счетов бухгалтерского учета финансово-хозяйственной деятельности организаций и Инструкции по его применению".</a:t>
            </a:r>
            <a:endParaRPr lang="ru-RU" sz="29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Приказ Минфина РФ от 06.07.1999 N 43н (ред. от 08.11.2010, с изм. от 29.01.2018) "Об утверждении Положения по бухгалтерскому учету "Бухгалтерская отчетность организации" (ПБУ 4/99)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Приказ Минфина России от 06.10.2008 № 106н, ПБУ 1/2008 "Учетная политика организации"</a:t>
            </a:r>
            <a:endParaRPr lang="ru-RU" sz="29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endParaRPr lang="ru-RU" sz="2500" b="1" i="1" dirty="0">
              <a:solidFill>
                <a:srgbClr val="2E74B5"/>
              </a:solidFill>
              <a:latin typeface="Georgia" panose="02040502050405020303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307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10006192" cy="5833872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004 "Товары, принятые на комиссию"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004 "Товары, принятые на комиссию" предназначен для обобщения информации о наличии и движении товаров, принятых на комиссию в соответствии с договором.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Товары, принятые на комиссию, учитываются на счете 004 "Товары, принятые на комиссию"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ценах, предусмотренных в приемосдаточных актах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004 "Товары, принятые на комиссию" ведется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видам товаров и организациям (лицам) - комитентам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979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61860"/>
            <a:ext cx="10148121" cy="5979148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005 "Оборудование, принятое для монтажа"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005 "Оборудование, принятое для монтажа" предназначен для обобщения информации о наличии и движении всех видов оборудования, полученного организацией от заказчика для монтажа.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Оборудование учитывается на счете 005 "Оборудование, принятое для монтажа"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ценах, указанных заказчиком в сопроводительных документах.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005 "Оборудование, принятое для монтажа"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отдельным объектам или агрегатам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279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456879"/>
            <a:ext cx="10148120" cy="5998513"/>
          </a:xfrm>
        </p:spPr>
        <p:txBody>
          <a:bodyPr>
            <a:noAutofit/>
          </a:bodyPr>
          <a:lstStyle/>
          <a:p>
            <a:pPr indent="450215" algn="ctr"/>
            <a:r>
              <a:rPr lang="ru-RU" sz="20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006 "Бланки строгой отчетности"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006 "Бланки строгой отчетности" предназначен для обобщения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информации о наличии и движении находящихся </a:t>
            </a:r>
            <a:r>
              <a:rPr lang="ru-RU" sz="20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хранении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выдаваемых </a:t>
            </a:r>
            <a:r>
              <a:rPr lang="ru-RU" sz="20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 отчет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бланков строгой отчетности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трудовые книжки,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бланки удостоверений,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дипломов,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различные абонементы,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талоны,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билеты,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бланки товарно-сопроводительных документов и т.п.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Бланки строгой отчетности учитываются на счете 006 "Бланки строгой отчетности"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условной оценке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006 "Бланки строгой отчетности"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каждому виду бланков строгой отчетности и местам их хранения.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07264"/>
            <a:ext cx="10148120" cy="249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549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290049" cy="583387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учитывайте на забалансовом счете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006 "Бланки строгой отчетности" -</a:t>
            </a:r>
            <a:r>
              <a:rPr lang="ru-RU" sz="2400" b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БСО, которые получили при покупке 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товаров, работ или услуг,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например, </a:t>
            </a:r>
          </a:p>
          <a:p>
            <a:pPr indent="450215" algn="just"/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-проездные билеты для сотрудников, </a:t>
            </a:r>
          </a:p>
          <a:p>
            <a:pPr indent="450215" algn="just"/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-приобретенные за свой счет путевки, </a:t>
            </a:r>
          </a:p>
          <a:p>
            <a:pPr indent="450215" algn="just"/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-марки и т. п. 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Такие документы </a:t>
            </a:r>
            <a:r>
              <a:rPr lang="ru-RU" sz="2400" b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принимаются к учету как денежные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счет 50 «Касса», субсчет 50.3 «Денежные документы и отражаются в учете: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Дебет 50-3 Кредит 71 (60, 76)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 приняты к учету авиабилет, талоны на ГСМ, почтовые марки и т. п.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861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10025644" cy="5197905"/>
          </a:xfrm>
        </p:spPr>
        <p:txBody>
          <a:bodyPr>
            <a:noAutofit/>
          </a:bodyPr>
          <a:lstStyle/>
          <a:p>
            <a:pPr indent="342900" algn="just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сведения:</a:t>
            </a:r>
          </a:p>
          <a:p>
            <a:pPr indent="450215" algn="just"/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случае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безвозмездной передачи бланка работнику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решению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его стоимость (с учетом НДС) по общему правилу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включите в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налоговую базу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работника как доход в натуральной форме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удержите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НДФЛ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начислить все виды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страховых взносов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i="1" dirty="0" err="1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пп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2 п. 2 ст. 211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НК РФ, Письма Минфина России от 29.11.2021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03-04-05/96411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от 27.11.2008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03-07-11/367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/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Если вы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бесплатно оформляете трудовую книжку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требованиями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нормативного акта-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утрата не по вине работника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31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Порядка ведения и хранения трудовых книжек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НДФЛ в этих случаях не удерживайте, страховые взносы не начисляйте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дохода у работника не возникает (вознаграждение ему не начисляется).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929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9756649" cy="583387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   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Стоимость трудовых книжек (без НДС, подлежащего вычету)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включите в прочие расходы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дату получения бланков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11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ПБУ 10/99 "Расходы организации",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Минфина России от 29.01.2008 N 07-05-06/18).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Информацию о наличии и движении этих бланков отражайте на забалансовом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006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"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Бланки строгой отчетности"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Минфина России от 29.01.2008 N 07-05-06/18)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Учет бланков ведется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 книге (журнале) по учету бланков трудовой книжки и вкладыша в нее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dirty="0" err="1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пп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"а" п. 39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40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Порядка ведения и хранения трудовых книжек).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Книгу (журнал)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пронумеруйте, прошейте, подпишите у руководителя организации и поставьте печать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(при наличии)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40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Порядка ведения и хранения трудовых книжек).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b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</a:t>
            </a:r>
          </a:p>
          <a:p>
            <a:pPr algn="l"/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6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9756649" cy="5833872"/>
          </a:xfrm>
        </p:spPr>
        <p:txBody>
          <a:bodyPr>
            <a:noAutofit/>
          </a:bodyPr>
          <a:lstStyle/>
          <a:p>
            <a:pPr indent="450215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Приобретение бланков трудовых книжек и вкладышей в них отражайте бухгалтерскими проводками: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    </a:t>
            </a:r>
            <a:r>
              <a:rPr lang="ru-RU" sz="2000" b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</a:t>
            </a:r>
          </a:p>
          <a:p>
            <a:pPr algn="l"/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1417419-14E6-42A5-9918-F5B4E2A5C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41374"/>
              </p:ext>
            </p:extLst>
          </p:nvPr>
        </p:nvGraphicFramePr>
        <p:xfrm>
          <a:off x="824680" y="1584960"/>
          <a:ext cx="9367831" cy="3947320"/>
        </p:xfrm>
        <a:graphic>
          <a:graphicData uri="http://schemas.openxmlformats.org/drawingml/2006/table">
            <a:tbl>
              <a:tblPr/>
              <a:tblGrid>
                <a:gridCol w="6697784">
                  <a:extLst>
                    <a:ext uri="{9D8B030D-6E8A-4147-A177-3AD203B41FA5}">
                      <a16:colId xmlns:a16="http://schemas.microsoft.com/office/drawing/2014/main" val="3937032446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695481767"/>
                    </a:ext>
                  </a:extLst>
                </a:gridCol>
                <a:gridCol w="1353311">
                  <a:extLst>
                    <a:ext uri="{9D8B030D-6E8A-4147-A177-3AD203B41FA5}">
                      <a16:colId xmlns:a16="http://schemas.microsoft.com/office/drawing/2014/main" val="4114328313"/>
                    </a:ext>
                  </a:extLst>
                </a:gridCol>
              </a:tblGrid>
              <a:tr h="39876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Содержание операций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Дебет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Кредит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035792"/>
                  </a:ext>
                </a:extLst>
              </a:tr>
              <a:tr h="755333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Стоимость приобретенных бланков трудовых книжек и вкладышей в них (без НДС) включена в прочие расходы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2"/>
                        </a:rPr>
                        <a:t>91-2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3"/>
                        </a:rPr>
                        <a:t>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69541"/>
                  </a:ext>
                </a:extLst>
              </a:tr>
              <a:tr h="693690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Отражен НДС, предъявленный изготовителем (распространителем) бланков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4"/>
                        </a:rPr>
                        <a:t>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3"/>
                        </a:rPr>
                        <a:t>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239119"/>
                  </a:ext>
                </a:extLst>
              </a:tr>
              <a:tr h="693690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Принят к вычету НДС, предъявленный изготовителем (распространителем) бланков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5"/>
                        </a:rPr>
                        <a:t>68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4"/>
                        </a:rPr>
                        <a:t>19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312694"/>
                  </a:ext>
                </a:extLst>
              </a:tr>
              <a:tr h="708010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Стоимость приобретенных бланков отражена на забалансовом счете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6"/>
                        </a:rPr>
                        <a:t>006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55470"/>
                  </a:ext>
                </a:extLst>
              </a:tr>
              <a:tr h="693690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Оплачены приобретенные бланки трудовых книжек и вкладышей в них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3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Georgia" panose="02040502050405020303" pitchFamily="18" charset="0"/>
                          <a:hlinkClick r:id="rId7"/>
                        </a:rPr>
                        <a:t>51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6861" marR="36861" marT="60642" marB="606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87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39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10290048" cy="5579364"/>
          </a:xfrm>
        </p:spPr>
        <p:txBody>
          <a:bodyPr>
            <a:noAutofit/>
          </a:bodyPr>
          <a:lstStyle/>
          <a:p>
            <a:pPr lvl="0" indent="450215" algn="just">
              <a:buClr>
                <a:srgbClr val="F496CB">
                  <a:lumMod val="75000"/>
                </a:srgbClr>
              </a:buClr>
            </a:pP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Если вы в соответствии с принятым в организации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решением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трудовые книжки и вкладыши работникам передаются </a:t>
            </a:r>
            <a:r>
              <a:rPr lang="ru-RU" sz="2400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бесплатно</a:t>
            </a:r>
            <a:r>
              <a:rPr lang="ru-RU" sz="24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то сумму 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начисленного при передаче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НДС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включите в прочие расходы НКО 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11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ПБУ 10/99).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Если вы передаете бланки </a:t>
            </a:r>
            <a:r>
              <a:rPr lang="ru-RU" sz="2400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платной основе</a:t>
            </a:r>
            <a:r>
              <a:rPr lang="ru-RU" sz="24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то п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ри выдаче работникам бланков трудовых книжек и вкладышей в них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признайте прочий доход НКО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7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ПБУ 9/99 "Доходы организации",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Минфина России от 29.01.2008 N 07-05-06/18).</a:t>
            </a:r>
            <a:endParaRPr lang="ru-RU" sz="2000" i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Бухгалтерские записи по отражению операций, связанных с передачей, зависят от того, каким образом вы получаете плату за бланк.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Так, при удержании платы за бланк трудовой книжки или вкладыша в нее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 заработной платы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работника сделайте проводки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290049" cy="583387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удержании платы за бланк трудовой книжки или вкладыша в нее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 заработной платы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работника сделайте проводки</a:t>
            </a:r>
            <a:r>
              <a:rPr lang="ru-RU" sz="20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1ABF271-AF99-4777-810D-CAD87E523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77083"/>
              </p:ext>
            </p:extLst>
          </p:nvPr>
        </p:nvGraphicFramePr>
        <p:xfrm>
          <a:off x="824681" y="1865376"/>
          <a:ext cx="10050585" cy="3962400"/>
        </p:xfrm>
        <a:graphic>
          <a:graphicData uri="http://schemas.openxmlformats.org/drawingml/2006/table">
            <a:tbl>
              <a:tblPr/>
              <a:tblGrid>
                <a:gridCol w="6612439">
                  <a:extLst>
                    <a:ext uri="{9D8B030D-6E8A-4147-A177-3AD203B41FA5}">
                      <a16:colId xmlns:a16="http://schemas.microsoft.com/office/drawing/2014/main" val="200770584"/>
                    </a:ext>
                  </a:extLst>
                </a:gridCol>
                <a:gridCol w="1554146">
                  <a:extLst>
                    <a:ext uri="{9D8B030D-6E8A-4147-A177-3AD203B41FA5}">
                      <a16:colId xmlns:a16="http://schemas.microsoft.com/office/drawing/2014/main" val="1307230934"/>
                    </a:ext>
                  </a:extLst>
                </a:gridCol>
                <a:gridCol w="1884000">
                  <a:extLst>
                    <a:ext uri="{9D8B030D-6E8A-4147-A177-3AD203B41FA5}">
                      <a16:colId xmlns:a16="http://schemas.microsoft.com/office/drawing/2014/main" val="3270377987"/>
                    </a:ext>
                  </a:extLst>
                </a:gridCol>
              </a:tblGrid>
              <a:tr h="6144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Содержание операций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Дебет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Кредит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56215"/>
                  </a:ext>
                </a:extLst>
              </a:tr>
              <a:tr h="825475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Признан доход при оформлении работнику трудовой книжки или вкладыша в нее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91-1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668009"/>
                  </a:ext>
                </a:extLst>
              </a:tr>
              <a:tr h="614425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Начислен НДС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91-2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68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097312"/>
                  </a:ext>
                </a:extLst>
              </a:tr>
              <a:tr h="839222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Стоимость переданных работникам бланков трудовых книжек и вкладышей в них списана с забалансового счета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006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419019"/>
                  </a:ext>
                </a:extLst>
              </a:tr>
              <a:tr h="1068853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Удержана плата за бланк трудовой книжки или вкладыша в нее из заработной платы работника на основании его письменного заявления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99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425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10290048" cy="5242560"/>
          </a:xfrm>
        </p:spPr>
        <p:txBody>
          <a:bodyPr>
            <a:noAutofit/>
          </a:bodyPr>
          <a:lstStyle/>
          <a:p>
            <a:pPr indent="450215" algn="just">
              <a:spcBef>
                <a:spcPts val="1300"/>
              </a:spcBef>
            </a:pP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Для списания испорченных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заполнении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трудовых книжек</a:t>
            </a:r>
            <a:r>
              <a:rPr lang="ru-RU" sz="2000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вкладышей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них создайте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комиссию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составьте в произвольной форме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акт об их уничтожении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41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Порядка ведения и хранения трудовых книжек)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Акт должен содержать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обязательные реквизиты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первичного учетного документа, а его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форма должна быть утверждена в учетной политике.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Сделайте запись о выбытии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книге (журнале) по учету бланков трудовой книжки и вкладыша в нее.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Списание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испорченных бланков трудовых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книжек и вкладышей в них отразите в забалансовом учете:</a:t>
            </a:r>
          </a:p>
          <a:p>
            <a:pPr indent="450215" algn="just"/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/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07265"/>
            <a:ext cx="10148120" cy="365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43EFCC8-28F8-46B4-97D0-66BD39A8D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42734"/>
              </p:ext>
            </p:extLst>
          </p:nvPr>
        </p:nvGraphicFramePr>
        <p:xfrm>
          <a:off x="824680" y="4023360"/>
          <a:ext cx="9697015" cy="1475232"/>
        </p:xfrm>
        <a:graphic>
          <a:graphicData uri="http://schemas.openxmlformats.org/drawingml/2006/table">
            <a:tbl>
              <a:tblPr/>
              <a:tblGrid>
                <a:gridCol w="7114351">
                  <a:extLst>
                    <a:ext uri="{9D8B030D-6E8A-4147-A177-3AD203B41FA5}">
                      <a16:colId xmlns:a16="http://schemas.microsoft.com/office/drawing/2014/main" val="1663277391"/>
                    </a:ext>
                  </a:extLst>
                </a:gridCol>
                <a:gridCol w="1218137">
                  <a:extLst>
                    <a:ext uri="{9D8B030D-6E8A-4147-A177-3AD203B41FA5}">
                      <a16:colId xmlns:a16="http://schemas.microsoft.com/office/drawing/2014/main" val="514307654"/>
                    </a:ext>
                  </a:extLst>
                </a:gridCol>
                <a:gridCol w="1364527">
                  <a:extLst>
                    <a:ext uri="{9D8B030D-6E8A-4147-A177-3AD203B41FA5}">
                      <a16:colId xmlns:a16="http://schemas.microsoft.com/office/drawing/2014/main" val="3808288183"/>
                    </a:ext>
                  </a:extLst>
                </a:gridCol>
              </a:tblGrid>
              <a:tr h="593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Содержание операций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Дебет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Кредит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52799"/>
                  </a:ext>
                </a:extLst>
              </a:tr>
              <a:tr h="882020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Списана стоимость испорченных бланков трудовой книжки и (или) вкладышей в нее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hlinkClick r:id="rId5"/>
                        </a:rPr>
                        <a:t>006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30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26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539828"/>
            <a:ext cx="10236228" cy="5765438"/>
          </a:xfrm>
        </p:spPr>
        <p:txBody>
          <a:bodyPr>
            <a:normAutofit fontScale="25000" lnSpcReduction="20000"/>
          </a:bodyPr>
          <a:lstStyle/>
          <a:p>
            <a:pPr indent="342900" algn="ctr">
              <a:lnSpc>
                <a:spcPct val="150000"/>
              </a:lnSpc>
              <a:spcBef>
                <a:spcPts val="1600"/>
              </a:spcBef>
            </a:pPr>
            <a:r>
              <a:rPr lang="ru-RU" sz="74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1.Основные понятия:</a:t>
            </a:r>
            <a:endParaRPr lang="ru-RU" sz="7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96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Забалансовые счета предназначены </a:t>
            </a:r>
            <a:r>
              <a:rPr lang="ru-RU" sz="9600" i="1" dirty="0">
                <a:solidFill>
                  <a:srgbClr val="0000FF"/>
                </a:solidFill>
                <a:latin typeface="Georgia" panose="02040502050405020303" pitchFamily="18" charset="0"/>
              </a:rPr>
              <a:t>для обобщения информации о наличии и движении ценностей, </a:t>
            </a:r>
            <a:r>
              <a:rPr lang="ru-RU" sz="96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временно находящихся в пользовании или распоряжении организации</a:t>
            </a:r>
            <a:r>
              <a:rPr lang="ru-RU" sz="9600" i="1" dirty="0">
                <a:solidFill>
                  <a:srgbClr val="0000FF"/>
                </a:solidFill>
                <a:latin typeface="Georgia" panose="02040502050405020303" pitchFamily="18" charset="0"/>
              </a:rPr>
              <a:t> (арендованных основных средств, материальных ценностей на ответственном хранении, в переработке и т.п.), условных прав и обязательств, а также для контроля за отдельными хозяйственными операциями. Бухгалтерский учет указанных объектов ведется по простой системе.</a:t>
            </a:r>
            <a:r>
              <a:rPr lang="ru-RU" sz="96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>
              <a:lnSpc>
                <a:spcPct val="150000"/>
              </a:lnSpc>
            </a:pPr>
            <a:r>
              <a:rPr lang="ru-RU" sz="9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дополнительно введенных забалансовых счетах</a:t>
            </a:r>
            <a:r>
              <a:rPr lang="ru-RU" sz="9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можно учитывать собственные запасы</a:t>
            </a:r>
            <a:r>
              <a:rPr lang="ru-RU" sz="9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стоимость которых списана на расходы.</a:t>
            </a:r>
            <a:endParaRPr lang="ru-RU" sz="96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/>
            <a:endParaRPr lang="ru-RU" sz="9600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sz="9600" strike="sngStrike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5267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082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594849" cy="5497999"/>
          </a:xfrm>
        </p:spPr>
        <p:txBody>
          <a:bodyPr>
            <a:noAutofit/>
          </a:bodyPr>
          <a:lstStyle/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007 "Списанная в убыток задолженность неплатежеспособных дебиторов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007 "Списанная в убыток задолженность неплатежеспособных дебиторов" предназначен для обобщения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информации о состоянии дебиторской задолженности, </a:t>
            </a:r>
            <a:r>
              <a:rPr lang="ru-RU" sz="20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списанной в убыток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вследствие неплатежеспособности должнико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в. Эта задолженность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должна учитываться за балансом в течение </a:t>
            </a:r>
            <a:r>
              <a:rPr lang="ru-RU" sz="20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пяти лет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 момента списания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наблюдения за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возможностью ее взыскания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случае изменения имущественного положения должников.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суммы, поступившие в порядке взыскания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ранее списанной в убыток задолженности,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дебетуются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счета 50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"Касса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51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"Расчетные счета" или 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52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"Валютные счета"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корреспонденции со </a:t>
            </a:r>
            <a:r>
              <a:rPr lang="ru-RU" sz="20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счетом 91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"Прочие доходы и расходы". Одновременно на указанные суммы кредитуется забалансовый счет 007 "Списанная в убыток задолженность неплатежеспособных дебиторов".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007 "Списанная в убыток задолженность неплатежеспособных дебиторов"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каждому должнику, чья задолженность списана в убыток, и каждому списанному в убыток долгу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965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9404408" cy="5497999"/>
          </a:xfrm>
        </p:spPr>
        <p:txBody>
          <a:bodyPr>
            <a:noAutofit/>
          </a:bodyPr>
          <a:lstStyle/>
          <a:p>
            <a:pPr indent="450215" algn="just"/>
            <a:r>
              <a:rPr lang="ru-RU" sz="2400" b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Важно!</a:t>
            </a:r>
            <a:r>
              <a:rPr lang="ru-RU" sz="24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Списанная дебиторская задолженность отражается на забалансовом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007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"Списанная в убыток задолженность неплатежеспособных дебиторов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только если обязательства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должника </a:t>
            </a:r>
            <a:r>
              <a:rPr lang="ru-RU" sz="2400" b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прекращены и долги могут быть с него взысканы</a:t>
            </a:r>
            <a:r>
              <a:rPr lang="ru-RU" sz="2400" b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будущем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/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Например, в случае списания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задолженности </a:t>
            </a:r>
            <a:r>
              <a:rPr lang="ru-RU" sz="2400" b="1" i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 истекшим сроком исковой давности.</a:t>
            </a:r>
          </a:p>
          <a:p>
            <a:pPr indent="450215" algn="just"/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Дебиторская задолженность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списанная в связи с </a:t>
            </a:r>
            <a:r>
              <a:rPr lang="ru-RU" sz="2400" b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л</a:t>
            </a:r>
            <a:r>
              <a:rPr lang="ru-RU" sz="2400" b="1" i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иквидацией</a:t>
            </a:r>
            <a:r>
              <a:rPr lang="ru-RU" sz="2400" b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должника или </a:t>
            </a:r>
            <a:r>
              <a:rPr lang="ru-RU" sz="2400" b="1" i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исключением</a:t>
            </a:r>
            <a:r>
              <a:rPr lang="ru-RU" sz="24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его из ЕГРЮЛ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на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007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отражается.</a:t>
            </a:r>
            <a:endParaRPr lang="ru-RU" sz="2400" dirty="0">
              <a:solidFill>
                <a:srgbClr val="CC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334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9709208" cy="549799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согласно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КоАП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РФ,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несвоевременное списание дебиторской задолженности,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признается грубым нарушением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требований к бухгалтерскому учету,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если это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привело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sz="20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искажению показателя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дебиторской задолженности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или других показателей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бухгалтерской отчетности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(например, показателя прочих расходов, прибыли (убытка) до налогообложения и др.)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менее чем на 10%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выявлении нарушения налоговыми органами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должностных лиц может быть наложен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штраф в размере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 5 000 до 10 000 руб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повторное нарушение -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 10 000 до 20 000 руб.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или дисквалификацию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срок от одного года до двух лет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ст. 15.11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КоАП РФ, </a:t>
            </a:r>
            <a:r>
              <a:rPr lang="ru-RU" sz="20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Минфина России от 20.02.2017 N 03-02-08/9641</a:t>
            </a:r>
            <a:r>
              <a:rPr lang="ru-RU" sz="2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335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9709208" cy="5497999"/>
          </a:xfrm>
        </p:spPr>
        <p:txBody>
          <a:bodyPr>
            <a:noAutofit/>
          </a:bodyPr>
          <a:lstStyle/>
          <a:p>
            <a:pPr indent="450215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2.Согласно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НК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РФ </a:t>
            </a:r>
            <a:r>
              <a:rPr lang="ru-RU" sz="24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 грубым нарушением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правил </a:t>
            </a:r>
            <a:r>
              <a:rPr lang="ru-RU" sz="24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учета доходов и расходов и объектов налогообложения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понимается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том числе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систематическое </a:t>
            </a:r>
            <a:r>
              <a:rPr lang="ru-RU" sz="2400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(два раза и более в течение календарного года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несвоевременное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отражение на счетах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бухгалтерского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учета и в отчетности хозяйственных операций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4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/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этом основании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несвоевреме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нное списание дебиторской задолженности организация может быть привлечена к ответственности в виде штрафа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размере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10 000 руб.,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если нарушение совершено в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течение одного налогового периода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30 000 руб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., если нарушение совершено в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течение более чем одного налогового периода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120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НК РФ).</a:t>
            </a:r>
            <a:endParaRPr lang="ru-RU" sz="2400" i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326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707136"/>
            <a:ext cx="10613155" cy="5497999"/>
          </a:xfrm>
        </p:spPr>
        <p:txBody>
          <a:bodyPr>
            <a:noAutofit/>
          </a:bodyPr>
          <a:lstStyle/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 принятия решения о списании просроченной дебиторской задолженности со счетов бухгалтерского учета необходимо указать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причину и основания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 совершения этой операции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spcBef>
                <a:spcPts val="14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Поэтому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u="sng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важно правильно определить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истечение срока исковой давности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квалифицировать "</a:t>
            </a:r>
            <a:r>
              <a:rPr lang="ru-RU" sz="2000" b="1" i="1" dirty="0" err="1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просроченность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" задолженности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этом случае следует руководствоваться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положениями гл. 12 "Исковая давность" ГК РФ,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195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которой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дано понятие исковой давности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"Исковой давностью признается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для защиты права по иску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лица, право которого нарушено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",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196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указан срок исковой давности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 года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 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197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ГК РФ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сказано, что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отдельных видов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требований законом могут устанавливаться </a:t>
            </a:r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специальные сроки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исковой давности,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сокращенные или более длительные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сравнению с общим сроком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594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9741408" cy="5497999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400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314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ГК РФ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указано, что 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срок исполнения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обязательств </a:t>
            </a:r>
            <a:r>
              <a:rPr lang="ru-RU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установлен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 они 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быть исполнены </a:t>
            </a:r>
            <a:r>
              <a:rPr lang="ru-RU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разумный срок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хотя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законодательство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определяет понятия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этого «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разумного срока»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400"/>
              </a:spcBef>
            </a:pP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Гражданском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кодексе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Российской Федерации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определены сроки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начала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течения исковой давности, 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перерывы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течения 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восстановление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срока исковой давности по решению суда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10329388" cy="5497999"/>
          </a:xfrm>
        </p:spPr>
        <p:txBody>
          <a:bodyPr>
            <a:noAutofit/>
          </a:bodyPr>
          <a:lstStyle/>
          <a:p>
            <a:pPr indent="342900" algn="just">
              <a:spcBef>
                <a:spcPts val="14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Если дебитор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частично погасил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задолженность либо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подтвердил в акте сверки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свою задолженность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(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что означает перерыв в сроке исковой давности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), то </a:t>
            </a:r>
            <a:r>
              <a:rPr lang="ru-RU" sz="2000" b="1" u="sng" dirty="0">
                <a:solidFill>
                  <a:srgbClr val="99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после перерыва течение срока исковой давности начинается заново,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без учета истекшего срока до перерыва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/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Списание дебиторской задолженности в бухгалтерском учете</a:t>
            </a:r>
            <a:r>
              <a:rPr lang="ru-RU" sz="24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i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0330AEB-F505-43EB-92EB-FD3AE8DE2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42114"/>
              </p:ext>
            </p:extLst>
          </p:nvPr>
        </p:nvGraphicFramePr>
        <p:xfrm>
          <a:off x="824680" y="2968491"/>
          <a:ext cx="9940857" cy="2864859"/>
        </p:xfrm>
        <a:graphic>
          <a:graphicData uri="http://schemas.openxmlformats.org/drawingml/2006/table">
            <a:tbl>
              <a:tblPr/>
              <a:tblGrid>
                <a:gridCol w="3258004">
                  <a:extLst>
                    <a:ext uri="{9D8B030D-6E8A-4147-A177-3AD203B41FA5}">
                      <a16:colId xmlns:a16="http://schemas.microsoft.com/office/drawing/2014/main" val="2786913164"/>
                    </a:ext>
                  </a:extLst>
                </a:gridCol>
                <a:gridCol w="2334002">
                  <a:extLst>
                    <a:ext uri="{9D8B030D-6E8A-4147-A177-3AD203B41FA5}">
                      <a16:colId xmlns:a16="http://schemas.microsoft.com/office/drawing/2014/main" val="3342011758"/>
                    </a:ext>
                  </a:extLst>
                </a:gridCol>
                <a:gridCol w="1863636">
                  <a:extLst>
                    <a:ext uri="{9D8B030D-6E8A-4147-A177-3AD203B41FA5}">
                      <a16:colId xmlns:a16="http://schemas.microsoft.com/office/drawing/2014/main" val="1195759293"/>
                    </a:ext>
                  </a:extLst>
                </a:gridCol>
                <a:gridCol w="2485215">
                  <a:extLst>
                    <a:ext uri="{9D8B030D-6E8A-4147-A177-3AD203B41FA5}">
                      <a16:colId xmlns:a16="http://schemas.microsoft.com/office/drawing/2014/main" val="149592037"/>
                    </a:ext>
                  </a:extLst>
                </a:gridCol>
              </a:tblGrid>
              <a:tr h="3248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Содержание операции</a:t>
                      </a:r>
                      <a:endParaRPr lang="ru-RU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Дебет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Кредит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Первичный документ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734380"/>
                  </a:ext>
                </a:extLst>
              </a:tr>
              <a:tr h="22476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Списана нереальная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для взыскания задолженность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63</a:t>
                      </a:r>
                      <a:r>
                        <a:rPr lang="ru-RU" sz="2000" b="0" i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«Резерв по сомнительным долгам», </a:t>
                      </a:r>
                      <a:endParaRPr lang="ru-RU" sz="2000" b="0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91-2 «</a:t>
                      </a:r>
                      <a:r>
                        <a:rPr lang="ru-RU" sz="2000" b="0" i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Прочие расходы»</a:t>
                      </a:r>
                      <a:endParaRPr lang="ru-RU" sz="2000" b="0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62, 60,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76,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др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Акт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инвентаризации расчетов,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Приказ руководителя организации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323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224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9741408" cy="5497999"/>
          </a:xfrm>
        </p:spPr>
        <p:txBody>
          <a:bodyPr>
            <a:noAutofit/>
          </a:bodyPr>
          <a:lstStyle/>
          <a:p>
            <a:pPr indent="450215" algn="just"/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основании </a:t>
            </a:r>
            <a:r>
              <a:rPr lang="ru-RU" sz="2400" b="1" i="1" dirty="0" err="1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абз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1 п. 77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Положения по ведению бухгалтерского учета и бухгалтерской отчетности в РФ Утверждено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Приказом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Минфина РФ от 29.07.1998 N 34н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долги, нереальные для взыскания, списываются по каждому обязательству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основании данных проведенной инвентаризации, письменного обоснования и приказа (распоряжения) руководителя НКО и относятся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счет средств резерва сомнительных долгов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(если таковой создан).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увеличение расходов у некоммерческой организации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885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9741408" cy="549799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Списать дебиторскую задолженность </a:t>
            </a:r>
            <a:r>
              <a:rPr lang="ru-RU" sz="2400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 забалансового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счета 007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можно,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например, в следующих случаях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"/>
              <a:tabLst>
                <a:tab pos="342900" algn="l"/>
              </a:tabLst>
            </a:pP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прошло пять лет с момента учета задолженности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за балансом;</a:t>
            </a:r>
            <a:endParaRPr lang="ru-RU" sz="2400" dirty="0">
              <a:solidFill>
                <a:srgbClr val="0070C0"/>
              </a:solidFill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"/>
              <a:tabLst>
                <a:tab pos="342900" algn="l"/>
              </a:tabLst>
            </a:pP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дебиторская задолженность, ранее списанная с бухгалтерского баланса,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погашена должником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70C0"/>
              </a:solidFill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"/>
              <a:tabLst>
                <a:tab pos="342900" algn="l"/>
              </a:tabLst>
            </a:pP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организация-должник ликвидирована или исключена из ЕГРЮЛ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после отражения дебиторской задолженности на счете 007.</a:t>
            </a:r>
            <a:endParaRPr lang="ru-RU" sz="2400" dirty="0">
              <a:solidFill>
                <a:srgbClr val="0070C0"/>
              </a:solidFill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5006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10765536" cy="5497999"/>
          </a:xfrm>
        </p:spPr>
        <p:txBody>
          <a:bodyPr>
            <a:noAutofit/>
          </a:bodyPr>
          <a:lstStyle/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008 "Обеспечения обязательств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платежей полученные"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008 "Обеспечения обязательств и платежей полученные" предназначен для обобщения информации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наличии и движении полученных гарантий в обеспечение выполнения обязательств и платежей, а также обеспечений, полученных под товары, переданные другим организациям (лицам).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случае если в гарантии не указана сумма, то для бухгалтерского учета она определяется исходя из условий договора.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Суммы обеспечений, учтенные на счете 008 "Обеспечения обязательств и платежей полученные",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списываются по мере погашения задолженности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008 "Обеспечения обязательств и платежей полученные"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каждому полученному обеспечению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8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865631"/>
            <a:ext cx="9704885" cy="5439633"/>
          </a:xfrm>
        </p:spPr>
        <p:txBody>
          <a:bodyPr>
            <a:normAutofit/>
          </a:bodyPr>
          <a:lstStyle/>
          <a:p>
            <a:pPr indent="450215" algn="l">
              <a:lnSpc>
                <a:spcPts val="2100"/>
              </a:lnSpc>
            </a:pP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ru-RU" sz="2400" b="1" i="1" u="sng" spc="-1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 забалансовых счетах учитывают: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арендованные основные средства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имущество, полученное в безвозмездное пользование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товарно-материальные ценности, принятые на ответственное хранение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материалы, принятые в переработку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товары, принятые на комиссию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оборудование заказчика, принятое для монтажа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бланки строгой отчетности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списанную в убыток дебиторскую задолженность</a:t>
            </a: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u="sng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обеспечения обязательств и платежей полученные и выданные</a:t>
            </a:r>
            <a:r>
              <a:rPr lang="ru-RU" sz="2400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ts val="1950"/>
              </a:lnSpc>
              <a:buFont typeface="+mj-lt"/>
              <a:buAutoNum type="arabicPeriod"/>
            </a:pPr>
            <a:r>
              <a:rPr lang="ru-RU" sz="2400" b="1" i="1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основные средства, сданные в аренду.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endParaRPr lang="ru-RU" sz="2000" strike="sngStrike" dirty="0">
              <a:solidFill>
                <a:prstClr val="black"/>
              </a:solidFill>
              <a:latin typeface="Georgia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450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26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707136"/>
            <a:ext cx="11049303" cy="5497999"/>
          </a:xfrm>
        </p:spPr>
        <p:txBody>
          <a:bodyPr>
            <a:noAutofit/>
          </a:bodyPr>
          <a:lstStyle/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009 "Обеспечения обязательств и платежей выданные"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009 предназначен для обобщения информации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наличии и движении выданных гарантий в обеспечение выполнения обязательств и платежей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В случае если в гарантии не указана сумма, то для бухгалтерского учета она определяется исходя из условий договора.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009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учитывают выданные обеспечения, залоги и поручительства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При залоге само заложенное имущество с баланса не списывают, но на счете 009 отражают сумму кредита, обеспеченную залогом.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Поручительства третьих лиц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за вашу организацию на счете 009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отражают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Информация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Минфина от 22.06.2011 N ПЗ-5/2011).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Суммы обеспечений, учтенные на счете 009,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списываются по мере погашения задолженности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каждому выданному обеспечению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074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552" y="707136"/>
            <a:ext cx="9765792" cy="5497999"/>
          </a:xfrm>
        </p:spPr>
        <p:txBody>
          <a:bodyPr>
            <a:noAutofit/>
          </a:bodyPr>
          <a:lstStyle/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010 "Износ основных средств"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010 "Износ основных средств" предназначен для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обобщения информации о движении сумм износа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объектам жилищного фонда, объектам внешнего благоустройства и другим аналогичным объектам (лесного хозяйства, дорожного хозяйства, специализированным сооружениям судоходной обстановки и т.п.),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 также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некоммерческих организаций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объектам основных средств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Начисление износа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указанным объектам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производится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конце года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установленным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нормам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амортизационных отчислений.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выбытии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отдельных объектов (включая продажу, безвозмездную передачу и т.п.)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сумма износа по ним списывается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 счета 010 "Износ основных средств".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010 "Износ основных средств"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каждому объекту.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2216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567" y="707136"/>
            <a:ext cx="10707753" cy="5497999"/>
          </a:xfrm>
        </p:spPr>
        <p:txBody>
          <a:bodyPr>
            <a:noAutofit/>
          </a:bodyPr>
          <a:lstStyle/>
          <a:p>
            <a:pPr indent="342900" algn="just">
              <a:spcBef>
                <a:spcPts val="1400"/>
              </a:spcBef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в целях перехода на новый Стандарт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ФСБУ 6/2020 «Основные средства,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бухгалтерском учете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01.01.2022 все НКО обнулили  счет  010, с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делав такие записи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Кредит 010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ранее начисленный износ по объектам ОС списан с забалансового учета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связи с его переквалификацией в начисленную амортизацию;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Дебет 83 Кредит 02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на сумму переквалифицированного в амортизацию износа -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скорректирован фонд недвижимого и особо ценного движимого имущества.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Инструкции по применению Плана счетов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 010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Износ основных средств" предназначен для обобщения информации о движении сумм износа, а порядок начисления износа регламентировался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п.17 ПБУ 6/01,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утратившего силу с 01.01.2022г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193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707136"/>
            <a:ext cx="10613155" cy="5497999"/>
          </a:xfrm>
        </p:spPr>
        <p:txBody>
          <a:bodyPr>
            <a:noAutofit/>
          </a:bodyPr>
          <a:lstStyle/>
          <a:p>
            <a:pPr indent="450215" algn="ctr"/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011 "Основные средства, сданные в аренду"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011 "Основные средства, сданные в аренду" предназначен для обобщения информации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наличии и движении объектов основных средств, сданных в аренду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если по условиям договора аренды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имущество должно учитываться на балансе арендатора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(нанимателя).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средства, сданные в аренду, учитываются на счете 011 "Основные средства, сданные в аренду"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оценке, указанной в договорах аренды.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011 "Основные средства, сданные в аренду"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арендаторам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по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каждому объекту основных средств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сданных в аренду. Основные средства, 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сданные в аренду,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находящиеся за пределами РФ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учитываются на счете 011 "Основные средства, сданные в аренду" </a:t>
            </a:r>
            <a:r>
              <a:rPr lang="ru-RU" sz="24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обособленно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4150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652866"/>
            <a:ext cx="10613155" cy="5552270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Учет малоценных основных средств </a:t>
            </a:r>
            <a:endParaRPr lang="ru-RU" i="1" u="sng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Согласно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5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ФСБУ 6/2020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затраты на приобретение активов, стоимость которых не превышает лимит, установленный в учетной политике, признаются расходами. Их учет в составе запасов не предусмотрен того периода, в котором они понесены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/>
            <a:r>
              <a:rPr lang="ru-RU" sz="2000" b="1" dirty="0">
                <a:solidFill>
                  <a:srgbClr val="FF3399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Важно! Использование лимита не должно приводить к значительному влиянию на показатели отчетности</a:t>
            </a:r>
          </a:p>
          <a:p>
            <a:pPr indent="450215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После того как малоценные ОС списываются с баланса, организация должна обеспечить контроль за их наличием и движением до полного выбытия (физического уничтожения). Для этого можно использовать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забалансовый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счет МЦ.04 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(письмо МФ РФ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от 28.12.2021 N 07-01-07/107159).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списании с </a:t>
            </a:r>
            <a:r>
              <a:rPr lang="ru-RU" sz="2000" b="1" dirty="0" err="1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забаланса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формируется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акт на списание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формы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МБ-8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i="1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Контроль необходим как в интересах самой организации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так и для того, чтобы налоговая инспекция в случае проверки не расценила это имущество как "чужое" (не принадлежащее организации) и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предъявила претензии по налогу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прибыль (безвозмездное пользование чужим имуществом и т.п.).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5372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808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4" y="1269233"/>
            <a:ext cx="10399594" cy="4799058"/>
          </a:xfrm>
        </p:spPr>
        <p:txBody>
          <a:bodyPr>
            <a:noAutofit/>
          </a:bodyPr>
          <a:lstStyle/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r>
              <a:rPr lang="ru-RU" sz="4800" b="1" i="1" dirty="0">
                <a:solidFill>
                  <a:srgbClr val="0000FF"/>
                </a:solidFill>
                <a:latin typeface="Georgia" pitchFamily="18" charset="0"/>
              </a:rPr>
              <a:t>Благодарю за внимание</a:t>
            </a:r>
            <a:r>
              <a:rPr lang="ru-RU" sz="4800" b="1" i="1" dirty="0">
                <a:solidFill>
                  <a:prstClr val="black"/>
                </a:solidFill>
                <a:latin typeface="Georgia" pitchFamily="18" charset="0"/>
              </a:rPr>
              <a:t>!</a:t>
            </a:r>
            <a:endParaRPr lang="ru-RU" sz="4800" dirty="0">
              <a:solidFill>
                <a:prstClr val="black"/>
              </a:solidFill>
              <a:latin typeface="Georgia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400"/>
              </a:spcBef>
            </a:pP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58346"/>
            <a:ext cx="10148120" cy="431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4" y="865631"/>
            <a:ext cx="10237493" cy="5439633"/>
          </a:xfrm>
        </p:spPr>
        <p:txBody>
          <a:bodyPr>
            <a:normAutofit fontScale="92500"/>
          </a:bodyPr>
          <a:lstStyle/>
          <a:p>
            <a:pPr indent="450215" algn="l">
              <a:lnSpc>
                <a:spcPct val="150000"/>
              </a:lnSpc>
            </a:pPr>
            <a:r>
              <a:rPr lang="ru-RU" sz="21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100" b="1" i="1" spc="-1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Указанный перечень </a:t>
            </a:r>
            <a:r>
              <a:rPr lang="ru-RU" sz="2100" b="1" i="1" spc="-1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имущества</a:t>
            </a:r>
            <a:r>
              <a:rPr lang="ru-RU" sz="2100" b="1" i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условных прав и обязательств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100" b="1" u="sng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рекомендовано вести за балансом</a:t>
            </a:r>
            <a:r>
              <a:rPr lang="ru-RU" sz="2100" b="1" i="1" u="sng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100" b="1" i="1" u="sng" spc="-10" dirty="0">
                <a:solidFill>
                  <a:srgbClr val="01745C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 tooltip="Забалансовые счета предназначены для обобщения информации о наличии и движении ценностей, временно находящихся в пользовании или распоряжении организации (арендованных основных средств, материальных ценностей на ответственном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Инструкцией к плану счетов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</a:pP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Кроме того, </a:t>
            </a:r>
            <a:r>
              <a:rPr lang="ru-RU" sz="2100" u="sng" spc="-10" dirty="0">
                <a:solidFill>
                  <a:srgbClr val="01745C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3" tooltip="ПОЛОЖЕНИЕ по бухгалтерскому учету Учет нематериальных активо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ПБУ 14/2007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требует организовать забалансовый учет полученных во временное пользование </a:t>
            </a:r>
            <a:r>
              <a:rPr lang="ru-RU" sz="2100" b="1" i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нематериальных активов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100" u="sng" spc="-10" dirty="0">
                <a:solidFill>
                  <a:srgbClr val="01745C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4" tooltip="39. Нематериальные активы, полученные в пользование, учитываются пользователем (лицензиатом) на забалансовом счете в оценке, определяемой исходя из размера вознаграждения, установленного в договоре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39 ПБУ 14/2007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</a:pP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ru-RU" sz="2100" b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некоторого вида имущества специальный забалансовый счет </a:t>
            </a:r>
            <a:r>
              <a:rPr lang="ru-RU" sz="2100" b="1" i="1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Инструкция к плану счетов</a:t>
            </a:r>
            <a:r>
              <a:rPr lang="ru-RU" sz="2100" b="1" spc="-1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100" b="1" u="sng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предусматривает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</a:pPr>
            <a:r>
              <a:rPr lang="ru-RU" sz="2100" b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Его можно </a:t>
            </a:r>
            <a:r>
              <a:rPr lang="ru-RU" sz="2100" b="1" i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утвердить самостоятельно</a:t>
            </a:r>
            <a:r>
              <a:rPr lang="ru-RU" sz="2100" b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2100" b="1" i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включить в рабочий план счетов</a:t>
            </a:r>
            <a:r>
              <a:rPr lang="ru-RU" sz="2100" b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100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прилагаемый к </a:t>
            </a:r>
            <a:r>
              <a:rPr lang="ru-RU" sz="2100" b="1" i="1" spc="-1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учетной политике</a:t>
            </a:r>
            <a:r>
              <a:rPr lang="ru-RU" sz="2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1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(Письмо Минфина России от 12.11.2004 № 07-05-14/296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sz="2100" spc="-1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</a:pPr>
            <a:r>
              <a:rPr lang="ru-RU" sz="2100" b="1" dirty="0">
                <a:latin typeface="Georgia" panose="02040502050405020303" pitchFamily="18" charset="0"/>
                <a:ea typeface="Calibri" panose="020F0502020204030204" pitchFamily="34" charset="0"/>
              </a:rPr>
              <a:t>       </a:t>
            </a:r>
            <a:r>
              <a:rPr lang="ru-RU" sz="21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Учет на забалансовом счете ведут </a:t>
            </a:r>
            <a:r>
              <a:rPr lang="ru-RU" sz="21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 простой системе</a:t>
            </a:r>
            <a:r>
              <a:rPr lang="ru-RU" sz="21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без применения двойной записи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287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6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409" y="638978"/>
            <a:ext cx="10883391" cy="5748719"/>
          </a:xfrm>
        </p:spPr>
        <p:txBody>
          <a:bodyPr>
            <a:normAutofit fontScale="25000" lnSpcReduction="20000"/>
          </a:bodyPr>
          <a:lstStyle/>
          <a:p>
            <a:pPr indent="450215" algn="ctr">
              <a:lnSpc>
                <a:spcPct val="150000"/>
              </a:lnSpc>
            </a:pPr>
            <a:r>
              <a:rPr lang="ru-RU" sz="88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001 "Арендованные основные средства"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Счет 001 "Арендованные основные средства"</a:t>
            </a:r>
            <a:r>
              <a:rPr lang="ru-RU" sz="9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предназначен для обобщения информации о наличии и движении основных средств, арендованных организацией.</a:t>
            </a:r>
            <a:endParaRPr lang="ru-RU" sz="9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Арендованные основные средства учитываются на счете 001 "Арендованные основные средства" </a:t>
            </a: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оценке, указанной в договорах на аренду</a:t>
            </a: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9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Аналитический учет</a:t>
            </a: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счету 001 "Арендованные основные средства" </a:t>
            </a: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ведется по арендодателям</a:t>
            </a: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9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объекту</a:t>
            </a: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арендованных основных средств (по инвентарным номерам арендодателя). Арендованные основные средства, </a:t>
            </a:r>
            <a:r>
              <a:rPr lang="ru-RU" sz="96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находящиеся за пределами Российской Федерации, учитываются на счете 001 "Арендованные основные средства" обособленно</a:t>
            </a:r>
            <a:r>
              <a:rPr lang="ru-RU" sz="96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9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80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83288"/>
            <a:ext cx="10148120" cy="3675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447753" y="6387697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28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37" y="583894"/>
            <a:ext cx="9503263" cy="587149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Bef>
                <a:spcPts val="1200"/>
              </a:spcBef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счете 001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учитывайте основные средства, полученные: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1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договору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аренды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им не предусмотрены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       - ни переход права собственности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       - ни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возможность выкупа по цене значительно ниже справедливой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стоимости 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       - и вы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предполагаете передавать ОС в субаренду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12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ФСБУ 25/2018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</a:rPr>
              <a:t>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45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638978"/>
            <a:ext cx="10613155" cy="5816415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этом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арендованный объект вы </a:t>
            </a:r>
            <a:r>
              <a:rPr lang="ru-RU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вправе учесть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на забалансовом счете </a:t>
            </a:r>
            <a:r>
              <a:rPr lang="ru-RU" b="1" i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любом из случаев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</a:rPr>
              <a:t>указанных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 в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11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ФСБУ 25/2018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  <a:tabLst>
                <a:tab pos="685800" algn="l"/>
              </a:tabLst>
            </a:pPr>
            <a:r>
              <a:rPr lang="ru-RU" sz="18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срок аренды не более 12 месяцев</a:t>
            </a:r>
            <a:r>
              <a:rPr lang="ru-RU" sz="18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вы несколько раз перезаключаете краткосрочный договор на один и тот же объект, то нужно признать </a:t>
            </a:r>
            <a:r>
              <a:rPr lang="ru-RU" sz="18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право пользования активом (ППА)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и </a:t>
            </a:r>
            <a:r>
              <a:rPr lang="ru-RU" sz="18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обязательство по аренде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</a:t>
            </a:r>
            <a:r>
              <a:rPr lang="ru-RU" sz="18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9</a:t>
            </a:r>
            <a:r>
              <a:rPr lang="ru-RU" sz="18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18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ru-RU" sz="18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ФСБУ 25/2018);</a:t>
            </a:r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  <a:tabLst>
                <a:tab pos="685800" algn="l"/>
              </a:tabLst>
            </a:pPr>
            <a:r>
              <a:rPr lang="ru-RU" sz="18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стоимость аналогичного нового ОС не превышает 300 000 руб</a:t>
            </a:r>
            <a:r>
              <a:rPr lang="ru-RU" sz="18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 вы можете получать от арендованного ОС экономические выгоды независимо от других активов;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  <a:tabLst>
                <a:tab pos="685800" algn="l"/>
              </a:tabLst>
            </a:pPr>
            <a:r>
              <a:rPr lang="ru-RU" sz="18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вы вправе применять упрощенные способы ведения бухучета</a:t>
            </a:r>
            <a:r>
              <a:rPr lang="ru-RU" sz="1800" dirty="0"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включая упрощенную бухгалтерскую (финансовую) отчетность;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2)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r>
              <a:rPr lang="ru-RU" b="1" i="1" dirty="0">
                <a:latin typeface="Georgia" panose="02040502050405020303" pitchFamily="18" charset="0"/>
                <a:ea typeface="Calibri" panose="020F0502020204030204" pitchFamily="34" charset="0"/>
              </a:rPr>
              <a:t>по договору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безвозмездного пользования</a:t>
            </a:r>
            <a:r>
              <a:rPr lang="ru-RU" b="1" i="1" dirty="0">
                <a:latin typeface="Georgia" panose="02040502050405020303" pitchFamily="18" charset="0"/>
                <a:ea typeface="Calibri" panose="020F0502020204030204" pitchFamily="34" charset="0"/>
              </a:rPr>
              <a:t> (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ссуды</a:t>
            </a:r>
            <a:r>
              <a:rPr lang="ru-RU" b="1" i="1" dirty="0">
                <a:latin typeface="Georgia" panose="02040502050405020303" pitchFamily="18" charset="0"/>
                <a:ea typeface="Calibri" panose="020F0502020204030204" pitchFamily="34" charset="0"/>
              </a:rPr>
              <a:t>),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такой порядок учета предусмотрен вашей</a:t>
            </a:r>
            <a:r>
              <a:rPr lang="ru-RU" b="1" u="sng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учетной политикой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88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28810"/>
            <a:ext cx="11061495" cy="5926583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Bef>
                <a:spcPts val="1200"/>
              </a:spcBef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Бухгалтерские записи по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счету 001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такие: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3"/>
            <a:ext cx="10148120" cy="395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Занятие 11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64AD3A9-D64A-451E-96DB-E8512D7E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6382"/>
              </p:ext>
            </p:extLst>
          </p:nvPr>
        </p:nvGraphicFramePr>
        <p:xfrm>
          <a:off x="1040581" y="1257300"/>
          <a:ext cx="10148119" cy="4696642"/>
        </p:xfrm>
        <a:graphic>
          <a:graphicData uri="http://schemas.openxmlformats.org/drawingml/2006/table">
            <a:tbl>
              <a:tblPr/>
              <a:tblGrid>
                <a:gridCol w="7912919">
                  <a:extLst>
                    <a:ext uri="{9D8B030D-6E8A-4147-A177-3AD203B41FA5}">
                      <a16:colId xmlns:a16="http://schemas.microsoft.com/office/drawing/2014/main" val="323233236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5709094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1168720123"/>
                    </a:ext>
                  </a:extLst>
                </a:gridCol>
              </a:tblGrid>
              <a:tr h="7179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Содержание операций / Дата отражения /Основание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Дебет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Кредит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06039"/>
                  </a:ext>
                </a:extLst>
              </a:tr>
              <a:tr h="218367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Основное средство, полученное в аренду (безвозмездное пользование (ссуды) </a:t>
                      </a:r>
                      <a:r>
                        <a:rPr lang="ru-RU" sz="2000" i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hlinkClick r:id="rId3" action="ppaction://hlinkfile"/>
                        </a:rPr>
                        <a:t>принято к учету</a:t>
                      </a:r>
                      <a:r>
                        <a:rPr lang="ru-RU" sz="2000" i="1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.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r>
                        <a:rPr lang="ru-RU" sz="2000" b="1" u="sng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Отразить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на дату получения </a:t>
                      </a:r>
                      <a:endParaRPr lang="ru-RU" sz="2000" b="0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Документы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:</a:t>
                      </a:r>
                      <a:r>
                        <a:rPr lang="ru-RU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Договор, Акт приемки-передачи имущества в пользование, Инвентарная </a:t>
                      </a:r>
                      <a:r>
                        <a:rPr lang="ru-RU" sz="2000" i="1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карточка</a:t>
                      </a:r>
                      <a:r>
                        <a:rPr lang="ru-RU" sz="2000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учета объекта основных средств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001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055269"/>
                  </a:ext>
                </a:extLst>
              </a:tr>
              <a:tr h="654750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Возвращенное основное средство </a:t>
                      </a:r>
                      <a:r>
                        <a:rPr lang="ru-RU" sz="2400" u="none" strike="noStrike" dirty="0">
                          <a:solidFill>
                            <a:srgbClr val="0000FF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hlinkClick r:id="rId5" action="ppaction://hlinkfile"/>
                        </a:rPr>
                        <a:t>списано с учета</a:t>
                      </a:r>
                      <a:r>
                        <a:rPr lang="ru-RU" sz="24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на забалансовом счете </a:t>
                      </a:r>
                      <a:r>
                        <a:rPr lang="ru-RU" sz="24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на дату возврата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001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30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3123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2339</TotalTime>
  <Words>4555</Words>
  <Application>Microsoft Office PowerPoint</Application>
  <PresentationFormat>Широкоэкранный</PresentationFormat>
  <Paragraphs>357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4" baseType="lpstr">
      <vt:lpstr>Arial</vt:lpstr>
      <vt:lpstr>Calibri</vt:lpstr>
      <vt:lpstr>Georgia</vt:lpstr>
      <vt:lpstr>Symbol</vt:lpstr>
      <vt:lpstr>Times New Roman</vt:lpstr>
      <vt:lpstr>Trebuchet MS</vt:lpstr>
      <vt:lpstr>Wingdings</vt:lpstr>
      <vt:lpstr>Wingdings 3</vt:lpstr>
      <vt:lpstr>Аспект</vt:lpstr>
      <vt:lpstr>             Мероприятие проводится в рамках проекта «Информационная поддержка НКО: налогообложение и бухгалтерский учёт. Этап V» с использованием гранта Президента Российской Федерации на развитие гражданского общества, предоставленного Фондом президентских грантов» Занятие 11  из цикла     «Бухгалтерский учёт в НКО для бухгалтера, начинающего работу                                                 в некоммерческой организации»  Тема занятия Бухгалтерский учет операций  и имущества, учитываемого на забалансовых счетах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Марго</dc:creator>
  <cp:lastModifiedBy>Марго</cp:lastModifiedBy>
  <cp:revision>80</cp:revision>
  <dcterms:created xsi:type="dcterms:W3CDTF">2022-01-19T14:01:09Z</dcterms:created>
  <dcterms:modified xsi:type="dcterms:W3CDTF">2023-10-31T12:53:06Z</dcterms:modified>
</cp:coreProperties>
</file>