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9" r:id="rId2"/>
    <p:sldId id="256" r:id="rId3"/>
    <p:sldId id="258" r:id="rId4"/>
    <p:sldId id="292" r:id="rId5"/>
    <p:sldId id="259" r:id="rId6"/>
    <p:sldId id="257" r:id="rId7"/>
    <p:sldId id="297" r:id="rId8"/>
    <p:sldId id="296" r:id="rId9"/>
    <p:sldId id="294" r:id="rId10"/>
    <p:sldId id="293" r:id="rId11"/>
    <p:sldId id="295" r:id="rId12"/>
    <p:sldId id="298" r:id="rId13"/>
    <p:sldId id="299" r:id="rId14"/>
    <p:sldId id="29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lear Sans" panose="020B0604020202020204" charset="0"/>
      <p:regular r:id="rId20"/>
    </p:embeddedFont>
    <p:embeddedFont>
      <p:font typeface="Clear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7E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>
          <a:xfrm flipH="1" flipV="1">
            <a:off x="-228600" y="-114300"/>
            <a:ext cx="19067088" cy="11412580"/>
          </a:xfrm>
          <a:custGeom>
            <a:avLst/>
            <a:gdLst/>
            <a:ahLst/>
            <a:cxnLst/>
            <a:rect l="l" t="t" r="r" b="b"/>
            <a:pathLst>
              <a:path w="18830467" h="11298280">
                <a:moveTo>
                  <a:pt x="18830466" y="11298280"/>
                </a:moveTo>
                <a:lnTo>
                  <a:pt x="0" y="11298280"/>
                </a:lnTo>
                <a:lnTo>
                  <a:pt x="0" y="0"/>
                </a:lnTo>
                <a:lnTo>
                  <a:pt x="18830466" y="0"/>
                </a:lnTo>
                <a:lnTo>
                  <a:pt x="18830466" y="112982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AA76F3D-9827-C884-E7B2-FA87FDAFE50C}"/>
              </a:ext>
            </a:extLst>
          </p:cNvPr>
          <p:cNvSpPr/>
          <p:nvPr/>
        </p:nvSpPr>
        <p:spPr>
          <a:xfrm>
            <a:off x="5402520" y="1185395"/>
            <a:ext cx="11578105" cy="11578105"/>
          </a:xfrm>
          <a:custGeom>
            <a:avLst/>
            <a:gdLst/>
            <a:ahLst/>
            <a:cxnLst/>
            <a:rect l="l" t="t" r="r" b="b"/>
            <a:pathLst>
              <a:path w="11578105" h="11578105">
                <a:moveTo>
                  <a:pt x="0" y="0"/>
                </a:moveTo>
                <a:lnTo>
                  <a:pt x="11578105" y="0"/>
                </a:lnTo>
                <a:lnTo>
                  <a:pt x="11578105" y="11578105"/>
                </a:lnTo>
                <a:lnTo>
                  <a:pt x="0" y="11578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AutoShape 8"/>
          <p:cNvSpPr/>
          <p:nvPr/>
        </p:nvSpPr>
        <p:spPr>
          <a:xfrm>
            <a:off x="1028700" y="9258300"/>
            <a:ext cx="994079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12432632" y="7840447"/>
            <a:ext cx="4554854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ru-RU" sz="3200" spc="52" dirty="0">
                <a:solidFill>
                  <a:srgbClr val="FFFFFF"/>
                </a:solidFill>
                <a:latin typeface="Clear Sans Bold"/>
              </a:rPr>
              <a:t>ЕЛИЗАВЕТА КУСТОВА</a:t>
            </a:r>
            <a:endParaRPr lang="en-US" sz="3200" spc="52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277600" y="8416045"/>
            <a:ext cx="7162800" cy="1494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4"/>
              </a:lnSpc>
            </a:pPr>
            <a:r>
              <a:rPr lang="ru-RU" sz="3200" spc="20" dirty="0">
                <a:solidFill>
                  <a:srgbClr val="FFFFFF"/>
                </a:solidFill>
                <a:latin typeface="Clear Sans"/>
              </a:rPr>
              <a:t>Юрист Ресурсного центра поддержки и развития некоммерческих организаций и общественных инициатив «Данко»</a:t>
            </a:r>
            <a:endParaRPr lang="en-US" sz="3200" spc="20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03838" y="2703571"/>
            <a:ext cx="11359067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ru-RU" sz="8800" dirty="0">
                <a:solidFill>
                  <a:srgbClr val="FFFFFF"/>
                </a:solidFill>
                <a:latin typeface="Clear Sans Bold"/>
              </a:rPr>
              <a:t>Юридические аспекты проведения собраний в НКО</a:t>
            </a:r>
            <a:endParaRPr lang="en-US" sz="8800" dirty="0">
              <a:solidFill>
                <a:srgbClr val="FFFFFF"/>
              </a:solidFill>
              <a:latin typeface="Clear Sans Bold"/>
            </a:endParaRPr>
          </a:p>
        </p:txBody>
      </p:sp>
      <p:pic>
        <p:nvPicPr>
          <p:cNvPr id="16" name="Рисунок 15" descr="Изображение выглядит как человек, Человеческое лицо, одежд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AC466AFB-B8A5-37A4-1EBE-6E4FC9186E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-1616" r="2174" b="1381"/>
          <a:stretch/>
        </p:blipFill>
        <p:spPr>
          <a:xfrm>
            <a:off x="12362905" y="1104901"/>
            <a:ext cx="4624581" cy="4724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486400" y="1333500"/>
            <a:ext cx="9654946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ru-RU" sz="7400" dirty="0">
                <a:solidFill>
                  <a:srgbClr val="FFFFFF"/>
                </a:solidFill>
                <a:latin typeface="Clear Sans Bold"/>
              </a:rPr>
              <a:t>Заочное собрание</a:t>
            </a:r>
            <a:endParaRPr lang="en-US" sz="74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76800" y="3238500"/>
            <a:ext cx="12705061" cy="5210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700" spc="26" dirty="0">
                <a:solidFill>
                  <a:schemeClr val="bg1"/>
                </a:solidFill>
                <a:latin typeface="Clear Sans" panose="020B0604020202020204" charset="0"/>
                <a:cs typeface="Clear Sans" panose="020B0604020202020204" charset="0"/>
              </a:rPr>
              <a:t>порядок голосования определяется уставом</a:t>
            </a: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endParaRPr lang="ru-RU" sz="2700" spc="26" dirty="0">
              <a:solidFill>
                <a:schemeClr val="bg1"/>
              </a:solidFill>
              <a:latin typeface="Clear Sans" panose="020B0604020202020204" charset="0"/>
              <a:cs typeface="Clear Sans" panose="020B0604020202020204" charset="0"/>
            </a:endParaRP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должен предусматривать обязательность сообщения всем учредителям (участникам, членам) НКО или членам коллегиального высшего органа управления предлагаемой повестки дня, возможность ознакомления до начала голосования со всеми необходимыми информацией и материалами, возможность вносить предложения о включении в повестку дня дополнительных вопросов, обязательность сообщения до начала голосования измененной повестки дня, а также срок окончания процедуры голосования.</a:t>
            </a:r>
          </a:p>
        </p:txBody>
      </p:sp>
    </p:spTree>
    <p:extLst>
      <p:ext uri="{BB962C8B-B14F-4D97-AF65-F5344CB8AC3E}">
        <p14:creationId xmlns:p14="http://schemas.microsoft.com/office/powerpoint/2010/main" val="151296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4897139" y="596143"/>
            <a:ext cx="13390861" cy="3370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ru-RU" sz="7400" dirty="0">
                <a:solidFill>
                  <a:srgbClr val="FFFFFF"/>
                </a:solidFill>
                <a:latin typeface="Clear Sans Bold"/>
              </a:rPr>
              <a:t>Протокол о результатах заочного голосования</a:t>
            </a:r>
          </a:p>
          <a:p>
            <a:pPr>
              <a:lnSpc>
                <a:spcPts val="8880"/>
              </a:lnSpc>
            </a:pPr>
            <a:endParaRPr lang="en-US" sz="74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76800" y="3238500"/>
            <a:ext cx="12705061" cy="5210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700" spc="26" dirty="0">
                <a:solidFill>
                  <a:schemeClr val="bg1"/>
                </a:solidFill>
                <a:latin typeface="Clear Sans" panose="020B0604020202020204" charset="0"/>
                <a:cs typeface="Clear Sans" panose="020B0604020202020204" charset="0"/>
              </a:rPr>
              <a:t>дата, до которой принимались документы, содержащие сведения о голосовании высшего органа управления НКО;</a:t>
            </a: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endParaRPr lang="ru-RU" sz="2700" spc="26" dirty="0">
              <a:solidFill>
                <a:schemeClr val="bg1"/>
              </a:solidFill>
              <a:latin typeface="Clear Sans" panose="020B0604020202020204" charset="0"/>
              <a:cs typeface="Clear Sans" panose="020B0604020202020204" charset="0"/>
            </a:endParaRP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700" spc="26" dirty="0">
                <a:solidFill>
                  <a:schemeClr val="bg1"/>
                </a:solidFill>
                <a:latin typeface="Clear Sans" panose="020B0604020202020204" charset="0"/>
                <a:cs typeface="Clear Sans" panose="020B0604020202020204" charset="0"/>
              </a:rPr>
              <a:t>сведения о лицах, принявших участие в голосовании;</a:t>
            </a: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endParaRPr lang="ru-RU" sz="2700" spc="26" dirty="0">
              <a:solidFill>
                <a:schemeClr val="bg1"/>
              </a:solidFill>
              <a:latin typeface="Clear Sans" panose="020B0604020202020204" charset="0"/>
              <a:cs typeface="Clear Sans" panose="020B0604020202020204" charset="0"/>
            </a:endParaRP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700" spc="26" dirty="0">
                <a:solidFill>
                  <a:schemeClr val="bg1"/>
                </a:solidFill>
                <a:latin typeface="Clear Sans" panose="020B0604020202020204" charset="0"/>
                <a:cs typeface="Clear Sans" panose="020B0604020202020204" charset="0"/>
              </a:rPr>
              <a:t>результаты голосования по каждому вопросу повестки дня;</a:t>
            </a: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endParaRPr lang="ru-RU" sz="2700" spc="26" dirty="0">
              <a:solidFill>
                <a:schemeClr val="bg1"/>
              </a:solidFill>
              <a:latin typeface="Clear Sans" panose="020B0604020202020204" charset="0"/>
              <a:cs typeface="Clear Sans" panose="020B0604020202020204" charset="0"/>
            </a:endParaRP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700" spc="26" dirty="0">
                <a:solidFill>
                  <a:schemeClr val="bg1"/>
                </a:solidFill>
                <a:latin typeface="Clear Sans" panose="020B0604020202020204" charset="0"/>
                <a:cs typeface="Clear Sans" panose="020B0604020202020204" charset="0"/>
              </a:rPr>
              <a:t>сведения о лицах, проводивших подсчет голосов;</a:t>
            </a: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endParaRPr lang="ru-RU" sz="2700" spc="26" dirty="0">
              <a:solidFill>
                <a:schemeClr val="bg1"/>
              </a:solidFill>
              <a:latin typeface="Clear Sans" panose="020B0604020202020204" charset="0"/>
              <a:cs typeface="Clear Sans" panose="020B0604020202020204" charset="0"/>
            </a:endParaRP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700" spc="26" dirty="0">
                <a:solidFill>
                  <a:schemeClr val="bg1"/>
                </a:solidFill>
                <a:latin typeface="Clear Sans" panose="020B0604020202020204" charset="0"/>
                <a:cs typeface="Clear Sans" panose="020B0604020202020204" charset="0"/>
              </a:rPr>
              <a:t>сведения о лицах, подписавших протокол.</a:t>
            </a:r>
            <a:endParaRPr lang="ru-RU" sz="2700" b="0" dirty="0">
              <a:solidFill>
                <a:schemeClr val="bg1"/>
              </a:solidFill>
              <a:effectLst/>
              <a:latin typeface="Clear Sans" panose="020B0604020202020204" charset="0"/>
              <a:cs typeface="Clear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4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4897139" y="596143"/>
            <a:ext cx="13390861" cy="3549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ru-RU" sz="8000" dirty="0">
                <a:solidFill>
                  <a:schemeClr val="bg1"/>
                </a:solidFill>
                <a:latin typeface="Clear Sans Bold"/>
              </a:rPr>
              <a:t>Случаи признания судом решения собрания недействительным</a:t>
            </a:r>
            <a:endParaRPr lang="en-US" sz="8000" dirty="0">
              <a:solidFill>
                <a:schemeClr val="bg1"/>
              </a:solidFill>
              <a:latin typeface="Clear Sans Bold"/>
            </a:endParaRPr>
          </a:p>
          <a:p>
            <a:pPr>
              <a:lnSpc>
                <a:spcPts val="8880"/>
              </a:lnSpc>
            </a:pPr>
            <a:endParaRPr lang="en-US" sz="74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D31585A-16B5-96F6-78A2-EB27C076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666" y="3601947"/>
            <a:ext cx="1207060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11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11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1) допущено существенное нарушение порядка принятия решения о проведении, порядка подготовки и проведения заседания общего собрания или заочного голосования участников НКО, а также порядка принятия решений общего собрания, влияющее на волеизъявление участников собрания;</a:t>
            </a:r>
          </a:p>
          <a:p>
            <a:pPr marL="0" marR="0" lvl="0" indent="411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2) у лица, </a:t>
            </a:r>
            <a:r>
              <a:rPr kumimoji="0" lang="ru-RU" altLang="ru-RU" sz="27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вытупавшего</a:t>
            </a: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 от имени участника собрания, отсутствовали полномочия;</a:t>
            </a:r>
          </a:p>
          <a:p>
            <a:pPr marL="0" marR="0" lvl="0" indent="411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3) допущено нарушение равенства прав участников гражданско-правового сообщества при проведении заседания общего собрания или заочного голосования;</a:t>
            </a:r>
          </a:p>
          <a:p>
            <a:pPr marL="0" marR="0" lvl="0" indent="411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4) допущено существенное нарушение правил составления протокола, в том числе правила о письменной форме протокола.</a:t>
            </a:r>
          </a:p>
        </p:txBody>
      </p:sp>
    </p:spTree>
    <p:extLst>
      <p:ext uri="{BB962C8B-B14F-4D97-AF65-F5344CB8AC3E}">
        <p14:creationId xmlns:p14="http://schemas.microsoft.com/office/powerpoint/2010/main" val="139178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4932998" y="1358513"/>
            <a:ext cx="13390861" cy="168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ru-RU" sz="8000" dirty="0">
                <a:solidFill>
                  <a:schemeClr val="bg1"/>
                </a:solidFill>
                <a:latin typeface="Clear Sans Bold"/>
              </a:rPr>
              <a:t>Случаи ничтожности решения собрания</a:t>
            </a:r>
            <a:endParaRPr lang="en-US" sz="74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D31585A-16B5-96F6-78A2-EB27C076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666" y="4632998"/>
            <a:ext cx="1207060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11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принято по вопросу, не включенному в повестку дня, за исключением случая, если в заседании или заочном голосовании приняли участие все участники соответствующего гражданско-правового сообщества;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принято при отсутствии необходимого кворума;</a:t>
            </a:r>
            <a:endParaRPr lang="ru-RU" sz="2700" dirty="0">
              <a:solidFill>
                <a:schemeClr val="bg1"/>
              </a:solidFill>
              <a:latin typeface="Clear Sans" panose="020B0604020202020204" charset="0"/>
              <a:cs typeface="Clear Sans" panose="020B0604020202020204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принято по вопросу, не относящемуся к компетенции собрания;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противоречит </a:t>
            </a:r>
            <a:r>
              <a:rPr lang="ru-RU" sz="2700" b="0" u="none" strike="noStrike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основам</a:t>
            </a: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 правопорядка или нравственности.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ru-RU" sz="2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446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71233" y="-505640"/>
            <a:ext cx="18830467" cy="11298280"/>
          </a:xfrm>
          <a:custGeom>
            <a:avLst/>
            <a:gdLst/>
            <a:ahLst/>
            <a:cxnLst/>
            <a:rect l="l" t="t" r="r" b="b"/>
            <a:pathLst>
              <a:path w="18830467" h="11298280">
                <a:moveTo>
                  <a:pt x="18830466" y="11298280"/>
                </a:moveTo>
                <a:lnTo>
                  <a:pt x="0" y="11298280"/>
                </a:lnTo>
                <a:lnTo>
                  <a:pt x="0" y="0"/>
                </a:lnTo>
                <a:lnTo>
                  <a:pt x="18830466" y="0"/>
                </a:lnTo>
                <a:lnTo>
                  <a:pt x="18830466" y="112982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 flipH="1">
            <a:off x="-3099241" y="-505640"/>
            <a:ext cx="11418344" cy="12435820"/>
          </a:xfrm>
          <a:custGeom>
            <a:avLst/>
            <a:gdLst/>
            <a:ahLst/>
            <a:cxnLst/>
            <a:rect l="l" t="t" r="r" b="b"/>
            <a:pathLst>
              <a:path w="11418344" h="12435820">
                <a:moveTo>
                  <a:pt x="11418343" y="0"/>
                </a:moveTo>
                <a:lnTo>
                  <a:pt x="0" y="0"/>
                </a:lnTo>
                <a:lnTo>
                  <a:pt x="0" y="12435820"/>
                </a:lnTo>
                <a:lnTo>
                  <a:pt x="11418343" y="12435820"/>
                </a:lnTo>
                <a:lnTo>
                  <a:pt x="11418343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9771519" y="3338410"/>
            <a:ext cx="6896420" cy="2068164"/>
            <a:chOff x="0" y="-89958"/>
            <a:chExt cx="9195226" cy="2757552"/>
          </a:xfrm>
        </p:grpSpPr>
        <p:sp>
          <p:nvSpPr>
            <p:cNvPr id="6" name="AutoShape 6"/>
            <p:cNvSpPr/>
            <p:nvPr/>
          </p:nvSpPr>
          <p:spPr>
            <a:xfrm>
              <a:off x="0" y="2667594"/>
              <a:ext cx="9195226" cy="0"/>
            </a:xfrm>
            <a:prstGeom prst="line">
              <a:avLst/>
            </a:prstGeom>
            <a:ln w="127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9958"/>
              <a:ext cx="9195226" cy="2016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49"/>
                </a:lnSpc>
              </a:pPr>
              <a:r>
                <a:rPr lang="en-US" sz="9499" dirty="0" err="1">
                  <a:solidFill>
                    <a:srgbClr val="FFFFFF"/>
                  </a:solidFill>
                  <a:latin typeface="Clear Sans Bold"/>
                </a:rPr>
                <a:t>Спасибо</a:t>
              </a:r>
              <a:r>
                <a:rPr lang="en-US" sz="9499" dirty="0">
                  <a:solidFill>
                    <a:srgbClr val="FFFFFF"/>
                  </a:solidFill>
                  <a:latin typeface="Clear Sans Bold"/>
                </a:rPr>
                <a:t>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98171" y="-223971"/>
            <a:ext cx="19084341" cy="10734942"/>
          </a:xfrm>
          <a:custGeom>
            <a:avLst/>
            <a:gdLst/>
            <a:ahLst/>
            <a:cxnLst/>
            <a:rect l="l" t="t" r="r" b="b"/>
            <a:pathLst>
              <a:path w="19084341" h="10734942">
                <a:moveTo>
                  <a:pt x="19084340" y="0"/>
                </a:moveTo>
                <a:lnTo>
                  <a:pt x="0" y="0"/>
                </a:lnTo>
                <a:lnTo>
                  <a:pt x="0" y="10734942"/>
                </a:lnTo>
                <a:lnTo>
                  <a:pt x="19084340" y="10734942"/>
                </a:lnTo>
                <a:lnTo>
                  <a:pt x="1908434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028700" y="1354622"/>
            <a:ext cx="12153900" cy="2228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ru-RU" sz="7400" dirty="0">
                <a:solidFill>
                  <a:srgbClr val="322680"/>
                </a:solidFill>
                <a:latin typeface="Clear Sans Bold"/>
              </a:rPr>
              <a:t>Какие органы НКО проводят собрания?</a:t>
            </a:r>
            <a:endParaRPr lang="en-US" sz="7400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46868" y="7907759"/>
            <a:ext cx="8032379" cy="3721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64"/>
              </a:lnSpc>
            </a:pPr>
            <a:r>
              <a:rPr lang="ru-RU" sz="3470" spc="45" dirty="0">
                <a:solidFill>
                  <a:srgbClr val="322680"/>
                </a:solidFill>
                <a:latin typeface="Clear Sans Bold"/>
              </a:rPr>
              <a:t>Коллегиальный исполнительный орган/ постоянно действующий коллегиальный руководящий орган</a:t>
            </a:r>
          </a:p>
          <a:p>
            <a:pPr>
              <a:lnSpc>
                <a:spcPts val="4864"/>
              </a:lnSpc>
            </a:pPr>
            <a:r>
              <a:rPr lang="ru-RU" sz="3470" spc="45" dirty="0">
                <a:solidFill>
                  <a:srgbClr val="322680"/>
                </a:solidFill>
                <a:latin typeface="Clear Sans Bold"/>
              </a:rPr>
              <a:t>- Правление</a:t>
            </a:r>
          </a:p>
          <a:p>
            <a:pPr>
              <a:lnSpc>
                <a:spcPts val="4864"/>
              </a:lnSpc>
            </a:pPr>
            <a:r>
              <a:rPr lang="ru-RU" sz="3470" spc="45" dirty="0">
                <a:solidFill>
                  <a:srgbClr val="322680"/>
                </a:solidFill>
                <a:latin typeface="Clear Sans Bold"/>
              </a:rPr>
              <a:t>- Совет</a:t>
            </a:r>
          </a:p>
          <a:p>
            <a:pPr>
              <a:lnSpc>
                <a:spcPts val="4864"/>
              </a:lnSpc>
            </a:pPr>
            <a:r>
              <a:rPr lang="ru-RU" sz="3470" spc="45" dirty="0">
                <a:solidFill>
                  <a:srgbClr val="322680"/>
                </a:solidFill>
                <a:latin typeface="Clear Sans Bold"/>
              </a:rPr>
              <a:t>- Президиум</a:t>
            </a:r>
            <a:endParaRPr lang="en-US" sz="3470" spc="45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4100286"/>
            <a:ext cx="8610600" cy="3093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64"/>
              </a:lnSpc>
            </a:pPr>
            <a:r>
              <a:rPr lang="ru-RU" sz="3474" spc="69" dirty="0">
                <a:solidFill>
                  <a:srgbClr val="322680"/>
                </a:solidFill>
                <a:latin typeface="Clear Sans Bold"/>
              </a:rPr>
              <a:t>Высший коллегиальный орган</a:t>
            </a:r>
          </a:p>
          <a:p>
            <a:pPr>
              <a:lnSpc>
                <a:spcPts val="4864"/>
              </a:lnSpc>
            </a:pPr>
            <a:r>
              <a:rPr lang="ru-RU" sz="3474" spc="69" dirty="0">
                <a:solidFill>
                  <a:srgbClr val="322680"/>
                </a:solidFill>
                <a:latin typeface="Clear Sans Bold"/>
              </a:rPr>
              <a:t>- Общее собрание членов/учредителей/ участников</a:t>
            </a:r>
          </a:p>
          <a:p>
            <a:pPr>
              <a:lnSpc>
                <a:spcPts val="4864"/>
              </a:lnSpc>
            </a:pPr>
            <a:r>
              <a:rPr lang="ru-RU" sz="3474" spc="69" dirty="0">
                <a:solidFill>
                  <a:srgbClr val="322680"/>
                </a:solidFill>
                <a:latin typeface="Clear Sans Bold"/>
              </a:rPr>
              <a:t>- Съезд</a:t>
            </a:r>
          </a:p>
          <a:p>
            <a:pPr>
              <a:lnSpc>
                <a:spcPts val="4864"/>
              </a:lnSpc>
            </a:pPr>
            <a:r>
              <a:rPr lang="ru-RU" sz="3474" spc="69" dirty="0">
                <a:solidFill>
                  <a:srgbClr val="322680"/>
                </a:solidFill>
                <a:latin typeface="Clear Sans Bold"/>
              </a:rPr>
              <a:t>- Конференция</a:t>
            </a:r>
            <a:endParaRPr lang="en-US" sz="3474" spc="69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3819323"/>
            <a:ext cx="16230600" cy="0"/>
          </a:xfrm>
          <a:prstGeom prst="line">
            <a:avLst/>
          </a:prstGeom>
          <a:ln w="9525" cap="rnd">
            <a:solidFill>
              <a:srgbClr val="3226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-2490713" y="4610100"/>
            <a:ext cx="9277419" cy="8315941"/>
          </a:xfrm>
          <a:custGeom>
            <a:avLst/>
            <a:gdLst/>
            <a:ahLst/>
            <a:cxnLst/>
            <a:rect l="l" t="t" r="r" b="b"/>
            <a:pathLst>
              <a:path w="9277419" h="8315941">
                <a:moveTo>
                  <a:pt x="0" y="0"/>
                </a:moveTo>
                <a:lnTo>
                  <a:pt x="9277419" y="0"/>
                </a:lnTo>
                <a:lnTo>
                  <a:pt x="9277419" y="8315942"/>
                </a:lnTo>
                <a:lnTo>
                  <a:pt x="0" y="831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0E34C71-283A-BB83-7A52-50F7311E16D1}"/>
              </a:ext>
            </a:extLst>
          </p:cNvPr>
          <p:cNvSpPr txBox="1"/>
          <p:nvPr/>
        </p:nvSpPr>
        <p:spPr>
          <a:xfrm>
            <a:off x="9368118" y="4105741"/>
            <a:ext cx="8077200" cy="1208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64"/>
              </a:lnSpc>
            </a:pPr>
            <a:r>
              <a:rPr lang="ru-RU" sz="3474" spc="69" dirty="0">
                <a:solidFill>
                  <a:srgbClr val="322680"/>
                </a:solidFill>
                <a:latin typeface="Clear Sans Bold"/>
              </a:rPr>
              <a:t>Контрольно-ревизионный орган</a:t>
            </a:r>
          </a:p>
          <a:p>
            <a:pPr>
              <a:lnSpc>
                <a:spcPts val="4864"/>
              </a:lnSpc>
            </a:pPr>
            <a:r>
              <a:rPr lang="ru-RU" sz="3474" spc="69" dirty="0">
                <a:solidFill>
                  <a:srgbClr val="322680"/>
                </a:solidFill>
                <a:latin typeface="Clear Sans Bold"/>
              </a:rPr>
              <a:t>- Ревизионная комиссия</a:t>
            </a:r>
            <a:endParaRPr lang="en-US" sz="3474" spc="69" dirty="0">
              <a:solidFill>
                <a:srgbClr val="322680"/>
              </a:solidFill>
              <a:latin typeface="Clear Sans Bold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EF9DC687-7FFC-CA20-5292-24ADF7D9FEEA}"/>
              </a:ext>
            </a:extLst>
          </p:cNvPr>
          <p:cNvSpPr txBox="1"/>
          <p:nvPr/>
        </p:nvSpPr>
        <p:spPr>
          <a:xfrm>
            <a:off x="9368118" y="7863253"/>
            <a:ext cx="8032379" cy="1208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64"/>
              </a:lnSpc>
            </a:pPr>
            <a:r>
              <a:rPr lang="ru-RU" sz="3470" spc="45" dirty="0">
                <a:solidFill>
                  <a:srgbClr val="322680"/>
                </a:solidFill>
                <a:latin typeface="Clear Sans Bold"/>
              </a:rPr>
              <a:t>Надзорный орган</a:t>
            </a:r>
          </a:p>
          <a:p>
            <a:pPr>
              <a:lnSpc>
                <a:spcPts val="4864"/>
              </a:lnSpc>
            </a:pPr>
            <a:r>
              <a:rPr lang="ru-RU" sz="3470" spc="45" dirty="0">
                <a:solidFill>
                  <a:srgbClr val="322680"/>
                </a:solidFill>
                <a:latin typeface="Clear Sans Bold"/>
              </a:rPr>
              <a:t>- Наблюдательный совет</a:t>
            </a:r>
            <a:endParaRPr lang="en-US" sz="3470" spc="45" dirty="0">
              <a:solidFill>
                <a:srgbClr val="322680"/>
              </a:solidFill>
              <a:latin typeface="Clear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656616" y="1963544"/>
            <a:ext cx="1029408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ru-RU" sz="6000" dirty="0">
                <a:solidFill>
                  <a:srgbClr val="FFFFFF"/>
                </a:solidFill>
                <a:latin typeface="Clear Sans Bold"/>
              </a:rPr>
              <a:t>Легитимность собрания</a:t>
            </a:r>
            <a:endParaRPr lang="en-US" sz="60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52363" y="4229100"/>
            <a:ext cx="11483037" cy="35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r>
              <a:rPr lang="ru-RU" sz="2699" spc="26" dirty="0">
                <a:solidFill>
                  <a:srgbClr val="FFFFFF"/>
                </a:solidFill>
                <a:latin typeface="Clear Sans"/>
              </a:rPr>
              <a:t>Наличие кворума: на заседание присутствуют более половины членов/участников НКО</a:t>
            </a:r>
          </a:p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endParaRPr lang="ru-RU" sz="2699" spc="26" dirty="0">
              <a:solidFill>
                <a:srgbClr val="FFFFFF"/>
              </a:solidFill>
              <a:latin typeface="Clear Sans"/>
            </a:endParaRPr>
          </a:p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r>
              <a:rPr lang="ru-RU" sz="2699" spc="26" dirty="0">
                <a:solidFill>
                  <a:srgbClr val="FFFFFF"/>
                </a:solidFill>
                <a:latin typeface="Clear Sans"/>
              </a:rPr>
              <a:t>Рассмотрение вопросов, входящих в компетенцию собрания и включенных в повестку дня</a:t>
            </a:r>
          </a:p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endParaRPr lang="ru-RU" sz="2699" spc="26" dirty="0">
              <a:solidFill>
                <a:srgbClr val="FFFFFF"/>
              </a:solidFill>
              <a:latin typeface="Clear Sans"/>
            </a:endParaRPr>
          </a:p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r>
              <a:rPr lang="ru-RU" sz="2699" spc="26" dirty="0">
                <a:solidFill>
                  <a:srgbClr val="FFFFFF"/>
                </a:solidFill>
                <a:latin typeface="Clear Sans"/>
              </a:rPr>
              <a:t>Участники собрания обладают необходимыми полномочиями</a:t>
            </a:r>
            <a:endParaRPr lang="en-US" sz="2699" spc="26" dirty="0">
              <a:solidFill>
                <a:srgbClr val="FFFFFF"/>
              </a:solidFill>
              <a:latin typeface="Clear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656616" y="1963544"/>
            <a:ext cx="1029408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ru-RU" sz="6000" dirty="0">
                <a:solidFill>
                  <a:srgbClr val="FFFFFF"/>
                </a:solidFill>
                <a:latin typeface="Clear Sans Bold"/>
              </a:rPr>
              <a:t>Принятие решений</a:t>
            </a:r>
            <a:endParaRPr lang="en-US" sz="60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52363" y="4229100"/>
            <a:ext cx="11483037" cy="4572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r>
              <a:rPr lang="ru-RU" sz="2700" b="0" spc="26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Р</a:t>
            </a: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ешение собрания считается принятым, если за него проголосовало большинство участников собрания (п. 1 ст. 181.2 Гражданского кодекса РФ)</a:t>
            </a:r>
            <a:br>
              <a:rPr lang="ru-RU" sz="2800" b="0" dirty="0">
                <a:effectLst/>
              </a:rPr>
            </a:br>
            <a:endParaRPr lang="ru-RU" sz="2800" b="0" dirty="0">
              <a:effectLst/>
            </a:endParaRPr>
          </a:p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r>
              <a:rPr lang="ru-RU" sz="2700" spc="26" dirty="0">
                <a:solidFill>
                  <a:schemeClr val="bg1"/>
                </a:solidFill>
                <a:latin typeface="Clear Sans" panose="020B0604020202020204" charset="0"/>
                <a:cs typeface="Clear Sans" panose="020B0604020202020204" charset="0"/>
              </a:rPr>
              <a:t>Решение </a:t>
            </a: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по вопросам исключительной компетенции высшего органа управления НКО принимается единогласно или квалифицированным большинством голосов (</a:t>
            </a:r>
            <a:r>
              <a:rPr lang="ru-RU" sz="2700" b="0" dirty="0" err="1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аб</a:t>
            </a: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. 2 п. 4 ст. 29 ФЗ «О некоммерческих организациях»)</a:t>
            </a:r>
            <a:endParaRPr lang="ru-RU" sz="2800" b="0" dirty="0">
              <a:effectLst/>
            </a:endParaRPr>
          </a:p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endParaRPr lang="en-US" sz="2699" spc="26" dirty="0">
              <a:solidFill>
                <a:srgbClr val="FFFFFF"/>
              </a:solidFill>
              <a:latin typeface="Clear Sans"/>
            </a:endParaRPr>
          </a:p>
        </p:txBody>
      </p:sp>
    </p:spTree>
    <p:extLst>
      <p:ext uri="{BB962C8B-B14F-4D97-AF65-F5344CB8AC3E}">
        <p14:creationId xmlns:p14="http://schemas.microsoft.com/office/powerpoint/2010/main" val="286280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656616" y="1963544"/>
            <a:ext cx="1107018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ru-RU" sz="6000" dirty="0">
                <a:solidFill>
                  <a:srgbClr val="FFFFFF"/>
                </a:solidFill>
                <a:latin typeface="Clear Sans Bold"/>
              </a:rPr>
              <a:t>В каких формах можно провести собрание?</a:t>
            </a:r>
            <a:endParaRPr lang="en-US" sz="60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56616" y="5067300"/>
            <a:ext cx="10812707" cy="25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r>
              <a:rPr lang="ru-RU" sz="2699" spc="26" dirty="0">
                <a:solidFill>
                  <a:srgbClr val="FFFFFF"/>
                </a:solidFill>
                <a:latin typeface="Clear Sans"/>
              </a:rPr>
              <a:t>Очно</a:t>
            </a:r>
          </a:p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endParaRPr lang="ru-RU" sz="2699" spc="26" dirty="0">
              <a:solidFill>
                <a:srgbClr val="FFFFFF"/>
              </a:solidFill>
              <a:latin typeface="Clear Sans"/>
            </a:endParaRPr>
          </a:p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r>
              <a:rPr lang="ru-RU" sz="2699" spc="26" dirty="0">
                <a:solidFill>
                  <a:srgbClr val="FFFFFF"/>
                </a:solidFill>
                <a:latin typeface="Clear Sans"/>
              </a:rPr>
              <a:t>Дистанционно</a:t>
            </a:r>
          </a:p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endParaRPr lang="ru-RU" sz="2699" spc="26" dirty="0">
              <a:solidFill>
                <a:srgbClr val="FFFFFF"/>
              </a:solidFill>
              <a:latin typeface="Clear Sans"/>
            </a:endParaRPr>
          </a:p>
          <a:p>
            <a:pPr marL="582924" lvl="1" indent="-291462">
              <a:lnSpc>
                <a:spcPts val="4049"/>
              </a:lnSpc>
              <a:buFont typeface="Arial"/>
              <a:buChar char="•"/>
            </a:pPr>
            <a:r>
              <a:rPr lang="ru-RU" sz="2699" spc="26" dirty="0">
                <a:solidFill>
                  <a:srgbClr val="FFFFFF"/>
                </a:solidFill>
                <a:latin typeface="Clear Sans"/>
              </a:rPr>
              <a:t>Заочно</a:t>
            </a:r>
            <a:endParaRPr lang="en-US" sz="2699" spc="26" dirty="0">
              <a:solidFill>
                <a:srgbClr val="FFFFFF"/>
              </a:solidFill>
              <a:latin typeface="Clear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656616" y="2483154"/>
            <a:ext cx="9654946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ru-RU" sz="7400" dirty="0">
                <a:solidFill>
                  <a:srgbClr val="FFFFFF"/>
                </a:solidFill>
                <a:latin typeface="Clear Sans Bold"/>
              </a:rPr>
              <a:t>Очное собрание</a:t>
            </a:r>
            <a:endParaRPr lang="en-US" sz="74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56616" y="5067300"/>
            <a:ext cx="10167894" cy="258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699" spc="26" dirty="0">
                <a:solidFill>
                  <a:srgbClr val="FFFFFF"/>
                </a:solidFill>
                <a:latin typeface="Clear Sans"/>
              </a:rPr>
              <a:t>Члены / участники НКО принимают непосредственное участие в собрании</a:t>
            </a: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endParaRPr lang="ru-RU" sz="2699" spc="26" dirty="0">
              <a:solidFill>
                <a:srgbClr val="FFFFFF"/>
              </a:solidFill>
              <a:latin typeface="Clear Sans"/>
            </a:endParaRP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699" spc="26" dirty="0">
                <a:solidFill>
                  <a:srgbClr val="FFFFFF"/>
                </a:solidFill>
                <a:latin typeface="Clear Sans"/>
              </a:rPr>
              <a:t>Члены / участники НКО лично голосуют по вопросам повестки дня</a:t>
            </a:r>
            <a:endParaRPr lang="en-US" sz="2699" spc="26" dirty="0">
              <a:solidFill>
                <a:srgbClr val="FFFFFF"/>
              </a:solidFill>
              <a:latin typeface="Clear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4953000" y="1034111"/>
            <a:ext cx="10871510" cy="2228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ru-RU" sz="7400" dirty="0">
                <a:solidFill>
                  <a:srgbClr val="FFFFFF"/>
                </a:solidFill>
                <a:latin typeface="Clear Sans Bold"/>
              </a:rPr>
              <a:t>Дистанционное собрание</a:t>
            </a:r>
            <a:endParaRPr lang="en-US" sz="74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30588" y="3619500"/>
            <a:ext cx="11681012" cy="4159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699" spc="26" dirty="0">
                <a:solidFill>
                  <a:srgbClr val="FFFFFF"/>
                </a:solidFill>
                <a:latin typeface="Clear Sans"/>
              </a:rPr>
              <a:t>участие в собрании с помощью электронных либо иных технических средств, если при этом используются любые способы, позволяющие достоверно установить лицо, принимающее участие в заседании, участвовать ему в обсуждении вопросов повестки дня и голосовать</a:t>
            </a: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endParaRPr lang="ru-RU" sz="2699" spc="26" dirty="0">
              <a:solidFill>
                <a:srgbClr val="FFFFFF"/>
              </a:solidFill>
              <a:latin typeface="Clear Sans"/>
            </a:endParaRP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699" spc="26" dirty="0">
                <a:solidFill>
                  <a:srgbClr val="FFFFFF"/>
                </a:solidFill>
                <a:latin typeface="Clear Sans"/>
              </a:rPr>
              <a:t>возможность и способы могут быть установлены законом, единогласным решением участников НКО или уставом НКО</a:t>
            </a:r>
          </a:p>
        </p:txBody>
      </p:sp>
    </p:spTree>
    <p:extLst>
      <p:ext uri="{BB962C8B-B14F-4D97-AF65-F5344CB8AC3E}">
        <p14:creationId xmlns:p14="http://schemas.microsoft.com/office/powerpoint/2010/main" val="194659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4805454" y="816249"/>
            <a:ext cx="11577546" cy="1087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ru-RU" sz="7400" dirty="0">
                <a:solidFill>
                  <a:srgbClr val="FFFFFF"/>
                </a:solidFill>
                <a:latin typeface="Clear Sans Bold"/>
              </a:rPr>
              <a:t>Содержание протокола</a:t>
            </a:r>
            <a:endParaRPr lang="en-US" sz="74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83042" y="2218027"/>
            <a:ext cx="12438158" cy="7063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дата и время проведения заседания, место проведения заседания и (или) способ дистанционного участия членов НКО в заседании;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700" b="0" dirty="0">
              <a:solidFill>
                <a:schemeClr val="bg1"/>
              </a:solidFill>
              <a:effectLst/>
              <a:latin typeface="Clear Sans" panose="020B0604020202020204" charset="0"/>
              <a:cs typeface="Clear Sans" panose="020B060402020202020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сведения о лицах, принявших участие в заседании;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700" b="0" dirty="0">
              <a:solidFill>
                <a:schemeClr val="bg1"/>
              </a:solidFill>
              <a:effectLst/>
              <a:latin typeface="Clear Sans" panose="020B0604020202020204" charset="0"/>
              <a:cs typeface="Clear Sans" panose="020B060402020202020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результаты голосования по каждому вопросу повестки дня;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700" b="0" dirty="0">
              <a:solidFill>
                <a:schemeClr val="bg1"/>
              </a:solidFill>
              <a:effectLst/>
              <a:latin typeface="Clear Sans" panose="020B0604020202020204" charset="0"/>
              <a:cs typeface="Clear Sans" panose="020B060402020202020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сведения о лицах, проводивших подсчет голосов, если подсчет голосов был поручен определенным лицам;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700" b="0" dirty="0">
              <a:solidFill>
                <a:schemeClr val="bg1"/>
              </a:solidFill>
              <a:effectLst/>
              <a:latin typeface="Clear Sans" panose="020B0604020202020204" charset="0"/>
              <a:cs typeface="Clear Sans" panose="020B060402020202020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сведения о лицах, голосовавших против принятия решения собрания и потребовавших внести запись об этом в протокол;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700" b="0" dirty="0">
              <a:solidFill>
                <a:schemeClr val="bg1"/>
              </a:solidFill>
              <a:effectLst/>
              <a:latin typeface="Clear Sans" panose="020B0604020202020204" charset="0"/>
              <a:cs typeface="Clear Sans" panose="020B060402020202020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сведения о ходе проведения заседания или о ходе голосования, если участник собрания требует их внести в протокол;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700" b="0" dirty="0">
              <a:solidFill>
                <a:schemeClr val="bg1"/>
              </a:solidFill>
              <a:effectLst/>
              <a:latin typeface="Clear Sans" panose="020B0604020202020204" charset="0"/>
              <a:cs typeface="Clear Sans" panose="020B060402020202020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700" b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сведения о лицах, подписавших протокол.</a:t>
            </a:r>
          </a:p>
        </p:txBody>
      </p:sp>
    </p:spTree>
    <p:extLst>
      <p:ext uri="{BB962C8B-B14F-4D97-AF65-F5344CB8AC3E}">
        <p14:creationId xmlns:p14="http://schemas.microsoft.com/office/powerpoint/2010/main" val="392474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6438" y="2148551"/>
            <a:ext cx="1793157" cy="1793157"/>
          </a:xfrm>
          <a:custGeom>
            <a:avLst/>
            <a:gdLst/>
            <a:ahLst/>
            <a:cxnLst/>
            <a:rect l="l" t="t" r="r" b="b"/>
            <a:pathLst>
              <a:path w="1793157" h="1793157">
                <a:moveTo>
                  <a:pt x="0" y="0"/>
                </a:moveTo>
                <a:lnTo>
                  <a:pt x="1793158" y="0"/>
                </a:lnTo>
                <a:lnTo>
                  <a:pt x="1793158" y="1793157"/>
                </a:lnTo>
                <a:lnTo>
                  <a:pt x="0" y="1793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5656616" y="2483154"/>
            <a:ext cx="9654946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ru-RU" sz="7400" dirty="0">
                <a:solidFill>
                  <a:srgbClr val="FFFFFF"/>
                </a:solidFill>
                <a:latin typeface="Clear Sans Bold"/>
              </a:rPr>
              <a:t>Заочное собрание</a:t>
            </a:r>
            <a:endParaRPr lang="en-US" sz="7400" dirty="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25738" y="3941708"/>
            <a:ext cx="12552661" cy="5210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700" b="0" i="0" dirty="0">
                <a:solidFill>
                  <a:schemeClr val="bg1"/>
                </a:solidFill>
                <a:effectLst/>
                <a:latin typeface="Clear Sans" panose="020B0604020202020204" charset="0"/>
                <a:cs typeface="Clear Sans" panose="020B0604020202020204" charset="0"/>
              </a:rPr>
              <a:t>проводится без проведения собрания путем голосования опросным путем, в том числе с помощью электронных или иных технических средств</a:t>
            </a: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endParaRPr lang="ru-RU" sz="2700" b="0" i="0" dirty="0">
              <a:solidFill>
                <a:schemeClr val="bg1"/>
              </a:solidFill>
              <a:effectLst/>
              <a:latin typeface="Clear Sans" panose="020B0604020202020204" charset="0"/>
              <a:cs typeface="Clear Sans" panose="020B0604020202020204" charset="0"/>
            </a:endParaRP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700" spc="26" dirty="0">
                <a:solidFill>
                  <a:schemeClr val="bg1"/>
                </a:solidFill>
                <a:latin typeface="Clear Sans" panose="020B0604020202020204" charset="0"/>
                <a:cs typeface="Clear Sans" panose="020B0604020202020204" charset="0"/>
              </a:rPr>
              <a:t>может быть проведено путем обмена документами посредством почтовой, телеграфной, телетайпной, телефонной, электронной или иной связи, обеспечивающей аутентичность передаваемых и принимаемых сообщений и их документальное подтверждение</a:t>
            </a: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endParaRPr lang="ru-RU" sz="2700" spc="26" dirty="0">
              <a:solidFill>
                <a:schemeClr val="bg1"/>
              </a:solidFill>
              <a:latin typeface="Clear Sans" panose="020B0604020202020204" charset="0"/>
              <a:cs typeface="Clear Sans" panose="020B0604020202020204" charset="0"/>
            </a:endParaRPr>
          </a:p>
          <a:p>
            <a:pPr marL="582924" lvl="1" indent="-291462">
              <a:lnSpc>
                <a:spcPts val="4076"/>
              </a:lnSpc>
              <a:buFont typeface="Arial"/>
              <a:buChar char="•"/>
            </a:pPr>
            <a:r>
              <a:rPr lang="ru-RU" sz="2700" spc="26" dirty="0">
                <a:solidFill>
                  <a:schemeClr val="bg1"/>
                </a:solidFill>
                <a:latin typeface="Clear Sans" panose="020B0604020202020204" charset="0"/>
                <a:cs typeface="Clear Sans" panose="020B0604020202020204" charset="0"/>
              </a:rPr>
              <a:t>невозможно провести по вопросам исключительной компетенции высшего органа управления НКО</a:t>
            </a:r>
          </a:p>
        </p:txBody>
      </p:sp>
    </p:spTree>
    <p:extLst>
      <p:ext uri="{BB962C8B-B14F-4D97-AF65-F5344CB8AC3E}">
        <p14:creationId xmlns:p14="http://schemas.microsoft.com/office/powerpoint/2010/main" val="306979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672</Words>
  <Application>Microsoft Office PowerPoint</Application>
  <PresentationFormat>Произвольный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Clear Sans Bold</vt:lpstr>
      <vt:lpstr>Calibri</vt:lpstr>
      <vt:lpstr>Arial</vt:lpstr>
      <vt:lpstr>Clear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Творческий Градиент Краткая Слайдовая Презентация Блиц-Резюме</dc:title>
  <dc:creator>User</dc:creator>
  <cp:lastModifiedBy>User</cp:lastModifiedBy>
  <cp:revision>7</cp:revision>
  <dcterms:created xsi:type="dcterms:W3CDTF">2006-08-16T00:00:00Z</dcterms:created>
  <dcterms:modified xsi:type="dcterms:W3CDTF">2023-10-10T06:52:23Z</dcterms:modified>
  <dc:identifier>DAFrh_1dw60</dc:identifier>
</cp:coreProperties>
</file>