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7" r:id="rId4"/>
    <p:sldId id="259" r:id="rId5"/>
    <p:sldId id="270" r:id="rId6"/>
    <p:sldId id="268" r:id="rId7"/>
    <p:sldId id="269" r:id="rId8"/>
    <p:sldId id="298" r:id="rId9"/>
    <p:sldId id="271" r:id="rId10"/>
    <p:sldId id="288" r:id="rId11"/>
    <p:sldId id="272" r:id="rId12"/>
    <p:sldId id="289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4" r:id="rId23"/>
    <p:sldId id="286" r:id="rId24"/>
    <p:sldId id="290" r:id="rId25"/>
    <p:sldId id="291" r:id="rId26"/>
    <p:sldId id="300" r:id="rId27"/>
    <p:sldId id="283" r:id="rId28"/>
    <p:sldId id="293" r:id="rId29"/>
    <p:sldId id="292" r:id="rId30"/>
    <p:sldId id="299" r:id="rId31"/>
    <p:sldId id="294" r:id="rId32"/>
    <p:sldId id="295" r:id="rId33"/>
    <p:sldId id="296" r:id="rId34"/>
    <p:sldId id="297" r:id="rId35"/>
  </p:sldIdLst>
  <p:sldSz cx="12192000" cy="6858000"/>
  <p:notesSz cx="6858000" cy="9144000"/>
  <p:embeddedFontLst>
    <p:embeddedFont>
      <p:font typeface="BatangChe" panose="02030609000101010101" pitchFamily="49" charset="-127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Montserrat" panose="020B0604020202020204" charset="-52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hwPF/QTIkLfVc6gIOBqsalmQ0K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00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191aad69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191aad69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17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8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86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89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injust.gov.ru/ru/documents/773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70839964/entry/0" TargetMode="External"/><Relationship Id="rId2" Type="http://schemas.openxmlformats.org/officeDocument/2006/relationships/hyperlink" Target="https://internet.garant.ru/#/document/71244508/entry/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net.garant.ru/#/document/59671646/entry/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9;p2"/>
          <p:cNvSpPr txBox="1"/>
          <p:nvPr/>
        </p:nvSpPr>
        <p:spPr>
          <a:xfrm>
            <a:off x="691392" y="1117133"/>
            <a:ext cx="9367007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lvl="0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Calibri"/>
                <a:sym typeface="Montserrat"/>
              </a:rPr>
              <a:t>Приносящая доход деятельность НКО 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libri"/>
              <a:cs typeface="Calibri"/>
              <a:sym typeface="Montserrat"/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Calibri"/>
                <a:sym typeface="Montserrat"/>
              </a:rPr>
              <a:t>(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Calibri"/>
                <a:sym typeface="Montserrat"/>
              </a:rPr>
              <a:t>определение, правила, ограничения, разбор судебной практики и разъяснений государственных органов)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libri"/>
              <a:cs typeface="Calibri"/>
              <a:sym typeface="Montserrat"/>
            </a:endParaRPr>
          </a:p>
        </p:txBody>
      </p:sp>
      <p:sp>
        <p:nvSpPr>
          <p:cNvPr id="14" name="Google Shape;99;p2"/>
          <p:cNvSpPr txBox="1"/>
          <p:nvPr/>
        </p:nvSpPr>
        <p:spPr>
          <a:xfrm>
            <a:off x="691392" y="5182818"/>
            <a:ext cx="65520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  <a:endParaRPr lang="ru-RU" sz="24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юрист фонда </a:t>
            </a: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«Нужна помощь»</a:t>
            </a:r>
            <a:endParaRPr sz="2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Позиция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разработчиков ГК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2072640"/>
            <a:ext cx="10515600" cy="306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В Концепции </a:t>
            </a:r>
            <a:r>
              <a:rPr lang="ru-RU" sz="2000" dirty="0">
                <a:latin typeface="Cambria" panose="02040503050406030204" pitchFamily="18" charset="0"/>
              </a:rPr>
              <a:t>развития гражданского законодательства Российской Федерации, </a:t>
            </a:r>
            <a:r>
              <a:rPr lang="ru-RU" sz="2000" dirty="0" smtClean="0">
                <a:latin typeface="Cambria" panose="02040503050406030204" pitchFamily="18" charset="0"/>
              </a:rPr>
              <a:t>одобренной </a:t>
            </a:r>
            <a:r>
              <a:rPr lang="ru-RU" sz="2000" dirty="0">
                <a:latin typeface="Cambria" panose="02040503050406030204" pitchFamily="18" charset="0"/>
              </a:rPr>
              <a:t>решением Совета при Президенте РФ по кодификации и совершенствованию гражданского законодательства от 7 октября 2009 г. и </a:t>
            </a:r>
            <a:r>
              <a:rPr lang="ru-RU" sz="2000" dirty="0" smtClean="0">
                <a:latin typeface="Cambria" panose="02040503050406030204" pitchFamily="18" charset="0"/>
              </a:rPr>
              <a:t>ставшей </a:t>
            </a:r>
            <a:r>
              <a:rPr lang="ru-RU" sz="2000" dirty="0">
                <a:latin typeface="Cambria" panose="02040503050406030204" pitchFamily="18" charset="0"/>
              </a:rPr>
              <a:t>основой для изменения норм ГК </a:t>
            </a:r>
            <a:r>
              <a:rPr lang="ru-RU" sz="2000" dirty="0" smtClean="0">
                <a:latin typeface="Cambria" panose="02040503050406030204" pitchFamily="18" charset="0"/>
              </a:rPr>
              <a:t>РФ, подчеркивалось</a:t>
            </a:r>
            <a:r>
              <a:rPr lang="ru-RU" sz="2000" dirty="0">
                <a:latin typeface="Cambria" panose="02040503050406030204" pitchFamily="18" charset="0"/>
              </a:rPr>
              <a:t>, что применительно к некоммерческим организациям следует говорить не о предпринимательской, а о вспомогательной хозяйственной деятельности или о «деятельности, приносящей дополнительные доходы» (п. 1.4 разд. </a:t>
            </a:r>
            <a:r>
              <a:rPr lang="ru-RU" sz="2000" dirty="0" err="1">
                <a:latin typeface="Cambria" panose="02040503050406030204" pitchFamily="18" charset="0"/>
              </a:rPr>
              <a:t>III</a:t>
            </a:r>
            <a:r>
              <a:rPr lang="ru-RU" sz="2000" dirty="0">
                <a:latin typeface="Cambria" panose="02040503050406030204" pitchFamily="18" charset="0"/>
              </a:rPr>
              <a:t> Концепции).</a:t>
            </a:r>
          </a:p>
        </p:txBody>
      </p:sp>
    </p:spTree>
    <p:extLst>
      <p:ext uri="{BB962C8B-B14F-4D97-AF65-F5344CB8AC3E}">
        <p14:creationId xmlns:p14="http://schemas.microsoft.com/office/powerpoint/2010/main" val="111883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Позиция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Минюста России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6552" y="2877312"/>
            <a:ext cx="10515600" cy="306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«При этом ГК РФ </a:t>
            </a:r>
            <a:r>
              <a:rPr lang="ru-RU" sz="2000" b="1" dirty="0" smtClean="0">
                <a:latin typeface="Cambria" panose="02040503050406030204" pitchFamily="18" charset="0"/>
              </a:rPr>
              <a:t>не содержит прямого запрета </a:t>
            </a:r>
            <a:r>
              <a:rPr lang="ru-RU" sz="2000" dirty="0" smtClean="0">
                <a:latin typeface="Cambria" panose="02040503050406030204" pitchFamily="18" charset="0"/>
              </a:rPr>
              <a:t>на осуществление некоммерческими организациями предпринимательской деятельности. </a:t>
            </a:r>
          </a:p>
          <a:p>
            <a:pPr marL="0" indent="0" algn="just">
              <a:buFont typeface="Arial"/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Термин «приносящая доход деятельность» является </a:t>
            </a:r>
            <a:r>
              <a:rPr lang="ru-RU" sz="2000" b="1" dirty="0" smtClean="0">
                <a:latin typeface="Cambria" panose="02040503050406030204" pitchFamily="18" charset="0"/>
              </a:rPr>
              <a:t>общим родовым понятием</a:t>
            </a:r>
            <a:r>
              <a:rPr lang="ru-RU" sz="2000" dirty="0" smtClean="0">
                <a:latin typeface="Cambria" panose="02040503050406030204" pitchFamily="18" charset="0"/>
              </a:rPr>
              <a:t>, включает две категории: предпринимательская деятельность и иная приносящая доход деятельность (не являющаяся предпринимательской).</a:t>
            </a:r>
          </a:p>
          <a:p>
            <a:pPr marL="0" indent="0" algn="just">
              <a:buFont typeface="Arial"/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Следовательно, некоммерческие организации дополнительно наряду с уставной деятельностью </a:t>
            </a:r>
            <a:r>
              <a:rPr lang="ru-RU" sz="2000" b="1" dirty="0" smtClean="0">
                <a:latin typeface="Cambria" panose="02040503050406030204" pitchFamily="18" charset="0"/>
              </a:rPr>
              <a:t>могут осуществлять приносящую доход деятельность </a:t>
            </a:r>
            <a:r>
              <a:rPr lang="ru-RU" sz="2000" dirty="0" smtClean="0">
                <a:latin typeface="Cambria" panose="02040503050406030204" pitchFamily="18" charset="0"/>
              </a:rPr>
              <a:t>(как предпринимательскую деятельность, так и иную приносящую доход деятельность).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896" y="1893700"/>
            <a:ext cx="10951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Модельный устав некоммерческой организации разработан в целях оказания помощи некоммерческим организациям при подготовке их уставов 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latin typeface="Cambria" panose="02040503050406030204" pitchFamily="18" charset="0"/>
              </a:rPr>
              <a:t>11 </a:t>
            </a:r>
            <a:r>
              <a:rPr lang="ru-RU" sz="1600" b="1" dirty="0">
                <a:latin typeface="Cambria" panose="02040503050406030204" pitchFamily="18" charset="0"/>
              </a:rPr>
              <a:t>июня </a:t>
            </a:r>
            <a:r>
              <a:rPr lang="ru-RU" sz="1600" b="1" dirty="0" smtClean="0">
                <a:latin typeface="Cambria" panose="02040503050406030204" pitchFamily="18" charset="0"/>
              </a:rPr>
              <a:t>2020 г)</a:t>
            </a:r>
            <a:r>
              <a:rPr lang="ru-RU" sz="16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333333"/>
                </a:solidFill>
                <a:latin typeface="Cambria" panose="02040503050406030204" pitchFamily="18" charset="0"/>
              </a:rPr>
              <a:t>–</a:t>
            </a:r>
            <a:r>
              <a:rPr lang="en-US" sz="1600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hlinkClick r:id="rId2"/>
              </a:rPr>
              <a:t>https://minjust.gov.ru/ru/documents/7733/</a:t>
            </a:r>
            <a:r>
              <a:rPr lang="ru-RU" sz="160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9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977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Соотношение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понятий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11217" y="1723263"/>
            <a:ext cx="1697736" cy="56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Подход 2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10255" y="1671653"/>
            <a:ext cx="1697736" cy="56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Подход 1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8420" y="2542031"/>
            <a:ext cx="3992040" cy="34015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93664" y="2796792"/>
            <a:ext cx="3266421" cy="243398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Предпринимательская деятельность</a:t>
            </a:r>
          </a:p>
          <a:p>
            <a:pPr algn="ctr"/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925579" y="2796792"/>
            <a:ext cx="3266421" cy="24339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Приносящая доход деятельность</a:t>
            </a:r>
          </a:p>
          <a:p>
            <a:pPr algn="ctr"/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9194" y="2997216"/>
            <a:ext cx="244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Приносящая доход д.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8568" y="3509613"/>
            <a:ext cx="3490679" cy="243398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Предпринимательская деятельность</a:t>
            </a:r>
          </a:p>
          <a:p>
            <a:pPr algn="ctr"/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9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Правовая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коллизия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064" y="4995242"/>
            <a:ext cx="11375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Calibri"/>
              </a:rPr>
              <a:t>п. 2 ст. 10 ФЗ «Об НКО»</a:t>
            </a:r>
          </a:p>
          <a:p>
            <a:pPr indent="342900" algn="just"/>
            <a:r>
              <a:rPr lang="ru-RU" sz="1600" b="0" dirty="0" smtClean="0">
                <a:effectLst/>
                <a:latin typeface="Montserrat" panose="020B0604020202020204" charset="-52"/>
              </a:rPr>
              <a:t>2. Автономная некоммерческая организация вправе осуществлять предпринимательскую деятельность, соответствующую целям, для достижения которых создана указанная организация.</a:t>
            </a:r>
            <a:endParaRPr lang="ru-RU" sz="1600" b="0" dirty="0">
              <a:effectLst/>
              <a:latin typeface="Montserrat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064" y="2271421"/>
            <a:ext cx="11289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п. 5 и п. 8 ст. 123.24 ГК РФ</a:t>
            </a:r>
          </a:p>
          <a:p>
            <a:pPr indent="342900" algn="just"/>
            <a:r>
              <a:rPr lang="ru-RU" sz="1600" b="0" dirty="0" smtClean="0">
                <a:effectLst/>
                <a:latin typeface="Montserrat" panose="020B0604020202020204" charset="-52"/>
              </a:rPr>
              <a:t>5. Автономная некоммерческая организация </a:t>
            </a:r>
            <a:r>
              <a:rPr lang="ru-RU" sz="1600" b="1" dirty="0" smtClean="0">
                <a:effectLst/>
                <a:latin typeface="Montserrat" panose="020B0604020202020204" charset="-52"/>
              </a:rPr>
              <a:t>вправе заниматься предпринимательской деятельностью</a:t>
            </a:r>
            <a:r>
              <a:rPr lang="ru-RU" sz="1600" b="0" dirty="0" smtClean="0">
                <a:effectLst/>
                <a:latin typeface="Montserrat" panose="020B0604020202020204" charset="-52"/>
              </a:rPr>
              <a:t>, необходимой для достижения целей, ради которых она создана, и соответствующей этим целям, </a:t>
            </a:r>
            <a:r>
              <a:rPr lang="ru-RU" sz="1600" b="1" dirty="0" smtClean="0">
                <a:effectLst/>
                <a:latin typeface="Montserrat" panose="020B0604020202020204" charset="-52"/>
              </a:rPr>
              <a:t>создавая для осуществления предпринимательской деятельности хозяйственные общества или участвуя в них</a:t>
            </a:r>
            <a:r>
              <a:rPr lang="ru-RU" sz="1600" b="0" dirty="0" smtClean="0">
                <a:effectLst/>
                <a:latin typeface="Montserrat" panose="020B0604020202020204" charset="-52"/>
              </a:rPr>
              <a:t>.</a:t>
            </a:r>
            <a:endParaRPr lang="ru-RU" sz="1600" b="0" dirty="0">
              <a:effectLst/>
              <a:latin typeface="Montserrat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064" y="3775484"/>
            <a:ext cx="1133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b="0" dirty="0" smtClean="0">
                <a:effectLst/>
                <a:latin typeface="Montserrat" panose="020B0604020202020204" charset="-52"/>
              </a:rPr>
              <a:t>8. В части, не урегулированной настоящим Кодексом, правовое положение автономных некоммерческих организаций, а также права и обязанности их учредителей </a:t>
            </a:r>
            <a:r>
              <a:rPr lang="ru-RU" sz="1600" dirty="0">
                <a:latin typeface="Montserrat" panose="020B0604020202020204" charset="-52"/>
              </a:rPr>
              <a:t>устанавливаются законом</a:t>
            </a:r>
            <a:r>
              <a:rPr lang="ru-RU" sz="1600" b="0" dirty="0" smtClean="0">
                <a:effectLst/>
                <a:latin typeface="Montserrat" panose="020B0604020202020204" charset="-52"/>
              </a:rPr>
              <a:t>.</a:t>
            </a:r>
            <a:endParaRPr lang="ru-RU" sz="1600" b="0" dirty="0">
              <a:effectLst/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19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Заключение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2856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endParaRPr lang="ru-RU" sz="1800" dirty="0" smtClean="0">
              <a:latin typeface="Cambria" panose="02040503050406030204" pitchFamily="18" charset="0"/>
            </a:endParaRPr>
          </a:p>
          <a:p>
            <a:pPr marL="0" indent="0" algn="just">
              <a:buFont typeface="Arial"/>
              <a:buNone/>
            </a:pPr>
            <a:endParaRPr lang="ru-RU" sz="1800" dirty="0" smtClean="0">
              <a:latin typeface="Cambria" panose="02040503050406030204" pitchFamily="18" charset="0"/>
            </a:endParaRPr>
          </a:p>
          <a:p>
            <a:pPr marL="0" indent="0" algn="just">
              <a:buFont typeface="Arial"/>
              <a:buNone/>
            </a:pPr>
            <a:r>
              <a:rPr lang="ru-RU" sz="1800" b="1" dirty="0" smtClean="0">
                <a:latin typeface="Cambria" panose="02040503050406030204" pitchFamily="18" charset="0"/>
              </a:rPr>
              <a:t>п. 21 Постановление Пленума Верховного Суда РФ от 23.06.2015 N 25 "О применении судами некоторых положений раздела I части первой Гражданского кодекса Российской Федерации"</a:t>
            </a:r>
          </a:p>
          <a:p>
            <a:pPr marL="0" indent="0" algn="just">
              <a:buFont typeface="Arial"/>
              <a:buNone/>
            </a:pPr>
            <a:r>
              <a:rPr lang="ru-RU" sz="1800" dirty="0" smtClean="0">
                <a:latin typeface="Cambria" panose="02040503050406030204" pitchFamily="18" charset="0"/>
              </a:rPr>
              <a:t>На некоммерческую организацию в части осуществления приносящей доход деятельности распространяются положения законодательства, применимые к лицам, осуществляющим предпринимательскую деятельность (пункт 1 статьи 2, пункт 1 статьи 6 ГК РФ).</a:t>
            </a:r>
          </a:p>
          <a:p>
            <a:pPr marL="0" indent="0" algn="just">
              <a:buFont typeface="Arial"/>
              <a:buNone/>
            </a:pPr>
            <a:endParaRPr lang="ru-RU" sz="1800" dirty="0" smtClean="0">
              <a:latin typeface="Cambria" panose="02040503050406030204" pitchFamily="18" charset="0"/>
            </a:endParaRPr>
          </a:p>
          <a:p>
            <a:pPr marL="0" indent="0" algn="just">
              <a:buFont typeface="Arial"/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 algn="just">
              <a:buFont typeface="Arial"/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Что это значит?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1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Основания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для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осуществления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приносящей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доход деятельности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2316479"/>
            <a:ext cx="10515600" cy="30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400" b="1" dirty="0" smtClean="0">
                <a:latin typeface="Cambria" panose="02040503050406030204" pitchFamily="18" charset="0"/>
              </a:rPr>
              <a:t>Ограниченная (целевая) правоспособность НКО</a:t>
            </a:r>
          </a:p>
          <a:p>
            <a:pPr marL="0" indent="0">
              <a:buFont typeface="Arial"/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Font typeface="Arial"/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Font typeface="Arial"/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п. 1 ст. 49 ГК РФ</a:t>
            </a:r>
          </a:p>
          <a:p>
            <a:pPr marL="0" indent="0">
              <a:buFont typeface="Arial"/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Юридическое лицо может иметь гражданские права, соответствующие целям деятельности, предусмотренным в его учредительном документе (статья 52), и нести связанные с этой деятельностью обязанности.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3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523621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Основания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для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осуществления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приносящей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доход деятельности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2840735"/>
            <a:ext cx="10515600" cy="3336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Устав НКО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ambria" panose="02040503050406030204" pitchFamily="18" charset="0"/>
              </a:rPr>
              <a:t>указано право на осуществление приносящей доход деятельности;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ambria" panose="02040503050406030204" pitchFamily="18" charset="0"/>
              </a:rPr>
              <a:t>перечислены конкретные виды деятельности.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3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687" y="1691538"/>
            <a:ext cx="9908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ambria" panose="02040503050406030204" pitchFamily="18" charset="0"/>
              </a:rPr>
              <a:t>Некоммерческая организация может заниматься любыми видами коммерческой деятельности, если для этого нет прямого запрета в законе.</a:t>
            </a:r>
          </a:p>
          <a:p>
            <a:pPr algn="just"/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Так, например, НКО не могут </a:t>
            </a:r>
            <a:r>
              <a:rPr lang="ru-RU" sz="2400" dirty="0" smtClean="0">
                <a:latin typeface="Cambria" panose="02040503050406030204" pitchFamily="18" charset="0"/>
              </a:rPr>
              <a:t>осуществлять</a:t>
            </a:r>
            <a:r>
              <a:rPr lang="ru-RU" sz="2400" dirty="0">
                <a:latin typeface="Cambria" panose="02040503050406030204" pitchFamily="18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коммерческое </a:t>
            </a:r>
            <a:r>
              <a:rPr lang="ru-RU" sz="2400" dirty="0">
                <a:latin typeface="Cambria" panose="02040503050406030204" pitchFamily="18" charset="0"/>
              </a:rPr>
              <a:t>представительство </a:t>
            </a:r>
            <a:r>
              <a:rPr lang="ru-RU" sz="2400" b="1" dirty="0">
                <a:latin typeface="Cambria" panose="02040503050406030204" pitchFamily="18" charset="0"/>
              </a:rPr>
              <a:t>(статья 184 ГК РФ)</a:t>
            </a:r>
            <a:r>
              <a:rPr lang="ru-RU" sz="2400" dirty="0">
                <a:latin typeface="Cambria" panose="02040503050406030204" pitchFamily="18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доверительное </a:t>
            </a:r>
            <a:r>
              <a:rPr lang="ru-RU" sz="2400" dirty="0">
                <a:latin typeface="Cambria" panose="02040503050406030204" pitchFamily="18" charset="0"/>
              </a:rPr>
              <a:t>управление имуществом </a:t>
            </a:r>
            <a:r>
              <a:rPr lang="ru-RU" sz="2400" b="1" dirty="0">
                <a:latin typeface="Cambria" panose="02040503050406030204" pitchFamily="18" charset="0"/>
              </a:rPr>
              <a:t>(статья 1015 ГК РФ)</a:t>
            </a:r>
            <a:r>
              <a:rPr lang="ru-RU" sz="2400" dirty="0">
                <a:latin typeface="Cambria" panose="02040503050406030204" pitchFamily="18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частную </a:t>
            </a:r>
            <a:r>
              <a:rPr lang="ru-RU" sz="2400" dirty="0">
                <a:latin typeface="Cambria" panose="02040503050406030204" pitchFamily="18" charset="0"/>
              </a:rPr>
              <a:t>охранную деятельность </a:t>
            </a:r>
            <a:r>
              <a:rPr lang="ru-RU" sz="2400" b="1" dirty="0">
                <a:latin typeface="Cambria" panose="02040503050406030204" pitchFamily="18" charset="0"/>
              </a:rPr>
              <a:t>(статья 15 Закона РФ N 2487-1)</a:t>
            </a:r>
            <a:r>
              <a:rPr lang="ru-RU" sz="2400" dirty="0">
                <a:latin typeface="Cambria" panose="02040503050406030204" pitchFamily="18" charset="0"/>
              </a:rPr>
              <a:t>;</a:t>
            </a:r>
          </a:p>
          <a:p>
            <a:pPr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участие </a:t>
            </a:r>
            <a:r>
              <a:rPr lang="ru-RU" sz="2400" dirty="0">
                <a:latin typeface="Cambria" panose="02040503050406030204" pitchFamily="18" charset="0"/>
              </a:rPr>
              <a:t>в договоре простого товарищества о совместной деятельности, заключенного для осуществления предпринимательской деятельности </a:t>
            </a:r>
            <a:r>
              <a:rPr lang="ru-RU" sz="2400" b="1" dirty="0">
                <a:latin typeface="Cambria" panose="02040503050406030204" pitchFamily="18" charset="0"/>
              </a:rPr>
              <a:t>(статья 1041 ГК РФ)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  <a:endParaRPr lang="ru-RU" sz="2400" b="0" i="0" u="none" strike="noStrike" dirty="0"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4687" y="6069584"/>
            <a:ext cx="1107785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800" b="1" dirty="0" smtClean="0">
                <a:latin typeface="Cambria" panose="02040503050406030204" pitchFamily="18" charset="0"/>
              </a:rPr>
              <a:t>В </a:t>
            </a:r>
            <a:r>
              <a:rPr lang="ru-RU" sz="1800" b="1" dirty="0">
                <a:latin typeface="Cambria" panose="02040503050406030204" pitchFamily="18" charset="0"/>
              </a:rPr>
              <a:t>отношении всего остального НКО свободны оказывать любые услуги, продавать товары наравне с коммерческими компаниями.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5280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9837" y="2163800"/>
            <a:ext cx="994215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ru-RU" sz="3200" dirty="0">
                <a:latin typeface="Cambria" panose="02040503050406030204" pitchFamily="18" charset="0"/>
              </a:rPr>
              <a:t>И даже продавать алкоголь</a:t>
            </a:r>
            <a:r>
              <a:rPr lang="ru-RU" sz="3200" dirty="0" smtClean="0">
                <a:latin typeface="Cambria" panose="02040503050406030204" pitchFamily="18" charset="0"/>
              </a:rPr>
              <a:t>?!</a:t>
            </a:r>
            <a:endParaRPr lang="ru-RU" sz="3200" dirty="0">
              <a:latin typeface="Cambria" panose="02040503050406030204" pitchFamily="18" charset="0"/>
            </a:endParaRPr>
          </a:p>
          <a:p>
            <a:pPr fontAlgn="base">
              <a:spcAft>
                <a:spcPts val="1800"/>
              </a:spcAft>
            </a:pPr>
            <a:endParaRPr lang="ru-RU" sz="3200" dirty="0" smtClean="0">
              <a:latin typeface="Cambria" panose="02040503050406030204" pitchFamily="18" charset="0"/>
            </a:endParaRPr>
          </a:p>
          <a:p>
            <a:pPr fontAlgn="base">
              <a:spcAft>
                <a:spcPts val="1800"/>
              </a:spcAft>
            </a:pPr>
            <a:r>
              <a:rPr lang="ru-RU" sz="3200" dirty="0" smtClean="0">
                <a:latin typeface="Cambria" panose="02040503050406030204" pitchFamily="18" charset="0"/>
              </a:rPr>
              <a:t>Апелляционное </a:t>
            </a:r>
            <a:r>
              <a:rPr lang="ru-RU" sz="3200" dirty="0">
                <a:latin typeface="Cambria" panose="02040503050406030204" pitchFamily="18" charset="0"/>
              </a:rPr>
              <a:t>определение Свердловского областного суда от 9 апреля 2015 г. по делу N </a:t>
            </a:r>
            <a:r>
              <a:rPr lang="ru-RU" sz="3200" dirty="0" smtClean="0">
                <a:latin typeface="Cambria" panose="02040503050406030204" pitchFamily="18" charset="0"/>
              </a:rPr>
              <a:t>33-18/2015</a:t>
            </a:r>
          </a:p>
          <a:p>
            <a:pPr fontAlgn="base">
              <a:spcAft>
                <a:spcPts val="18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Минюст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против "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Центра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культуры и искусства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НТМК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"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351" y="2090648"/>
            <a:ext cx="1097963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Вид приносящей доход деятельности в уставе – «</a:t>
            </a:r>
            <a:r>
              <a:rPr lang="ru-RU" sz="2400" b="1" dirty="0" smtClean="0">
                <a:latin typeface="Cambria" panose="02040503050406030204" pitchFamily="18" charset="0"/>
              </a:rPr>
              <a:t>деятельность </a:t>
            </a:r>
            <a:r>
              <a:rPr lang="ru-RU" sz="2400" b="1" dirty="0">
                <a:latin typeface="Cambria" panose="02040503050406030204" pitchFamily="18" charset="0"/>
              </a:rPr>
              <a:t>ресторанов и </a:t>
            </a:r>
            <a:r>
              <a:rPr lang="ru-RU" sz="2400" b="1" dirty="0" smtClean="0">
                <a:latin typeface="Cambria" panose="02040503050406030204" pitchFamily="18" charset="0"/>
              </a:rPr>
              <a:t>кафе</a:t>
            </a:r>
            <a:r>
              <a:rPr lang="ru-RU" sz="2400" dirty="0" smtClean="0">
                <a:latin typeface="Cambria" panose="02040503050406030204" pitchFamily="18" charset="0"/>
              </a:rPr>
              <a:t>». </a:t>
            </a:r>
          </a:p>
          <a:p>
            <a:pPr fontAlgn="base">
              <a:spcAft>
                <a:spcPts val="18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Как отметил </a:t>
            </a:r>
            <a:r>
              <a:rPr lang="ru-RU" sz="2400" dirty="0">
                <a:latin typeface="Cambria" panose="02040503050406030204" pitchFamily="18" charset="0"/>
              </a:rPr>
              <a:t>суд, согласно уставу названное учреждение осуществляет свою деятельность </a:t>
            </a:r>
            <a:r>
              <a:rPr lang="ru-RU" sz="2400" b="1" dirty="0">
                <a:latin typeface="Cambria" panose="02040503050406030204" pitchFamily="18" charset="0"/>
              </a:rPr>
              <a:t>в целях организации досуга работников, досуга членов их семей, пенсионеров и населения</a:t>
            </a:r>
            <a:r>
              <a:rPr lang="ru-RU" sz="2400" dirty="0">
                <a:latin typeface="Cambria" panose="02040503050406030204" pitchFamily="18" charset="0"/>
              </a:rPr>
              <a:t>, обеспечения всех необходимых условий для удовлетворения гражданами своих культурных потребностей. </a:t>
            </a:r>
            <a:endParaRPr lang="ru-RU" sz="2400" dirty="0" smtClean="0">
              <a:latin typeface="Cambria" panose="02040503050406030204" pitchFamily="18" charset="0"/>
            </a:endParaRPr>
          </a:p>
          <a:p>
            <a:pPr fontAlgn="base">
              <a:spcAft>
                <a:spcPts val="18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Запрет </a:t>
            </a:r>
            <a:r>
              <a:rPr lang="ru-RU" sz="2400" dirty="0">
                <a:latin typeface="Cambria" panose="02040503050406030204" pitchFamily="18" charset="0"/>
              </a:rPr>
              <a:t>на осуществление предпринимательской деятельности, связанной с оборотом алкогольной продукции, некоммерческими организациями, в том числе организациями культуры, законодательством не установлен</a:t>
            </a:r>
            <a:endParaRPr lang="ru-RU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3138" y="509032"/>
            <a:ext cx="9489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Calibri"/>
              </a:rPr>
              <a:t>Обо мне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Воробьев Константин, 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юрист фонда 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«Нужна помощь»</a:t>
            </a:r>
            <a:b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ru-RU" sz="2400" dirty="0">
              <a:latin typeface="Cambria" panose="02040503050406030204" pitchFamily="18" charset="0"/>
            </a:endParaRPr>
          </a:p>
          <a:p>
            <a:pPr marL="12700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302F2C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более 5 лет работы в некоммерческом секторе;</a:t>
            </a:r>
          </a:p>
          <a:p>
            <a:pPr marL="12700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mbria" panose="02040503050406030204" pitchFamily="18" charset="0"/>
              </a:rPr>
              <a:t> магистратура и аспирантура со специализацией на правовых проблемах деятельности НКО;</a:t>
            </a:r>
          </a:p>
          <a:p>
            <a:pPr marL="12700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mbria" panose="02040503050406030204" pitchFamily="18" charset="0"/>
              </a:rPr>
              <a:t> 10 научных и 30 публицистических статей о юридических аспектах работы НКО;</a:t>
            </a:r>
          </a:p>
          <a:p>
            <a:pPr marL="12700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mbria" panose="02040503050406030204" pitchFamily="18" charset="0"/>
              </a:rPr>
              <a:t> волонтер </a:t>
            </a:r>
            <a:r>
              <a:rPr lang="ru-RU" sz="2400" dirty="0" err="1">
                <a:latin typeface="Cambria" panose="02040503050406030204" pitchFamily="18" charset="0"/>
              </a:rPr>
              <a:t>ProCharity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752" y="2304650"/>
            <a:ext cx="1017438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Cambria" panose="02040503050406030204" pitchFamily="18" charset="0"/>
              </a:rPr>
              <a:t>Непосредственно коммерческая деятельность должна быть направлена на достижение уставных целей?</a:t>
            </a:r>
          </a:p>
          <a:p>
            <a:pPr lvl="0" algn="ctr" fontAlgn="base">
              <a:spcAft>
                <a:spcPts val="1800"/>
              </a:spcAft>
            </a:pPr>
            <a:r>
              <a:rPr lang="ru-RU" sz="4400" b="1" dirty="0" smtClean="0">
                <a:latin typeface="Cambria" panose="02040503050406030204" pitchFamily="18" charset="0"/>
              </a:rPr>
              <a:t>?</a:t>
            </a:r>
            <a:endParaRPr lang="ru-RU" sz="4400" b="1" dirty="0" smtClean="0">
              <a:latin typeface="Cambria" panose="02040503050406030204" pitchFamily="18" charset="0"/>
            </a:endParaRPr>
          </a:p>
          <a:p>
            <a:pPr marL="342900" lvl="0" indent="-34290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Cambria" panose="02040503050406030204" pitchFamily="18" charset="0"/>
              </a:rPr>
              <a:t>Достаточно, чтобы доход от такой деятельности был направлен на достижение уставных целей?</a:t>
            </a:r>
            <a:endParaRPr lang="ru-RU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9837" y="2129167"/>
            <a:ext cx="9113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На рассмотрении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Верховного суда </a:t>
            </a:r>
            <a:r>
              <a:rPr lang="ru-RU" sz="2800" dirty="0">
                <a:latin typeface="Cambria" panose="02040503050406030204" pitchFamily="18" charset="0"/>
              </a:rPr>
              <a:t>в 2017 году было дело «Минюст России против Международной конфедерации художников</a:t>
            </a:r>
            <a:r>
              <a:rPr lang="ru-RU" sz="2800" dirty="0" smtClean="0">
                <a:latin typeface="Cambria" panose="02040503050406030204" pitchFamily="18" charset="0"/>
              </a:rPr>
              <a:t>»</a:t>
            </a:r>
          </a:p>
          <a:p>
            <a:endParaRPr lang="ru-RU" sz="2800" b="1" dirty="0" smtClean="0">
              <a:latin typeface="Cambria" panose="02040503050406030204" pitchFamily="18" charset="0"/>
            </a:endParaRPr>
          </a:p>
          <a:p>
            <a:endParaRPr lang="ru-RU" sz="2800" b="1" dirty="0">
              <a:latin typeface="Cambria" panose="02040503050406030204" pitchFamily="18" charset="0"/>
            </a:endParaRPr>
          </a:p>
          <a:p>
            <a:r>
              <a:rPr lang="ru-RU" sz="2800" b="1" dirty="0" smtClean="0">
                <a:latin typeface="Cambria" panose="02040503050406030204" pitchFamily="18" charset="0"/>
              </a:rPr>
              <a:t>Некоммерческая </a:t>
            </a:r>
            <a:r>
              <a:rPr lang="ru-RU" sz="2800" b="1" dirty="0">
                <a:latin typeface="Cambria" panose="02040503050406030204" pitchFamily="18" charset="0"/>
              </a:rPr>
              <a:t>организация на постоянной основе сдавала в аренду имущество коммерческим организациям, а доход направляла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 уставные цели.</a:t>
            </a:r>
          </a:p>
        </p:txBody>
      </p:sp>
    </p:spTree>
    <p:extLst>
      <p:ext uri="{BB962C8B-B14F-4D97-AF65-F5344CB8AC3E}">
        <p14:creationId xmlns:p14="http://schemas.microsoft.com/office/powerpoint/2010/main" val="16958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448" y="2592205"/>
            <a:ext cx="10911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Верховный суд </a:t>
            </a:r>
            <a:r>
              <a:rPr lang="ru-RU" sz="2800" dirty="0" smtClean="0">
                <a:latin typeface="Cambria" panose="02040503050406030204" pitchFamily="18" charset="0"/>
              </a:rPr>
              <a:t>в решении указал</a:t>
            </a:r>
          </a:p>
          <a:p>
            <a:endParaRPr lang="ru-RU" sz="2800" dirty="0">
              <a:latin typeface="Cambria" panose="02040503050406030204" pitchFamily="18" charset="0"/>
            </a:endParaRPr>
          </a:p>
          <a:p>
            <a:r>
              <a:rPr lang="ru-RU" sz="2800" b="1" dirty="0" smtClean="0">
                <a:latin typeface="Cambria" panose="02040503050406030204" pitchFamily="18" charset="0"/>
              </a:rPr>
              <a:t>Недостаточно</a:t>
            </a:r>
            <a:r>
              <a:rPr lang="ru-RU" sz="2800" dirty="0" smtClean="0">
                <a:latin typeface="Cambria" panose="02040503050406030204" pitchFamily="18" charset="0"/>
              </a:rPr>
              <a:t> </a:t>
            </a:r>
            <a:r>
              <a:rPr lang="ru-RU" sz="2800" dirty="0">
                <a:latin typeface="Cambria" panose="02040503050406030204" pitchFamily="18" charset="0"/>
              </a:rPr>
              <a:t>только использовать вырученные от сдачи в аренду деньги в соответствии с уставными целями и задачами — предпринимательская деятельность </a:t>
            </a:r>
            <a:r>
              <a:rPr lang="ru-RU" sz="2800" b="1" dirty="0">
                <a:latin typeface="Cambria" panose="02040503050406030204" pitchFamily="18" charset="0"/>
              </a:rPr>
              <a:t>должна непосредственно служить достижению уставных целей, ради которых организация создана</a:t>
            </a:r>
            <a:r>
              <a:rPr lang="ru-RU" sz="28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15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503" y="2536823"/>
            <a:ext cx="8449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ambria" panose="02040503050406030204" pitchFamily="18" charset="0"/>
              </a:rPr>
              <a:t>Может ли НКО осуществлять только приносящую доход деятельность?</a:t>
            </a:r>
            <a:endParaRPr lang="ru-RU" sz="3600" b="1" dirty="0">
              <a:latin typeface="Cambria" panose="02040503050406030204" pitchFamily="18" charset="0"/>
            </a:endParaRPr>
          </a:p>
          <a:p>
            <a:r>
              <a:rPr lang="ru-RU" sz="1800" dirty="0">
                <a:latin typeface="Cambria" panose="02040503050406030204" pitchFamily="18" charset="0"/>
              </a:rPr>
              <a:t/>
            </a:r>
            <a:br>
              <a:rPr lang="ru-RU" sz="1800" dirty="0">
                <a:latin typeface="Cambria" panose="02040503050406030204" pitchFamily="18" charset="0"/>
              </a:rPr>
            </a:br>
            <a:endParaRPr lang="ru-RU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124" y="2187164"/>
            <a:ext cx="1101531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mbria" panose="02040503050406030204" pitchFamily="18" charset="0"/>
              </a:rPr>
              <a:t>решение </a:t>
            </a:r>
            <a:r>
              <a:rPr lang="ru-RU" sz="2400" b="1" dirty="0">
                <a:latin typeface="Cambria" panose="02040503050406030204" pitchFamily="18" charset="0"/>
              </a:rPr>
              <a:t>Промышленного районного суда г. Смоленска от 12 апреля 2019 года по делу № 2а-1067/2019 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pPr algn="just"/>
            <a:endParaRPr lang="ru-RU" sz="2400" b="1" dirty="0">
              <a:latin typeface="Cambria" panose="020405030504060302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Прокурор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Смоленской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области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</a:rPr>
              <a:t>против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АНО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«Хозрасчетная поликлиника» </a:t>
            </a:r>
          </a:p>
          <a:p>
            <a:pPr algn="just"/>
            <a:r>
              <a:rPr lang="ru-RU" sz="2400" b="1" dirty="0">
                <a:latin typeface="Cambria" panose="02040503050406030204" pitchFamily="18" charset="0"/>
              </a:rPr>
              <a:t/>
            </a:r>
            <a:br>
              <a:rPr lang="ru-RU" sz="2400" b="1" dirty="0">
                <a:latin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</a:rPr>
              <a:t>Судом </a:t>
            </a:r>
            <a:r>
              <a:rPr lang="ru-RU" sz="2400" b="1" dirty="0">
                <a:latin typeface="Cambria" panose="02040503050406030204" pitchFamily="18" charset="0"/>
              </a:rPr>
              <a:t>установлено, что медицинская деятельность осуществлялась только путем оказания платных медицинских услуг физическим и юридическим лицам. Иная деятельность, предусмотренная Уставом, то есть некоммерческая деятельность, в 2015-2018 годах организацией не осуществлялась.</a:t>
            </a:r>
            <a:r>
              <a:rPr lang="ru-RU" sz="1050" dirty="0">
                <a:latin typeface="Times New Roman" panose="02020603050405020304" pitchFamily="18" charset="0"/>
              </a:rPr>
              <a:t> </a:t>
            </a:r>
            <a:endParaRPr lang="ru-RU" sz="1050" dirty="0"/>
          </a:p>
          <a:p>
            <a:r>
              <a:rPr lang="ru-RU" sz="1050" dirty="0"/>
              <a:t/>
            </a:r>
            <a:br>
              <a:rPr lang="ru-RU" sz="1050" dirty="0"/>
            </a:b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6012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880" y="2139792"/>
            <a:ext cx="10094976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ru-RU" sz="1800" dirty="0">
                <a:latin typeface="Cambria" panose="02040503050406030204" pitchFamily="18" charset="0"/>
              </a:rPr>
              <a:t>При этом суд посчитал, что деятельность НКО по: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 разовому </a:t>
            </a:r>
            <a:r>
              <a:rPr lang="ru-RU" sz="1800" dirty="0">
                <a:latin typeface="Cambria" panose="02040503050406030204" pitchFamily="18" charset="0"/>
              </a:rPr>
              <a:t>выделению медработника по просьбе Администрации г. </a:t>
            </a:r>
            <a:r>
              <a:rPr lang="ru-RU" sz="1800" dirty="0">
                <a:latin typeface="Cambria" panose="02040503050406030204" pitchFamily="18" charset="0"/>
              </a:rPr>
              <a:t>Смоленска для обеспечения празднования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«Дня рыбака»</a:t>
            </a:r>
            <a:r>
              <a:rPr lang="ru-RU" sz="1800" dirty="0">
                <a:latin typeface="Cambria" panose="02040503050406030204" pitchFamily="18" charset="0"/>
              </a:rPr>
              <a:t>,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подготовке и размещению за 5-ть лет деятельности 5-ти короткометражных представленных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видеороликов</a:t>
            </a:r>
            <a:r>
              <a:rPr lang="ru-RU" sz="1800" dirty="0">
                <a:latin typeface="Cambria" panose="02040503050406030204" pitchFamily="18" charset="0"/>
              </a:rPr>
              <a:t> по вопросам профилактики туберкулеза, ВИЧ, инсульта, простудных заболеваний, длительностью от 2-х до 5-ти минут,</a:t>
            </a:r>
          </a:p>
          <a:p>
            <a:pPr algn="just">
              <a:spcAft>
                <a:spcPts val="1000"/>
              </a:spcAft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 имеет постоянного характера и направлена на создание формальной видимости некоммерческой деятельности</a:t>
            </a:r>
            <a:r>
              <a:rPr lang="ru-RU" sz="18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endParaRPr lang="ru-RU" sz="1800" dirty="0">
              <a:latin typeface="Cambria" panose="020405030504060302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dirty="0">
                <a:latin typeface="Cambria" panose="02040503050406030204" pitchFamily="18" charset="0"/>
              </a:rPr>
              <a:t>В итоге, нарушение признано судом самостоятельным основанием для “</a:t>
            </a:r>
            <a:r>
              <a:rPr lang="ru-RU" sz="1800" b="1" dirty="0">
                <a:latin typeface="Cambria" panose="02040503050406030204" pitchFamily="18" charset="0"/>
              </a:rPr>
              <a:t>ликвидации некоммерческой организации, осуществляющей в нарушение закона деятельность, не соответствующую целям ее создания, направленную только на получение прибыли, и напротив не осуществляющей деятельности таким целям соответствующей</a:t>
            </a:r>
            <a:r>
              <a:rPr lang="ru-RU" sz="1800" dirty="0">
                <a:latin typeface="Cambria" panose="020405030504060302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830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IV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Виды коммерческой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880" y="2139792"/>
            <a:ext cx="1009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ru-RU" sz="2800" b="1" dirty="0">
                <a:latin typeface="Cambria" panose="02040503050406030204" pitchFamily="18" charset="0"/>
              </a:rPr>
              <a:t>Кассовый аппарат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1880" y="3128933"/>
            <a:ext cx="8893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При расчётах с </a:t>
            </a:r>
            <a:r>
              <a:rPr lang="ru-RU" sz="2000" dirty="0" smtClean="0">
                <a:latin typeface="Cambria" panose="02040503050406030204" pitchFamily="18" charset="0"/>
              </a:rPr>
              <a:t>гражданами за </a:t>
            </a:r>
            <a:r>
              <a:rPr lang="ru-RU" sz="2000" dirty="0">
                <a:latin typeface="Cambria" panose="02040503050406030204" pitchFamily="18" charset="0"/>
              </a:rPr>
              <a:t>реализацию товаров</a:t>
            </a:r>
            <a:r>
              <a:rPr lang="ru-RU" sz="2000" dirty="0" smtClean="0">
                <a:latin typeface="Cambria" panose="02040503050406030204" pitchFamily="18" charset="0"/>
              </a:rPr>
              <a:t>, </a:t>
            </a:r>
            <a:r>
              <a:rPr lang="ru-RU" sz="2000" dirty="0">
                <a:latin typeface="Cambria" panose="02040503050406030204" pitchFamily="18" charset="0"/>
              </a:rPr>
              <a:t>выполнение работ или оказание услуг НКО </a:t>
            </a:r>
            <a:r>
              <a:rPr lang="ru-RU" sz="2000" dirty="0" smtClean="0">
                <a:latin typeface="Cambria" panose="02040503050406030204" pitchFamily="18" charset="0"/>
              </a:rPr>
              <a:t>должен быть использован </a:t>
            </a:r>
            <a:r>
              <a:rPr lang="ru-RU" sz="2000" dirty="0">
                <a:latin typeface="Cambria" panose="02040503050406030204" pitchFamily="18" charset="0"/>
              </a:rPr>
              <a:t>кассовый аппарат </a:t>
            </a:r>
            <a:r>
              <a:rPr lang="ru-RU" sz="2000" dirty="0" smtClean="0">
                <a:latin typeface="Cambria" panose="02040503050406030204" pitchFamily="18" charset="0"/>
              </a:rPr>
              <a:t>(онлайн-касса).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880" y="4384429"/>
            <a:ext cx="6394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Можно </a:t>
            </a:r>
            <a:r>
              <a:rPr lang="ru-RU" sz="2000" b="1" dirty="0">
                <a:latin typeface="Cambria" panose="02040503050406030204" pitchFamily="18" charset="0"/>
              </a:rPr>
              <a:t>не применять </a:t>
            </a:r>
            <a:r>
              <a:rPr lang="ru-RU" sz="2000" dirty="0">
                <a:latin typeface="Cambria" panose="02040503050406030204" pitchFamily="18" charset="0"/>
              </a:rPr>
              <a:t>кассовый </a:t>
            </a:r>
            <a:r>
              <a:rPr lang="ru-RU" sz="2000" dirty="0" smtClean="0">
                <a:latin typeface="Cambria" panose="02040503050406030204" pitchFamily="18" charset="0"/>
              </a:rPr>
              <a:t>аппарат, если НКО: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</a:rPr>
              <a:t>осуществляет присмотр </a:t>
            </a:r>
            <a:r>
              <a:rPr lang="ru-RU" sz="2000" dirty="0">
                <a:latin typeface="Cambria" panose="02040503050406030204" pitchFamily="18" charset="0"/>
              </a:rPr>
              <a:t>и </a:t>
            </a:r>
            <a:r>
              <a:rPr lang="ru-RU" sz="2000" dirty="0" smtClean="0">
                <a:latin typeface="Cambria" panose="02040503050406030204" pitchFamily="18" charset="0"/>
              </a:rPr>
              <a:t>уход </a:t>
            </a:r>
            <a:r>
              <a:rPr lang="ru-RU" sz="2000" dirty="0">
                <a:latin typeface="Cambria" panose="02040503050406030204" pitchFamily="18" charset="0"/>
              </a:rPr>
              <a:t>за детьми, престарелыми и инвалидами,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</a:rPr>
              <a:t>реализует изделия </a:t>
            </a:r>
            <a:r>
              <a:rPr lang="ru-RU" sz="2000" dirty="0">
                <a:latin typeface="Cambria" panose="02040503050406030204" pitchFamily="18" charset="0"/>
              </a:rPr>
              <a:t>народных художественных </a:t>
            </a:r>
            <a:r>
              <a:rPr lang="ru-RU" sz="2000" dirty="0" smtClean="0">
                <a:latin typeface="Cambria" panose="02040503050406030204" pitchFamily="18" charset="0"/>
              </a:rPr>
              <a:t>промыслов,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</a:rPr>
              <a:t>осуществляет торговлю </a:t>
            </a:r>
            <a:r>
              <a:rPr lang="ru-RU" sz="2000" dirty="0">
                <a:latin typeface="Cambria" panose="02040503050406030204" pitchFamily="18" charset="0"/>
              </a:rPr>
              <a:t>на ярмарках.</a:t>
            </a:r>
          </a:p>
        </p:txBody>
      </p:sp>
    </p:spTree>
    <p:extLst>
      <p:ext uri="{BB962C8B-B14F-4D97-AF65-F5344CB8AC3E}">
        <p14:creationId xmlns:p14="http://schemas.microsoft.com/office/powerpoint/2010/main" val="32778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Источники финансирования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коммерческой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8384" y="2292277"/>
            <a:ext cx="6559296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mbria" panose="02040503050406030204" pitchFamily="18" charset="0"/>
              </a:rPr>
              <a:t>пожертвования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mbria" panose="02040503050406030204" pitchFamily="18" charset="0"/>
              </a:rPr>
              <a:t>гранты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mbria" panose="02040503050406030204" pitchFamily="18" charset="0"/>
              </a:rPr>
              <a:t>займы (кредиты)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mbria" panose="02040503050406030204" pitchFamily="18" charset="0"/>
              </a:rPr>
              <a:t>взносы учредителя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mbria" panose="02040503050406030204" pitchFamily="18" charset="0"/>
              </a:rPr>
              <a:t>доход от продажи товаров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mbria" panose="02040503050406030204" pitchFamily="18" charset="0"/>
              </a:rPr>
              <a:t>дарения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b="1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9291" y="3312617"/>
            <a:ext cx="6944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ru-RU" sz="8800" b="1" dirty="0" smtClean="0">
                <a:latin typeface="Cambria" panose="02040503050406030204" pitchFamily="18" charset="0"/>
              </a:rPr>
              <a:t>?</a:t>
            </a:r>
            <a:endParaRPr lang="ru-RU" sz="8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Источники финансирования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коммерческой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8384" y="2292277"/>
            <a:ext cx="6559296" cy="428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пожертвования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гранты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займы (кредиты)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взносы учредителя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доход от продажи товаров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дарения</a:t>
            </a: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b="1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Источники финансирования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коммерческой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9837" y="2110815"/>
            <a:ext cx="91561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mbria" panose="02040503050406030204" pitchFamily="18" charset="0"/>
              </a:rPr>
              <a:t>Письмо Минфина </a:t>
            </a:r>
            <a:r>
              <a:rPr lang="ru-RU" sz="2400" b="1" dirty="0">
                <a:latin typeface="Cambria" panose="02040503050406030204" pitchFamily="18" charset="0"/>
              </a:rPr>
              <a:t>России от 21.04.2017 N 03-03-06/2/24359 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pPr algn="just"/>
            <a:endParaRPr lang="ru-RU" sz="1800" dirty="0">
              <a:latin typeface="Cambria" panose="02040503050406030204" pitchFamily="18" charset="0"/>
            </a:endParaRPr>
          </a:p>
          <a:p>
            <a:pPr algn="just"/>
            <a:r>
              <a:rPr lang="ru-RU" sz="1800" dirty="0" smtClean="0">
                <a:latin typeface="Cambria" panose="02040503050406030204" pitchFamily="18" charset="0"/>
              </a:rPr>
              <a:t>«Пожертвования </a:t>
            </a:r>
            <a:r>
              <a:rPr lang="ru-RU" sz="1800" dirty="0">
                <a:latin typeface="Cambria" panose="02040503050406030204" pitchFamily="18" charset="0"/>
              </a:rPr>
              <a:t>могут быть направлены только на содержание и ведение уставной некоммерческой </a:t>
            </a:r>
            <a:r>
              <a:rPr lang="ru-RU" sz="1800" dirty="0" smtClean="0">
                <a:latin typeface="Cambria" panose="02040503050406030204" pitchFamily="18" charset="0"/>
              </a:rPr>
              <a:t>деятельности». </a:t>
            </a:r>
          </a:p>
          <a:p>
            <a:pPr algn="just"/>
            <a:endParaRPr lang="ru-RU" sz="1800" dirty="0">
              <a:latin typeface="Cambria" panose="02040503050406030204" pitchFamily="18" charset="0"/>
            </a:endParaRPr>
          </a:p>
          <a:p>
            <a:pPr algn="just"/>
            <a:r>
              <a:rPr lang="ru-RU" sz="1800" dirty="0" smtClean="0">
                <a:latin typeface="Cambria" panose="02040503050406030204" pitchFamily="18" charset="0"/>
              </a:rPr>
              <a:t>Они </a:t>
            </a:r>
            <a:r>
              <a:rPr lang="ru-RU" sz="1800" dirty="0">
                <a:latin typeface="Cambria" panose="02040503050406030204" pitchFamily="18" charset="0"/>
              </a:rPr>
              <a:t>не могут быть использованы в </a:t>
            </a:r>
            <a:r>
              <a:rPr lang="ru-RU" sz="1800" dirty="0" smtClean="0">
                <a:latin typeface="Cambria" panose="02040503050406030204" pitchFamily="18" charset="0"/>
              </a:rPr>
              <a:t>приносящей доход </a:t>
            </a:r>
            <a:r>
              <a:rPr lang="ru-RU" sz="1800" dirty="0">
                <a:latin typeface="Cambria" panose="02040503050406030204" pitchFamily="18" charset="0"/>
              </a:rPr>
              <a:t>деятельности (в том числе для предоставления займов</a:t>
            </a:r>
            <a:r>
              <a:rPr lang="ru-RU" sz="1800" dirty="0">
                <a:latin typeface="Cambria" panose="02040503050406030204" pitchFamily="18" charset="0"/>
              </a:rPr>
              <a:t>), поскольку </a:t>
            </a:r>
            <a:r>
              <a:rPr lang="ru-RU" sz="1800" dirty="0" smtClean="0">
                <a:latin typeface="Cambria" panose="02040503050406030204" pitchFamily="18" charset="0"/>
              </a:rPr>
              <a:t>такая </a:t>
            </a:r>
            <a:r>
              <a:rPr lang="ru-RU" sz="1800" dirty="0">
                <a:latin typeface="Cambria" panose="02040503050406030204" pitchFamily="18" charset="0"/>
              </a:rPr>
              <a:t>деятельность является дополнительной, вспомогательной по отношению к основной (уставной) </a:t>
            </a:r>
            <a:r>
              <a:rPr lang="ru-RU" sz="1800" dirty="0" smtClean="0">
                <a:latin typeface="Cambria" panose="02040503050406030204" pitchFamily="18" charset="0"/>
              </a:rPr>
              <a:t>деятельности. </a:t>
            </a:r>
            <a:r>
              <a:rPr lang="ru-RU" sz="1800" dirty="0">
                <a:latin typeface="Cambria" panose="02040503050406030204" pitchFamily="18" charset="0"/>
              </a:rPr>
              <a:t>В противном случае безвозмездно полученные средства подлежат налоговому </a:t>
            </a:r>
            <a:r>
              <a:rPr lang="ru-RU" sz="1800" dirty="0" smtClean="0">
                <a:latin typeface="Cambria" panose="02040503050406030204" pitchFamily="18" charset="0"/>
              </a:rPr>
              <a:t>учету.</a:t>
            </a:r>
          </a:p>
          <a:p>
            <a:pPr algn="just"/>
            <a:endParaRPr lang="ru-RU" sz="1800" dirty="0">
              <a:latin typeface="Cambria" panose="02040503050406030204" pitchFamily="18" charset="0"/>
            </a:endParaRPr>
          </a:p>
          <a:p>
            <a:pPr algn="just"/>
            <a:r>
              <a:rPr lang="ru-RU" sz="1800" dirty="0" smtClean="0">
                <a:latin typeface="Cambria" panose="02040503050406030204" pitchFamily="18" charset="0"/>
              </a:rPr>
              <a:t>(также </a:t>
            </a:r>
            <a:r>
              <a:rPr lang="ru-RU" sz="1800" dirty="0">
                <a:latin typeface="Cambria" panose="02040503050406030204" pitchFamily="18" charset="0"/>
              </a:rPr>
              <a:t>письма Минфина России </a:t>
            </a:r>
            <a:r>
              <a:rPr lang="ru-RU" sz="1800" dirty="0">
                <a:latin typeface="Cambria" panose="02040503050406030204" pitchFamily="18" charset="0"/>
                <a:hlinkClick r:id="rId2"/>
              </a:rPr>
              <a:t>от 31.08.2015 N 03-03-06/4/50052</a:t>
            </a:r>
            <a:r>
              <a:rPr lang="ru-RU" sz="1800" dirty="0">
                <a:latin typeface="Cambria" panose="02040503050406030204" pitchFamily="18" charset="0"/>
              </a:rPr>
              <a:t>, </a:t>
            </a:r>
            <a:r>
              <a:rPr lang="ru-RU" sz="1800" dirty="0">
                <a:latin typeface="Cambria" panose="02040503050406030204" pitchFamily="18" charset="0"/>
                <a:hlinkClick r:id="rId3"/>
              </a:rPr>
              <a:t>от 20.10.2014 N 03-03-06/4/52627</a:t>
            </a:r>
            <a:r>
              <a:rPr lang="ru-RU" sz="1800" dirty="0">
                <a:latin typeface="Cambria" panose="02040503050406030204" pitchFamily="18" charset="0"/>
              </a:rPr>
              <a:t>, </a:t>
            </a:r>
            <a:r>
              <a:rPr lang="ru-RU" sz="1800" dirty="0" err="1">
                <a:latin typeface="Cambria" panose="02040503050406030204" pitchFamily="18" charset="0"/>
              </a:rPr>
              <a:t>УФНС</a:t>
            </a:r>
            <a:r>
              <a:rPr lang="ru-RU" sz="1800" dirty="0">
                <a:latin typeface="Cambria" panose="02040503050406030204" pitchFamily="18" charset="0"/>
              </a:rPr>
              <a:t> России по г. Москве </a:t>
            </a:r>
            <a:r>
              <a:rPr lang="ru-RU" sz="1800" dirty="0">
                <a:latin typeface="Cambria" panose="02040503050406030204" pitchFamily="18" charset="0"/>
                <a:hlinkClick r:id="rId4"/>
              </a:rPr>
              <a:t>от 04.03.2011 N 16-15/020458</a:t>
            </a:r>
            <a:r>
              <a:rPr lang="ru-RU" sz="1800" dirty="0">
                <a:latin typeface="Cambria" panose="02040503050406030204" pitchFamily="18" charset="0"/>
              </a:rPr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1036450" y="490050"/>
            <a:ext cx="65520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Calibri"/>
                <a:sym typeface="Montserrat"/>
              </a:rPr>
              <a:t>План</a:t>
            </a:r>
            <a:endParaRPr sz="4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libri"/>
              <a:cs typeface="Calibri"/>
              <a:sym typeface="Montserra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buFont typeface="Arial"/>
              <a:buAutoNum type="romanUcPeriod"/>
            </a:pPr>
            <a:r>
              <a:rPr lang="ru-RU" b="1" dirty="0" smtClean="0">
                <a:latin typeface="Montserrat" panose="020B0604020202020204" charset="-52"/>
              </a:rPr>
              <a:t>Источники</a:t>
            </a:r>
          </a:p>
          <a:p>
            <a:pPr marL="571500" indent="-571500">
              <a:buFont typeface="Arial"/>
              <a:buAutoNum type="romanUcPeriod"/>
            </a:pPr>
            <a:r>
              <a:rPr lang="ru-RU" b="1" dirty="0" smtClean="0">
                <a:latin typeface="Montserrat" panose="020B0604020202020204" charset="-52"/>
              </a:rPr>
              <a:t>Соотношение понятий</a:t>
            </a:r>
          </a:p>
          <a:p>
            <a:pPr marL="571500" indent="-571500">
              <a:buFont typeface="Arial"/>
              <a:buAutoNum type="romanUcPeriod"/>
            </a:pPr>
            <a:r>
              <a:rPr lang="ru-RU" b="1" dirty="0" smtClean="0">
                <a:latin typeface="Montserrat" panose="020B0604020202020204" charset="-52"/>
              </a:rPr>
              <a:t>Основания</a:t>
            </a:r>
          </a:p>
          <a:p>
            <a:pPr marL="571500" indent="-571500">
              <a:buFont typeface="Arial"/>
              <a:buAutoNum type="romanUcPeriod"/>
            </a:pPr>
            <a:r>
              <a:rPr lang="ru-RU" b="1" dirty="0" smtClean="0">
                <a:latin typeface="Montserrat" panose="020B0604020202020204" charset="-52"/>
              </a:rPr>
              <a:t>Виды деятельности</a:t>
            </a:r>
          </a:p>
          <a:p>
            <a:pPr marL="571500" indent="-571500">
              <a:buFont typeface="Arial"/>
              <a:buAutoNum type="romanUcPeriod"/>
            </a:pPr>
            <a:r>
              <a:rPr lang="ru-RU" b="1" dirty="0" smtClean="0">
                <a:latin typeface="Montserrat" panose="020B0604020202020204" charset="-52"/>
              </a:rPr>
              <a:t>Источники финансирования</a:t>
            </a:r>
          </a:p>
          <a:p>
            <a:pPr marL="571500" indent="-571500">
              <a:buFont typeface="Arial"/>
              <a:buAutoNum type="romanUcPeriod"/>
            </a:pPr>
            <a:r>
              <a:rPr lang="ru-RU" b="1" dirty="0" smtClean="0">
                <a:latin typeface="Montserrat" panose="020B0604020202020204" charset="-52"/>
              </a:rPr>
              <a:t>Распространение информации</a:t>
            </a:r>
            <a:endParaRPr lang="ru-RU" b="1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7291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Источники финансирования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коммерческой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деятельности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9837" y="2013279"/>
            <a:ext cx="9156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Cambria" panose="02040503050406030204" pitchFamily="18" charset="0"/>
              </a:rPr>
              <a:t>Раздельный учет</a:t>
            </a:r>
          </a:p>
          <a:p>
            <a:pPr algn="just"/>
            <a:endParaRPr lang="ru-RU" sz="2800" b="1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Не </a:t>
            </a:r>
            <a:r>
              <a:rPr lang="ru-RU" sz="2000" dirty="0">
                <a:latin typeface="Cambria" panose="02040503050406030204" pitchFamily="18" charset="0"/>
              </a:rPr>
              <a:t>допустимо смешивать доходы и расходы по целевым поступлениями/финансированию: пожертвованиям, грантам, взносам учредителя, участников и приносящей доход деятельности.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Целевые средства </a:t>
            </a:r>
            <a:r>
              <a:rPr lang="ru-RU" sz="2000" dirty="0">
                <a:latin typeface="Cambria" panose="02040503050406030204" pitchFamily="18" charset="0"/>
              </a:rPr>
              <a:t>освобождаются от налогообложения лишь в случае, если организация соблюдает раздельный учет доходов и расходов.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Доходы </a:t>
            </a:r>
            <a:r>
              <a:rPr lang="ru-RU" sz="2000" dirty="0">
                <a:latin typeface="Cambria" panose="02040503050406030204" pitchFamily="18" charset="0"/>
              </a:rPr>
              <a:t>от приносящей доход деятельности всегда облагаются налогом — в соответствии с применяемой системой налогообложения, поэтому требуется особое внимание за их учетом.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2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15110" y="3170101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Распространение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информации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9837" y="2013706"/>
            <a:ext cx="100521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Рекламой считается любая информация (в любом виде и форме), адресованная неопределенному кругу лиц и направленная на привлечение внимания или поддержание интереса (продвижение на рынке) к объекту рекламирования: товару, фирменному наименованию компании, изготовителю, продавцу, мероприятию или объекту интеллектуальной собственности.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3312" y="3863521"/>
            <a:ext cx="1018032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b="1" dirty="0">
                <a:latin typeface="Cambria" panose="02040503050406030204" pitchFamily="18" charset="0"/>
              </a:rPr>
              <a:t>Закон </a:t>
            </a:r>
            <a:r>
              <a:rPr lang="ru-RU" sz="3200" b="1" dirty="0">
                <a:latin typeface="Cambria" panose="02040503050406030204" pitchFamily="18" charset="0"/>
              </a:rPr>
              <a:t>вообще применяется к НКО?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4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15110" y="3170101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Распространение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информации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9836" y="4475586"/>
            <a:ext cx="8613491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b="1" dirty="0">
                <a:latin typeface="Cambria" panose="02040503050406030204" pitchFamily="18" charset="0"/>
              </a:rPr>
              <a:t>Будет ли рекламой описание на сайте платных услуг или </a:t>
            </a:r>
            <a:r>
              <a:rPr lang="ru-RU" sz="3200" b="1" dirty="0" err="1">
                <a:latin typeface="Cambria" panose="02040503050406030204" pitchFamily="18" charset="0"/>
              </a:rPr>
              <a:t>мерча</a:t>
            </a:r>
            <a:r>
              <a:rPr lang="ru-RU" sz="3200" b="1" dirty="0">
                <a:latin typeface="Cambria" panose="02040503050406030204" pitchFamily="18" charset="0"/>
              </a:rPr>
              <a:t> НКО?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9836" y="2002535"/>
            <a:ext cx="10564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000" b="1" dirty="0">
                <a:latin typeface="Cambria" panose="02040503050406030204" pitchFamily="18" charset="0"/>
              </a:rPr>
              <a:t>ФАС </a:t>
            </a:r>
            <a:r>
              <a:rPr lang="ru-RU" sz="2000" dirty="0">
                <a:latin typeface="Cambria" panose="02040503050406030204" pitchFamily="18" charset="0"/>
              </a:rPr>
              <a:t>указывает, что </a:t>
            </a:r>
            <a:r>
              <a:rPr lang="ru-RU" sz="2000" b="1" dirty="0">
                <a:latin typeface="Cambria" panose="02040503050406030204" pitchFamily="18" charset="0"/>
              </a:rPr>
              <a:t>для некоммерческих организаций </a:t>
            </a:r>
            <a:r>
              <a:rPr lang="ru-RU" sz="2000" dirty="0">
                <a:latin typeface="Cambria" panose="02040503050406030204" pitchFamily="18" charset="0"/>
              </a:rPr>
              <a:t>рекламой является </a:t>
            </a:r>
            <a:r>
              <a:rPr lang="ru-RU" sz="2000" b="1" dirty="0">
                <a:latin typeface="Cambria" panose="02040503050406030204" pitchFamily="18" charset="0"/>
              </a:rPr>
              <a:t>информация</a:t>
            </a:r>
            <a:r>
              <a:rPr lang="ru-RU" sz="2000" dirty="0">
                <a:latin typeface="Cambria" panose="02040503050406030204" pitchFamily="18" charset="0"/>
              </a:rPr>
              <a:t>, распространенная любым способом, в любой форме и с использованием любых средств, адресованная неопределенному кругу лиц и </a:t>
            </a:r>
            <a:r>
              <a:rPr lang="ru-RU" sz="2000" b="1" dirty="0">
                <a:latin typeface="Cambria" panose="02040503050406030204" pitchFamily="18" charset="0"/>
              </a:rPr>
              <a:t>направленная на привлечение внимания к предпринимательской (приносящей доход) деятельности НКО, а также к некоммерческой организации в целом, если она осуществляет такую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81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15110" y="3170101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V.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Распространение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информации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9836" y="2161869"/>
            <a:ext cx="973515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b="1" dirty="0">
                <a:latin typeface="Cambria" panose="02040503050406030204" pitchFamily="18" charset="0"/>
              </a:rPr>
              <a:t>Нет, это </a:t>
            </a:r>
            <a:r>
              <a:rPr lang="ru-RU" sz="3200" b="1" dirty="0">
                <a:latin typeface="Cambria" panose="02040503050406030204" pitchFamily="18" charset="0"/>
              </a:rPr>
              <a:t>не </a:t>
            </a:r>
            <a:r>
              <a:rPr lang="ru-RU" sz="3200" b="1" dirty="0">
                <a:latin typeface="Cambria" panose="02040503050406030204" pitchFamily="18" charset="0"/>
              </a:rPr>
              <a:t>реклама.</a:t>
            </a:r>
          </a:p>
          <a:p>
            <a:pPr algn="just">
              <a:spcAft>
                <a:spcPts val="1000"/>
              </a:spcAft>
            </a:pPr>
            <a:r>
              <a:rPr lang="ru-RU" sz="1800" dirty="0">
                <a:latin typeface="Cambria" panose="02040503050406030204" pitchFamily="18" charset="0"/>
              </a:rPr>
              <a:t>Согласно разъяснениям ФАС, сайт организации является информационным ресурсом и создается с целью размещения наиболее полной информации о деятельности организации, ее товарах и услугах и ознакомления заинтересованных пользователей в целях правильного потребительского выбора.</a:t>
            </a:r>
          </a:p>
          <a:p>
            <a:pPr algn="just">
              <a:spcAft>
                <a:spcPts val="1000"/>
              </a:spcAft>
            </a:pPr>
            <a:r>
              <a:rPr lang="ru-RU" sz="1800" dirty="0">
                <a:latin typeface="Cambria" panose="02040503050406030204" pitchFamily="18" charset="0"/>
              </a:rPr>
              <a:t>Таким образом, на сайте НКО может сколько угодно рассказывать о своих услугах, выгодных предложениях, способах получения и оплаты услуг.</a:t>
            </a:r>
          </a:p>
          <a:p>
            <a:pPr algn="just">
              <a:spcAft>
                <a:spcPts val="1000"/>
              </a:spcAft>
            </a:pPr>
            <a:r>
              <a:rPr lang="ru-RU" sz="1800" dirty="0">
                <a:latin typeface="Cambria" panose="02040503050406030204" pitchFamily="18" charset="0"/>
              </a:rPr>
              <a:t>При этом ФАС замечает, что в исключительных случаях рекламой могут быть признаны всплывающие баннеры, когда вместо информирования потребителей об ассортименте товаров или деятельности компании их цель — выделить конкретный товар среди других однородных товаров. Например, если на сайте </a:t>
            </a:r>
            <a:r>
              <a:rPr lang="ru-RU" sz="1800" dirty="0" err="1">
                <a:latin typeface="Cambria" panose="02040503050406030204" pitchFamily="18" charset="0"/>
              </a:rPr>
              <a:t>маркетплейса</a:t>
            </a:r>
            <a:r>
              <a:rPr lang="ru-RU" sz="1800" dirty="0">
                <a:latin typeface="Cambria" panose="02040503050406030204" pitchFamily="18" charset="0"/>
              </a:rPr>
              <a:t> особым образом выделены товары некоторых производителей (брендов).</a:t>
            </a:r>
            <a:endParaRPr lang="ru-RU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15110" y="3170101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Спасибо!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9837" y="2026901"/>
            <a:ext cx="9735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b="1" dirty="0" smtClean="0">
                <a:latin typeface="Cambria" panose="02040503050406030204" pitchFamily="18" charset="0"/>
              </a:rPr>
              <a:t>Напишите мне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</a:rPr>
              <a:t>	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lawyer@nuzhnapomosh.ru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4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117" name="Google Shape;117;p4"/>
          <p:cNvSpPr txBox="1"/>
          <p:nvPr/>
        </p:nvSpPr>
        <p:spPr>
          <a:xfrm rot="-5400000">
            <a:off x="8798181" y="2933925"/>
            <a:ext cx="59022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Правовые аспекты приносящей доход деятельности</a:t>
            </a:r>
            <a:endParaRPr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25384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Источники права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(знаний)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088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/>
            <a:r>
              <a:rPr lang="ru-RU" b="1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Гражданский кодекс</a:t>
            </a:r>
            <a:endParaRPr lang="en-US" b="1" dirty="0" smtClean="0">
              <a:latin typeface="Cambria" panose="02040503050406030204" pitchFamily="18" charset="0"/>
              <a:ea typeface="BatangChe" panose="02030609000101010101" pitchFamily="49" charset="-127"/>
            </a:endParaRPr>
          </a:p>
          <a:p>
            <a:pPr indent="-457200"/>
            <a:r>
              <a:rPr lang="ru-RU" b="1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Федеральный закон «О некоммерческих организациях»</a:t>
            </a:r>
            <a:endParaRPr lang="en-US" b="1" dirty="0" smtClean="0">
              <a:latin typeface="Cambria" panose="02040503050406030204" pitchFamily="18" charset="0"/>
              <a:ea typeface="BatangChe" panose="02030609000101010101" pitchFamily="49" charset="-127"/>
            </a:endParaRPr>
          </a:p>
          <a:p>
            <a:pPr indent="-457200"/>
            <a:endParaRPr lang="en-US" b="1" dirty="0">
              <a:latin typeface="Cambria" panose="02040503050406030204" pitchFamily="18" charset="0"/>
              <a:ea typeface="BatangChe" panose="02030609000101010101" pitchFamily="49" charset="-127"/>
            </a:endParaRPr>
          </a:p>
          <a:p>
            <a:pPr indent="-457200"/>
            <a:r>
              <a:rPr lang="ru-RU" b="1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Судебная практика</a:t>
            </a:r>
            <a:endParaRPr lang="en-US" b="1" dirty="0" smtClean="0">
              <a:latin typeface="Cambria" panose="02040503050406030204" pitchFamily="18" charset="0"/>
              <a:ea typeface="BatangChe" panose="02030609000101010101" pitchFamily="49" charset="-127"/>
            </a:endParaRPr>
          </a:p>
          <a:p>
            <a:pPr indent="-457200"/>
            <a:r>
              <a:rPr lang="ru-RU" b="1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Правоприменительная практика Минюста России</a:t>
            </a:r>
            <a:endParaRPr lang="ru-RU" b="1" dirty="0">
              <a:latin typeface="Cambria" panose="02040503050406030204" pitchFamily="18" charset="0"/>
              <a:ea typeface="BatangChe" panose="02030609000101010101" pitchFamily="49" charset="-127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Положения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закона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п. 4 ст. 50 ГК РФ</a:t>
            </a:r>
          </a:p>
          <a:p>
            <a:pPr marL="0" indent="0">
              <a:buFont typeface="Arial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Некоммерческие организации могут осуществлять </a:t>
            </a:r>
            <a:r>
              <a:rPr lang="ru-RU" sz="2400" b="1" dirty="0" smtClean="0">
                <a:latin typeface="Cambria" panose="02040503050406030204" pitchFamily="18" charset="0"/>
              </a:rPr>
              <a:t>приносящую доход деятельность</a:t>
            </a:r>
            <a:r>
              <a:rPr lang="ru-RU" sz="2400" dirty="0" smtClean="0">
                <a:latin typeface="Cambria" panose="02040503050406030204" pitchFamily="18" charset="0"/>
              </a:rPr>
              <a:t>, если это предусмотрено их уставами, лишь постольку, поскольку это служит достижению целей, ради которых они созданы, и если это соответствует таким целям.</a:t>
            </a:r>
          </a:p>
          <a:p>
            <a:pPr marL="0" indent="0">
              <a:buFont typeface="Arial"/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(в ред. Федерального закона от 05.05.2014 N 99-ФЗ)</a:t>
            </a:r>
          </a:p>
          <a:p>
            <a:pPr marL="0" indent="0" algn="just">
              <a:buFont typeface="Arial"/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п. 2 ст. 24 ФЗ «Об НКО»</a:t>
            </a:r>
          </a:p>
          <a:p>
            <a:pPr marL="0" indent="0" algn="just">
              <a:buFont typeface="Arial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Некоммерческая организация может осуществлять </a:t>
            </a:r>
            <a:r>
              <a:rPr lang="ru-RU" sz="2400" b="1" dirty="0" smtClean="0">
                <a:latin typeface="Cambria" panose="02040503050406030204" pitchFamily="18" charset="0"/>
              </a:rPr>
              <a:t>предпринимательскую и иную приносящую доход деятельность </a:t>
            </a:r>
            <a:r>
              <a:rPr lang="ru-RU" sz="2400" dirty="0" smtClean="0">
                <a:latin typeface="Cambria" panose="02040503050406030204" pitchFamily="18" charset="0"/>
              </a:rPr>
              <a:t>лишь постольку, поскольку это служит достижению целей, ради которых она создана и соответствует указанным целям, при условии, что такая деятельность указана в его учредительных документах.</a:t>
            </a:r>
          </a:p>
          <a:p>
            <a:pPr marL="0" indent="0" algn="just">
              <a:buFont typeface="Arial"/>
              <a:buNone/>
            </a:pP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(в ред. Федерального закона от 08.05.2010 N 83-ФЗ)</a:t>
            </a:r>
          </a:p>
          <a:p>
            <a:pPr marL="0" indent="0" algn="just">
              <a:buFont typeface="Arial"/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Font typeface="Arial"/>
              <a:buNone/>
            </a:pP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6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9272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Что такое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предпринимательская деятельность?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8744" y="225234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>
                <a:latin typeface="Cambria" panose="02040503050406030204" pitchFamily="18" charset="0"/>
                <a:ea typeface="BatangChe" panose="02030609000101010101" pitchFamily="49" charset="-127"/>
              </a:rPr>
              <a:t>Признаки предпринимательской деятельности:</a:t>
            </a:r>
          </a:p>
          <a:p>
            <a:pPr>
              <a:buFontTx/>
              <a:buChar char="-"/>
            </a:pPr>
            <a:r>
              <a:rPr lang="ru-RU" b="1" dirty="0">
                <a:latin typeface="Cambria" panose="02040503050406030204" pitchFamily="18" charset="0"/>
                <a:ea typeface="BatangChe" panose="02030609000101010101" pitchFamily="49" charset="-127"/>
              </a:rPr>
              <a:t>самостоятельный характер; </a:t>
            </a:r>
          </a:p>
          <a:p>
            <a:pPr>
              <a:buFontTx/>
              <a:buChar char="-"/>
            </a:pPr>
            <a:r>
              <a:rPr lang="ru-RU" b="1" dirty="0">
                <a:latin typeface="Cambria" panose="02040503050406030204" pitchFamily="18" charset="0"/>
                <a:ea typeface="BatangChe" panose="02030609000101010101" pitchFamily="49" charset="-127"/>
              </a:rPr>
              <a:t>осуществляется на свой риск;</a:t>
            </a:r>
          </a:p>
          <a:p>
            <a:pPr>
              <a:buFontTx/>
              <a:buChar char="-"/>
            </a:pPr>
            <a:r>
              <a:rPr lang="ru-RU" b="1" dirty="0">
                <a:latin typeface="Cambria" panose="02040503050406030204" pitchFamily="18" charset="0"/>
                <a:ea typeface="BatangChe" panose="02030609000101010101" pitchFamily="49" charset="-127"/>
              </a:rPr>
              <a:t>направленность на систематическое получение прибыли;</a:t>
            </a:r>
          </a:p>
          <a:p>
            <a:pPr>
              <a:buFontTx/>
              <a:buChar char="-"/>
            </a:pPr>
            <a:r>
              <a:rPr lang="ru-RU" b="1" dirty="0">
                <a:latin typeface="Cambria" panose="02040503050406030204" pitchFamily="18" charset="0"/>
                <a:ea typeface="BatangChe" panose="02030609000101010101" pitchFamily="49" charset="-127"/>
              </a:rPr>
              <a:t>от пользования имуществом, продажи товаров, выполнения работ или оказания услуг.</a:t>
            </a:r>
          </a:p>
          <a:p>
            <a:pPr marL="0" indent="0">
              <a:buFont typeface="Arial"/>
              <a:buNone/>
            </a:pPr>
            <a:endParaRPr lang="ru-RU" b="1" dirty="0">
              <a:latin typeface="Cambria" panose="020405030504060302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79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Что такое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приносящая доход деятельность?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2020697"/>
            <a:ext cx="82570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400" b="1" dirty="0" smtClean="0">
                <a:latin typeface="Cambria" panose="02040503050406030204" pitchFamily="18" charset="0"/>
              </a:rPr>
              <a:t>Признаки приносящей доход деятельности:</a:t>
            </a:r>
          </a:p>
          <a:p>
            <a:pPr marL="0" indent="0">
              <a:buFont typeface="Arial"/>
              <a:buNone/>
            </a:pPr>
            <a:endParaRPr lang="ru-RU" sz="2400" b="1" dirty="0" smtClean="0">
              <a:latin typeface="Cambria" panose="02040503050406030204" pitchFamily="18" charset="0"/>
            </a:endParaRPr>
          </a:p>
          <a:p>
            <a:pPr marL="0" indent="0">
              <a:buFont typeface="Arial"/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? (нет определения в законе)</a:t>
            </a:r>
          </a:p>
          <a:p>
            <a:pPr marL="0" indent="0">
              <a:buFont typeface="Arial"/>
              <a:buNone/>
            </a:pPr>
            <a:endParaRPr lang="ru-RU" sz="2400" b="1" dirty="0" smtClean="0">
              <a:latin typeface="Cambria" panose="02040503050406030204" pitchFamily="18" charset="0"/>
            </a:endParaRPr>
          </a:p>
          <a:p>
            <a:pPr marL="0" indent="0">
              <a:buFont typeface="Arial"/>
              <a:buNone/>
            </a:pPr>
            <a:r>
              <a:rPr lang="ru-RU" sz="2400" b="1" dirty="0" smtClean="0">
                <a:latin typeface="Cambria" panose="02040503050406030204" pitchFamily="18" charset="0"/>
              </a:rPr>
              <a:t>- самостоятельный характер; </a:t>
            </a:r>
          </a:p>
          <a:p>
            <a:pPr marL="0" indent="0">
              <a:buFont typeface="Arial"/>
              <a:buNone/>
            </a:pPr>
            <a:r>
              <a:rPr lang="ru-RU" sz="2400" b="1" dirty="0" smtClean="0">
                <a:latin typeface="Cambria" panose="02040503050406030204" pitchFamily="18" charset="0"/>
              </a:rPr>
              <a:t>- осуществляется на свой риск;</a:t>
            </a:r>
          </a:p>
          <a:p>
            <a:pPr marL="0" indent="0">
              <a:buFont typeface="Arial"/>
              <a:buNone/>
            </a:pPr>
            <a:r>
              <a:rPr lang="ru-RU" sz="2400" b="1" dirty="0" smtClean="0">
                <a:latin typeface="Cambria" panose="02040503050406030204" pitchFamily="18" charset="0"/>
              </a:rPr>
              <a:t>- направленность на достижение общественно полезных целей;</a:t>
            </a:r>
          </a:p>
          <a:p>
            <a:pPr marL="0" indent="0">
              <a:buFont typeface="Arial"/>
              <a:buNone/>
            </a:pPr>
            <a:r>
              <a:rPr lang="ru-RU" sz="2400" b="1" dirty="0" smtClean="0">
                <a:latin typeface="Cambria" panose="02040503050406030204" pitchFamily="18" charset="0"/>
              </a:rPr>
              <a:t>- от пользования имуществом, продажи товаров, выполнения работ или оказания услуг.</a:t>
            </a:r>
            <a:endParaRPr lang="ru-RU" sz="24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1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Положения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закона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п. 4 ст. 50 ГК РФ</a:t>
            </a:r>
          </a:p>
          <a:p>
            <a:pPr marL="0" indent="0">
              <a:buFont typeface="Arial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Некоммерческие организации могут осуществлять </a:t>
            </a:r>
            <a:r>
              <a:rPr lang="ru-RU" sz="2400" b="1" dirty="0" smtClean="0">
                <a:latin typeface="Cambria" panose="02040503050406030204" pitchFamily="18" charset="0"/>
              </a:rPr>
              <a:t>приносящую доход деятельность</a:t>
            </a:r>
            <a:r>
              <a:rPr lang="ru-RU" sz="2400" dirty="0" smtClean="0">
                <a:latin typeface="Cambria" panose="02040503050406030204" pitchFamily="18" charset="0"/>
              </a:rPr>
              <a:t>, если это предусмотрено их уставами, лишь постольку, поскольку это служит достижению целей, ради которых они созданы, и если это соответствует таким целям.</a:t>
            </a:r>
          </a:p>
          <a:p>
            <a:pPr marL="0" indent="0">
              <a:buFont typeface="Arial"/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(в ред. Федерального закона от 05.05.2014 N 99-ФЗ)</a:t>
            </a:r>
          </a:p>
          <a:p>
            <a:pPr marL="0" indent="0" algn="just">
              <a:buFont typeface="Arial"/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п. 2 ст. 24 ФЗ «Об НКО»</a:t>
            </a:r>
          </a:p>
          <a:p>
            <a:pPr marL="0" indent="0" algn="just">
              <a:buFont typeface="Arial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Некоммерческая организация может осуществлять </a:t>
            </a:r>
            <a:r>
              <a:rPr lang="ru-RU" sz="2400" b="1" dirty="0" smtClean="0">
                <a:latin typeface="Cambria" panose="02040503050406030204" pitchFamily="18" charset="0"/>
              </a:rPr>
              <a:t>предпринимательскую и иную приносящую доход деятельность </a:t>
            </a:r>
            <a:r>
              <a:rPr lang="ru-RU" sz="2400" dirty="0" smtClean="0">
                <a:latin typeface="Cambria" panose="02040503050406030204" pitchFamily="18" charset="0"/>
              </a:rPr>
              <a:t>лишь постольку, поскольку это служит достижению целей, ради которых она создана и соответствует указанным целям, при условии, что такая деятельность указана в его учредительных документах.</a:t>
            </a:r>
          </a:p>
          <a:p>
            <a:pPr marL="0" indent="0" algn="just">
              <a:buFont typeface="Arial"/>
              <a:buNone/>
            </a:pP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(в ред. Федерального закона от 08.05.2010 N 83-ФЗ)</a:t>
            </a:r>
          </a:p>
          <a:p>
            <a:pPr marL="0" indent="0" algn="just">
              <a:buFont typeface="Arial"/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Font typeface="Arial"/>
              <a:buNone/>
            </a:pP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8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977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II.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Соотношение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понятий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11217" y="1723263"/>
            <a:ext cx="1697736" cy="56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Подход 2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10255" y="1671653"/>
            <a:ext cx="1697736" cy="56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Подход 1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8420" y="2542031"/>
            <a:ext cx="3992040" cy="34015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62016" y="2699256"/>
            <a:ext cx="3266421" cy="243398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Предпринимательская деятельность</a:t>
            </a:r>
          </a:p>
          <a:p>
            <a:pPr algn="ctr"/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728437" y="2744597"/>
            <a:ext cx="3266421" cy="24339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Приносящая доход деятельность</a:t>
            </a:r>
          </a:p>
          <a:p>
            <a:pPr algn="ctr"/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9194" y="2997216"/>
            <a:ext cx="244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Приносящая доход д.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8568" y="3509613"/>
            <a:ext cx="3490679" cy="243398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Предпринимательская деятельность</a:t>
            </a:r>
          </a:p>
          <a:p>
            <a:pPr algn="ctr"/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36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1701</Words>
  <Application>Microsoft Office PowerPoint</Application>
  <PresentationFormat>Широкоэкранный</PresentationFormat>
  <Paragraphs>207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BatangChe</vt:lpstr>
      <vt:lpstr>Calibri</vt:lpstr>
      <vt:lpstr>Times New Roman</vt:lpstr>
      <vt:lpstr>Cambria</vt:lpstr>
      <vt:lpstr>Arial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I. Источники права (знаний)</vt:lpstr>
      <vt:lpstr>II. Положения закона</vt:lpstr>
      <vt:lpstr>II. Что такое предпринимательская деятельность?</vt:lpstr>
      <vt:lpstr>II. Что такое приносящая доход деятельность?</vt:lpstr>
      <vt:lpstr>II. Положения закона</vt:lpstr>
      <vt:lpstr>II. Соотношение понятий</vt:lpstr>
      <vt:lpstr>II. Позиция разработчиков ГК</vt:lpstr>
      <vt:lpstr>II. Позиция Минюста России</vt:lpstr>
      <vt:lpstr>II. Соотношение понятий</vt:lpstr>
      <vt:lpstr>II. Правовая коллизия</vt:lpstr>
      <vt:lpstr>II. Заключение</vt:lpstr>
      <vt:lpstr>III. Основания  для осуществления  приносящей доход деятельности </vt:lpstr>
      <vt:lpstr>III. Основания  для осуществления  приносящей доход деятельности </vt:lpstr>
      <vt:lpstr>IV. Виды коммерческой деятельности</vt:lpstr>
      <vt:lpstr>IV. Виды коммерческой деятельности</vt:lpstr>
      <vt:lpstr>IV. Виды коммерческой деятельности</vt:lpstr>
      <vt:lpstr>IV. Виды коммерческой деятельности</vt:lpstr>
      <vt:lpstr>IV. Виды коммерческой деятельности</vt:lpstr>
      <vt:lpstr>IV. Виды коммерческой деятельности</vt:lpstr>
      <vt:lpstr>IV. Виды коммерческой деятельности</vt:lpstr>
      <vt:lpstr>IV. Виды коммерческой деятельности</vt:lpstr>
      <vt:lpstr>IV. Виды коммерческой деятельности</vt:lpstr>
      <vt:lpstr>IV. Виды коммерческой деятельности</vt:lpstr>
      <vt:lpstr>V. Источники финансирования коммерческой деятельности</vt:lpstr>
      <vt:lpstr>V. Источники финансирования коммерческой деятельности</vt:lpstr>
      <vt:lpstr>V. Источники финансирования коммерческой деятельности</vt:lpstr>
      <vt:lpstr>V. Источники финансирования коммерческой деятельности</vt:lpstr>
      <vt:lpstr>V. Распространение информации</vt:lpstr>
      <vt:lpstr>V. Распространение информации</vt:lpstr>
      <vt:lpstr>V. Распространение информации</vt:lpstr>
      <vt:lpstr>Спасибо!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Vorobyev</dc:creator>
  <cp:lastModifiedBy>Vorobyev</cp:lastModifiedBy>
  <cp:revision>19</cp:revision>
  <dcterms:created xsi:type="dcterms:W3CDTF">2021-11-12T09:07:52Z</dcterms:created>
  <dcterms:modified xsi:type="dcterms:W3CDTF">2023-10-03T06:39:50Z</dcterms:modified>
</cp:coreProperties>
</file>