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41"/>
  </p:notesMasterIdLst>
  <p:sldIdLst>
    <p:sldId id="257" r:id="rId5"/>
    <p:sldId id="302" r:id="rId6"/>
    <p:sldId id="303" r:id="rId7"/>
    <p:sldId id="305" r:id="rId8"/>
    <p:sldId id="306" r:id="rId9"/>
    <p:sldId id="304" r:id="rId10"/>
    <p:sldId id="307" r:id="rId11"/>
    <p:sldId id="308" r:id="rId12"/>
    <p:sldId id="309" r:id="rId13"/>
    <p:sldId id="311" r:id="rId14"/>
    <p:sldId id="310" r:id="rId15"/>
    <p:sldId id="312" r:id="rId16"/>
    <p:sldId id="313" r:id="rId17"/>
    <p:sldId id="314" r:id="rId18"/>
    <p:sldId id="319" r:id="rId19"/>
    <p:sldId id="320" r:id="rId20"/>
    <p:sldId id="316" r:id="rId21"/>
    <p:sldId id="315" r:id="rId22"/>
    <p:sldId id="317" r:id="rId23"/>
    <p:sldId id="318" r:id="rId24"/>
    <p:sldId id="321" r:id="rId25"/>
    <p:sldId id="322" r:id="rId26"/>
    <p:sldId id="323" r:id="rId27"/>
    <p:sldId id="256" r:id="rId28"/>
    <p:sldId id="258" r:id="rId29"/>
    <p:sldId id="268" r:id="rId30"/>
    <p:sldId id="271" r:id="rId31"/>
    <p:sldId id="284" r:id="rId32"/>
    <p:sldId id="286" r:id="rId33"/>
    <p:sldId id="402" r:id="rId34"/>
    <p:sldId id="403" r:id="rId35"/>
    <p:sldId id="404" r:id="rId36"/>
    <p:sldId id="405" r:id="rId37"/>
    <p:sldId id="406" r:id="rId38"/>
    <p:sldId id="407" r:id="rId39"/>
    <p:sldId id="287" r:id="rId4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483218"/>
    <a:srgbClr val="342C2E"/>
    <a:srgbClr val="19270F"/>
    <a:srgbClr val="00CC00"/>
    <a:srgbClr val="681C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1" d="100"/>
          <a:sy n="71" d="100"/>
        </p:scale>
        <p:origin x="86" y="34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3D4C7-4E85-40DA-93F3-9997E8A8E2D9}" type="datetimeFigureOut">
              <a:rPr lang="ru-RU" smtClean="0"/>
              <a:pPr/>
              <a:t>11.09.2023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15544-C706-42FE-B2B4-DFD0AD19A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4738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7278757" y="173766"/>
            <a:ext cx="44577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www.educenter.ru</a:t>
            </a:r>
            <a:endParaRPr lang="ru-RU" sz="2800" b="1" dirty="0">
              <a:solidFill>
                <a:schemeClr val="bg1"/>
              </a:solidFill>
              <a:latin typeface="DINPro-Medium" panose="02000503030000020004" pitchFamily="50" charset="0"/>
              <a:cs typeface="DIN Pro Regular" panose="020B0504020101020102" pitchFamily="34" charset="0"/>
            </a:endParaRPr>
          </a:p>
          <a:p>
            <a:endParaRPr lang="ru-RU" dirty="0">
              <a:solidFill>
                <a:schemeClr val="bg1"/>
              </a:solidFill>
              <a:latin typeface="DIN Pro Regular" panose="020B0504020101020102" pitchFamily="34" charset="0"/>
              <a:cs typeface="DIN Pro Regular" panose="020B0504020101020102" pitchFamily="34" charset="0"/>
            </a:endParaRP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302EA1E4-46DB-4A43-B4F5-E6C01217EA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6231" y="6133000"/>
            <a:ext cx="10257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7364-8ACB-4341-BF7A-F1165E5FBDD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98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847364-8ACB-4341-BF7A-F1165E5FBDD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38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7364-8ACB-4341-BF7A-F1165E5FBDD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57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7364-8ACB-4341-BF7A-F1165E5FBDD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62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7364-8ACB-4341-BF7A-F1165E5FBDD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19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7364-8ACB-4341-BF7A-F1165E5FBDD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64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7364-8ACB-4341-BF7A-F1165E5FBDD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16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7364-8ACB-4341-BF7A-F1165E5FBDD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050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7364-8ACB-4341-BF7A-F1165E5FBDD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80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176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17696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1769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7364-8ACB-4341-BF7A-F1165E5FBDD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17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85C5D18BEA940A9AED01884D690E7517A3E4F4D3934D854B0842B257BBAAD3EE11540321D9268B1919B67DBa9A1U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1229240" y="451767"/>
            <a:ext cx="10122252" cy="352856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b="1" dirty="0">
                <a:solidFill>
                  <a:srgbClr val="7030A0"/>
                </a:solidFill>
                <a:latin typeface="+mn-lt"/>
              </a:rPr>
              <a:t>205-й вебинар </a:t>
            </a:r>
            <a:r>
              <a:rPr lang="ru-RU" b="1" i="0" dirty="0">
                <a:solidFill>
                  <a:srgbClr val="7030A0"/>
                </a:solidFill>
                <a:effectLst/>
                <a:latin typeface="+mn-lt"/>
              </a:rPr>
              <a:t>Ассоциации «Клуб бухгалтеров и аудиторов некоммерческих организаций»</a:t>
            </a:r>
          </a:p>
          <a:p>
            <a:pPr algn="ctr">
              <a:lnSpc>
                <a:spcPct val="120000"/>
              </a:lnSpc>
            </a:pPr>
            <a:r>
              <a:rPr lang="ru-RU" b="1" i="0" dirty="0">
                <a:solidFill>
                  <a:srgbClr val="7030A0"/>
                </a:solidFill>
                <a:effectLst/>
                <a:latin typeface="+mn-lt"/>
              </a:rPr>
              <a:t>«Опыт аудиторских проверок НКО»</a:t>
            </a:r>
            <a:endParaRPr lang="ru-RU" b="1" dirty="0">
              <a:solidFill>
                <a:srgbClr val="7030A0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50BE5DA-897F-4EC1-8E97-64F188F3E1C5}"/>
              </a:ext>
            </a:extLst>
          </p:cNvPr>
          <p:cNvSpPr txBox="1">
            <a:spLocks/>
          </p:cNvSpPr>
          <p:nvPr/>
        </p:nvSpPr>
        <p:spPr>
          <a:xfrm>
            <a:off x="1126838" y="4464424"/>
            <a:ext cx="10224654" cy="114031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0" algn="ctr">
              <a:buClr>
                <a:srgbClr val="066D55"/>
              </a:buClr>
              <a:buNone/>
            </a:pPr>
            <a:r>
              <a:rPr lang="ru-RU" sz="2400" b="1" i="1" dirty="0">
                <a:latin typeface="Arial" pitchFamily="34" charset="0"/>
                <a:cs typeface="Arial" pitchFamily="34" charset="0"/>
              </a:rPr>
              <a:t>Цель программы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–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ознакомление с видами аудиторских услуг, особенностями их оказания для некоммерческих организаций, в том числе особенностями проведения аудита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2728" y="6059055"/>
            <a:ext cx="3057236" cy="5264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Составитель: А.Н.Свечкопал</a:t>
            </a:r>
          </a:p>
          <a:p>
            <a:r>
              <a:rPr lang="en-US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E-mail: svechkopal@mail.ru</a:t>
            </a:r>
            <a:endParaRPr lang="ru-RU" sz="1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422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869508" y="213833"/>
            <a:ext cx="10455347" cy="65685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8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Проведение аудита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0834F7E5-CAA7-32E2-91E3-E13D083776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389531"/>
              </p:ext>
            </p:extLst>
          </p:nvPr>
        </p:nvGraphicFramePr>
        <p:xfrm>
          <a:off x="249381" y="1090351"/>
          <a:ext cx="11693238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4275">
                  <a:extLst>
                    <a:ext uri="{9D8B030D-6E8A-4147-A177-3AD203B41FA5}">
                      <a16:colId xmlns:a16="http://schemas.microsoft.com/office/drawing/2014/main" val="3932972638"/>
                    </a:ext>
                  </a:extLst>
                </a:gridCol>
                <a:gridCol w="7678963">
                  <a:extLst>
                    <a:ext uri="{9D8B030D-6E8A-4147-A177-3AD203B41FA5}">
                      <a16:colId xmlns:a16="http://schemas.microsoft.com/office/drawing/2014/main" val="1393517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Права аудируемого лица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Обязанности аудируемого лица (НКО)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119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требовать и получать от аудиторской организации обоснования замечаний и выводов, а также информацию о членстве аудиторской организации в СРО аудиторов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получать от аудиторской организации аудиторское заключение в срок, установленный договором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осуществлять иные права, вытекающие из договора оказания аудиторских услуг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содействовать аудиторской организации в проведении аудита, предоставлять необходимую информацию, давать исчерпывающие разъяснения и подтверждения, а также запрашивать необходимые сведения у третьих лиц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предпринимать каких бы то ни было действий, направленных на сужение круга вопросов, подлежащих выяснению при проведении аудита, на сокрытие (ограничение доступа) информации и документации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своевременно оплачивать услуги аудиторской организации, в том числе в случае, когда аудиторское заключение не согласуется с позицией аудируемого лица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исполнять требования стандартов аудиторской деятельности и иные обязанности, вытекающие </a:t>
                      </a:r>
                      <a:r>
                        <a:rPr lang="ru-RU" sz="2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договора </a:t>
                      </a:r>
                      <a:r>
                        <a:rPr lang="ru-RU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оказания аудиторских услуг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192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780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869508" y="213833"/>
            <a:ext cx="10455347" cy="65685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8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Проведение аудита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69508" y="1116418"/>
            <a:ext cx="3702492" cy="202018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Согласование условий проведения аудита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9F58EA5-27EE-9E32-6BCB-FDEDDE42C0B0}"/>
              </a:ext>
            </a:extLst>
          </p:cNvPr>
          <p:cNvSpPr/>
          <p:nvPr/>
        </p:nvSpPr>
        <p:spPr>
          <a:xfrm>
            <a:off x="6540206" y="1116418"/>
            <a:ext cx="3702492" cy="202018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 оказания аудиторских услуг</a:t>
            </a:r>
          </a:p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/>
            <a:r>
              <a:rPr lang="ru-RU" sz="24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(письмо-соглашение)</a:t>
            </a:r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C550EF48-968A-8610-1B61-6C6D1B719156}"/>
              </a:ext>
            </a:extLst>
          </p:cNvPr>
          <p:cNvSpPr/>
          <p:nvPr/>
        </p:nvSpPr>
        <p:spPr>
          <a:xfrm>
            <a:off x="4572000" y="1536404"/>
            <a:ext cx="1968206" cy="118021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2E215A74-F4DA-ECA1-97AA-8A22AC6474E0}"/>
              </a:ext>
            </a:extLst>
          </p:cNvPr>
          <p:cNvSpPr/>
          <p:nvPr/>
        </p:nvSpPr>
        <p:spPr>
          <a:xfrm>
            <a:off x="7667211" y="3136604"/>
            <a:ext cx="1432275" cy="104602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AD69F0C-8A38-9ECD-9347-4B8DB08FC111}"/>
              </a:ext>
            </a:extLst>
          </p:cNvPr>
          <p:cNvSpPr/>
          <p:nvPr/>
        </p:nvSpPr>
        <p:spPr>
          <a:xfrm>
            <a:off x="6540205" y="4193035"/>
            <a:ext cx="4457700" cy="202018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Обязательные условия: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 договора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договора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Обязанности сторон</a:t>
            </a:r>
            <a:r>
              <a:rPr lang="ru-RU" sz="24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пр.</a:t>
            </a:r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6945C84B-8089-50DA-0236-935A5849B033}"/>
              </a:ext>
            </a:extLst>
          </p:cNvPr>
          <p:cNvSpPr/>
          <p:nvPr/>
        </p:nvSpPr>
        <p:spPr>
          <a:xfrm rot="10800000">
            <a:off x="4572000" y="4611249"/>
            <a:ext cx="1968206" cy="118021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3071135-B54F-E7DF-FEAE-34CB7FB264DF}"/>
              </a:ext>
            </a:extLst>
          </p:cNvPr>
          <p:cNvSpPr/>
          <p:nvPr/>
        </p:nvSpPr>
        <p:spPr>
          <a:xfrm>
            <a:off x="309527" y="4129172"/>
            <a:ext cx="4262473" cy="202018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Согласованные</a:t>
            </a:r>
            <a:r>
              <a:rPr lang="ru-RU" sz="24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условия:</a:t>
            </a:r>
          </a:p>
          <a:p>
            <a:pPr algn="ctr">
              <a:spcBef>
                <a:spcPts val="1800"/>
              </a:spcBef>
            </a:pPr>
            <a:r>
              <a:rPr lang="ru-RU" sz="28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Техническое задание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(форма отчета)</a:t>
            </a:r>
            <a:endParaRPr lang="ru-RU" sz="2800" b="1" i="0" u="none" strike="noStrike" baseline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951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869508" y="213833"/>
            <a:ext cx="10455347" cy="65685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8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Проведение аудита: аудиторское заключение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4539" y="1103181"/>
            <a:ext cx="11142921" cy="205208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Аудиторское заключение </a:t>
            </a:r>
            <a:r>
              <a:rPr lang="ru-RU" sz="24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официальный документ, предназначенный для пользователей БФО, содержащий выраженное в установленной форме мнение аудиторской организации о ее достоверности</a:t>
            </a:r>
          </a:p>
          <a:p>
            <a:pPr algn="just">
              <a:spcBef>
                <a:spcPts val="600"/>
              </a:spcBef>
            </a:pPr>
            <a:r>
              <a:rPr lang="ru-RU" sz="2400" i="0" u="none" strike="noStrike" baseline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Аудиторское заключение представляется аудиторской организацией только аудируемому лицу либо лицу, заключившему договор на аудит</a:t>
            </a:r>
            <a:endParaRPr lang="ru-RU" sz="2400" i="0" u="none" strike="noStrike" baseline="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5F386D1-5E43-AE86-29A3-8ABC3CE31E99}"/>
              </a:ext>
            </a:extLst>
          </p:cNvPr>
          <p:cNvSpPr/>
          <p:nvPr/>
        </p:nvSpPr>
        <p:spPr>
          <a:xfrm>
            <a:off x="524539" y="3429000"/>
            <a:ext cx="11142921" cy="296888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Аудиторское заключение может содержать: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Немодифицированное мнение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(существенных искажений в БФО не выявлено)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Мнение с оговоркой </a:t>
            </a:r>
            <a:r>
              <a:rPr lang="ru-RU" sz="2400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(выявлены существенные, но не всеобъемлющие искажения либо не получены достаточные доказательства)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Отрицательное мнение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(выявлены всеобъемлющие искажения)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Отказ от выражения мнения </a:t>
            </a:r>
            <a:r>
              <a:rPr lang="ru-RU" sz="2400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(ограничение объема аудита, следствием которого могут быть всеобъемлющи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 искажения)</a:t>
            </a:r>
            <a:endParaRPr lang="ru-RU" sz="1800" i="0" u="none" strike="noStrike" baseline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181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1903227" y="501016"/>
            <a:ext cx="8888819" cy="65685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8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ГИР БО: аудиторское заключение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5F386D1-5E43-AE86-29A3-8ABC3CE31E99}"/>
              </a:ext>
            </a:extLst>
          </p:cNvPr>
          <p:cNvSpPr/>
          <p:nvPr/>
        </p:nvSpPr>
        <p:spPr>
          <a:xfrm>
            <a:off x="748790" y="1616201"/>
            <a:ext cx="10694420" cy="362559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Обязательный экземпляр отчетности предоставляется экономическим субъектом в </a:t>
            </a:r>
            <a:r>
              <a:rPr lang="ru-RU" sz="24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ГИР БО </a:t>
            </a:r>
            <a:r>
              <a:rPr lang="ru-RU" sz="24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виде электронного документа </a:t>
            </a:r>
            <a:r>
              <a:rPr lang="ru-RU" sz="24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позднее трех месяцев </a:t>
            </a:r>
            <a:r>
              <a:rPr lang="ru-RU" sz="24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окончания отчетного периода</a:t>
            </a:r>
          </a:p>
          <a:p>
            <a:pPr algn="just">
              <a:spcBef>
                <a:spcPts val="600"/>
              </a:spcBef>
            </a:pPr>
            <a:r>
              <a:rPr lang="ru-RU" sz="24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представлении обязательного экземпляра отчетности, которая подлежит </a:t>
            </a:r>
            <a:r>
              <a:rPr lang="ru-RU" sz="24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обязательному аудиту</a:t>
            </a:r>
            <a:r>
              <a:rPr lang="ru-RU" sz="24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аудиторское заключение о ней представляется в виде электронного документа вместе с такой отчетностью либо в течение </a:t>
            </a:r>
            <a:r>
              <a:rPr lang="ru-RU" sz="2400" b="1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рабочих дней со дня</a:t>
            </a:r>
            <a:r>
              <a:rPr lang="ru-RU" sz="24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следующего за датой аудиторского заключения, но не позднее </a:t>
            </a:r>
            <a:r>
              <a:rPr lang="ru-RU" sz="24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декабря </a:t>
            </a:r>
            <a:r>
              <a:rPr lang="ru-RU" sz="24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года, следующего за отчетным годом</a:t>
            </a:r>
            <a:endParaRPr lang="ru-RU" sz="1800" b="1" i="0" u="none" strike="noStrike" baseline="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436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869508" y="213833"/>
            <a:ext cx="10455347" cy="65685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8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Утверждение БФО: аудиторское заключение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5F386D1-5E43-AE86-29A3-8ABC3CE31E99}"/>
              </a:ext>
            </a:extLst>
          </p:cNvPr>
          <p:cNvSpPr/>
          <p:nvPr/>
        </p:nvSpPr>
        <p:spPr>
          <a:xfrm>
            <a:off x="748790" y="1105838"/>
            <a:ext cx="10694420" cy="108446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4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омпетенция </a:t>
            </a:r>
            <a:r>
              <a:rPr lang="ru-RU" sz="24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высшего органа управления </a:t>
            </a:r>
            <a:r>
              <a:rPr lang="ru-RU" sz="24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НКО – </a:t>
            </a:r>
            <a:r>
              <a:rPr lang="ru-RU" sz="24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</a:t>
            </a:r>
            <a:r>
              <a:rPr lang="ru-RU" sz="24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годового отчета и </a:t>
            </a:r>
            <a:r>
              <a:rPr lang="ru-RU" sz="24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БФО</a:t>
            </a:r>
            <a:r>
              <a:rPr lang="ru-RU" sz="24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НКО, если уставом не определено иное (ч. 3 ст. 29 Закона «Об НКО»)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4BE0ECD-91E2-6363-8178-11DE3F062031}"/>
              </a:ext>
            </a:extLst>
          </p:cNvPr>
          <p:cNvSpPr/>
          <p:nvPr/>
        </p:nvSpPr>
        <p:spPr>
          <a:xfrm>
            <a:off x="748790" y="2339240"/>
            <a:ext cx="10694420" cy="108446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Внесение исправлений в утвержденную БФО не допускается (ч. 9 ст. 13 Закона «О бухучете»)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2819AB2-800D-12E6-E9B6-A9F347557C09}"/>
              </a:ext>
            </a:extLst>
          </p:cNvPr>
          <p:cNvSpPr/>
          <p:nvPr/>
        </p:nvSpPr>
        <p:spPr>
          <a:xfrm>
            <a:off x="748790" y="3572642"/>
            <a:ext cx="10694420" cy="20095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i="0" u="none" strike="noStrike" baseline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аудитор выявляет искажения БФО, он обязан сообщить о них руководству аудируемого лица (НКО) и предложить исправить</a:t>
            </a:r>
          </a:p>
          <a:p>
            <a:pPr algn="just">
              <a:spcBef>
                <a:spcPts val="1200"/>
              </a:spcBef>
            </a:pPr>
            <a:r>
              <a:rPr lang="ru-RU" sz="2400" i="0" u="none" strike="noStrike" baseline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БФО утверждена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 исправления не допускаются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Аудиторское заключение будет содержать мнение с оговоркой или отрицательное мнение</a:t>
            </a:r>
            <a:endParaRPr lang="ru-RU" sz="2400" i="0" u="none" strike="noStrike" baseline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0B750E5-B5D9-3F49-E615-95328F07364D}"/>
              </a:ext>
            </a:extLst>
          </p:cNvPr>
          <p:cNvSpPr/>
          <p:nvPr/>
        </p:nvSpPr>
        <p:spPr>
          <a:xfrm>
            <a:off x="748790" y="5720444"/>
            <a:ext cx="10694420" cy="60970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Рекомендуется проводить аудит до утверждения БФО</a:t>
            </a:r>
          </a:p>
        </p:txBody>
      </p:sp>
    </p:spTree>
    <p:extLst>
      <p:ext uri="{BB962C8B-B14F-4D97-AF65-F5344CB8AC3E}">
        <p14:creationId xmlns:p14="http://schemas.microsoft.com/office/powerpoint/2010/main" val="349269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869508" y="213833"/>
            <a:ext cx="10455347" cy="65685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8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Проведение аудита НКО: запрашиваемые документы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5F386D1-5E43-AE86-29A3-8ABC3CE31E99}"/>
              </a:ext>
            </a:extLst>
          </p:cNvPr>
          <p:cNvSpPr/>
          <p:nvPr/>
        </p:nvSpPr>
        <p:spPr>
          <a:xfrm>
            <a:off x="869508" y="1028602"/>
            <a:ext cx="10455347" cy="54891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БФО за текущий и предшествующие периоды (отчетность считается составленной после ее подписания)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налоговая отчетность</a:t>
            </a:r>
            <a:endParaRPr lang="ru-RU" sz="2400" dirty="0">
              <a:solidFill>
                <a:schemeClr val="accent6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учредительные документы (изменения за отчетный период)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решений органов управления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документы, подтверждающие полномочия органов управления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анные по аудиту предыдущих периодов (если новая аудиторская организация)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смета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(плановые и фактические показатели)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данные бухгалтерских регистров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ервичные документы (договоры, накладные, акты, счета-фактуры, бухгалтерские справки и пр.)</a:t>
            </a:r>
          </a:p>
          <a:p>
            <a:pPr algn="just">
              <a:spcBef>
                <a:spcPts val="600"/>
              </a:spcBef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др.</a:t>
            </a:r>
            <a:endParaRPr lang="ru-RU" sz="2400" dirty="0">
              <a:solidFill>
                <a:schemeClr val="accent6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245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869508" y="213833"/>
            <a:ext cx="10455347" cy="65685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8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Проведение аудита НКО (процедуры)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id="{236199DB-14F1-5CB0-F27E-F1C67C9E2F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421174"/>
              </p:ext>
            </p:extLst>
          </p:nvPr>
        </p:nvGraphicFramePr>
        <p:xfrm>
          <a:off x="497689" y="997177"/>
          <a:ext cx="11196621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2855">
                  <a:extLst>
                    <a:ext uri="{9D8B030D-6E8A-4147-A177-3AD203B41FA5}">
                      <a16:colId xmlns:a16="http://schemas.microsoft.com/office/drawing/2014/main" val="1836605279"/>
                    </a:ext>
                  </a:extLst>
                </a:gridCol>
                <a:gridCol w="9063766">
                  <a:extLst>
                    <a:ext uri="{9D8B030D-6E8A-4147-A177-3AD203B41FA5}">
                      <a16:colId xmlns:a16="http://schemas.microsoft.com/office/drawing/2014/main" val="9791101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/>
                        <a:t>Процедуры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Содержание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640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Инспектирование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Изучение записей или документов (внутренних и внешних) в бумажной или электронной форме либо на иных носителях, а также физический осмотр актива</a:t>
                      </a:r>
                      <a:endParaRPr lang="ru-RU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98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Наблюдение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Отслеживание выполнения процесса или процедуры другими лицами, например осуществление аудитором наблюдения за проведением инвентаризации запасов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2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Внешнее подтверждение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Получение аудитором прямого письменного ответа ему от третьего лица</a:t>
                      </a:r>
                    </a:p>
                    <a:p>
                      <a:r>
                        <a:rPr lang="ru-RU" sz="2000" b="0" dirty="0"/>
                        <a:t> (запрос может быть направлен НКО)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788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Пересчет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Проверка математической точности расчетов</a:t>
                      </a:r>
                      <a:endParaRPr lang="ru-RU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758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Повторное проведение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аудитором процедур или применение контрольных действий, которые изначально проводились в рамках системы внутреннего контроля НКО</a:t>
                      </a:r>
                      <a:endParaRPr lang="ru-RU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09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Запрос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Обращение за предоставлением финансовой и нефинансовой информации в адрес осведомленных лиц как внутри организации, так и за ее пределами (письменные и устные)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115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Аналитические процедуры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Оценка финансовой информации путем анализа вероятных взаимосвязей между финансовыми и нефинансовыми данными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141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947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869508" y="213833"/>
            <a:ext cx="10455347" cy="65685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8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Годовая БФО НКО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5F386D1-5E43-AE86-29A3-8ABC3CE31E99}"/>
              </a:ext>
            </a:extLst>
          </p:cNvPr>
          <p:cNvSpPr/>
          <p:nvPr/>
        </p:nvSpPr>
        <p:spPr>
          <a:xfrm>
            <a:off x="781439" y="988263"/>
            <a:ext cx="10694420" cy="31259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Годовая БФО некоммерческой организации состоит из (ч. 2 ст. 14 Закона «О бухучете»):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24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ухгалтерского баланса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4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тчет о целевом использовании средств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приложений к ним</a:t>
            </a:r>
          </a:p>
          <a:p>
            <a:pPr algn="just">
              <a:spcBef>
                <a:spcPts val="600"/>
              </a:spcBef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b="1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риложения</a:t>
            </a:r>
            <a:r>
              <a:rPr lang="ru-RU" sz="2400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бухгалтерскому балансу и отчету о целевом использовании средств (пояснения) оформляются в </a:t>
            </a:r>
            <a:r>
              <a:rPr lang="ru-RU" sz="2400" b="1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табличной</a:t>
            </a:r>
            <a:r>
              <a:rPr lang="ru-RU" sz="2400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(или) </a:t>
            </a:r>
            <a:r>
              <a:rPr lang="ru-RU" sz="2400" b="1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текстовой</a:t>
            </a:r>
            <a:r>
              <a:rPr lang="ru-RU" sz="2400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форме (определяется НКО самостоятельно)</a:t>
            </a:r>
            <a:endParaRPr lang="ru-RU" sz="2400" i="0" u="none" strike="noStrike" baseline="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0B750E5-B5D9-3F49-E615-95328F07364D}"/>
              </a:ext>
            </a:extLst>
          </p:cNvPr>
          <p:cNvSpPr/>
          <p:nvPr/>
        </p:nvSpPr>
        <p:spPr>
          <a:xfrm>
            <a:off x="504026" y="4231758"/>
            <a:ext cx="11249247" cy="2202691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неупрощенной БФО </a:t>
            </a:r>
            <a:r>
              <a:rPr lang="ru-RU" sz="22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текстовые пояснения всегда должна быть </a:t>
            </a:r>
            <a:r>
              <a:rPr lang="ru-RU" sz="220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ФСБУ (ПБУ)</a:t>
            </a:r>
          </a:p>
          <a:p>
            <a:pPr>
              <a:spcBef>
                <a:spcPts val="600"/>
              </a:spcBef>
            </a:pP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Например, необходимо раскрытие основных положений учетной политики (ПБУ 1/2008), заявление о </a:t>
            </a:r>
            <a:r>
              <a:rPr lang="ru-RU" sz="220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формировании БФО исходя из действующих в РФ правил бухгалтерского учета и отчетности (п.25 ПБУ 4/99), расшифровки поступлений и расходования целевых средств и т.д. и т.п.</a:t>
            </a:r>
            <a:endParaRPr lang="ru-RU" sz="2400" b="1" i="0" u="none" strike="noStrike" baseline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845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869508" y="213833"/>
            <a:ext cx="10455347" cy="65685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8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Годовая БФО НКО (упрощенная)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5F386D1-5E43-AE86-29A3-8ABC3CE31E99}"/>
              </a:ext>
            </a:extLst>
          </p:cNvPr>
          <p:cNvSpPr/>
          <p:nvPr/>
        </p:nvSpPr>
        <p:spPr>
          <a:xfrm>
            <a:off x="748790" y="1283784"/>
            <a:ext cx="10694420" cy="455338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Упрощенные способы ведения бухгалтерского учета, включая упрощенную БФО, вправе применять, в частности, некоммерческие организации (ч. 4 ст. 6 Закона «О бухучете»)</a:t>
            </a:r>
          </a:p>
          <a:p>
            <a:pPr>
              <a:spcBef>
                <a:spcPts val="1200"/>
              </a:spcBef>
            </a:pPr>
            <a:r>
              <a:rPr lang="ru-RU" sz="2400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«Упрощенку» не применяют, в частности, следующие экономические субъекты </a:t>
            </a:r>
            <a:r>
              <a:rPr lang="ru-RU" sz="24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бязаны составлять БФО в полном объеме, включая пояснения)</a:t>
            </a:r>
            <a:r>
              <a:rPr lang="ru-RU" sz="2400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организации, БФО которых </a:t>
            </a:r>
            <a:r>
              <a:rPr lang="ru-RU" sz="2400" b="1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подлежит обязательному аудиту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жилищные и жилищно-строительные </a:t>
            </a:r>
            <a:r>
              <a:rPr lang="ru-RU" sz="2400" b="1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кооперативы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кредитные потребительские </a:t>
            </a:r>
            <a:r>
              <a:rPr lang="ru-RU" sz="2400" b="1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кооперативы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политические партии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организации, являющиеся иностранными агентами</a:t>
            </a:r>
          </a:p>
        </p:txBody>
      </p:sp>
    </p:spTree>
    <p:extLst>
      <p:ext uri="{BB962C8B-B14F-4D97-AF65-F5344CB8AC3E}">
        <p14:creationId xmlns:p14="http://schemas.microsoft.com/office/powerpoint/2010/main" val="297759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869508" y="213833"/>
            <a:ext cx="10455347" cy="65685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8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Годовая БФО НКО: отчет о финансовых результатах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5F386D1-5E43-AE86-29A3-8ABC3CE31E99}"/>
              </a:ext>
            </a:extLst>
          </p:cNvPr>
          <p:cNvSpPr/>
          <p:nvPr/>
        </p:nvSpPr>
        <p:spPr>
          <a:xfrm>
            <a:off x="869508" y="1028603"/>
            <a:ext cx="10455347" cy="524460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1200"/>
              </a:spcAft>
            </a:pPr>
            <a:r>
              <a:rPr lang="ru-RU" sz="2400" b="1" i="0" u="sng" strike="noStrike" baseline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Минфина России N ПЗ-10/2012</a:t>
            </a:r>
          </a:p>
          <a:p>
            <a:pPr algn="just"/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НКО</a:t>
            </a:r>
            <a:r>
              <a:rPr lang="ru-RU" sz="22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приводит в БФО показатели </a:t>
            </a:r>
            <a:r>
              <a:rPr lang="ru-RU" sz="22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отдельных доходах и расходах (финансовых результатах) </a:t>
            </a:r>
            <a:r>
              <a:rPr lang="ru-RU" sz="22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обособленно применительно к форме и порядку составления отчета о финансовых результатах в случае, когда: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отчетном году эта НКО получила доход от предпринимательской и (или) иной приносящей доход деятельности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показатель</a:t>
            </a:r>
            <a:r>
              <a:rPr lang="ru-RU" sz="22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полученного НКО </a:t>
            </a:r>
            <a:r>
              <a:rPr lang="ru-RU" sz="22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дохода</a:t>
            </a:r>
            <a:r>
              <a:rPr lang="ru-RU" sz="22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существенен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раскрытие данных о прибыли от предпринимательской и (или) иной приносящей доход деятельности в отчете о целевом использовании средств недостаточно для формирования полного представления о финансовом положении НКО, финансовых результатах ее деятельности и изменениях в ее финансовом положении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знания о показателе полученного дохода заинтересованными пользователями невозможна оценка финансового положения НКО и финансовых результатов ее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437757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1163782" y="406401"/>
            <a:ext cx="10122252" cy="92363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32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Аудиторская организация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D324DC-95F8-AB8D-55E3-0012D424CBBC}"/>
              </a:ext>
            </a:extLst>
          </p:cNvPr>
          <p:cNvSpPr txBox="1">
            <a:spLocks/>
          </p:cNvSpPr>
          <p:nvPr/>
        </p:nvSpPr>
        <p:spPr>
          <a:xfrm>
            <a:off x="531828" y="1956392"/>
            <a:ext cx="3089914" cy="22645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(Финансовый) </a:t>
            </a:r>
          </a:p>
          <a:p>
            <a:pPr algn="ctr">
              <a:lnSpc>
                <a:spcPct val="120000"/>
              </a:lnSpc>
            </a:pPr>
            <a:r>
              <a:rPr lang="ru-RU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аудит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BF590183-BA43-22C8-A683-A63D47F96E88}"/>
              </a:ext>
            </a:extLst>
          </p:cNvPr>
          <p:cNvSpPr txBox="1">
            <a:spLocks/>
          </p:cNvSpPr>
          <p:nvPr/>
        </p:nvSpPr>
        <p:spPr>
          <a:xfrm>
            <a:off x="3943170" y="2014600"/>
            <a:ext cx="3744337" cy="21901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Сопутствующие аудиту услуги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AA2BE40D-FFD4-BEFD-ADDD-941CE4DEE17D}"/>
              </a:ext>
            </a:extLst>
          </p:cNvPr>
          <p:cNvSpPr txBox="1">
            <a:spLocks/>
          </p:cNvSpPr>
          <p:nvPr/>
        </p:nvSpPr>
        <p:spPr>
          <a:xfrm>
            <a:off x="8008936" y="2014598"/>
            <a:ext cx="3744337" cy="21901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Прочие связанные с аудиторской деятельностью услуги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388FAD3-25D7-A9B0-200F-601591E7B90D}"/>
              </a:ext>
            </a:extLst>
          </p:cNvPr>
          <p:cNvSpPr txBox="1">
            <a:spLocks/>
          </p:cNvSpPr>
          <p:nvPr/>
        </p:nvSpPr>
        <p:spPr>
          <a:xfrm>
            <a:off x="531828" y="4893190"/>
            <a:ext cx="7155679" cy="116151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Аудиторская деятельность</a:t>
            </a:r>
          </a:p>
          <a:p>
            <a:pPr algn="ctr">
              <a:lnSpc>
                <a:spcPct val="120000"/>
              </a:lnSpc>
            </a:pPr>
            <a:r>
              <a:rPr lang="ru-RU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(Аудиторские услуги)</a:t>
            </a:r>
          </a:p>
        </p:txBody>
      </p:sp>
      <p:sp>
        <p:nvSpPr>
          <p:cNvPr id="9" name="Левая фигурная скобка 8">
            <a:extLst>
              <a:ext uri="{FF2B5EF4-FFF2-40B4-BE49-F238E27FC236}">
                <a16:creationId xmlns:a16="http://schemas.microsoft.com/office/drawing/2014/main" id="{220BD86C-4524-6F2D-B05E-AAEFE5E211E2}"/>
              </a:ext>
            </a:extLst>
          </p:cNvPr>
          <p:cNvSpPr/>
          <p:nvPr/>
        </p:nvSpPr>
        <p:spPr>
          <a:xfrm rot="16200000">
            <a:off x="3784717" y="968056"/>
            <a:ext cx="649899" cy="7155678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223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869508" y="213833"/>
            <a:ext cx="10455347" cy="65685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8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Проведение аудита НКО (особенности)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5F386D1-5E43-AE86-29A3-8ABC3CE31E99}"/>
              </a:ext>
            </a:extLst>
          </p:cNvPr>
          <p:cNvSpPr/>
          <p:nvPr/>
        </p:nvSpPr>
        <p:spPr>
          <a:xfrm>
            <a:off x="869508" y="1028603"/>
            <a:ext cx="10455347" cy="524460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Особое (специфическое) внимание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 аудите НКО уделяется: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сопоставлению направлений деятельности НКО, принципов формирования и использования ее имущества с целями и задачами, определенными уставами и органами управления НКО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легитимности органов управления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нализу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сметы доходов и расходов </a:t>
            </a:r>
            <a:endParaRPr lang="ru-RU" sz="2400" dirty="0">
              <a:solidFill>
                <a:schemeClr val="accent5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подтверждению целевого использования поступивших средств.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наличии предпринимательской деятельности – проверке ведения раздельного учета доходов и расходов между предпринимательской и уставной деятельностью НКО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Учетной политике НКО, в том числе порядку ведения раздельного учета, составления сметы и др.</a:t>
            </a: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9706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869508" y="213833"/>
            <a:ext cx="10455347" cy="65685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8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Раздельный учет НКО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5F386D1-5E43-AE86-29A3-8ABC3CE31E99}"/>
              </a:ext>
            </a:extLst>
          </p:cNvPr>
          <p:cNvSpPr/>
          <p:nvPr/>
        </p:nvSpPr>
        <p:spPr>
          <a:xfrm>
            <a:off x="225911" y="1243756"/>
            <a:ext cx="3474721" cy="240039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Операции, имущество, относящееся к уставной деятельности</a:t>
            </a:r>
            <a:endParaRPr lang="ru-RU" sz="2800" dirty="0">
              <a:solidFill>
                <a:schemeClr val="accent6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0E3A3BC-8F61-5C5E-95C3-372B7AE39E15}"/>
              </a:ext>
            </a:extLst>
          </p:cNvPr>
          <p:cNvSpPr/>
          <p:nvPr/>
        </p:nvSpPr>
        <p:spPr>
          <a:xfrm>
            <a:off x="7956274" y="1243756"/>
            <a:ext cx="3986345" cy="240039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Операции, имущество, относящееся к предпринимательской деятельности</a:t>
            </a:r>
            <a:endParaRPr lang="ru-RU" sz="2600" dirty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B0A1D75F-4384-894D-6CA0-C946661A19BB}"/>
              </a:ext>
            </a:extLst>
          </p:cNvPr>
          <p:cNvSpPr/>
          <p:nvPr/>
        </p:nvSpPr>
        <p:spPr>
          <a:xfrm>
            <a:off x="3835280" y="1243756"/>
            <a:ext cx="3986345" cy="2400397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Операции, имущество, относящееся и к уставной деятельности, и к предпринимательской деятельности</a:t>
            </a:r>
            <a:endParaRPr lang="ru-RU" sz="2400" dirty="0">
              <a:solidFill>
                <a:schemeClr val="accent6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4E1E969-9667-AFB4-43FF-4BB2CF341A27}"/>
              </a:ext>
            </a:extLst>
          </p:cNvPr>
          <p:cNvSpPr/>
          <p:nvPr/>
        </p:nvSpPr>
        <p:spPr>
          <a:xfrm>
            <a:off x="765587" y="4719036"/>
            <a:ext cx="10455347" cy="9466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Учетная политика</a:t>
            </a:r>
            <a:endParaRPr lang="ru-RU" sz="2800" dirty="0">
              <a:solidFill>
                <a:schemeClr val="accent5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44775FD1-0671-9062-1C1E-31E393EB7907}"/>
              </a:ext>
            </a:extLst>
          </p:cNvPr>
          <p:cNvSpPr/>
          <p:nvPr/>
        </p:nvSpPr>
        <p:spPr>
          <a:xfrm rot="13626516">
            <a:off x="3190780" y="3723659"/>
            <a:ext cx="1233885" cy="86605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921EAD4C-34FE-E712-BC2B-650D874679A8}"/>
              </a:ext>
            </a:extLst>
          </p:cNvPr>
          <p:cNvSpPr/>
          <p:nvPr/>
        </p:nvSpPr>
        <p:spPr>
          <a:xfrm rot="18363694">
            <a:off x="7164734" y="3680705"/>
            <a:ext cx="1123837" cy="96165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1B97BA4F-1819-88BC-C01F-061284AF31A4}"/>
              </a:ext>
            </a:extLst>
          </p:cNvPr>
          <p:cNvSpPr/>
          <p:nvPr/>
        </p:nvSpPr>
        <p:spPr>
          <a:xfrm rot="16200000">
            <a:off x="5264386" y="3714286"/>
            <a:ext cx="1081672" cy="93885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431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869508" y="213834"/>
            <a:ext cx="10455347" cy="53920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8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Смета НКО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5F386D1-5E43-AE86-29A3-8ABC3CE31E99}"/>
              </a:ext>
            </a:extLst>
          </p:cNvPr>
          <p:cNvSpPr/>
          <p:nvPr/>
        </p:nvSpPr>
        <p:spPr>
          <a:xfrm>
            <a:off x="868326" y="942542"/>
            <a:ext cx="10455347" cy="441476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НКО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должна иметь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самостоятельный баланс и (или) смету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(ст. 3 Закона «Об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НКО»)</a:t>
            </a:r>
          </a:p>
          <a:p>
            <a:pPr algn="just">
              <a:spcBef>
                <a:spcPts val="1200"/>
              </a:spcBef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мета доходов и расходов (финансовый план):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основа планирования деятельности НКО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документ, подтверждающий законность и целесообразность произведённых расходов</a:t>
            </a:r>
          </a:p>
          <a:p>
            <a:pPr algn="just">
              <a:spcBef>
                <a:spcPts val="1200"/>
              </a:spcBef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тверждение финансового плана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НКО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внесение в него изменений – компетенция: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высшего органа управления НКО  </a:t>
            </a:r>
            <a:r>
              <a:rPr lang="ru-RU" sz="2400" i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или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коллегиальным выборным органом НКО, если этому органу предоставлено такое право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CAF3401-CBA9-D733-958D-31FE145F4BFA}"/>
              </a:ext>
            </a:extLst>
          </p:cNvPr>
          <p:cNvSpPr/>
          <p:nvPr/>
        </p:nvSpPr>
        <p:spPr>
          <a:xfrm>
            <a:off x="868326" y="5457361"/>
            <a:ext cx="7995975" cy="91619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</a:pPr>
            <a:r>
              <a:rPr lang="ru-RU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НПА не устанавливают требования к содержанию или форме финансового плана (сметы) для НКО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3628839-419C-F453-7416-2356808D2A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938" y="5412415"/>
            <a:ext cx="1531018" cy="123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9128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869508" y="213834"/>
            <a:ext cx="10455347" cy="53920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8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Смета НКО: вопросы при аудите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5F386D1-5E43-AE86-29A3-8ABC3CE31E99}"/>
              </a:ext>
            </a:extLst>
          </p:cNvPr>
          <p:cNvSpPr/>
          <p:nvPr/>
        </p:nvSpPr>
        <p:spPr>
          <a:xfrm>
            <a:off x="868326" y="1183413"/>
            <a:ext cx="10455347" cy="441476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наличие и содержание сметы (детализация, расшифровки)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кем утверждена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внесены ли при необходимости корректировки</a:t>
            </a:r>
            <a:endParaRPr lang="ru-RU" sz="2400" dirty="0">
              <a:solidFill>
                <a:schemeClr val="accent6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соблюден ли принцип разделения основной и предпринимательской деятельности 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наличие доходной и расходной частей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учет доходов (разделение доходов)</a:t>
            </a:r>
            <a:endParaRPr lang="ru-RU" sz="2400" dirty="0">
              <a:solidFill>
                <a:schemeClr val="accent6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целевое расходование средств, раздельный учет расходов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административные расходы (нормирование)</a:t>
            </a:r>
          </a:p>
        </p:txBody>
      </p:sp>
    </p:spTree>
    <p:extLst>
      <p:ext uri="{BB962C8B-B14F-4D97-AF65-F5344CB8AC3E}">
        <p14:creationId xmlns:p14="http://schemas.microsoft.com/office/powerpoint/2010/main" val="1642112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1163782" y="406401"/>
            <a:ext cx="10122252" cy="124690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32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Новые НПА: изменения в бухгалтерском учете основных средств с 2022 года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50BE5DA-897F-4EC1-8E97-64F188F3E1C5}"/>
              </a:ext>
            </a:extLst>
          </p:cNvPr>
          <p:cNvSpPr txBox="1">
            <a:spLocks/>
          </p:cNvSpPr>
          <p:nvPr/>
        </p:nvSpPr>
        <p:spPr>
          <a:xfrm>
            <a:off x="1126837" y="1865745"/>
            <a:ext cx="10224654" cy="4424219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Приказ Минфина России от 17.09.2020 № 204н «Об утверждении Федеральных стандартов бухгалтерского учета ФСБУ 6/2020 «Основные средства» и ФСБУ 26/2020 «Капитальные вложения»</a:t>
            </a:r>
          </a:p>
          <a:p>
            <a:pPr marL="0" indent="-457200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400" dirty="0">
                <a:solidFill>
                  <a:srgbClr val="C00000"/>
                </a:solidFill>
              </a:rPr>
              <a:t>ФСБУ 6/2020 и ФСБУ 26/2020 применяются, начиная с БФО за 2022 год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400" dirty="0">
                <a:solidFill>
                  <a:srgbClr val="C00000"/>
                </a:solidFill>
              </a:rPr>
              <a:t>Добровольно можно применять до указанного срока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ru-RU" sz="2200" b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Утратили силу: </a:t>
            </a:r>
          </a:p>
          <a:p>
            <a:pPr marL="252000" indent="-252000">
              <a:lnSpc>
                <a:spcPct val="100000"/>
              </a:lnSpc>
            </a:pP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Приказ Минфина России от 30 марта 2001 г. № 26н «Об утверждении Положения по бухгалтерскому учету «Учет основных средств» ПБУ 6/01»</a:t>
            </a:r>
          </a:p>
          <a:p>
            <a:pPr marL="252000" indent="-252000">
              <a:lnSpc>
                <a:spcPct val="100000"/>
              </a:lnSpc>
            </a:pP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Приказ Минфина России от 13 октября 2003 г. № 91н «Об утверждении Методических указаний по бухгалтерскому учету основных средств»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t>24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664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1163781" y="262297"/>
            <a:ext cx="10122252" cy="124690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32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Новые НПА: изменения в бухгалтерском учете основных средств с 2022 года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50BE5DA-897F-4EC1-8E97-64F188F3E1C5}"/>
              </a:ext>
            </a:extLst>
          </p:cNvPr>
          <p:cNvSpPr txBox="1">
            <a:spLocks/>
          </p:cNvSpPr>
          <p:nvPr/>
        </p:nvSpPr>
        <p:spPr>
          <a:xfrm>
            <a:off x="1163781" y="1838036"/>
            <a:ext cx="4091709" cy="1487055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indent="-252000" algn="ctr">
              <a:lnSpc>
                <a:spcPct val="150000"/>
              </a:lnSpc>
              <a:spcBef>
                <a:spcPts val="2400"/>
              </a:spcBef>
              <a:buNone/>
            </a:pP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ПБУ 6/01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t>25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E50BE5DA-897F-4EC1-8E97-64F188F3E1C5}"/>
              </a:ext>
            </a:extLst>
          </p:cNvPr>
          <p:cNvSpPr txBox="1">
            <a:spLocks/>
          </p:cNvSpPr>
          <p:nvPr/>
        </p:nvSpPr>
        <p:spPr>
          <a:xfrm>
            <a:off x="7051963" y="1842654"/>
            <a:ext cx="4179453" cy="1487055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1800"/>
              </a:spcBef>
              <a:buNone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ФСБУ 6/2020 </a:t>
            </a:r>
          </a:p>
          <a:p>
            <a:pPr marL="0" indent="0" algn="ctr">
              <a:lnSpc>
                <a:spcPct val="100000"/>
              </a:lnSpc>
              <a:spcBef>
                <a:spcPts val="1800"/>
              </a:spcBef>
              <a:buNone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ФСБУ 26/2020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163782" y="1838037"/>
            <a:ext cx="4073237" cy="149629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154546" y="1856509"/>
            <a:ext cx="4100945" cy="145934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трелка вправо 16"/>
          <p:cNvSpPr/>
          <p:nvPr/>
        </p:nvSpPr>
        <p:spPr>
          <a:xfrm>
            <a:off x="5347854" y="2115127"/>
            <a:ext cx="1570182" cy="8866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256145" y="3454400"/>
            <a:ext cx="9929091" cy="2992581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ФСБУ 6/2020, ФСБУ 26/2020 не применяются организациями бюджетной сферы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все остальные применяют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НКО, применяющие упрощенные способы бухучета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частности,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вправе: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проверять ОС на обесценение и не раскрывать информацию по обесценению ОС в отчетности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определять фактические затраты на капвложения в упрощенном порядке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учитываются только уплаченные и (или) подлежащие уплате организацией поставщику (продавцу, подрядчику) суммы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 переходе на ФСБУ 6/2020 вправе применять перспективный способ</a:t>
            </a:r>
          </a:p>
        </p:txBody>
      </p:sp>
    </p:spTree>
    <p:extLst>
      <p:ext uri="{BB962C8B-B14F-4D97-AF65-F5344CB8AC3E}">
        <p14:creationId xmlns:p14="http://schemas.microsoft.com/office/powerpoint/2010/main" val="38009412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997526" y="175491"/>
            <a:ext cx="10547927" cy="71119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32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Порядок проведения обесценения ОС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t>26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5564" y="1054248"/>
            <a:ext cx="11674763" cy="522821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ru-RU" sz="2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Признаки возможного обесценения активов у НКО (МСФО 36 + автор)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наличие наблюдаемых признаков того, что стоимость актива снизилась в течение периода значительно больше, чем ожидалось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повышение рыночных процентных ставок 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вероятно влияние на ставку дисконтирования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существуют признаки устаревания или физической порчи актива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значительные изменения, имеющие неблагоприятные последствия для НКО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денежные потоки для приобретения актива или последующие потребности в денежных средствах для его эксплуатации значительно превышают первоначально запланированную сумму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существенно снизились чистые денежные потоки от актива</a:t>
            </a:r>
            <a:endParaRPr lang="en-US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52000" indent="-252000">
              <a:buFont typeface="Arial" pitchFamily="34" charset="0"/>
              <a:buChar char="•"/>
            </a:pP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уменьшилось количество членов НКО, основанной на членстве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кризис в отрасли, организации которой объединяются в НКО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проблемы с основными донорами НКО</a:t>
            </a:r>
          </a:p>
        </p:txBody>
      </p:sp>
    </p:spTree>
    <p:extLst>
      <p:ext uri="{BB962C8B-B14F-4D97-AF65-F5344CB8AC3E}">
        <p14:creationId xmlns:p14="http://schemas.microsoft.com/office/powerpoint/2010/main" val="1295351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997526" y="175491"/>
            <a:ext cx="10547927" cy="581891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32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Учет ОС: отдельные особенности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t>27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8764" y="914401"/>
            <a:ext cx="11333017" cy="4754879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ru-RU" sz="2400" b="1" kern="1200" baseline="0" dirty="0">
                <a:solidFill>
                  <a:srgbClr val="7030A0"/>
                </a:solidFill>
                <a:latin typeface="Arial" pitchFamily="34" charset="0"/>
                <a:ea typeface="+mn-ea"/>
                <a:cs typeface="Arial" pitchFamily="34" charset="0"/>
              </a:rPr>
              <a:t>Предельная величина стоимостного лимита ОС устанавливается НКО</a:t>
            </a:r>
          </a:p>
          <a:p>
            <a:pPr>
              <a:spcBef>
                <a:spcPts val="1200"/>
              </a:spcBef>
            </a:pPr>
            <a:r>
              <a:rPr lang="ru-RU" sz="24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Ликвидационная стоимость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величина, которую НКО получила бы в случае выбытия данного объекта после вычета предполагаемых затрат на выбытие. Объект ОС рассматривается таким образом, как будто он уже достиг окончания СПИ (состояние объекта)</a:t>
            </a:r>
          </a:p>
          <a:p>
            <a:pPr>
              <a:spcBef>
                <a:spcPts val="1200"/>
              </a:spcBef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Ликвидационная стоимость объекта ОС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считается равной нулю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если:</a:t>
            </a:r>
          </a:p>
          <a:p>
            <a:pPr marL="252000" indent="-2520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 ожидаются поступления от выбытия объекта ОС в конце СПИ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ожидаемая к поступлению сумма от выбытия объекта ОС </a:t>
            </a:r>
            <a:r>
              <a:rPr lang="ru-RU" sz="2400" u="sng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 является существенной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ожидаемая к поступлению сумма от выбытия объекта ОС </a:t>
            </a:r>
            <a:r>
              <a:rPr lang="ru-RU" sz="2400" u="sng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 может быть определена</a:t>
            </a:r>
          </a:p>
        </p:txBody>
      </p:sp>
    </p:spTree>
    <p:extLst>
      <p:ext uri="{BB962C8B-B14F-4D97-AF65-F5344CB8AC3E}">
        <p14:creationId xmlns:p14="http://schemas.microsoft.com/office/powerpoint/2010/main" val="24302995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1015999" y="295565"/>
            <a:ext cx="10547927" cy="58189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32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Переход на ФСБУ 6/2020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t>28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37310" y="1975811"/>
          <a:ext cx="1111134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1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0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4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Порядок</a:t>
                      </a:r>
                      <a:r>
                        <a:rPr lang="ru-RU" baseline="0" dirty="0"/>
                        <a:t> перехода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Первоначальная стоимость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Накопленная амортизация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Накопленное обесценение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Накопленный за балансом износ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Ретроспективный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Корректируется ретроспективно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Признается ретроспективно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Признается ретроспективно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Списывается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Альтернативный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 изменяется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Признается исходя из новых элементов амортизации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 признается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Списывается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Перспективный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 изменяется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Переклассифицируется</a:t>
                      </a:r>
                      <a:r>
                        <a:rPr lang="ru-RU" dirty="0"/>
                        <a:t> из учтенного за балансом износа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 признается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Переклассифицируется</a:t>
                      </a:r>
                      <a:r>
                        <a:rPr lang="ru-RU" dirty="0"/>
                        <a:t> в накопленную амортизацию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9258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886690" y="184728"/>
            <a:ext cx="10547927" cy="49876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32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Переход на ФСБУ 6/2020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t>29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493" y="868219"/>
            <a:ext cx="10982036" cy="3029527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ru-RU" sz="2400" b="1" u="sng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Альтернативный метод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Первоначальная стоимость не корректируется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Исходя из соотношения истекшего и оставшегося СПИ пересчет накопленной амортизации 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Накопленную амортизацию НКО начисляет единовременно вместе с корректировкой на ту же сумму статьи (статей) целевого финансирования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41929" y="3967020"/>
            <a:ext cx="10982036" cy="233218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ru-RU" sz="24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Перспективный метод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</a:p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Первоначальная стоимость объекта не меняется</a:t>
            </a:r>
          </a:p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Накопленный износ единовременно переводится из-за баланса на баланс в накопленную амортизацию</a:t>
            </a:r>
          </a:p>
        </p:txBody>
      </p:sp>
    </p:spTree>
    <p:extLst>
      <p:ext uri="{BB962C8B-B14F-4D97-AF65-F5344CB8AC3E}">
        <p14:creationId xmlns:p14="http://schemas.microsoft.com/office/powerpoint/2010/main" val="155945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4295552" y="406401"/>
            <a:ext cx="3774559" cy="92363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40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Аудит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BAF5A-1AF4-0E0B-1C57-61B6126A15E6}"/>
              </a:ext>
            </a:extLst>
          </p:cNvPr>
          <p:cNvSpPr txBox="1">
            <a:spLocks/>
          </p:cNvSpPr>
          <p:nvPr/>
        </p:nvSpPr>
        <p:spPr>
          <a:xfrm>
            <a:off x="1163782" y="1760280"/>
            <a:ext cx="10122252" cy="185479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800" b="0" i="0" u="none" strike="noStrike" baseline="0" dirty="0">
                <a:latin typeface="Arial" panose="020B0604020202020204" pitchFamily="34" charset="0"/>
              </a:rPr>
              <a:t>Аудит – </a:t>
            </a:r>
            <a:r>
              <a:rPr lang="ru-RU" sz="2800" b="1" i="0" u="none" strike="noStrike" baseline="0" dirty="0">
                <a:latin typeface="Arial" panose="020B0604020202020204" pitchFamily="34" charset="0"/>
              </a:rPr>
              <a:t>независимая</a:t>
            </a:r>
            <a:r>
              <a:rPr lang="ru-RU" sz="2800" b="0" i="0" u="none" strike="noStrike" baseline="0" dirty="0">
                <a:latin typeface="Arial" panose="020B0604020202020204" pitchFamily="34" charset="0"/>
              </a:rPr>
              <a:t>  проверка бухгалтерской (финансовой) отчетности (БФО) аудируемого лица в целях </a:t>
            </a:r>
            <a:r>
              <a:rPr lang="ru-RU" sz="2800" b="1" i="0" u="none" strike="noStrike" baseline="0" dirty="0">
                <a:latin typeface="Arial" panose="020B0604020202020204" pitchFamily="34" charset="0"/>
              </a:rPr>
              <a:t>выражения мнения </a:t>
            </a:r>
            <a:r>
              <a:rPr lang="ru-RU" sz="2800" b="0" i="0" u="none" strike="noStrike" baseline="0" dirty="0">
                <a:latin typeface="Arial" panose="020B0604020202020204" pitchFamily="34" charset="0"/>
              </a:rPr>
              <a:t>о достоверности такой отчетности </a:t>
            </a:r>
          </a:p>
          <a:p>
            <a:pPr algn="just"/>
            <a:r>
              <a:rPr lang="en-US" sz="2800" b="0" i="0" u="none" strike="noStrike" baseline="0" dirty="0">
                <a:latin typeface="Arial" panose="020B0604020202020204" pitchFamily="34" charset="0"/>
                <a:sym typeface="Wingdings" panose="05000000000000000000" pitchFamily="2" charset="2"/>
              </a:rPr>
              <a:t></a:t>
            </a:r>
            <a:r>
              <a:rPr lang="ru-RU" sz="2800" b="0" i="0" u="none" strike="noStrike" baseline="0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u-RU" sz="2800" b="1" i="1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аудиторское заключение</a:t>
            </a:r>
            <a:endParaRPr lang="ru-RU" sz="2800" b="1" i="1" u="none" strike="noStrike" baseline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7D8643B-F95D-574E-5C2F-07A885F680D1}"/>
              </a:ext>
            </a:extLst>
          </p:cNvPr>
          <p:cNvSpPr txBox="1">
            <a:spLocks/>
          </p:cNvSpPr>
          <p:nvPr/>
        </p:nvSpPr>
        <p:spPr>
          <a:xfrm>
            <a:off x="1163782" y="4664742"/>
            <a:ext cx="3811800" cy="126999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>
                <a:latin typeface="Arial" panose="020B0604020202020204" pitchFamily="34" charset="0"/>
              </a:rPr>
              <a:t>Обязательный</a:t>
            </a:r>
            <a:endParaRPr lang="ru-RU" sz="3600" b="1" i="1" u="none" strike="noStrike" baseline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F48380A7-D69E-82CC-D343-D215681E9AD6}"/>
              </a:ext>
            </a:extLst>
          </p:cNvPr>
          <p:cNvSpPr txBox="1">
            <a:spLocks/>
          </p:cNvSpPr>
          <p:nvPr/>
        </p:nvSpPr>
        <p:spPr>
          <a:xfrm>
            <a:off x="7474234" y="4664741"/>
            <a:ext cx="3811800" cy="126999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>
                <a:latin typeface="Arial" panose="020B0604020202020204" pitchFamily="34" charset="0"/>
              </a:rPr>
              <a:t>Инициативный</a:t>
            </a:r>
            <a:endParaRPr lang="ru-RU" sz="3600" b="1" i="1" u="none" strike="noStrike" baseline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E3E27630-A161-E049-4C78-47DE4DA634F2}"/>
              </a:ext>
            </a:extLst>
          </p:cNvPr>
          <p:cNvSpPr/>
          <p:nvPr/>
        </p:nvSpPr>
        <p:spPr>
          <a:xfrm rot="2281451">
            <a:off x="4469343" y="3708885"/>
            <a:ext cx="1615686" cy="104967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1ABE0E91-1D1B-C36E-1BF0-33E0809F23F5}"/>
              </a:ext>
            </a:extLst>
          </p:cNvPr>
          <p:cNvSpPr/>
          <p:nvPr/>
        </p:nvSpPr>
        <p:spPr>
          <a:xfrm rot="19137103">
            <a:off x="6308370" y="3726293"/>
            <a:ext cx="1615686" cy="104967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89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1163782" y="406401"/>
            <a:ext cx="10122252" cy="67425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ru-RU" sz="3200" b="1" dirty="0">
                <a:latin typeface="+mn-lt"/>
              </a:rPr>
              <a:t>Возможности не применения ФСБУ 25/2018 (1/4)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50BE5DA-897F-4EC1-8E97-64F188F3E1C5}"/>
              </a:ext>
            </a:extLst>
          </p:cNvPr>
          <p:cNvSpPr txBox="1">
            <a:spLocks/>
          </p:cNvSpPr>
          <p:nvPr/>
        </p:nvSpPr>
        <p:spPr>
          <a:xfrm>
            <a:off x="988291" y="1209964"/>
            <a:ext cx="10437090" cy="4793672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dirty="0"/>
              <a:t>ФСБУ 25 </a:t>
            </a:r>
            <a:r>
              <a:rPr lang="ru-RU" b="1" u="sng" dirty="0"/>
              <a:t>не применяется </a:t>
            </a:r>
            <a:r>
              <a:rPr lang="ru-RU" dirty="0"/>
              <a:t>при предоставлении:</a:t>
            </a:r>
          </a:p>
          <a:p>
            <a:pPr>
              <a:spcBef>
                <a:spcPts val="0"/>
              </a:spcBef>
            </a:pPr>
            <a:r>
              <a:rPr lang="ru-RU" dirty="0"/>
              <a:t>участков недр для геологического изучения, разведки и (или) добычи полезных ископаемых</a:t>
            </a:r>
          </a:p>
          <a:p>
            <a:pPr>
              <a:spcBef>
                <a:spcPts val="0"/>
              </a:spcBef>
            </a:pPr>
            <a:r>
              <a:rPr lang="ru-RU" b="1" dirty="0"/>
              <a:t>результатов интеллектуальной деятельности или средств индивидуализации, </a:t>
            </a:r>
            <a:r>
              <a:rPr lang="ru-RU" dirty="0"/>
              <a:t>а также материальных носителей, в которых эти результаты и средства выражены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(НМА)</a:t>
            </a:r>
          </a:p>
          <a:p>
            <a:pPr>
              <a:spcBef>
                <a:spcPts val="0"/>
              </a:spcBef>
            </a:pPr>
            <a:r>
              <a:rPr lang="ru-RU" dirty="0"/>
              <a:t>объектов концессионного соглашения</a:t>
            </a:r>
          </a:p>
          <a:p>
            <a:pPr>
              <a:spcBef>
                <a:spcPts val="1800"/>
              </a:spcBef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ФСБУ 25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может не применяться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sym typeface="Wingdings" pitchFamily="2" charset="2"/>
              </a:rPr>
              <a:t>для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договоров аренды </a:t>
            </a:r>
          </a:p>
          <a:p>
            <a:pPr>
              <a:spcBef>
                <a:spcPts val="300"/>
              </a:spcBef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исполнение которых истекает до конца 2022 года</a:t>
            </a:r>
          </a:p>
          <a:p>
            <a:pPr>
              <a:spcBef>
                <a:spcPts val="300"/>
              </a:spcBef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исполнение которых началось до 1 января 2022 года (</a:t>
            </a:r>
            <a:r>
              <a:rPr lang="ru-RU" dirty="0">
                <a:solidFill>
                  <a:srgbClr val="FF0000"/>
                </a:solidFill>
              </a:rPr>
              <a:t>только «упрощенцы»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ru-RU" sz="2000" dirty="0"/>
          </a:p>
          <a:p>
            <a:pPr marL="0" indent="-457200">
              <a:lnSpc>
                <a:spcPct val="100000"/>
              </a:lnSpc>
              <a:spcBef>
                <a:spcPts val="600"/>
              </a:spcBef>
              <a:buNone/>
            </a:pP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30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0101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1163782" y="406401"/>
            <a:ext cx="10122252" cy="67425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ru-RU" sz="3200" b="1" dirty="0">
                <a:latin typeface="+mn-lt"/>
              </a:rPr>
              <a:t>Возможности не применения ФСБУ 25/2018 (2/4)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50BE5DA-897F-4EC1-8E97-64F188F3E1C5}"/>
              </a:ext>
            </a:extLst>
          </p:cNvPr>
          <p:cNvSpPr txBox="1">
            <a:spLocks/>
          </p:cNvSpPr>
          <p:nvPr/>
        </p:nvSpPr>
        <p:spPr>
          <a:xfrm>
            <a:off x="803565" y="1209965"/>
            <a:ext cx="10825018" cy="477128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2400" b="1" dirty="0"/>
              <a:t>Объекты бухучета </a:t>
            </a:r>
            <a:r>
              <a:rPr lang="ru-RU" sz="2400" dirty="0"/>
              <a:t>признаются объектами учета аренды, если </a:t>
            </a:r>
            <a:r>
              <a:rPr lang="ru-RU" sz="2400" b="1" dirty="0">
                <a:solidFill>
                  <a:srgbClr val="C00000"/>
                </a:solidFill>
              </a:rPr>
              <a:t>(все условия)</a:t>
            </a:r>
            <a:r>
              <a:rPr lang="ru-RU" sz="2400" dirty="0"/>
              <a:t>:</a:t>
            </a:r>
          </a:p>
          <a:p>
            <a:pPr>
              <a:spcBef>
                <a:spcPts val="300"/>
              </a:spcBef>
            </a:pPr>
            <a:r>
              <a:rPr lang="ru-RU" sz="2400" dirty="0"/>
              <a:t>арендодатель предоставляет арендатору предмет аренды </a:t>
            </a:r>
            <a:r>
              <a:rPr lang="ru-RU" sz="2400" u="sng" dirty="0"/>
              <a:t>на определенный срок</a:t>
            </a:r>
          </a:p>
          <a:p>
            <a:pPr>
              <a:spcBef>
                <a:spcPts val="300"/>
              </a:spcBef>
            </a:pPr>
            <a:r>
              <a:rPr lang="ru-RU" sz="2400" dirty="0"/>
              <a:t>предмет аренды идентифицируется (предмет аренды определен и договором не предусмотрено </a:t>
            </a:r>
            <a:r>
              <a:rPr lang="ru-RU" sz="2400" u="sng" dirty="0"/>
              <a:t>право арендодателя</a:t>
            </a:r>
            <a:r>
              <a:rPr lang="ru-RU" sz="2400" dirty="0"/>
              <a:t> по своему усмотрению </a:t>
            </a:r>
            <a:r>
              <a:rPr lang="ru-RU" sz="2400" u="sng" dirty="0"/>
              <a:t>заменить предмет аренды</a:t>
            </a:r>
            <a:r>
              <a:rPr lang="ru-RU" sz="2400" dirty="0"/>
              <a:t> в любой момент в течение срока аренды)</a:t>
            </a:r>
          </a:p>
          <a:p>
            <a:pPr>
              <a:spcBef>
                <a:spcPts val="300"/>
              </a:spcBef>
            </a:pPr>
            <a:r>
              <a:rPr lang="ru-RU" sz="2400" dirty="0"/>
              <a:t>арендатор имеет право на получение экономических выгод </a:t>
            </a:r>
            <a:r>
              <a:rPr lang="ru-RU" sz="2400" u="sng" dirty="0"/>
              <a:t>от использования предмета аренды</a:t>
            </a:r>
            <a:r>
              <a:rPr lang="ru-RU" sz="2400" dirty="0"/>
              <a:t> в течение всего срока аренды</a:t>
            </a:r>
          </a:p>
          <a:p>
            <a:pPr>
              <a:spcBef>
                <a:spcPts val="300"/>
              </a:spcBef>
            </a:pPr>
            <a:r>
              <a:rPr lang="ru-RU" sz="2400" dirty="0"/>
              <a:t>арендатор имеет право определять, </a:t>
            </a:r>
            <a:r>
              <a:rPr lang="ru-RU" sz="2400" u="sng" dirty="0"/>
              <a:t>как и для какой цели используется </a:t>
            </a:r>
            <a:r>
              <a:rPr lang="ru-RU" sz="2400" dirty="0"/>
              <a:t>предмет аренды в той степени, в которой это не предопределено техническими характеристиками предмета аренды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ФСБУ 25 </a:t>
            </a:r>
            <a:r>
              <a:rPr lang="ru-RU" sz="2400" b="1" u="sng" dirty="0">
                <a:solidFill>
                  <a:schemeClr val="accent2">
                    <a:lumMod val="50000"/>
                  </a:schemeClr>
                </a:solidFill>
              </a:rPr>
              <a:t>не применяется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к объектам бухучета не классифицированным как объекты учета аренды</a:t>
            </a:r>
            <a:endParaRPr lang="ru-RU" sz="2400" dirty="0"/>
          </a:p>
          <a:p>
            <a:pPr>
              <a:spcBef>
                <a:spcPts val="0"/>
              </a:spcBef>
              <a:buNone/>
            </a:pPr>
            <a:endParaRPr lang="ru-RU" sz="2000" dirty="0"/>
          </a:p>
          <a:p>
            <a:pPr marL="0" indent="-457200">
              <a:lnSpc>
                <a:spcPct val="100000"/>
              </a:lnSpc>
              <a:spcBef>
                <a:spcPts val="600"/>
              </a:spcBef>
              <a:buNone/>
            </a:pP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31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8098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1163782" y="406401"/>
            <a:ext cx="10122252" cy="67425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ru-RU" sz="3200" b="1" dirty="0">
                <a:latin typeface="+mn-lt"/>
              </a:rPr>
              <a:t>Возможности не применения ФСБУ 25/2018 (3/4)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50BE5DA-897F-4EC1-8E97-64F188F3E1C5}"/>
              </a:ext>
            </a:extLst>
          </p:cNvPr>
          <p:cNvSpPr txBox="1">
            <a:spLocks/>
          </p:cNvSpPr>
          <p:nvPr/>
        </p:nvSpPr>
        <p:spPr>
          <a:xfrm>
            <a:off x="1200727" y="1209964"/>
            <a:ext cx="10224654" cy="5200072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2400" u="sng" dirty="0"/>
              <a:t>Состав арендных платежей</a:t>
            </a:r>
            <a:r>
              <a:rPr lang="ru-RU" sz="2400" dirty="0"/>
              <a:t> (за вычетом НДС), в том числе:</a:t>
            </a:r>
          </a:p>
          <a:p>
            <a:pPr>
              <a:spcBef>
                <a:spcPts val="300"/>
              </a:spcBef>
            </a:pPr>
            <a:r>
              <a:rPr lang="ru-RU" sz="2400" dirty="0"/>
              <a:t>определенные </a:t>
            </a:r>
            <a:r>
              <a:rPr lang="ru-RU" sz="2400" u="sng" dirty="0"/>
              <a:t>в твердой сумме</a:t>
            </a:r>
            <a:r>
              <a:rPr lang="ru-RU" sz="2400" dirty="0"/>
              <a:t> платежи арендатора арендодателю, вносимые периодически или единовременно, в том числе возмещение арендодателем расходов арендатора</a:t>
            </a:r>
          </a:p>
          <a:p>
            <a:pPr>
              <a:spcBef>
                <a:spcPts val="300"/>
              </a:spcBef>
            </a:pPr>
            <a:r>
              <a:rPr lang="ru-RU" sz="2400" dirty="0"/>
              <a:t>переменные платежи, </a:t>
            </a:r>
            <a:r>
              <a:rPr lang="ru-RU" sz="2400" u="sng" dirty="0"/>
              <a:t>зависящие от ценовых индексов или процентных ставок</a:t>
            </a:r>
            <a:r>
              <a:rPr lang="ru-RU" sz="2400" dirty="0"/>
              <a:t>, определенные на дату предоставления предмета аренды</a:t>
            </a:r>
          </a:p>
          <a:p>
            <a:pPr>
              <a:spcBef>
                <a:spcPts val="300"/>
              </a:spcBef>
            </a:pPr>
            <a:r>
              <a:rPr lang="ru-RU" sz="2400" dirty="0"/>
              <a:t>справедливая стоимость иного встречного предоставления (обмен)</a:t>
            </a:r>
          </a:p>
          <a:p>
            <a:pPr>
              <a:spcBef>
                <a:spcPts val="300"/>
              </a:spcBef>
            </a:pPr>
            <a:r>
              <a:rPr lang="ru-RU" sz="2400" dirty="0"/>
              <a:t>платежи, связанные с продлением или сокращением срока аренды, установленные договором аренды</a:t>
            </a:r>
          </a:p>
          <a:p>
            <a:pPr>
              <a:spcBef>
                <a:spcPts val="300"/>
              </a:spcBef>
            </a:pPr>
            <a:r>
              <a:rPr lang="ru-RU" sz="2400" dirty="0"/>
              <a:t>платежи, связанные с правом выкупа предмета аренды арендатором, в случае, когда арендатор намерен воспользоваться таким правом</a:t>
            </a:r>
          </a:p>
          <a:p>
            <a:pPr>
              <a:spcBef>
                <a:spcPts val="300"/>
              </a:spcBef>
            </a:pPr>
            <a:r>
              <a:rPr lang="ru-RU" sz="2400" dirty="0"/>
              <a:t>суммы, подлежащие оплате (получению) в связи с гарантиями выкупа предмета аренды по окончании срока аренды</a:t>
            </a:r>
          </a:p>
          <a:p>
            <a:pPr>
              <a:spcBef>
                <a:spcPts val="1200"/>
              </a:spcBef>
              <a:buNone/>
            </a:pPr>
            <a:r>
              <a:rPr lang="ru-RU" sz="2400" b="1" i="1" dirty="0">
                <a:solidFill>
                  <a:srgbClr val="7030A0"/>
                </a:solidFill>
              </a:rPr>
              <a:t>Возможная ситуация </a:t>
            </a:r>
            <a:r>
              <a:rPr lang="ru-RU" sz="2400" b="1" i="1" dirty="0">
                <a:solidFill>
                  <a:srgbClr val="7030A0"/>
                </a:solidFill>
                <a:sym typeface="Wingdings" panose="05000000000000000000" pitchFamily="2" charset="2"/>
              </a:rPr>
              <a:t></a:t>
            </a:r>
            <a:r>
              <a:rPr lang="en-US" sz="2400" b="1" i="1" dirty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ru-RU" sz="2400" b="1" i="1" dirty="0">
                <a:solidFill>
                  <a:srgbClr val="7030A0"/>
                </a:solidFill>
                <a:sym typeface="Wingdings" panose="05000000000000000000" pitchFamily="2" charset="2"/>
              </a:rPr>
              <a:t>д</a:t>
            </a:r>
            <a:r>
              <a:rPr lang="ru-RU" sz="2400" b="1" i="1" dirty="0">
                <a:solidFill>
                  <a:srgbClr val="7030A0"/>
                </a:solidFill>
              </a:rPr>
              <a:t>оговор аренды есть, арендных платежей нет</a:t>
            </a:r>
          </a:p>
          <a:p>
            <a:pPr>
              <a:spcBef>
                <a:spcPts val="0"/>
              </a:spcBef>
              <a:buNone/>
            </a:pPr>
            <a:endParaRPr lang="ru-RU" sz="2000" dirty="0"/>
          </a:p>
          <a:p>
            <a:pPr marL="0" indent="-457200">
              <a:lnSpc>
                <a:spcPct val="100000"/>
              </a:lnSpc>
              <a:spcBef>
                <a:spcPts val="600"/>
              </a:spcBef>
              <a:buNone/>
            </a:pP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32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9178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1163782" y="258618"/>
            <a:ext cx="10122252" cy="67425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ru-RU" sz="3200" b="1" dirty="0">
                <a:latin typeface="+mn-lt"/>
              </a:rPr>
              <a:t>Возможности не применения ФСБУ 25/2018 (4/4)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50BE5DA-897F-4EC1-8E97-64F188F3E1C5}"/>
              </a:ext>
            </a:extLst>
          </p:cNvPr>
          <p:cNvSpPr txBox="1">
            <a:spLocks/>
          </p:cNvSpPr>
          <p:nvPr/>
        </p:nvSpPr>
        <p:spPr>
          <a:xfrm>
            <a:off x="3168071" y="988292"/>
            <a:ext cx="6289965" cy="56341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2400" b="1" dirty="0"/>
              <a:t>Непризнание ППА у арендатора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33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E50BE5DA-897F-4EC1-8E97-64F188F3E1C5}"/>
              </a:ext>
            </a:extLst>
          </p:cNvPr>
          <p:cNvSpPr txBox="1">
            <a:spLocks/>
          </p:cNvSpPr>
          <p:nvPr/>
        </p:nvSpPr>
        <p:spPr>
          <a:xfrm>
            <a:off x="341746" y="1713346"/>
            <a:ext cx="5098473" cy="56341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2400" b="1" dirty="0"/>
              <a:t>Два необходимых условия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0144" y="2669310"/>
            <a:ext cx="5320147" cy="378690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2000" indent="-252000">
              <a:buFont typeface="Arial" pitchFamily="34" charset="0"/>
              <a:buChar char="•"/>
            </a:pPr>
            <a:r>
              <a:rPr lang="ru-RU" sz="2300" dirty="0">
                <a:solidFill>
                  <a:schemeClr val="accent2">
                    <a:lumMod val="50000"/>
                  </a:schemeClr>
                </a:solidFill>
              </a:rPr>
              <a:t>Договором не предусмотрен переход права собственности на предмет аренды к арендатору и отсутствует возможность выкупа арендатором предмета аренды по цене значительно ниже его справедливой стоимости на дату выкупа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ru-RU" sz="2300" dirty="0">
                <a:solidFill>
                  <a:schemeClr val="accent2">
                    <a:lumMod val="50000"/>
                  </a:schemeClr>
                </a:solidFill>
              </a:rPr>
              <a:t>предмет аренды не предполагается предоставлять в субаренду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E50BE5DA-897F-4EC1-8E97-64F188F3E1C5}"/>
              </a:ext>
            </a:extLst>
          </p:cNvPr>
          <p:cNvSpPr txBox="1">
            <a:spLocks/>
          </p:cNvSpPr>
          <p:nvPr/>
        </p:nvSpPr>
        <p:spPr>
          <a:xfrm>
            <a:off x="6049817" y="1616364"/>
            <a:ext cx="5560292" cy="67425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2400" b="1" dirty="0"/>
              <a:t>Также необходимо выполнение одного из следующих условий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55855" y="2710874"/>
            <a:ext cx="6165271" cy="378690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2000" indent="-252000">
              <a:buFont typeface="Arial" pitchFamily="34" charset="0"/>
              <a:buChar char="•"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срок аренды 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&lt;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12 месяцев на дату предоставления предмета аренды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рыночная стоимость предмета аренды без учета износа (то есть стоимость аналогичного нового объекта) 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&lt;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300 тыс.руб. и арендатор имеет возможность получать экономические выгоды от предмета аренды независимо от других активов;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арендатор вправе применять упрощенные способы ведения учета</a:t>
            </a:r>
          </a:p>
        </p:txBody>
      </p:sp>
    </p:spTree>
    <p:extLst>
      <p:ext uri="{BB962C8B-B14F-4D97-AF65-F5344CB8AC3E}">
        <p14:creationId xmlns:p14="http://schemas.microsoft.com/office/powerpoint/2010/main" val="31788230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1234413" y="579719"/>
            <a:ext cx="10122252" cy="554181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ru-RU" sz="3200" b="1" dirty="0">
                <a:latin typeface="+mn-lt"/>
              </a:rPr>
              <a:t>Примеры договоров аренды – не аренды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50BE5DA-897F-4EC1-8E97-64F188F3E1C5}"/>
              </a:ext>
            </a:extLst>
          </p:cNvPr>
          <p:cNvSpPr txBox="1">
            <a:spLocks/>
          </p:cNvSpPr>
          <p:nvPr/>
        </p:nvSpPr>
        <p:spPr>
          <a:xfrm>
            <a:off x="932471" y="1779794"/>
            <a:ext cx="10510981" cy="309342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Договор на аренду ж/д платформ (право на замену)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Договор на использование удаленного сервера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Аренда банковских ячеек (ограничения по месту, субаренде, пользованию)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Договор аренды – оплаты за проезд по автодороге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 передано право пользования на имущество)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Передача права проката к/ф (интеллектуальная собственность)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34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6242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1153025" y="292195"/>
            <a:ext cx="10122252" cy="67425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ru-RU" sz="3200" b="1" dirty="0">
                <a:latin typeface="+mn-lt"/>
              </a:rPr>
              <a:t>Применение ФСБУ 25/2018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50BE5DA-897F-4EC1-8E97-64F188F3E1C5}"/>
              </a:ext>
            </a:extLst>
          </p:cNvPr>
          <p:cNvSpPr txBox="1">
            <a:spLocks/>
          </p:cNvSpPr>
          <p:nvPr/>
        </p:nvSpPr>
        <p:spPr>
          <a:xfrm>
            <a:off x="942109" y="1209964"/>
            <a:ext cx="10510981" cy="501871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аренды рассчитывается исходя из сроков и условий, установленных договором аренды (включая периоды, не предусматривающие арендных платежей)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этом учитываются </a:t>
            </a:r>
            <a:r>
              <a:rPr lang="ru-RU" sz="24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сторон изменять указанные сроки и условия и </a:t>
            </a:r>
            <a:r>
              <a:rPr lang="ru-RU" sz="24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намерения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реализации таких возможностей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Срок аренды пересматривается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Связанные с таким пересмотром корректировки отражаются в бухучете как изменения оценочных значений (перспективно)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ru-RU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Течение срока аренды начинается </a:t>
            </a:r>
            <a:r>
              <a:rPr lang="ru-RU" sz="2400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даты предоставления предмета аренды</a:t>
            </a:r>
          </a:p>
          <a:p>
            <a:pPr marL="0" indent="0">
              <a:buNone/>
            </a:pPr>
            <a:endParaRPr lang="ru-RU" sz="20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endParaRPr lang="ru-RU" sz="2000" dirty="0"/>
          </a:p>
          <a:p>
            <a:pPr marL="0" indent="-457200">
              <a:lnSpc>
                <a:spcPct val="100000"/>
              </a:lnSpc>
              <a:spcBef>
                <a:spcPts val="600"/>
              </a:spcBef>
              <a:buNone/>
            </a:pP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35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6984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36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5890" y="1514763"/>
            <a:ext cx="80139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spc="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СПАСИБО ЗА ВНИМАНИЕ !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06582" y="6128328"/>
            <a:ext cx="3057236" cy="5264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Составитель: </a:t>
            </a:r>
            <a:r>
              <a:rPr lang="ru-RU" sz="14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А.Н.Свечкопал</a:t>
            </a:r>
            <a:endParaRPr lang="ru-RU" sz="1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E-mail: svechkopal@mail.ru</a:t>
            </a:r>
            <a:endParaRPr lang="ru-RU" sz="1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422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1424764" y="733809"/>
            <a:ext cx="9851092" cy="137366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36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Что такое бухгалтерская (финансовая) отчетность для целей аудита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7D8643B-F95D-574E-5C2F-07A885F680D1}"/>
              </a:ext>
            </a:extLst>
          </p:cNvPr>
          <p:cNvSpPr txBox="1">
            <a:spLocks/>
          </p:cNvSpPr>
          <p:nvPr/>
        </p:nvSpPr>
        <p:spPr>
          <a:xfrm>
            <a:off x="547548" y="2730440"/>
            <a:ext cx="2684750" cy="260497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latin typeface="Arial" panose="020B0604020202020204" pitchFamily="34" charset="0"/>
              </a:rPr>
              <a:t>БФО</a:t>
            </a:r>
            <a:r>
              <a:rPr lang="ru-RU" sz="2400" b="0" i="0" u="none" strike="noStrike" baseline="0" dirty="0">
                <a:latin typeface="Arial" panose="020B0604020202020204" pitchFamily="34" charset="0"/>
              </a:rPr>
              <a:t> в соответствии с Федеральным законом № 402-ФЗ «О бухгалтерском учете»</a:t>
            </a:r>
            <a:endParaRPr lang="ru-RU" sz="2400" b="1" i="1" u="none" strike="noStrike" baseline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CEA1C5D-FC88-D233-C322-9A76A9C6C376}"/>
              </a:ext>
            </a:extLst>
          </p:cNvPr>
          <p:cNvSpPr txBox="1">
            <a:spLocks/>
          </p:cNvSpPr>
          <p:nvPr/>
        </p:nvSpPr>
        <p:spPr>
          <a:xfrm>
            <a:off x="3498574" y="2730438"/>
            <a:ext cx="2684750" cy="260497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0" i="0" u="none" strike="noStrike" baseline="0" dirty="0">
                <a:latin typeface="Arial" panose="020B0604020202020204" pitchFamily="34" charset="0"/>
              </a:rPr>
              <a:t>Часть БФО в соответствии с Федеральным законом № 402-ФЗ «О бухгалтерском учете»</a:t>
            </a:r>
            <a:endParaRPr lang="ru-RU" sz="2400" b="1" i="1" u="none" strike="noStrike" baseline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A2B5E30-60BE-EB4D-8F07-F6F94E4492A0}"/>
              </a:ext>
            </a:extLst>
          </p:cNvPr>
          <p:cNvSpPr txBox="1">
            <a:spLocks/>
          </p:cNvSpPr>
          <p:nvPr/>
        </p:nvSpPr>
        <p:spPr>
          <a:xfrm>
            <a:off x="6449601" y="2765523"/>
            <a:ext cx="2609340" cy="260497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0" i="0" u="none" strike="noStrike" baseline="0" dirty="0">
                <a:latin typeface="Arial" panose="020B0604020202020204" pitchFamily="34" charset="0"/>
              </a:rPr>
              <a:t>БФО или ее часть в соответствии с иными НПА в сфере бухучета</a:t>
            </a:r>
            <a:endParaRPr lang="ru-RU" sz="2400" b="1" i="1" u="none" strike="noStrike" baseline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B493225E-E3D0-9BBC-3281-F141AEB4E81B}"/>
              </a:ext>
            </a:extLst>
          </p:cNvPr>
          <p:cNvSpPr txBox="1">
            <a:spLocks/>
          </p:cNvSpPr>
          <p:nvPr/>
        </p:nvSpPr>
        <p:spPr>
          <a:xfrm>
            <a:off x="9473471" y="2730437"/>
            <a:ext cx="2477443" cy="260497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0" i="0" u="none" strike="noStrike" baseline="0" dirty="0">
                <a:latin typeface="Arial" panose="020B0604020202020204" pitchFamily="34" charset="0"/>
              </a:rPr>
              <a:t>Иная финансовая информация</a:t>
            </a:r>
            <a:endParaRPr lang="ru-RU" sz="2400" b="1" i="1" u="none" strike="noStrike" baseline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344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2477386" y="460112"/>
            <a:ext cx="7708604" cy="64567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32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Обязательный аудит (1/2)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85091" y="1487054"/>
            <a:ext cx="10788073" cy="4616033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роводится в следующих случаях </a:t>
            </a:r>
            <a:r>
              <a:rPr lang="ru-RU" sz="2000" b="1" i="0" u="sng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частности)</a:t>
            </a:r>
            <a:r>
              <a:rPr lang="ru-RU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b="0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организаций, имеющих организационно-правовую форму </a:t>
            </a:r>
            <a:r>
              <a:rPr lang="ru-RU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фонда</a:t>
            </a:r>
            <a:r>
              <a:rPr lang="ru-RU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(за исключением фонда, имеющего статус международного фонда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случае, если поступление имущества, в том числе денежных средств, за год, непосредственно предшествовавший отчетному году, превышает </a:t>
            </a:r>
            <a:r>
              <a:rPr lang="ru-RU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миллиона рублей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0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рганизаций, сумма активов бухгалтерского баланса по состоянию на конец года, непосредственно предшествовавшего отчетному году, составляет </a:t>
            </a:r>
            <a:r>
              <a:rPr lang="ru-RU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400 миллионов рублей</a:t>
            </a:r>
            <a:endParaRPr lang="ru-RU" sz="2000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некоммерческая организация – </a:t>
            </a:r>
            <a:r>
              <a:rPr lang="ru-RU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собственника целевого капитала</a:t>
            </a: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если балансовая стоимость имущества, составляющего целевой капитал, превышает на конец отчетного года </a:t>
            </a:r>
            <a:r>
              <a:rPr lang="ru-RU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 млн. руб.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(аудиту подлежит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бухгалтерская годовая отчетность в части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связанной с формированием и пополнением целевого капитала, использованием, распределением дохода от целевого капитала)</a:t>
            </a:r>
            <a:endParaRPr lang="ru-RU" sz="1800" b="0" i="0" u="none" strike="noStrike" baseline="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890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2551814" y="235098"/>
            <a:ext cx="7708604" cy="65685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32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Обязательный аудит (2/2)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85091" y="1052623"/>
            <a:ext cx="10788073" cy="5241851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Кредитный кооператив, если число физических лиц, являющихся его членами, превышает 2 000 человек 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Кредитный кооператив второго уровня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Саморегулируемая организация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Структурное подразделение иностранной некоммерческой неправительственной организации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Политическая партия, получившая государственное финансирование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Политическая партия, общая сумма пожертвований в отчетный период которой в сводном финансовом отчете составила 60 и более млн. руб.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Политическая партия, общая сумма расходов в отчетный период которой в сводном финансовом отчете превысила 60 млн. руб.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Фонд, созданный субъектом РФ в целях урегулирования обязательств застройщиков, признанных банкротами перед участниками долевого строительства</a:t>
            </a:r>
          </a:p>
          <a:p>
            <a:pPr algn="just">
              <a:spcAft>
                <a:spcPts val="600"/>
              </a:spcAft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др.</a:t>
            </a:r>
            <a:endParaRPr lang="ru-RU" sz="1800" b="1" i="0" u="none" strike="noStrike" baseline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735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2551814" y="235098"/>
            <a:ext cx="7708604" cy="65685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32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Сопутствующие аудиту услуги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69507" y="1168581"/>
            <a:ext cx="10788073" cy="514324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ru-RU" sz="2800" b="1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800" b="1" i="1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частности:</a:t>
            </a:r>
          </a:p>
          <a:p>
            <a:pPr marL="285750" indent="-2857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800" b="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Обзорная проверка БФО: </a:t>
            </a:r>
            <a:r>
              <a:rPr lang="ru-RU" sz="2800" b="0" i="1" u="none" strike="noStrike" baseline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результатам </a:t>
            </a:r>
            <a:r>
              <a:rPr lang="ru-RU" sz="2800" b="0" i="1" u="none" strike="noStrike" baseline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800" b="0" i="1" u="none" strike="noStrike" baseline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u-RU" sz="2800" b="0" i="1" u="none" strike="noStrike" baseline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 (не аудиторское заключение)</a:t>
            </a:r>
          </a:p>
          <a:p>
            <a:pPr marL="285750" indent="-2857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800" b="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Обзорная проверка части БФО</a:t>
            </a:r>
          </a:p>
          <a:p>
            <a:pPr marL="285750" indent="-2857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800" b="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Обзорная проверка отчетности, содержащей финансовую информацию, систематизированную по специальным правилам</a:t>
            </a:r>
          </a:p>
          <a:p>
            <a:pPr marL="285750" indent="-2857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800" b="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Исследование предмета задания заказчика посредством выполнения </a:t>
            </a:r>
            <a:r>
              <a:rPr lang="ru-RU" sz="28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согласованных</a:t>
            </a:r>
            <a:r>
              <a:rPr lang="ru-RU" sz="2800" b="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ним и (или) иным лицом </a:t>
            </a:r>
            <a:r>
              <a:rPr lang="ru-RU" sz="28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</a:t>
            </a:r>
          </a:p>
          <a:p>
            <a:pPr marL="285750" indent="-2857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800" b="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Компиляция информации</a:t>
            </a:r>
            <a:endParaRPr lang="ru-RU" sz="1800" b="0" i="0" u="none" strike="noStrike" baseline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098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2551814" y="235098"/>
            <a:ext cx="7708604" cy="65685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32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Согласованные процедуры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69508" y="1095153"/>
            <a:ext cx="10422270" cy="200965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</a:pPr>
            <a:r>
              <a:rPr lang="ru-RU" sz="2200" b="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Тематика и объем проверки, а также характер представления ее результатов определяются </a:t>
            </a:r>
            <a:r>
              <a:rPr lang="ru-RU" sz="22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соглашением сторон</a:t>
            </a:r>
          </a:p>
          <a:p>
            <a:pPr algn="just">
              <a:spcBef>
                <a:spcPts val="600"/>
              </a:spcBef>
            </a:pPr>
            <a:r>
              <a:rPr lang="ru-RU" sz="2200" b="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результатам проведения </a:t>
            </a:r>
            <a:r>
              <a:rPr lang="ru-RU" sz="22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согласованных процедур </a:t>
            </a:r>
            <a:r>
              <a:rPr lang="ru-RU" sz="2200" b="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аудитор предоставляет </a:t>
            </a:r>
            <a:r>
              <a:rPr lang="ru-RU" sz="22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</a:t>
            </a:r>
          </a:p>
          <a:p>
            <a:pPr algn="just">
              <a:spcBef>
                <a:spcPts val="600"/>
              </a:spcBef>
            </a:pP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200" b="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ользователи отчета (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руководство </a:t>
            </a:r>
            <a:r>
              <a:rPr lang="ru-RU" sz="2200" b="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НКО) </a:t>
            </a:r>
            <a:r>
              <a:rPr lang="ru-RU" sz="22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 делают выводы</a:t>
            </a:r>
            <a:endParaRPr lang="ru-RU" sz="2200" b="1" i="0" u="none" strike="noStrike" baseline="0" dirty="0"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371BE47-F35E-CF4D-A352-62D6E53E04D0}"/>
              </a:ext>
            </a:extLst>
          </p:cNvPr>
          <p:cNvSpPr/>
          <p:nvPr/>
        </p:nvSpPr>
        <p:spPr>
          <a:xfrm>
            <a:off x="902585" y="3303918"/>
            <a:ext cx="10422270" cy="289486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300"/>
              </a:spcAft>
            </a:pPr>
            <a:r>
              <a:rPr lang="ru-RU" sz="2200" b="1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Примеры согласованных процедур в отношении НКО:</a:t>
            </a:r>
          </a:p>
          <a:p>
            <a:pPr marL="342900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200" b="0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роверка правомерности расходов (наличие первичных документов, порядка осуществления закупок, расходов на оплату труда и пр.)</a:t>
            </a:r>
          </a:p>
          <a:p>
            <a:pPr marL="342900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подтверждение целевого финансирования (размера взносов, отражение в бухучете, отражение в отчетности и т.д.)</a:t>
            </a:r>
          </a:p>
          <a:p>
            <a:pPr marL="342900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200" b="0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одтверждение </a:t>
            </a:r>
            <a:r>
              <a:rPr lang="ru-RU" sz="2200" b="1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целевого</a:t>
            </a:r>
            <a:r>
              <a:rPr lang="ru-RU" sz="2200" b="0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расходования средств</a:t>
            </a:r>
          </a:p>
          <a:p>
            <a:pPr marL="342900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200" b="0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договоров на предмет соответствия законодательству</a:t>
            </a:r>
          </a:p>
        </p:txBody>
      </p:sp>
    </p:spTree>
    <p:extLst>
      <p:ext uri="{BB962C8B-B14F-4D97-AF65-F5344CB8AC3E}">
        <p14:creationId xmlns:p14="http://schemas.microsoft.com/office/powerpoint/2010/main" val="263430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F865A97-44D1-4C13-A4E2-ADB1611A71C7}"/>
              </a:ext>
            </a:extLst>
          </p:cNvPr>
          <p:cNvSpPr txBox="1">
            <a:spLocks/>
          </p:cNvSpPr>
          <p:nvPr/>
        </p:nvSpPr>
        <p:spPr>
          <a:xfrm>
            <a:off x="869508" y="213833"/>
            <a:ext cx="10455347" cy="65685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800" b="1" dirty="0">
                <a:solidFill>
                  <a:srgbClr val="483218"/>
                </a:solidFill>
                <a:latin typeface="Arial" pitchFamily="34" charset="0"/>
                <a:cs typeface="Arial" pitchFamily="34" charset="0"/>
              </a:rPr>
              <a:t>Прочие связанные с аудиторской деятельностью услуги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3EAF90-147C-4D9A-95B4-48F3587C0A8B}"/>
              </a:ext>
            </a:extLst>
          </p:cNvPr>
          <p:cNvSpPr txBox="1"/>
          <p:nvPr/>
        </p:nvSpPr>
        <p:spPr>
          <a:xfrm>
            <a:off x="3498574" y="6028556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Автор-составитель: Свечкопал А.Н.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3928" y="6428509"/>
            <a:ext cx="378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76F8051-A9D8-4A09-B2CC-757B180CA92A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69508" y="1116418"/>
            <a:ext cx="10422270" cy="425302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частности:</a:t>
            </a:r>
          </a:p>
          <a:p>
            <a:pPr marL="342900" indent="-3429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2400" b="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постановка, восстановление и ведение бухучета, составление БФО</a:t>
            </a:r>
          </a:p>
          <a:p>
            <a:pPr marL="342900" indent="-3429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2400" b="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постановка, восстановление и ведение налогового учета, составление налоговых расчетов и деклараций</a:t>
            </a:r>
          </a:p>
          <a:p>
            <a:pPr marL="342900" indent="-3429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2400" b="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ухгалтерское, налоговое, юридическое консультирование</a:t>
            </a:r>
          </a:p>
          <a:p>
            <a:pPr marL="342900" indent="-3429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2400" b="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юридическая помощь, включая представление интересов доверителя в гражданском и административном судопроизводстве, в налоговых и таможенных правоотношениях, в органах государственной власти и органах местного самоуправления</a:t>
            </a:r>
          </a:p>
          <a:p>
            <a:pPr marL="342900" indent="-3429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2400" b="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автоматизация бухгалтерского учета и внедрение информационных технологий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491887A-D6EF-75E7-1864-8AF466E3B04C}"/>
              </a:ext>
            </a:extLst>
          </p:cNvPr>
          <p:cNvSpPr/>
          <p:nvPr/>
        </p:nvSpPr>
        <p:spPr>
          <a:xfrm>
            <a:off x="869508" y="5556366"/>
            <a:ext cx="10422270" cy="65685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Могут оказывать </a:t>
            </a:r>
            <a:r>
              <a:rPr lang="ru-RU" sz="2400" b="1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только аудиторски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 организации</a:t>
            </a:r>
            <a:endParaRPr lang="ru-RU" sz="2400" b="1" i="0" u="none" strike="noStrike" baseline="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5203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95A6372C10F5341B0AA04BA0D20D3F3" ma:contentTypeVersion="4" ma:contentTypeDescription="Создание документа." ma:contentTypeScope="" ma:versionID="f2dbaf74012bec63310914048aa4ca2b">
  <xsd:schema xmlns:xsd="http://www.w3.org/2001/XMLSchema" xmlns:xs="http://www.w3.org/2001/XMLSchema" xmlns:p="http://schemas.microsoft.com/office/2006/metadata/properties" xmlns:ns2="98fabe6f-f478-46f0-a90c-a6a1edeebdf5" targetNamespace="http://schemas.microsoft.com/office/2006/metadata/properties" ma:root="true" ma:fieldsID="f81bd6cae14cd811767ff0de1ce6f06e" ns2:_="">
    <xsd:import namespace="98fabe6f-f478-46f0-a90c-a6a1edeebd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fabe6f-f478-46f0-a90c-a6a1edeebd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5F8C9A-4633-4874-94E8-2B7203E29D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fabe6f-f478-46f0-a90c-a6a1edeebd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C9B9A1-A1A4-4DC0-B173-E50F7B56B0D1}">
  <ds:schemaRefs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98fabe6f-f478-46f0-a90c-a6a1edeebdf5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6C6D12A-ED27-44B9-BCA3-264D244752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4875</TotalTime>
  <Words>3159</Words>
  <Application>Microsoft Office PowerPoint</Application>
  <PresentationFormat>Широкоэкранный</PresentationFormat>
  <Paragraphs>361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4" baseType="lpstr">
      <vt:lpstr>Arial</vt:lpstr>
      <vt:lpstr>Calibri</vt:lpstr>
      <vt:lpstr>Calibri Light</vt:lpstr>
      <vt:lpstr>DIN Pro Regular</vt:lpstr>
      <vt:lpstr>DINPro-Medium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MixMix</dc:creator>
  <cp:lastModifiedBy>Андрей Свечкопал</cp:lastModifiedBy>
  <cp:revision>348</cp:revision>
  <dcterms:created xsi:type="dcterms:W3CDTF">2018-05-06T11:33:25Z</dcterms:created>
  <dcterms:modified xsi:type="dcterms:W3CDTF">2023-09-12T06:25:57Z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0x010100195A6372C10F5341B0AA04BA0D20D3F3</vt:lpwstr>
  </property>
</Properties>
</file>