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1107" r:id="rId2"/>
    <p:sldId id="257" r:id="rId3"/>
    <p:sldId id="262" r:id="rId4"/>
    <p:sldId id="260" r:id="rId5"/>
    <p:sldId id="264" r:id="rId6"/>
    <p:sldId id="285" r:id="rId7"/>
    <p:sldId id="261" r:id="rId8"/>
    <p:sldId id="267" r:id="rId9"/>
    <p:sldId id="263" r:id="rId10"/>
    <p:sldId id="265" r:id="rId11"/>
    <p:sldId id="266" r:id="rId12"/>
    <p:sldId id="278" r:id="rId13"/>
    <p:sldId id="276" r:id="rId14"/>
    <p:sldId id="268" r:id="rId15"/>
    <p:sldId id="277" r:id="rId16"/>
    <p:sldId id="274" r:id="rId17"/>
    <p:sldId id="258" r:id="rId18"/>
    <p:sldId id="259" r:id="rId19"/>
    <p:sldId id="275" r:id="rId20"/>
    <p:sldId id="279" r:id="rId21"/>
    <p:sldId id="273" r:id="rId22"/>
    <p:sldId id="270" r:id="rId23"/>
    <p:sldId id="271" r:id="rId24"/>
    <p:sldId id="272" r:id="rId25"/>
    <p:sldId id="280" r:id="rId26"/>
    <p:sldId id="2066" r:id="rId27"/>
    <p:sldId id="2265" r:id="rId28"/>
    <p:sldId id="2096" r:id="rId2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5" autoAdjust="0"/>
    <p:restoredTop sz="94660"/>
  </p:normalViewPr>
  <p:slideViewPr>
    <p:cSldViewPr snapToGrid="0">
      <p:cViewPr varScale="1">
        <p:scale>
          <a:sx n="86" d="100"/>
          <a:sy n="86" d="100"/>
        </p:scale>
        <p:origin x="49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AB8902-6ED1-4684-8964-6590E0C7E962}" type="doc">
      <dgm:prSet loTypeId="urn:microsoft.com/office/officeart/2005/8/layout/hProcess11" loCatId="process" qsTypeId="urn:microsoft.com/office/officeart/2005/8/quickstyle/simple1" qsCatId="simple" csTypeId="urn:microsoft.com/office/officeart/2005/8/colors/colorful4" csCatId="colorful" phldr="1"/>
      <dgm:spPr/>
      <dgm:t>
        <a:bodyPr/>
        <a:lstStyle/>
        <a:p>
          <a:endParaRPr lang="ru-RU"/>
        </a:p>
      </dgm:t>
    </dgm:pt>
    <dgm:pt modelId="{12779A1F-727A-4409-9E96-69C5FF483522}">
      <dgm:prSet phldrT="[Текст]"/>
      <dgm:spPr/>
      <dgm:t>
        <a:bodyPr/>
        <a:lstStyle/>
        <a:p>
          <a:r>
            <a:rPr lang="ru-RU" dirty="0"/>
            <a:t>31 декабря</a:t>
          </a:r>
        </a:p>
      </dgm:t>
    </dgm:pt>
    <dgm:pt modelId="{B44E53BD-CD8F-4A30-B45B-CAA2AAD9C49E}" type="parTrans" cxnId="{C1C2D6EF-C720-468A-9630-5694B548BE4F}">
      <dgm:prSet/>
      <dgm:spPr/>
      <dgm:t>
        <a:bodyPr/>
        <a:lstStyle/>
        <a:p>
          <a:endParaRPr lang="ru-RU"/>
        </a:p>
      </dgm:t>
    </dgm:pt>
    <dgm:pt modelId="{949D5625-D67F-466A-8AF3-92A7788B66C5}" type="sibTrans" cxnId="{C1C2D6EF-C720-468A-9630-5694B548BE4F}">
      <dgm:prSet/>
      <dgm:spPr/>
      <dgm:t>
        <a:bodyPr/>
        <a:lstStyle/>
        <a:p>
          <a:endParaRPr lang="ru-RU"/>
        </a:p>
      </dgm:t>
    </dgm:pt>
    <dgm:pt modelId="{AF20C268-D6FA-4555-9534-B91810ADFFBE}">
      <dgm:prSet phldrT="[Текст]"/>
      <dgm:spPr/>
      <dgm:t>
        <a:bodyPr/>
        <a:lstStyle/>
        <a:p>
          <a:r>
            <a:rPr lang="ru-RU" dirty="0"/>
            <a:t>Дата подписания отчетности</a:t>
          </a:r>
        </a:p>
      </dgm:t>
    </dgm:pt>
    <dgm:pt modelId="{9D39736D-088C-4347-BB2B-B3B56CFAE937}" type="parTrans" cxnId="{3312E0FA-BE35-4E59-B8D6-D9ACFF3CD531}">
      <dgm:prSet/>
      <dgm:spPr/>
      <dgm:t>
        <a:bodyPr/>
        <a:lstStyle/>
        <a:p>
          <a:endParaRPr lang="ru-RU"/>
        </a:p>
      </dgm:t>
    </dgm:pt>
    <dgm:pt modelId="{AA1AD7F0-BF66-403C-A951-17DE2333E973}" type="sibTrans" cxnId="{3312E0FA-BE35-4E59-B8D6-D9ACFF3CD531}">
      <dgm:prSet/>
      <dgm:spPr/>
      <dgm:t>
        <a:bodyPr/>
        <a:lstStyle/>
        <a:p>
          <a:endParaRPr lang="ru-RU"/>
        </a:p>
      </dgm:t>
    </dgm:pt>
    <dgm:pt modelId="{337B08CA-D1CA-468A-8432-18C1A5306CF3}">
      <dgm:prSet phldrT="[Текст]"/>
      <dgm:spPr/>
      <dgm:t>
        <a:bodyPr/>
        <a:lstStyle/>
        <a:p>
          <a:r>
            <a:rPr lang="ru-RU" dirty="0"/>
            <a:t>Дата  утверждения отчетности</a:t>
          </a:r>
        </a:p>
      </dgm:t>
    </dgm:pt>
    <dgm:pt modelId="{00774C44-99E2-4012-AFB2-7AAA6737AC56}" type="parTrans" cxnId="{D0336C1F-1AA4-4CA4-96A8-BD81747B912A}">
      <dgm:prSet/>
      <dgm:spPr/>
      <dgm:t>
        <a:bodyPr/>
        <a:lstStyle/>
        <a:p>
          <a:endParaRPr lang="ru-RU"/>
        </a:p>
      </dgm:t>
    </dgm:pt>
    <dgm:pt modelId="{84DF9B9E-F578-4C66-84DF-7A0ED8D9F7E4}" type="sibTrans" cxnId="{D0336C1F-1AA4-4CA4-96A8-BD81747B912A}">
      <dgm:prSet/>
      <dgm:spPr/>
      <dgm:t>
        <a:bodyPr/>
        <a:lstStyle/>
        <a:p>
          <a:endParaRPr lang="ru-RU"/>
        </a:p>
      </dgm:t>
    </dgm:pt>
    <dgm:pt modelId="{257F5A0A-E528-43E2-A99E-503917274982}">
      <dgm:prSet/>
      <dgm:spPr/>
      <dgm:t>
        <a:bodyPr/>
        <a:lstStyle/>
        <a:p>
          <a:r>
            <a:rPr lang="ru-RU" dirty="0"/>
            <a:t>Дата представления отчетности </a:t>
          </a:r>
        </a:p>
      </dgm:t>
    </dgm:pt>
    <dgm:pt modelId="{2B34795E-447A-4C30-989C-F0DBA74B4F22}" type="parTrans" cxnId="{AFEF6E76-A763-44BC-8C86-5701921A62FA}">
      <dgm:prSet/>
      <dgm:spPr/>
      <dgm:t>
        <a:bodyPr/>
        <a:lstStyle/>
        <a:p>
          <a:endParaRPr lang="ru-RU"/>
        </a:p>
      </dgm:t>
    </dgm:pt>
    <dgm:pt modelId="{BA148113-06EB-4D14-B4F3-92284680AA0F}" type="sibTrans" cxnId="{AFEF6E76-A763-44BC-8C86-5701921A62FA}">
      <dgm:prSet/>
      <dgm:spPr/>
      <dgm:t>
        <a:bodyPr/>
        <a:lstStyle/>
        <a:p>
          <a:endParaRPr lang="ru-RU"/>
        </a:p>
      </dgm:t>
    </dgm:pt>
    <dgm:pt modelId="{D474CACB-5159-46FB-8A44-CF058830429B}" type="pres">
      <dgm:prSet presAssocID="{96AB8902-6ED1-4684-8964-6590E0C7E962}" presName="Name0" presStyleCnt="0">
        <dgm:presLayoutVars>
          <dgm:dir/>
          <dgm:resizeHandles val="exact"/>
        </dgm:presLayoutVars>
      </dgm:prSet>
      <dgm:spPr/>
    </dgm:pt>
    <dgm:pt modelId="{A34B13F3-C916-4D0A-9EC9-F9FF8416C092}" type="pres">
      <dgm:prSet presAssocID="{96AB8902-6ED1-4684-8964-6590E0C7E962}" presName="arrow" presStyleLbl="bgShp" presStyleIdx="0" presStyleCnt="1"/>
      <dgm:spPr/>
    </dgm:pt>
    <dgm:pt modelId="{084B3509-A7B5-4D74-9FD8-137B40C231E5}" type="pres">
      <dgm:prSet presAssocID="{96AB8902-6ED1-4684-8964-6590E0C7E962}" presName="points" presStyleCnt="0"/>
      <dgm:spPr/>
    </dgm:pt>
    <dgm:pt modelId="{F6B788BA-F04C-438A-ABA5-19B05C3C1525}" type="pres">
      <dgm:prSet presAssocID="{12779A1F-727A-4409-9E96-69C5FF483522}" presName="compositeA" presStyleCnt="0"/>
      <dgm:spPr/>
    </dgm:pt>
    <dgm:pt modelId="{D4C114D3-8FED-486E-AA2A-E351C38FD2A1}" type="pres">
      <dgm:prSet presAssocID="{12779A1F-727A-4409-9E96-69C5FF483522}" presName="textA" presStyleLbl="revTx" presStyleIdx="0" presStyleCnt="4">
        <dgm:presLayoutVars>
          <dgm:bulletEnabled val="1"/>
        </dgm:presLayoutVars>
      </dgm:prSet>
      <dgm:spPr/>
    </dgm:pt>
    <dgm:pt modelId="{D42709C9-73C9-4264-BF57-E3EEE31F7B87}" type="pres">
      <dgm:prSet presAssocID="{12779A1F-727A-4409-9E96-69C5FF483522}" presName="circleA" presStyleLbl="node1" presStyleIdx="0" presStyleCnt="4"/>
      <dgm:spPr/>
    </dgm:pt>
    <dgm:pt modelId="{38DD377A-3259-4BE5-900F-38A20BBEFF42}" type="pres">
      <dgm:prSet presAssocID="{12779A1F-727A-4409-9E96-69C5FF483522}" presName="spaceA" presStyleCnt="0"/>
      <dgm:spPr/>
    </dgm:pt>
    <dgm:pt modelId="{3A763724-F8DC-4058-8B8B-7CB7D34F09CB}" type="pres">
      <dgm:prSet presAssocID="{949D5625-D67F-466A-8AF3-92A7788B66C5}" presName="space" presStyleCnt="0"/>
      <dgm:spPr/>
    </dgm:pt>
    <dgm:pt modelId="{70CD7357-7354-4CEC-8600-18F519292B64}" type="pres">
      <dgm:prSet presAssocID="{AF20C268-D6FA-4555-9534-B91810ADFFBE}" presName="compositeB" presStyleCnt="0"/>
      <dgm:spPr/>
    </dgm:pt>
    <dgm:pt modelId="{44C3B0C7-F48C-4B5F-A310-41DA6D87CD2D}" type="pres">
      <dgm:prSet presAssocID="{AF20C268-D6FA-4555-9534-B91810ADFFBE}" presName="textB" presStyleLbl="revTx" presStyleIdx="1" presStyleCnt="4">
        <dgm:presLayoutVars>
          <dgm:bulletEnabled val="1"/>
        </dgm:presLayoutVars>
      </dgm:prSet>
      <dgm:spPr/>
    </dgm:pt>
    <dgm:pt modelId="{0D6DF806-F45C-4FA1-970E-F98914721456}" type="pres">
      <dgm:prSet presAssocID="{AF20C268-D6FA-4555-9534-B91810ADFFBE}" presName="circleB" presStyleLbl="node1" presStyleIdx="1" presStyleCnt="4"/>
      <dgm:spPr/>
    </dgm:pt>
    <dgm:pt modelId="{F8A3CDE5-0641-43E9-B085-D2A5E2FD4771}" type="pres">
      <dgm:prSet presAssocID="{AF20C268-D6FA-4555-9534-B91810ADFFBE}" presName="spaceB" presStyleCnt="0"/>
      <dgm:spPr/>
    </dgm:pt>
    <dgm:pt modelId="{7684E2E9-9593-4909-AED0-927A391EE6AB}" type="pres">
      <dgm:prSet presAssocID="{AA1AD7F0-BF66-403C-A951-17DE2333E973}" presName="space" presStyleCnt="0"/>
      <dgm:spPr/>
    </dgm:pt>
    <dgm:pt modelId="{3D7D5138-0801-45AB-9E4C-06D028498B24}" type="pres">
      <dgm:prSet presAssocID="{257F5A0A-E528-43E2-A99E-503917274982}" presName="compositeA" presStyleCnt="0"/>
      <dgm:spPr/>
    </dgm:pt>
    <dgm:pt modelId="{6343D086-059F-4625-B6B2-7504D16B518B}" type="pres">
      <dgm:prSet presAssocID="{257F5A0A-E528-43E2-A99E-503917274982}" presName="textA" presStyleLbl="revTx" presStyleIdx="2" presStyleCnt="4">
        <dgm:presLayoutVars>
          <dgm:bulletEnabled val="1"/>
        </dgm:presLayoutVars>
      </dgm:prSet>
      <dgm:spPr/>
    </dgm:pt>
    <dgm:pt modelId="{86ECF31B-8459-4995-B96F-EDD5EDCEC8E2}" type="pres">
      <dgm:prSet presAssocID="{257F5A0A-E528-43E2-A99E-503917274982}" presName="circleA" presStyleLbl="node1" presStyleIdx="2" presStyleCnt="4"/>
      <dgm:spPr/>
    </dgm:pt>
    <dgm:pt modelId="{9A01813A-CB34-439C-A8D6-C972226A7C70}" type="pres">
      <dgm:prSet presAssocID="{257F5A0A-E528-43E2-A99E-503917274982}" presName="spaceA" presStyleCnt="0"/>
      <dgm:spPr/>
    </dgm:pt>
    <dgm:pt modelId="{878FD114-5207-438B-8741-93BA6C09D2ED}" type="pres">
      <dgm:prSet presAssocID="{BA148113-06EB-4D14-B4F3-92284680AA0F}" presName="space" presStyleCnt="0"/>
      <dgm:spPr/>
    </dgm:pt>
    <dgm:pt modelId="{434A59E9-953B-4F77-8F11-386569C8FC92}" type="pres">
      <dgm:prSet presAssocID="{337B08CA-D1CA-468A-8432-18C1A5306CF3}" presName="compositeB" presStyleCnt="0"/>
      <dgm:spPr/>
    </dgm:pt>
    <dgm:pt modelId="{D5AF38EB-5545-42A2-907A-6C3A9755ED02}" type="pres">
      <dgm:prSet presAssocID="{337B08CA-D1CA-468A-8432-18C1A5306CF3}" presName="textB" presStyleLbl="revTx" presStyleIdx="3" presStyleCnt="4">
        <dgm:presLayoutVars>
          <dgm:bulletEnabled val="1"/>
        </dgm:presLayoutVars>
      </dgm:prSet>
      <dgm:spPr/>
    </dgm:pt>
    <dgm:pt modelId="{4ADCEBB5-CFF1-44C6-81FE-B7B31838CDB1}" type="pres">
      <dgm:prSet presAssocID="{337B08CA-D1CA-468A-8432-18C1A5306CF3}" presName="circleB" presStyleLbl="node1" presStyleIdx="3" presStyleCnt="4"/>
      <dgm:spPr/>
    </dgm:pt>
    <dgm:pt modelId="{61A11C52-96AA-44C9-A89F-DFE7F72DC496}" type="pres">
      <dgm:prSet presAssocID="{337B08CA-D1CA-468A-8432-18C1A5306CF3}" presName="spaceB" presStyleCnt="0"/>
      <dgm:spPr/>
    </dgm:pt>
  </dgm:ptLst>
  <dgm:cxnLst>
    <dgm:cxn modelId="{EDBF7806-8372-497C-A505-1A7E88D71983}" type="presOf" srcId="{AF20C268-D6FA-4555-9534-B91810ADFFBE}" destId="{44C3B0C7-F48C-4B5F-A310-41DA6D87CD2D}" srcOrd="0" destOrd="0" presId="urn:microsoft.com/office/officeart/2005/8/layout/hProcess11"/>
    <dgm:cxn modelId="{D0336C1F-1AA4-4CA4-96A8-BD81747B912A}" srcId="{96AB8902-6ED1-4684-8964-6590E0C7E962}" destId="{337B08CA-D1CA-468A-8432-18C1A5306CF3}" srcOrd="3" destOrd="0" parTransId="{00774C44-99E2-4012-AFB2-7AAA6737AC56}" sibTransId="{84DF9B9E-F578-4C66-84DF-7A0ED8D9F7E4}"/>
    <dgm:cxn modelId="{05BCA86B-6C43-4827-A24C-F9EACC19CF80}" type="presOf" srcId="{12779A1F-727A-4409-9E96-69C5FF483522}" destId="{D4C114D3-8FED-486E-AA2A-E351C38FD2A1}" srcOrd="0" destOrd="0" presId="urn:microsoft.com/office/officeart/2005/8/layout/hProcess11"/>
    <dgm:cxn modelId="{B564D751-5618-4C30-96CF-4AC0D54F5DB2}" type="presOf" srcId="{96AB8902-6ED1-4684-8964-6590E0C7E962}" destId="{D474CACB-5159-46FB-8A44-CF058830429B}" srcOrd="0" destOrd="0" presId="urn:microsoft.com/office/officeart/2005/8/layout/hProcess11"/>
    <dgm:cxn modelId="{AFEF6E76-A763-44BC-8C86-5701921A62FA}" srcId="{96AB8902-6ED1-4684-8964-6590E0C7E962}" destId="{257F5A0A-E528-43E2-A99E-503917274982}" srcOrd="2" destOrd="0" parTransId="{2B34795E-447A-4C30-989C-F0DBA74B4F22}" sibTransId="{BA148113-06EB-4D14-B4F3-92284680AA0F}"/>
    <dgm:cxn modelId="{520B8CA3-E38F-41BB-B26E-7A0654D3A1AB}" type="presOf" srcId="{337B08CA-D1CA-468A-8432-18C1A5306CF3}" destId="{D5AF38EB-5545-42A2-907A-6C3A9755ED02}" srcOrd="0" destOrd="0" presId="urn:microsoft.com/office/officeart/2005/8/layout/hProcess11"/>
    <dgm:cxn modelId="{C1C2D6EF-C720-468A-9630-5694B548BE4F}" srcId="{96AB8902-6ED1-4684-8964-6590E0C7E962}" destId="{12779A1F-727A-4409-9E96-69C5FF483522}" srcOrd="0" destOrd="0" parTransId="{B44E53BD-CD8F-4A30-B45B-CAA2AAD9C49E}" sibTransId="{949D5625-D67F-466A-8AF3-92A7788B66C5}"/>
    <dgm:cxn modelId="{3312E0FA-BE35-4E59-B8D6-D9ACFF3CD531}" srcId="{96AB8902-6ED1-4684-8964-6590E0C7E962}" destId="{AF20C268-D6FA-4555-9534-B91810ADFFBE}" srcOrd="1" destOrd="0" parTransId="{9D39736D-088C-4347-BB2B-B3B56CFAE937}" sibTransId="{AA1AD7F0-BF66-403C-A951-17DE2333E973}"/>
    <dgm:cxn modelId="{9347FBFB-97AE-4562-A79D-CD8437A61528}" type="presOf" srcId="{257F5A0A-E528-43E2-A99E-503917274982}" destId="{6343D086-059F-4625-B6B2-7504D16B518B}" srcOrd="0" destOrd="0" presId="urn:microsoft.com/office/officeart/2005/8/layout/hProcess11"/>
    <dgm:cxn modelId="{0A12BE35-9674-4B95-BCF4-2D450E16B12E}" type="presParOf" srcId="{D474CACB-5159-46FB-8A44-CF058830429B}" destId="{A34B13F3-C916-4D0A-9EC9-F9FF8416C092}" srcOrd="0" destOrd="0" presId="urn:microsoft.com/office/officeart/2005/8/layout/hProcess11"/>
    <dgm:cxn modelId="{71305789-C3F3-47E4-8359-8C7D07E4F8CD}" type="presParOf" srcId="{D474CACB-5159-46FB-8A44-CF058830429B}" destId="{084B3509-A7B5-4D74-9FD8-137B40C231E5}" srcOrd="1" destOrd="0" presId="urn:microsoft.com/office/officeart/2005/8/layout/hProcess11"/>
    <dgm:cxn modelId="{7D9B99F1-EBAE-4CB2-8015-5EAF4BE2C4CB}" type="presParOf" srcId="{084B3509-A7B5-4D74-9FD8-137B40C231E5}" destId="{F6B788BA-F04C-438A-ABA5-19B05C3C1525}" srcOrd="0" destOrd="0" presId="urn:microsoft.com/office/officeart/2005/8/layout/hProcess11"/>
    <dgm:cxn modelId="{A9B1420A-9B88-42BF-A9B5-08650F3128A0}" type="presParOf" srcId="{F6B788BA-F04C-438A-ABA5-19B05C3C1525}" destId="{D4C114D3-8FED-486E-AA2A-E351C38FD2A1}" srcOrd="0" destOrd="0" presId="urn:microsoft.com/office/officeart/2005/8/layout/hProcess11"/>
    <dgm:cxn modelId="{5348A251-5BBB-4B34-84CD-11F2ECBE3E83}" type="presParOf" srcId="{F6B788BA-F04C-438A-ABA5-19B05C3C1525}" destId="{D42709C9-73C9-4264-BF57-E3EEE31F7B87}" srcOrd="1" destOrd="0" presId="urn:microsoft.com/office/officeart/2005/8/layout/hProcess11"/>
    <dgm:cxn modelId="{3AEC85B6-4A1A-4461-BA15-7668E98EDD0B}" type="presParOf" srcId="{F6B788BA-F04C-438A-ABA5-19B05C3C1525}" destId="{38DD377A-3259-4BE5-900F-38A20BBEFF42}" srcOrd="2" destOrd="0" presId="urn:microsoft.com/office/officeart/2005/8/layout/hProcess11"/>
    <dgm:cxn modelId="{0315E036-4EC0-4415-B1E4-A723C2A313D2}" type="presParOf" srcId="{084B3509-A7B5-4D74-9FD8-137B40C231E5}" destId="{3A763724-F8DC-4058-8B8B-7CB7D34F09CB}" srcOrd="1" destOrd="0" presId="urn:microsoft.com/office/officeart/2005/8/layout/hProcess11"/>
    <dgm:cxn modelId="{9153A240-ECF6-467D-9C55-8FC85C191A79}" type="presParOf" srcId="{084B3509-A7B5-4D74-9FD8-137B40C231E5}" destId="{70CD7357-7354-4CEC-8600-18F519292B64}" srcOrd="2" destOrd="0" presId="urn:microsoft.com/office/officeart/2005/8/layout/hProcess11"/>
    <dgm:cxn modelId="{377FDDBE-15F2-44A6-AEE0-48FEA199F422}" type="presParOf" srcId="{70CD7357-7354-4CEC-8600-18F519292B64}" destId="{44C3B0C7-F48C-4B5F-A310-41DA6D87CD2D}" srcOrd="0" destOrd="0" presId="urn:microsoft.com/office/officeart/2005/8/layout/hProcess11"/>
    <dgm:cxn modelId="{67E6B891-7090-430B-A9B5-109DC0D26A7A}" type="presParOf" srcId="{70CD7357-7354-4CEC-8600-18F519292B64}" destId="{0D6DF806-F45C-4FA1-970E-F98914721456}" srcOrd="1" destOrd="0" presId="urn:microsoft.com/office/officeart/2005/8/layout/hProcess11"/>
    <dgm:cxn modelId="{6C29073C-F1B5-4552-9558-B67E600A4C83}" type="presParOf" srcId="{70CD7357-7354-4CEC-8600-18F519292B64}" destId="{F8A3CDE5-0641-43E9-B085-D2A5E2FD4771}" srcOrd="2" destOrd="0" presId="urn:microsoft.com/office/officeart/2005/8/layout/hProcess11"/>
    <dgm:cxn modelId="{22B6CD60-2CAC-4B4F-B9D3-78BCA2EA98E8}" type="presParOf" srcId="{084B3509-A7B5-4D74-9FD8-137B40C231E5}" destId="{7684E2E9-9593-4909-AED0-927A391EE6AB}" srcOrd="3" destOrd="0" presId="urn:microsoft.com/office/officeart/2005/8/layout/hProcess11"/>
    <dgm:cxn modelId="{78B35B8E-9806-470F-B15A-D41C70214A41}" type="presParOf" srcId="{084B3509-A7B5-4D74-9FD8-137B40C231E5}" destId="{3D7D5138-0801-45AB-9E4C-06D028498B24}" srcOrd="4" destOrd="0" presId="urn:microsoft.com/office/officeart/2005/8/layout/hProcess11"/>
    <dgm:cxn modelId="{1B73EEFD-061C-4E52-AAA3-4F2821E2BA51}" type="presParOf" srcId="{3D7D5138-0801-45AB-9E4C-06D028498B24}" destId="{6343D086-059F-4625-B6B2-7504D16B518B}" srcOrd="0" destOrd="0" presId="urn:microsoft.com/office/officeart/2005/8/layout/hProcess11"/>
    <dgm:cxn modelId="{84F7C9DA-638A-453D-A735-21485A7B174D}" type="presParOf" srcId="{3D7D5138-0801-45AB-9E4C-06D028498B24}" destId="{86ECF31B-8459-4995-B96F-EDD5EDCEC8E2}" srcOrd="1" destOrd="0" presId="urn:microsoft.com/office/officeart/2005/8/layout/hProcess11"/>
    <dgm:cxn modelId="{88DAB5ED-F4C3-4ACD-8A84-A74D87B0D0E1}" type="presParOf" srcId="{3D7D5138-0801-45AB-9E4C-06D028498B24}" destId="{9A01813A-CB34-439C-A8D6-C972226A7C70}" srcOrd="2" destOrd="0" presId="urn:microsoft.com/office/officeart/2005/8/layout/hProcess11"/>
    <dgm:cxn modelId="{FD2AFBE2-63E3-4E0F-9D9D-C1367BA4E040}" type="presParOf" srcId="{084B3509-A7B5-4D74-9FD8-137B40C231E5}" destId="{878FD114-5207-438B-8741-93BA6C09D2ED}" srcOrd="5" destOrd="0" presId="urn:microsoft.com/office/officeart/2005/8/layout/hProcess11"/>
    <dgm:cxn modelId="{ECAEAC30-BA04-4655-BCE4-9F7B8FABEFEA}" type="presParOf" srcId="{084B3509-A7B5-4D74-9FD8-137B40C231E5}" destId="{434A59E9-953B-4F77-8F11-386569C8FC92}" srcOrd="6" destOrd="0" presId="urn:microsoft.com/office/officeart/2005/8/layout/hProcess11"/>
    <dgm:cxn modelId="{8ABC62DF-C698-4FD5-9293-206867526AEC}" type="presParOf" srcId="{434A59E9-953B-4F77-8F11-386569C8FC92}" destId="{D5AF38EB-5545-42A2-907A-6C3A9755ED02}" srcOrd="0" destOrd="0" presId="urn:microsoft.com/office/officeart/2005/8/layout/hProcess11"/>
    <dgm:cxn modelId="{A29ECEEF-625B-4D00-94AC-AC5EC5F54EFF}" type="presParOf" srcId="{434A59E9-953B-4F77-8F11-386569C8FC92}" destId="{4ADCEBB5-CFF1-44C6-81FE-B7B31838CDB1}" srcOrd="1" destOrd="0" presId="urn:microsoft.com/office/officeart/2005/8/layout/hProcess11"/>
    <dgm:cxn modelId="{6EA31A3D-995D-4385-A567-033410014CE2}" type="presParOf" srcId="{434A59E9-953B-4F77-8F11-386569C8FC92}" destId="{61A11C52-96AA-44C9-A89F-DFE7F72DC496}"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C573ED-A452-4A6C-9C7D-1835B55E0A0C}"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ru-RU"/>
        </a:p>
      </dgm:t>
    </dgm:pt>
    <dgm:pt modelId="{E4227E5E-928A-4DCE-8285-02F23C3ACB30}">
      <dgm:prSet phldrT="[Текст]"/>
      <dgm:spPr/>
      <dgm:t>
        <a:bodyPr/>
        <a:lstStyle/>
        <a:p>
          <a:r>
            <a:rPr lang="ru-RU" dirty="0"/>
            <a:t>Классификация ошибок в бухгалтерской отчетности </a:t>
          </a:r>
        </a:p>
      </dgm:t>
    </dgm:pt>
    <dgm:pt modelId="{69F90BAF-D246-46E1-B56E-5A87A3607246}" type="parTrans" cxnId="{2A868BF9-BF48-41E3-9DF2-B30A68AB06D0}">
      <dgm:prSet/>
      <dgm:spPr/>
      <dgm:t>
        <a:bodyPr/>
        <a:lstStyle/>
        <a:p>
          <a:endParaRPr lang="ru-RU"/>
        </a:p>
      </dgm:t>
    </dgm:pt>
    <dgm:pt modelId="{C6E55529-CD1B-4E59-9E17-DB4790819E1A}" type="sibTrans" cxnId="{2A868BF9-BF48-41E3-9DF2-B30A68AB06D0}">
      <dgm:prSet/>
      <dgm:spPr/>
      <dgm:t>
        <a:bodyPr/>
        <a:lstStyle/>
        <a:p>
          <a:endParaRPr lang="ru-RU"/>
        </a:p>
      </dgm:t>
    </dgm:pt>
    <dgm:pt modelId="{1C91315B-DD34-4172-8545-E4D988EDCAD2}">
      <dgm:prSet phldrT="[Текст]"/>
      <dgm:spPr/>
      <dgm:t>
        <a:bodyPr/>
        <a:lstStyle/>
        <a:p>
          <a:r>
            <a:rPr lang="ru-RU" dirty="0"/>
            <a:t>Несущественная</a:t>
          </a:r>
        </a:p>
      </dgm:t>
    </dgm:pt>
    <dgm:pt modelId="{B74A2C63-03A8-4F42-8F29-4A56154B2E63}" type="parTrans" cxnId="{3E1D925F-82B3-4FF4-A0B5-AFFB637E6EE1}">
      <dgm:prSet/>
      <dgm:spPr/>
      <dgm:t>
        <a:bodyPr/>
        <a:lstStyle/>
        <a:p>
          <a:endParaRPr lang="ru-RU"/>
        </a:p>
      </dgm:t>
    </dgm:pt>
    <dgm:pt modelId="{4378BE53-8D0C-44FC-9475-2B84261BB158}" type="sibTrans" cxnId="{3E1D925F-82B3-4FF4-A0B5-AFFB637E6EE1}">
      <dgm:prSet/>
      <dgm:spPr/>
      <dgm:t>
        <a:bodyPr/>
        <a:lstStyle/>
        <a:p>
          <a:endParaRPr lang="ru-RU"/>
        </a:p>
      </dgm:t>
    </dgm:pt>
    <dgm:pt modelId="{5E99063A-FB2E-4BD7-A7C8-93E3EC771A84}">
      <dgm:prSet phldrT="[Текст]"/>
      <dgm:spPr/>
      <dgm:t>
        <a:bodyPr/>
        <a:lstStyle/>
        <a:p>
          <a:r>
            <a:rPr lang="ru-RU" dirty="0"/>
            <a:t>Существенная</a:t>
          </a:r>
        </a:p>
      </dgm:t>
    </dgm:pt>
    <dgm:pt modelId="{5A1A7166-3177-4FF4-9E8A-0015415BABDB}" type="parTrans" cxnId="{93E2BF3A-88A2-4F36-807C-26963BD22CFB}">
      <dgm:prSet/>
      <dgm:spPr/>
      <dgm:t>
        <a:bodyPr/>
        <a:lstStyle/>
        <a:p>
          <a:endParaRPr lang="ru-RU"/>
        </a:p>
      </dgm:t>
    </dgm:pt>
    <dgm:pt modelId="{0A8853B6-A331-4478-ACF0-0491CDACCA21}" type="sibTrans" cxnId="{93E2BF3A-88A2-4F36-807C-26963BD22CFB}">
      <dgm:prSet/>
      <dgm:spPr/>
      <dgm:t>
        <a:bodyPr/>
        <a:lstStyle/>
        <a:p>
          <a:endParaRPr lang="ru-RU"/>
        </a:p>
      </dgm:t>
    </dgm:pt>
    <dgm:pt modelId="{D2605411-1954-4EC8-B439-A7DB7BDB487A}">
      <dgm:prSet/>
      <dgm:spPr/>
      <dgm:t>
        <a:bodyPr/>
        <a:lstStyle/>
        <a:p>
          <a:r>
            <a:rPr lang="ru-RU" dirty="0"/>
            <a:t>Исправляется в текущем году</a:t>
          </a:r>
        </a:p>
      </dgm:t>
    </dgm:pt>
    <dgm:pt modelId="{4F06B7F1-4E87-4262-A65F-26CB442EBC72}" type="parTrans" cxnId="{891C6075-3525-44C2-8815-B279BACAED43}">
      <dgm:prSet/>
      <dgm:spPr/>
      <dgm:t>
        <a:bodyPr/>
        <a:lstStyle/>
        <a:p>
          <a:endParaRPr lang="ru-RU"/>
        </a:p>
      </dgm:t>
    </dgm:pt>
    <dgm:pt modelId="{CA1B2009-F6D0-4793-AC9D-2FEBAF61755C}" type="sibTrans" cxnId="{891C6075-3525-44C2-8815-B279BACAED43}">
      <dgm:prSet/>
      <dgm:spPr/>
      <dgm:t>
        <a:bodyPr/>
        <a:lstStyle/>
        <a:p>
          <a:endParaRPr lang="ru-RU"/>
        </a:p>
      </dgm:t>
    </dgm:pt>
    <dgm:pt modelId="{AE425C30-33EC-4293-80B9-5E17F31C5CBA}">
      <dgm:prSet/>
      <dgm:spPr/>
      <dgm:t>
        <a:bodyPr/>
        <a:lstStyle/>
        <a:p>
          <a:r>
            <a:rPr lang="ru-RU" dirty="0"/>
            <a:t>Уровень</a:t>
          </a:r>
          <a:r>
            <a:rPr lang="ru-RU" baseline="0" dirty="0"/>
            <a:t> существенности организация устанавливает </a:t>
          </a:r>
          <a:r>
            <a:rPr lang="ru-RU" baseline="0" dirty="0" err="1"/>
            <a:t>самомстоятельно</a:t>
          </a:r>
          <a:r>
            <a:rPr lang="ru-RU" baseline="0" dirty="0"/>
            <a:t> </a:t>
          </a:r>
          <a:endParaRPr lang="ru-RU" dirty="0"/>
        </a:p>
      </dgm:t>
    </dgm:pt>
    <dgm:pt modelId="{0A278B44-6629-4DD8-99B5-08A42EB9FE18}" type="parTrans" cxnId="{68498B86-5BED-4547-A44C-5B61B1D3B378}">
      <dgm:prSet/>
      <dgm:spPr/>
      <dgm:t>
        <a:bodyPr/>
        <a:lstStyle/>
        <a:p>
          <a:endParaRPr lang="ru-RU"/>
        </a:p>
      </dgm:t>
    </dgm:pt>
    <dgm:pt modelId="{353DC47B-6E84-4CFB-AFCA-B1149B291250}" type="sibTrans" cxnId="{68498B86-5BED-4547-A44C-5B61B1D3B378}">
      <dgm:prSet/>
      <dgm:spPr/>
      <dgm:t>
        <a:bodyPr/>
        <a:lstStyle/>
        <a:p>
          <a:endParaRPr lang="ru-RU"/>
        </a:p>
      </dgm:t>
    </dgm:pt>
    <dgm:pt modelId="{794A217E-4365-484E-AE5B-A6F4CBBC358F}" type="pres">
      <dgm:prSet presAssocID="{7FC573ED-A452-4A6C-9C7D-1835B55E0A0C}" presName="hierChild1" presStyleCnt="0">
        <dgm:presLayoutVars>
          <dgm:orgChart val="1"/>
          <dgm:chPref val="1"/>
          <dgm:dir/>
          <dgm:animOne val="branch"/>
          <dgm:animLvl val="lvl"/>
          <dgm:resizeHandles/>
        </dgm:presLayoutVars>
      </dgm:prSet>
      <dgm:spPr/>
    </dgm:pt>
    <dgm:pt modelId="{E86E4B3B-D4DB-4971-B51A-F233DE094926}" type="pres">
      <dgm:prSet presAssocID="{E4227E5E-928A-4DCE-8285-02F23C3ACB30}" presName="hierRoot1" presStyleCnt="0">
        <dgm:presLayoutVars>
          <dgm:hierBranch val="init"/>
        </dgm:presLayoutVars>
      </dgm:prSet>
      <dgm:spPr/>
    </dgm:pt>
    <dgm:pt modelId="{685DDEA6-CD21-47B9-9213-AA06B3216225}" type="pres">
      <dgm:prSet presAssocID="{E4227E5E-928A-4DCE-8285-02F23C3ACB30}" presName="rootComposite1" presStyleCnt="0"/>
      <dgm:spPr/>
    </dgm:pt>
    <dgm:pt modelId="{F064CE0B-65BC-45B4-97E1-9AA29C25CECA}" type="pres">
      <dgm:prSet presAssocID="{E4227E5E-928A-4DCE-8285-02F23C3ACB30}" presName="rootText1" presStyleLbl="node0" presStyleIdx="0" presStyleCnt="1" custScaleX="163527" custScaleY="29110">
        <dgm:presLayoutVars>
          <dgm:chPref val="3"/>
        </dgm:presLayoutVars>
      </dgm:prSet>
      <dgm:spPr/>
    </dgm:pt>
    <dgm:pt modelId="{EAF84FA5-70E5-481C-B01C-E7932CC516B8}" type="pres">
      <dgm:prSet presAssocID="{E4227E5E-928A-4DCE-8285-02F23C3ACB30}" presName="rootConnector1" presStyleLbl="node1" presStyleIdx="0" presStyleCnt="0"/>
      <dgm:spPr/>
    </dgm:pt>
    <dgm:pt modelId="{4C223EF7-8044-42E7-96F7-5B1DB180D4B4}" type="pres">
      <dgm:prSet presAssocID="{E4227E5E-928A-4DCE-8285-02F23C3ACB30}" presName="hierChild2" presStyleCnt="0"/>
      <dgm:spPr/>
    </dgm:pt>
    <dgm:pt modelId="{0231426D-BDC5-43EE-9F72-37812371107C}" type="pres">
      <dgm:prSet presAssocID="{B74A2C63-03A8-4F42-8F29-4A56154B2E63}" presName="Name37" presStyleLbl="parChTrans1D2" presStyleIdx="0" presStyleCnt="2"/>
      <dgm:spPr/>
    </dgm:pt>
    <dgm:pt modelId="{09758A55-49AB-462C-95C5-A2BDCD06F936}" type="pres">
      <dgm:prSet presAssocID="{1C91315B-DD34-4172-8545-E4D988EDCAD2}" presName="hierRoot2" presStyleCnt="0">
        <dgm:presLayoutVars>
          <dgm:hierBranch val="init"/>
        </dgm:presLayoutVars>
      </dgm:prSet>
      <dgm:spPr/>
    </dgm:pt>
    <dgm:pt modelId="{9FA83774-83F7-47F4-AC54-313834862747}" type="pres">
      <dgm:prSet presAssocID="{1C91315B-DD34-4172-8545-E4D988EDCAD2}" presName="rootComposite" presStyleCnt="0"/>
      <dgm:spPr/>
    </dgm:pt>
    <dgm:pt modelId="{8E885DA5-7EF4-4F8B-B83A-B20D6835F7A7}" type="pres">
      <dgm:prSet presAssocID="{1C91315B-DD34-4172-8545-E4D988EDCAD2}" presName="rootText" presStyleLbl="node2" presStyleIdx="0" presStyleCnt="2" custScaleY="44572">
        <dgm:presLayoutVars>
          <dgm:chPref val="3"/>
        </dgm:presLayoutVars>
      </dgm:prSet>
      <dgm:spPr/>
    </dgm:pt>
    <dgm:pt modelId="{4D42FFF0-BEDA-4E4E-951C-5B99DA55CC05}" type="pres">
      <dgm:prSet presAssocID="{1C91315B-DD34-4172-8545-E4D988EDCAD2}" presName="rootConnector" presStyleLbl="node2" presStyleIdx="0" presStyleCnt="2"/>
      <dgm:spPr/>
    </dgm:pt>
    <dgm:pt modelId="{72DA0C80-D3C8-4202-9555-EA6DC14EE813}" type="pres">
      <dgm:prSet presAssocID="{1C91315B-DD34-4172-8545-E4D988EDCAD2}" presName="hierChild4" presStyleCnt="0"/>
      <dgm:spPr/>
    </dgm:pt>
    <dgm:pt modelId="{486D3865-1CA4-4715-9777-013E076496AD}" type="pres">
      <dgm:prSet presAssocID="{4F06B7F1-4E87-4262-A65F-26CB442EBC72}" presName="Name37" presStyleLbl="parChTrans1D3" presStyleIdx="0" presStyleCnt="2"/>
      <dgm:spPr/>
    </dgm:pt>
    <dgm:pt modelId="{25263F0D-1617-45A0-9BB3-B6FE20FA1438}" type="pres">
      <dgm:prSet presAssocID="{D2605411-1954-4EC8-B439-A7DB7BDB487A}" presName="hierRoot2" presStyleCnt="0">
        <dgm:presLayoutVars>
          <dgm:hierBranch val="init"/>
        </dgm:presLayoutVars>
      </dgm:prSet>
      <dgm:spPr/>
    </dgm:pt>
    <dgm:pt modelId="{9A725D36-77C5-4B4F-B679-0041C4587150}" type="pres">
      <dgm:prSet presAssocID="{D2605411-1954-4EC8-B439-A7DB7BDB487A}" presName="rootComposite" presStyleCnt="0"/>
      <dgm:spPr/>
    </dgm:pt>
    <dgm:pt modelId="{7EECBBF1-AE09-4DBB-82B8-EF9D0FA55D7A}" type="pres">
      <dgm:prSet presAssocID="{D2605411-1954-4EC8-B439-A7DB7BDB487A}" presName="rootText" presStyleLbl="node3" presStyleIdx="0" presStyleCnt="2" custScaleX="114972" custLinFactNeighborX="2351" custLinFactNeighborY="3135">
        <dgm:presLayoutVars>
          <dgm:chPref val="3"/>
        </dgm:presLayoutVars>
      </dgm:prSet>
      <dgm:spPr/>
    </dgm:pt>
    <dgm:pt modelId="{9DCFEC3B-84F8-4327-A4F8-E3C945D834EA}" type="pres">
      <dgm:prSet presAssocID="{D2605411-1954-4EC8-B439-A7DB7BDB487A}" presName="rootConnector" presStyleLbl="node3" presStyleIdx="0" presStyleCnt="2"/>
      <dgm:spPr/>
    </dgm:pt>
    <dgm:pt modelId="{49A5A13E-BD21-4663-87D5-D0C5F8B904E9}" type="pres">
      <dgm:prSet presAssocID="{D2605411-1954-4EC8-B439-A7DB7BDB487A}" presName="hierChild4" presStyleCnt="0"/>
      <dgm:spPr/>
    </dgm:pt>
    <dgm:pt modelId="{F396FAF8-68EA-48F9-8AB5-FB7B324C0F47}" type="pres">
      <dgm:prSet presAssocID="{D2605411-1954-4EC8-B439-A7DB7BDB487A}" presName="hierChild5" presStyleCnt="0"/>
      <dgm:spPr/>
    </dgm:pt>
    <dgm:pt modelId="{03540D84-A4F5-442E-B0AA-F538942985E6}" type="pres">
      <dgm:prSet presAssocID="{1C91315B-DD34-4172-8545-E4D988EDCAD2}" presName="hierChild5" presStyleCnt="0"/>
      <dgm:spPr/>
    </dgm:pt>
    <dgm:pt modelId="{F020306D-8F53-4118-A2CD-8A831A4D1EC9}" type="pres">
      <dgm:prSet presAssocID="{5A1A7166-3177-4FF4-9E8A-0015415BABDB}" presName="Name37" presStyleLbl="parChTrans1D2" presStyleIdx="1" presStyleCnt="2"/>
      <dgm:spPr/>
    </dgm:pt>
    <dgm:pt modelId="{E6DB61BB-DD28-4A10-A2F4-CD3EA1FA25BC}" type="pres">
      <dgm:prSet presAssocID="{5E99063A-FB2E-4BD7-A7C8-93E3EC771A84}" presName="hierRoot2" presStyleCnt="0">
        <dgm:presLayoutVars>
          <dgm:hierBranch val="init"/>
        </dgm:presLayoutVars>
      </dgm:prSet>
      <dgm:spPr/>
    </dgm:pt>
    <dgm:pt modelId="{34AA3759-7112-4FB5-BA76-D349212C8C25}" type="pres">
      <dgm:prSet presAssocID="{5E99063A-FB2E-4BD7-A7C8-93E3EC771A84}" presName="rootComposite" presStyleCnt="0"/>
      <dgm:spPr/>
    </dgm:pt>
    <dgm:pt modelId="{8B6048D2-8F9A-4AC3-ADA4-C7193BF4A238}" type="pres">
      <dgm:prSet presAssocID="{5E99063A-FB2E-4BD7-A7C8-93E3EC771A84}" presName="rootText" presStyleLbl="node2" presStyleIdx="1" presStyleCnt="2" custScaleY="44318">
        <dgm:presLayoutVars>
          <dgm:chPref val="3"/>
        </dgm:presLayoutVars>
      </dgm:prSet>
      <dgm:spPr/>
    </dgm:pt>
    <dgm:pt modelId="{E49058B7-8E67-4BC5-BE11-8FBA22090208}" type="pres">
      <dgm:prSet presAssocID="{5E99063A-FB2E-4BD7-A7C8-93E3EC771A84}" presName="rootConnector" presStyleLbl="node2" presStyleIdx="1" presStyleCnt="2"/>
      <dgm:spPr/>
    </dgm:pt>
    <dgm:pt modelId="{A943A572-96C9-4958-8D94-9050F6ACD18C}" type="pres">
      <dgm:prSet presAssocID="{5E99063A-FB2E-4BD7-A7C8-93E3EC771A84}" presName="hierChild4" presStyleCnt="0"/>
      <dgm:spPr/>
    </dgm:pt>
    <dgm:pt modelId="{9EB2ECE6-6861-48DE-94E6-949EDA5F87F3}" type="pres">
      <dgm:prSet presAssocID="{0A278B44-6629-4DD8-99B5-08A42EB9FE18}" presName="Name37" presStyleLbl="parChTrans1D3" presStyleIdx="1" presStyleCnt="2"/>
      <dgm:spPr/>
    </dgm:pt>
    <dgm:pt modelId="{7E614725-1750-4FFD-9246-8A45FA6665DC}" type="pres">
      <dgm:prSet presAssocID="{AE425C30-33EC-4293-80B9-5E17F31C5CBA}" presName="hierRoot2" presStyleCnt="0">
        <dgm:presLayoutVars>
          <dgm:hierBranch val="init"/>
        </dgm:presLayoutVars>
      </dgm:prSet>
      <dgm:spPr/>
    </dgm:pt>
    <dgm:pt modelId="{EB85565B-D6B6-40EE-8589-A8C45403F9FD}" type="pres">
      <dgm:prSet presAssocID="{AE425C30-33EC-4293-80B9-5E17F31C5CBA}" presName="rootComposite" presStyleCnt="0"/>
      <dgm:spPr/>
    </dgm:pt>
    <dgm:pt modelId="{589D591A-C1F3-4988-A091-DCBC9ADE1AC9}" type="pres">
      <dgm:prSet presAssocID="{AE425C30-33EC-4293-80B9-5E17F31C5CBA}" presName="rootText" presStyleLbl="node3" presStyleIdx="1" presStyleCnt="2" custScaleX="113487">
        <dgm:presLayoutVars>
          <dgm:chPref val="3"/>
        </dgm:presLayoutVars>
      </dgm:prSet>
      <dgm:spPr/>
    </dgm:pt>
    <dgm:pt modelId="{1D3290F9-CCA0-4FD3-876C-A414CE65AA1B}" type="pres">
      <dgm:prSet presAssocID="{AE425C30-33EC-4293-80B9-5E17F31C5CBA}" presName="rootConnector" presStyleLbl="node3" presStyleIdx="1" presStyleCnt="2"/>
      <dgm:spPr/>
    </dgm:pt>
    <dgm:pt modelId="{5F85AE01-9ACE-438B-A7E1-4619B5592E15}" type="pres">
      <dgm:prSet presAssocID="{AE425C30-33EC-4293-80B9-5E17F31C5CBA}" presName="hierChild4" presStyleCnt="0"/>
      <dgm:spPr/>
    </dgm:pt>
    <dgm:pt modelId="{6A388BF6-1619-4F18-B1E0-7539D433796F}" type="pres">
      <dgm:prSet presAssocID="{AE425C30-33EC-4293-80B9-5E17F31C5CBA}" presName="hierChild5" presStyleCnt="0"/>
      <dgm:spPr/>
    </dgm:pt>
    <dgm:pt modelId="{A97ADD32-7E49-44DB-B379-D6FA3B273607}" type="pres">
      <dgm:prSet presAssocID="{5E99063A-FB2E-4BD7-A7C8-93E3EC771A84}" presName="hierChild5" presStyleCnt="0"/>
      <dgm:spPr/>
    </dgm:pt>
    <dgm:pt modelId="{50A19056-751C-4CB9-A04B-3E9C278C97A1}" type="pres">
      <dgm:prSet presAssocID="{E4227E5E-928A-4DCE-8285-02F23C3ACB30}" presName="hierChild3" presStyleCnt="0"/>
      <dgm:spPr/>
    </dgm:pt>
  </dgm:ptLst>
  <dgm:cxnLst>
    <dgm:cxn modelId="{70B71E00-9401-4C6D-A9F1-2800C57D0EFA}" type="presOf" srcId="{E4227E5E-928A-4DCE-8285-02F23C3ACB30}" destId="{EAF84FA5-70E5-481C-B01C-E7932CC516B8}" srcOrd="1" destOrd="0" presId="urn:microsoft.com/office/officeart/2005/8/layout/orgChart1"/>
    <dgm:cxn modelId="{43AD8B0B-CE19-4A85-92F7-D0371F8F77E7}" type="presOf" srcId="{5A1A7166-3177-4FF4-9E8A-0015415BABDB}" destId="{F020306D-8F53-4118-A2CD-8A831A4D1EC9}" srcOrd="0" destOrd="0" presId="urn:microsoft.com/office/officeart/2005/8/layout/orgChart1"/>
    <dgm:cxn modelId="{F041180E-E83D-48A8-861E-D8707F111107}" type="presOf" srcId="{1C91315B-DD34-4172-8545-E4D988EDCAD2}" destId="{8E885DA5-7EF4-4F8B-B83A-B20D6835F7A7}" srcOrd="0" destOrd="0" presId="urn:microsoft.com/office/officeart/2005/8/layout/orgChart1"/>
    <dgm:cxn modelId="{E26F0511-D271-4B4F-B115-4563EB9D4468}" type="presOf" srcId="{AE425C30-33EC-4293-80B9-5E17F31C5CBA}" destId="{589D591A-C1F3-4988-A091-DCBC9ADE1AC9}" srcOrd="0" destOrd="0" presId="urn:microsoft.com/office/officeart/2005/8/layout/orgChart1"/>
    <dgm:cxn modelId="{95E8CD17-2C47-4BBA-A7A2-891798C8C7D1}" type="presOf" srcId="{B74A2C63-03A8-4F42-8F29-4A56154B2E63}" destId="{0231426D-BDC5-43EE-9F72-37812371107C}" srcOrd="0" destOrd="0" presId="urn:microsoft.com/office/officeart/2005/8/layout/orgChart1"/>
    <dgm:cxn modelId="{A0441D19-1EE5-4740-A0F0-C1E0D403D7D4}" type="presOf" srcId="{E4227E5E-928A-4DCE-8285-02F23C3ACB30}" destId="{F064CE0B-65BC-45B4-97E1-9AA29C25CECA}" srcOrd="0" destOrd="0" presId="urn:microsoft.com/office/officeart/2005/8/layout/orgChart1"/>
    <dgm:cxn modelId="{8CB5E61F-2927-4628-B074-531330C7A272}" type="presOf" srcId="{D2605411-1954-4EC8-B439-A7DB7BDB487A}" destId="{7EECBBF1-AE09-4DBB-82B8-EF9D0FA55D7A}" srcOrd="0" destOrd="0" presId="urn:microsoft.com/office/officeart/2005/8/layout/orgChart1"/>
    <dgm:cxn modelId="{E83A2938-085D-4583-BCE0-D278314FEBA1}" type="presOf" srcId="{5E99063A-FB2E-4BD7-A7C8-93E3EC771A84}" destId="{E49058B7-8E67-4BC5-BE11-8FBA22090208}" srcOrd="1" destOrd="0" presId="urn:microsoft.com/office/officeart/2005/8/layout/orgChart1"/>
    <dgm:cxn modelId="{AE345C38-4875-4248-BF01-77DC4F5FDF94}" type="presOf" srcId="{0A278B44-6629-4DD8-99B5-08A42EB9FE18}" destId="{9EB2ECE6-6861-48DE-94E6-949EDA5F87F3}" srcOrd="0" destOrd="0" presId="urn:microsoft.com/office/officeart/2005/8/layout/orgChart1"/>
    <dgm:cxn modelId="{93E2BF3A-88A2-4F36-807C-26963BD22CFB}" srcId="{E4227E5E-928A-4DCE-8285-02F23C3ACB30}" destId="{5E99063A-FB2E-4BD7-A7C8-93E3EC771A84}" srcOrd="1" destOrd="0" parTransId="{5A1A7166-3177-4FF4-9E8A-0015415BABDB}" sibTransId="{0A8853B6-A331-4478-ACF0-0491CDACCA21}"/>
    <dgm:cxn modelId="{9956545D-4637-4F79-92C1-9E954C30D91C}" type="presOf" srcId="{5E99063A-FB2E-4BD7-A7C8-93E3EC771A84}" destId="{8B6048D2-8F9A-4AC3-ADA4-C7193BF4A238}" srcOrd="0" destOrd="0" presId="urn:microsoft.com/office/officeart/2005/8/layout/orgChart1"/>
    <dgm:cxn modelId="{3E1D925F-82B3-4FF4-A0B5-AFFB637E6EE1}" srcId="{E4227E5E-928A-4DCE-8285-02F23C3ACB30}" destId="{1C91315B-DD34-4172-8545-E4D988EDCAD2}" srcOrd="0" destOrd="0" parTransId="{B74A2C63-03A8-4F42-8F29-4A56154B2E63}" sibTransId="{4378BE53-8D0C-44FC-9475-2B84261BB158}"/>
    <dgm:cxn modelId="{891C6075-3525-44C2-8815-B279BACAED43}" srcId="{1C91315B-DD34-4172-8545-E4D988EDCAD2}" destId="{D2605411-1954-4EC8-B439-A7DB7BDB487A}" srcOrd="0" destOrd="0" parTransId="{4F06B7F1-4E87-4262-A65F-26CB442EBC72}" sibTransId="{CA1B2009-F6D0-4793-AC9D-2FEBAF61755C}"/>
    <dgm:cxn modelId="{68498B86-5BED-4547-A44C-5B61B1D3B378}" srcId="{5E99063A-FB2E-4BD7-A7C8-93E3EC771A84}" destId="{AE425C30-33EC-4293-80B9-5E17F31C5CBA}" srcOrd="0" destOrd="0" parTransId="{0A278B44-6629-4DD8-99B5-08A42EB9FE18}" sibTransId="{353DC47B-6E84-4CFB-AFCA-B1149B291250}"/>
    <dgm:cxn modelId="{0DF64B90-5728-4A93-BF4C-967105E79FB6}" type="presOf" srcId="{7FC573ED-A452-4A6C-9C7D-1835B55E0A0C}" destId="{794A217E-4365-484E-AE5B-A6F4CBBC358F}" srcOrd="0" destOrd="0" presId="urn:microsoft.com/office/officeart/2005/8/layout/orgChart1"/>
    <dgm:cxn modelId="{787A7793-9805-432A-B3A8-B298714B6A92}" type="presOf" srcId="{1C91315B-DD34-4172-8545-E4D988EDCAD2}" destId="{4D42FFF0-BEDA-4E4E-951C-5B99DA55CC05}" srcOrd="1" destOrd="0" presId="urn:microsoft.com/office/officeart/2005/8/layout/orgChart1"/>
    <dgm:cxn modelId="{AF042994-2207-4AB5-B806-48BA583F0297}" type="presOf" srcId="{4F06B7F1-4E87-4262-A65F-26CB442EBC72}" destId="{486D3865-1CA4-4715-9777-013E076496AD}" srcOrd="0" destOrd="0" presId="urn:microsoft.com/office/officeart/2005/8/layout/orgChart1"/>
    <dgm:cxn modelId="{EE4F2FC2-1528-4E59-A444-C58CA2FF3F59}" type="presOf" srcId="{AE425C30-33EC-4293-80B9-5E17F31C5CBA}" destId="{1D3290F9-CCA0-4FD3-876C-A414CE65AA1B}" srcOrd="1" destOrd="0" presId="urn:microsoft.com/office/officeart/2005/8/layout/orgChart1"/>
    <dgm:cxn modelId="{21EAA2D7-8252-43D3-8CFF-715348D94494}" type="presOf" srcId="{D2605411-1954-4EC8-B439-A7DB7BDB487A}" destId="{9DCFEC3B-84F8-4327-A4F8-E3C945D834EA}" srcOrd="1" destOrd="0" presId="urn:microsoft.com/office/officeart/2005/8/layout/orgChart1"/>
    <dgm:cxn modelId="{2A868BF9-BF48-41E3-9DF2-B30A68AB06D0}" srcId="{7FC573ED-A452-4A6C-9C7D-1835B55E0A0C}" destId="{E4227E5E-928A-4DCE-8285-02F23C3ACB30}" srcOrd="0" destOrd="0" parTransId="{69F90BAF-D246-46E1-B56E-5A87A3607246}" sibTransId="{C6E55529-CD1B-4E59-9E17-DB4790819E1A}"/>
    <dgm:cxn modelId="{E75A1963-80FF-4C84-97A2-BCDA87902B1B}" type="presParOf" srcId="{794A217E-4365-484E-AE5B-A6F4CBBC358F}" destId="{E86E4B3B-D4DB-4971-B51A-F233DE094926}" srcOrd="0" destOrd="0" presId="urn:microsoft.com/office/officeart/2005/8/layout/orgChart1"/>
    <dgm:cxn modelId="{6D3F6BC2-9B0F-4B80-A94D-3BE88EDC3704}" type="presParOf" srcId="{E86E4B3B-D4DB-4971-B51A-F233DE094926}" destId="{685DDEA6-CD21-47B9-9213-AA06B3216225}" srcOrd="0" destOrd="0" presId="urn:microsoft.com/office/officeart/2005/8/layout/orgChart1"/>
    <dgm:cxn modelId="{EA897513-C1FA-4CA8-8A54-CD66E3279300}" type="presParOf" srcId="{685DDEA6-CD21-47B9-9213-AA06B3216225}" destId="{F064CE0B-65BC-45B4-97E1-9AA29C25CECA}" srcOrd="0" destOrd="0" presId="urn:microsoft.com/office/officeart/2005/8/layout/orgChart1"/>
    <dgm:cxn modelId="{75A7C45B-4D1C-4C79-B52D-541A936F41C0}" type="presParOf" srcId="{685DDEA6-CD21-47B9-9213-AA06B3216225}" destId="{EAF84FA5-70E5-481C-B01C-E7932CC516B8}" srcOrd="1" destOrd="0" presId="urn:microsoft.com/office/officeart/2005/8/layout/orgChart1"/>
    <dgm:cxn modelId="{C722791B-063C-41EB-9808-EF1A06DDDC5D}" type="presParOf" srcId="{E86E4B3B-D4DB-4971-B51A-F233DE094926}" destId="{4C223EF7-8044-42E7-96F7-5B1DB180D4B4}" srcOrd="1" destOrd="0" presId="urn:microsoft.com/office/officeart/2005/8/layout/orgChart1"/>
    <dgm:cxn modelId="{5B7C846D-C59D-4266-83CA-595B2D3D9E35}" type="presParOf" srcId="{4C223EF7-8044-42E7-96F7-5B1DB180D4B4}" destId="{0231426D-BDC5-43EE-9F72-37812371107C}" srcOrd="0" destOrd="0" presId="urn:microsoft.com/office/officeart/2005/8/layout/orgChart1"/>
    <dgm:cxn modelId="{4336F07A-C4AB-4CE8-8322-3B28E133D793}" type="presParOf" srcId="{4C223EF7-8044-42E7-96F7-5B1DB180D4B4}" destId="{09758A55-49AB-462C-95C5-A2BDCD06F936}" srcOrd="1" destOrd="0" presId="urn:microsoft.com/office/officeart/2005/8/layout/orgChart1"/>
    <dgm:cxn modelId="{D1D78945-04BC-4815-8203-4CAD1FB404A8}" type="presParOf" srcId="{09758A55-49AB-462C-95C5-A2BDCD06F936}" destId="{9FA83774-83F7-47F4-AC54-313834862747}" srcOrd="0" destOrd="0" presId="urn:microsoft.com/office/officeart/2005/8/layout/orgChart1"/>
    <dgm:cxn modelId="{D9F48B30-A0F7-43CC-920A-FF4EE34F1654}" type="presParOf" srcId="{9FA83774-83F7-47F4-AC54-313834862747}" destId="{8E885DA5-7EF4-4F8B-B83A-B20D6835F7A7}" srcOrd="0" destOrd="0" presId="urn:microsoft.com/office/officeart/2005/8/layout/orgChart1"/>
    <dgm:cxn modelId="{0F7643C4-87FD-4F2B-B988-03662CE141F2}" type="presParOf" srcId="{9FA83774-83F7-47F4-AC54-313834862747}" destId="{4D42FFF0-BEDA-4E4E-951C-5B99DA55CC05}" srcOrd="1" destOrd="0" presId="urn:microsoft.com/office/officeart/2005/8/layout/orgChart1"/>
    <dgm:cxn modelId="{47D5C056-D7EA-455E-BF28-ECBEA4C53D0D}" type="presParOf" srcId="{09758A55-49AB-462C-95C5-A2BDCD06F936}" destId="{72DA0C80-D3C8-4202-9555-EA6DC14EE813}" srcOrd="1" destOrd="0" presId="urn:microsoft.com/office/officeart/2005/8/layout/orgChart1"/>
    <dgm:cxn modelId="{30970469-BC4E-45EE-8082-896D90C9168D}" type="presParOf" srcId="{72DA0C80-D3C8-4202-9555-EA6DC14EE813}" destId="{486D3865-1CA4-4715-9777-013E076496AD}" srcOrd="0" destOrd="0" presId="urn:microsoft.com/office/officeart/2005/8/layout/orgChart1"/>
    <dgm:cxn modelId="{44D715D0-7639-48EC-9617-671F0EA87483}" type="presParOf" srcId="{72DA0C80-D3C8-4202-9555-EA6DC14EE813}" destId="{25263F0D-1617-45A0-9BB3-B6FE20FA1438}" srcOrd="1" destOrd="0" presId="urn:microsoft.com/office/officeart/2005/8/layout/orgChart1"/>
    <dgm:cxn modelId="{161C7F06-6A76-4672-A6C4-69965330E906}" type="presParOf" srcId="{25263F0D-1617-45A0-9BB3-B6FE20FA1438}" destId="{9A725D36-77C5-4B4F-B679-0041C4587150}" srcOrd="0" destOrd="0" presId="urn:microsoft.com/office/officeart/2005/8/layout/orgChart1"/>
    <dgm:cxn modelId="{7F19D16D-6E94-4ED1-967D-1826B4464D35}" type="presParOf" srcId="{9A725D36-77C5-4B4F-B679-0041C4587150}" destId="{7EECBBF1-AE09-4DBB-82B8-EF9D0FA55D7A}" srcOrd="0" destOrd="0" presId="urn:microsoft.com/office/officeart/2005/8/layout/orgChart1"/>
    <dgm:cxn modelId="{FC29CB2A-275A-4130-84DC-9FE17BB45C73}" type="presParOf" srcId="{9A725D36-77C5-4B4F-B679-0041C4587150}" destId="{9DCFEC3B-84F8-4327-A4F8-E3C945D834EA}" srcOrd="1" destOrd="0" presId="urn:microsoft.com/office/officeart/2005/8/layout/orgChart1"/>
    <dgm:cxn modelId="{D458E83F-AE51-4ECD-BF98-4C12A4576383}" type="presParOf" srcId="{25263F0D-1617-45A0-9BB3-B6FE20FA1438}" destId="{49A5A13E-BD21-4663-87D5-D0C5F8B904E9}" srcOrd="1" destOrd="0" presId="urn:microsoft.com/office/officeart/2005/8/layout/orgChart1"/>
    <dgm:cxn modelId="{A16A4530-00C3-40E5-8763-6B4F29140767}" type="presParOf" srcId="{25263F0D-1617-45A0-9BB3-B6FE20FA1438}" destId="{F396FAF8-68EA-48F9-8AB5-FB7B324C0F47}" srcOrd="2" destOrd="0" presId="urn:microsoft.com/office/officeart/2005/8/layout/orgChart1"/>
    <dgm:cxn modelId="{A392A0DE-DBBB-4CFC-9CFD-B362E7C2AA67}" type="presParOf" srcId="{09758A55-49AB-462C-95C5-A2BDCD06F936}" destId="{03540D84-A4F5-442E-B0AA-F538942985E6}" srcOrd="2" destOrd="0" presId="urn:microsoft.com/office/officeart/2005/8/layout/orgChart1"/>
    <dgm:cxn modelId="{C9B8016D-83EF-413C-92BA-7C3320539D1E}" type="presParOf" srcId="{4C223EF7-8044-42E7-96F7-5B1DB180D4B4}" destId="{F020306D-8F53-4118-A2CD-8A831A4D1EC9}" srcOrd="2" destOrd="0" presId="urn:microsoft.com/office/officeart/2005/8/layout/orgChart1"/>
    <dgm:cxn modelId="{22F23A27-ACA0-43BB-A7EF-AED0D66C8010}" type="presParOf" srcId="{4C223EF7-8044-42E7-96F7-5B1DB180D4B4}" destId="{E6DB61BB-DD28-4A10-A2F4-CD3EA1FA25BC}" srcOrd="3" destOrd="0" presId="urn:microsoft.com/office/officeart/2005/8/layout/orgChart1"/>
    <dgm:cxn modelId="{12B689FF-1D52-433D-A6F7-5B7027D7522F}" type="presParOf" srcId="{E6DB61BB-DD28-4A10-A2F4-CD3EA1FA25BC}" destId="{34AA3759-7112-4FB5-BA76-D349212C8C25}" srcOrd="0" destOrd="0" presId="urn:microsoft.com/office/officeart/2005/8/layout/orgChart1"/>
    <dgm:cxn modelId="{777EF010-B193-4A7A-BF20-74E8323FE883}" type="presParOf" srcId="{34AA3759-7112-4FB5-BA76-D349212C8C25}" destId="{8B6048D2-8F9A-4AC3-ADA4-C7193BF4A238}" srcOrd="0" destOrd="0" presId="urn:microsoft.com/office/officeart/2005/8/layout/orgChart1"/>
    <dgm:cxn modelId="{3D97D61B-4666-4405-9E90-086659813F91}" type="presParOf" srcId="{34AA3759-7112-4FB5-BA76-D349212C8C25}" destId="{E49058B7-8E67-4BC5-BE11-8FBA22090208}" srcOrd="1" destOrd="0" presId="urn:microsoft.com/office/officeart/2005/8/layout/orgChart1"/>
    <dgm:cxn modelId="{00B857D6-FFB1-4A5B-8412-43F2FAD28754}" type="presParOf" srcId="{E6DB61BB-DD28-4A10-A2F4-CD3EA1FA25BC}" destId="{A943A572-96C9-4958-8D94-9050F6ACD18C}" srcOrd="1" destOrd="0" presId="urn:microsoft.com/office/officeart/2005/8/layout/orgChart1"/>
    <dgm:cxn modelId="{88A9E0BF-33B1-4F0C-B7A3-E50518ABF900}" type="presParOf" srcId="{A943A572-96C9-4958-8D94-9050F6ACD18C}" destId="{9EB2ECE6-6861-48DE-94E6-949EDA5F87F3}" srcOrd="0" destOrd="0" presId="urn:microsoft.com/office/officeart/2005/8/layout/orgChart1"/>
    <dgm:cxn modelId="{CBBF44DA-56DA-4566-AFEE-4E9AE49EA171}" type="presParOf" srcId="{A943A572-96C9-4958-8D94-9050F6ACD18C}" destId="{7E614725-1750-4FFD-9246-8A45FA6665DC}" srcOrd="1" destOrd="0" presId="urn:microsoft.com/office/officeart/2005/8/layout/orgChart1"/>
    <dgm:cxn modelId="{BA96AEC1-B04A-49FF-883C-6FBB911F0726}" type="presParOf" srcId="{7E614725-1750-4FFD-9246-8A45FA6665DC}" destId="{EB85565B-D6B6-40EE-8589-A8C45403F9FD}" srcOrd="0" destOrd="0" presId="urn:microsoft.com/office/officeart/2005/8/layout/orgChart1"/>
    <dgm:cxn modelId="{3BEE0267-9F08-4A82-AD7C-54BF9ADFF1E4}" type="presParOf" srcId="{EB85565B-D6B6-40EE-8589-A8C45403F9FD}" destId="{589D591A-C1F3-4988-A091-DCBC9ADE1AC9}" srcOrd="0" destOrd="0" presId="urn:microsoft.com/office/officeart/2005/8/layout/orgChart1"/>
    <dgm:cxn modelId="{D34AB50B-309F-4F36-BD58-4D64029071B8}" type="presParOf" srcId="{EB85565B-D6B6-40EE-8589-A8C45403F9FD}" destId="{1D3290F9-CCA0-4FD3-876C-A414CE65AA1B}" srcOrd="1" destOrd="0" presId="urn:microsoft.com/office/officeart/2005/8/layout/orgChart1"/>
    <dgm:cxn modelId="{EFB23322-F242-4DBF-9F94-9E0704AB3AE6}" type="presParOf" srcId="{7E614725-1750-4FFD-9246-8A45FA6665DC}" destId="{5F85AE01-9ACE-438B-A7E1-4619B5592E15}" srcOrd="1" destOrd="0" presId="urn:microsoft.com/office/officeart/2005/8/layout/orgChart1"/>
    <dgm:cxn modelId="{6E17B09F-B1AE-4C0B-9074-018D7ACBCC79}" type="presParOf" srcId="{7E614725-1750-4FFD-9246-8A45FA6665DC}" destId="{6A388BF6-1619-4F18-B1E0-7539D433796F}" srcOrd="2" destOrd="0" presId="urn:microsoft.com/office/officeart/2005/8/layout/orgChart1"/>
    <dgm:cxn modelId="{4D08BF7D-D15F-4DCD-A5E6-F27F6C36603E}" type="presParOf" srcId="{E6DB61BB-DD28-4A10-A2F4-CD3EA1FA25BC}" destId="{A97ADD32-7E49-44DB-B379-D6FA3B273607}" srcOrd="2" destOrd="0" presId="urn:microsoft.com/office/officeart/2005/8/layout/orgChart1"/>
    <dgm:cxn modelId="{EB567C85-1CC8-488F-BC26-170455098A45}" type="presParOf" srcId="{E86E4B3B-D4DB-4971-B51A-F233DE094926}" destId="{50A19056-751C-4CB9-A04B-3E9C278C97A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4B13F3-C916-4D0A-9EC9-F9FF8416C092}">
      <dsp:nvSpPr>
        <dsp:cNvPr id="0" name=""/>
        <dsp:cNvSpPr/>
      </dsp:nvSpPr>
      <dsp:spPr>
        <a:xfrm>
          <a:off x="0" y="1482890"/>
          <a:ext cx="10515600" cy="1977186"/>
        </a:xfrm>
        <a:prstGeom prst="notched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C114D3-8FED-486E-AA2A-E351C38FD2A1}">
      <dsp:nvSpPr>
        <dsp:cNvPr id="0" name=""/>
        <dsp:cNvSpPr/>
      </dsp:nvSpPr>
      <dsp:spPr>
        <a:xfrm>
          <a:off x="4736" y="0"/>
          <a:ext cx="2278208" cy="1977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b" anchorCtr="0">
          <a:noAutofit/>
        </a:bodyPr>
        <a:lstStyle/>
        <a:p>
          <a:pPr marL="0" lvl="0" indent="0" algn="ctr" defTabSz="1022350">
            <a:lnSpc>
              <a:spcPct val="90000"/>
            </a:lnSpc>
            <a:spcBef>
              <a:spcPct val="0"/>
            </a:spcBef>
            <a:spcAft>
              <a:spcPct val="35000"/>
            </a:spcAft>
            <a:buNone/>
          </a:pPr>
          <a:r>
            <a:rPr lang="ru-RU" sz="2300" kern="1200" dirty="0"/>
            <a:t>31 декабря</a:t>
          </a:r>
        </a:p>
      </dsp:txBody>
      <dsp:txXfrm>
        <a:off x="4736" y="0"/>
        <a:ext cx="2278208" cy="1977186"/>
      </dsp:txXfrm>
    </dsp:sp>
    <dsp:sp modelId="{D42709C9-73C9-4264-BF57-E3EEE31F7B87}">
      <dsp:nvSpPr>
        <dsp:cNvPr id="0" name=""/>
        <dsp:cNvSpPr/>
      </dsp:nvSpPr>
      <dsp:spPr>
        <a:xfrm>
          <a:off x="896692" y="2224335"/>
          <a:ext cx="494296" cy="494296"/>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C3B0C7-F48C-4B5F-A310-41DA6D87CD2D}">
      <dsp:nvSpPr>
        <dsp:cNvPr id="0" name=""/>
        <dsp:cNvSpPr/>
      </dsp:nvSpPr>
      <dsp:spPr>
        <a:xfrm>
          <a:off x="2396855" y="2965780"/>
          <a:ext cx="2278208" cy="1977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t" anchorCtr="0">
          <a:noAutofit/>
        </a:bodyPr>
        <a:lstStyle/>
        <a:p>
          <a:pPr marL="0" lvl="0" indent="0" algn="ctr" defTabSz="1022350">
            <a:lnSpc>
              <a:spcPct val="90000"/>
            </a:lnSpc>
            <a:spcBef>
              <a:spcPct val="0"/>
            </a:spcBef>
            <a:spcAft>
              <a:spcPct val="35000"/>
            </a:spcAft>
            <a:buNone/>
          </a:pPr>
          <a:r>
            <a:rPr lang="ru-RU" sz="2300" kern="1200" dirty="0"/>
            <a:t>Дата подписания отчетности</a:t>
          </a:r>
        </a:p>
      </dsp:txBody>
      <dsp:txXfrm>
        <a:off x="2396855" y="2965780"/>
        <a:ext cx="2278208" cy="1977186"/>
      </dsp:txXfrm>
    </dsp:sp>
    <dsp:sp modelId="{0D6DF806-F45C-4FA1-970E-F98914721456}">
      <dsp:nvSpPr>
        <dsp:cNvPr id="0" name=""/>
        <dsp:cNvSpPr/>
      </dsp:nvSpPr>
      <dsp:spPr>
        <a:xfrm>
          <a:off x="3288812" y="2224335"/>
          <a:ext cx="494296" cy="494296"/>
        </a:xfrm>
        <a:prstGeom prst="ellipse">
          <a:avLst/>
        </a:prstGeom>
        <a:solidFill>
          <a:schemeClr val="accent4">
            <a:hueOff val="3266964"/>
            <a:satOff val="-13592"/>
            <a:lumOff val="32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43D086-059F-4625-B6B2-7504D16B518B}">
      <dsp:nvSpPr>
        <dsp:cNvPr id="0" name=""/>
        <dsp:cNvSpPr/>
      </dsp:nvSpPr>
      <dsp:spPr>
        <a:xfrm>
          <a:off x="4788975" y="0"/>
          <a:ext cx="2278208" cy="1977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b" anchorCtr="0">
          <a:noAutofit/>
        </a:bodyPr>
        <a:lstStyle/>
        <a:p>
          <a:pPr marL="0" lvl="0" indent="0" algn="ctr" defTabSz="1022350">
            <a:lnSpc>
              <a:spcPct val="90000"/>
            </a:lnSpc>
            <a:spcBef>
              <a:spcPct val="0"/>
            </a:spcBef>
            <a:spcAft>
              <a:spcPct val="35000"/>
            </a:spcAft>
            <a:buNone/>
          </a:pPr>
          <a:r>
            <a:rPr lang="ru-RU" sz="2300" kern="1200" dirty="0"/>
            <a:t>Дата представления отчетности </a:t>
          </a:r>
        </a:p>
      </dsp:txBody>
      <dsp:txXfrm>
        <a:off x="4788975" y="0"/>
        <a:ext cx="2278208" cy="1977186"/>
      </dsp:txXfrm>
    </dsp:sp>
    <dsp:sp modelId="{86ECF31B-8459-4995-B96F-EDD5EDCEC8E2}">
      <dsp:nvSpPr>
        <dsp:cNvPr id="0" name=""/>
        <dsp:cNvSpPr/>
      </dsp:nvSpPr>
      <dsp:spPr>
        <a:xfrm>
          <a:off x="5680931" y="2224335"/>
          <a:ext cx="494296" cy="494296"/>
        </a:xfrm>
        <a:prstGeom prst="ellipse">
          <a:avLst/>
        </a:prstGeom>
        <a:solidFill>
          <a:schemeClr val="accent4">
            <a:hueOff val="6533927"/>
            <a:satOff val="-27185"/>
            <a:lumOff val="64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AF38EB-5545-42A2-907A-6C3A9755ED02}">
      <dsp:nvSpPr>
        <dsp:cNvPr id="0" name=""/>
        <dsp:cNvSpPr/>
      </dsp:nvSpPr>
      <dsp:spPr>
        <a:xfrm>
          <a:off x="7181094" y="2965780"/>
          <a:ext cx="2278208" cy="1977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t" anchorCtr="0">
          <a:noAutofit/>
        </a:bodyPr>
        <a:lstStyle/>
        <a:p>
          <a:pPr marL="0" lvl="0" indent="0" algn="ctr" defTabSz="1022350">
            <a:lnSpc>
              <a:spcPct val="90000"/>
            </a:lnSpc>
            <a:spcBef>
              <a:spcPct val="0"/>
            </a:spcBef>
            <a:spcAft>
              <a:spcPct val="35000"/>
            </a:spcAft>
            <a:buNone/>
          </a:pPr>
          <a:r>
            <a:rPr lang="ru-RU" sz="2300" kern="1200" dirty="0"/>
            <a:t>Дата  утверждения отчетности</a:t>
          </a:r>
        </a:p>
      </dsp:txBody>
      <dsp:txXfrm>
        <a:off x="7181094" y="2965780"/>
        <a:ext cx="2278208" cy="1977186"/>
      </dsp:txXfrm>
    </dsp:sp>
    <dsp:sp modelId="{4ADCEBB5-CFF1-44C6-81FE-B7B31838CDB1}">
      <dsp:nvSpPr>
        <dsp:cNvPr id="0" name=""/>
        <dsp:cNvSpPr/>
      </dsp:nvSpPr>
      <dsp:spPr>
        <a:xfrm>
          <a:off x="8073050" y="2224335"/>
          <a:ext cx="494296" cy="494296"/>
        </a:xfrm>
        <a:prstGeom prst="ellipse">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B2ECE6-6861-48DE-94E6-949EDA5F87F3}">
      <dsp:nvSpPr>
        <dsp:cNvPr id="0" name=""/>
        <dsp:cNvSpPr/>
      </dsp:nvSpPr>
      <dsp:spPr>
        <a:xfrm>
          <a:off x="5592222" y="2479430"/>
          <a:ext cx="573788" cy="1759617"/>
        </a:xfrm>
        <a:custGeom>
          <a:avLst/>
          <a:gdLst/>
          <a:ahLst/>
          <a:cxnLst/>
          <a:rect l="0" t="0" r="0" b="0"/>
          <a:pathLst>
            <a:path>
              <a:moveTo>
                <a:pt x="0" y="0"/>
              </a:moveTo>
              <a:lnTo>
                <a:pt x="0" y="1759617"/>
              </a:lnTo>
              <a:lnTo>
                <a:pt x="573788" y="1759617"/>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20306D-8F53-4118-A2CD-8A831A4D1EC9}">
      <dsp:nvSpPr>
        <dsp:cNvPr id="0" name=""/>
        <dsp:cNvSpPr/>
      </dsp:nvSpPr>
      <dsp:spPr>
        <a:xfrm>
          <a:off x="4521687" y="828488"/>
          <a:ext cx="2600637" cy="803303"/>
        </a:xfrm>
        <a:custGeom>
          <a:avLst/>
          <a:gdLst/>
          <a:ahLst/>
          <a:cxnLst/>
          <a:rect l="0" t="0" r="0" b="0"/>
          <a:pathLst>
            <a:path>
              <a:moveTo>
                <a:pt x="0" y="0"/>
              </a:moveTo>
              <a:lnTo>
                <a:pt x="0" y="401651"/>
              </a:lnTo>
              <a:lnTo>
                <a:pt x="2600637" y="401651"/>
              </a:lnTo>
              <a:lnTo>
                <a:pt x="2600637" y="8033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6D3865-1CA4-4715-9777-013E076496AD}">
      <dsp:nvSpPr>
        <dsp:cNvPr id="0" name=""/>
        <dsp:cNvSpPr/>
      </dsp:nvSpPr>
      <dsp:spPr>
        <a:xfrm>
          <a:off x="390947" y="2484288"/>
          <a:ext cx="663719" cy="1819578"/>
        </a:xfrm>
        <a:custGeom>
          <a:avLst/>
          <a:gdLst/>
          <a:ahLst/>
          <a:cxnLst/>
          <a:rect l="0" t="0" r="0" b="0"/>
          <a:pathLst>
            <a:path>
              <a:moveTo>
                <a:pt x="0" y="0"/>
              </a:moveTo>
              <a:lnTo>
                <a:pt x="0" y="1819578"/>
              </a:lnTo>
              <a:lnTo>
                <a:pt x="663719" y="181957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31426D-BDC5-43EE-9F72-37812371107C}">
      <dsp:nvSpPr>
        <dsp:cNvPr id="0" name=""/>
        <dsp:cNvSpPr/>
      </dsp:nvSpPr>
      <dsp:spPr>
        <a:xfrm>
          <a:off x="1921049" y="828488"/>
          <a:ext cx="2600637" cy="803303"/>
        </a:xfrm>
        <a:custGeom>
          <a:avLst/>
          <a:gdLst/>
          <a:ahLst/>
          <a:cxnLst/>
          <a:rect l="0" t="0" r="0" b="0"/>
          <a:pathLst>
            <a:path>
              <a:moveTo>
                <a:pt x="2600637" y="0"/>
              </a:moveTo>
              <a:lnTo>
                <a:pt x="2600637" y="401651"/>
              </a:lnTo>
              <a:lnTo>
                <a:pt x="0" y="401651"/>
              </a:lnTo>
              <a:lnTo>
                <a:pt x="0" y="8033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64CE0B-65BC-45B4-97E1-9AA29C25CECA}">
      <dsp:nvSpPr>
        <dsp:cNvPr id="0" name=""/>
        <dsp:cNvSpPr/>
      </dsp:nvSpPr>
      <dsp:spPr>
        <a:xfrm>
          <a:off x="1394024" y="271722"/>
          <a:ext cx="6255324" cy="55676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ru-RU" sz="2200" kern="1200" dirty="0"/>
            <a:t>Классификация ошибок в бухгалтерской отчетности </a:t>
          </a:r>
        </a:p>
      </dsp:txBody>
      <dsp:txXfrm>
        <a:off x="1394024" y="271722"/>
        <a:ext cx="6255324" cy="556765"/>
      </dsp:txXfrm>
    </dsp:sp>
    <dsp:sp modelId="{8E885DA5-7EF4-4F8B-B83A-B20D6835F7A7}">
      <dsp:nvSpPr>
        <dsp:cNvPr id="0" name=""/>
        <dsp:cNvSpPr/>
      </dsp:nvSpPr>
      <dsp:spPr>
        <a:xfrm>
          <a:off x="8421" y="1631792"/>
          <a:ext cx="3825254" cy="85249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ru-RU" sz="2200" kern="1200" dirty="0"/>
            <a:t>Несущественная</a:t>
          </a:r>
        </a:p>
      </dsp:txBody>
      <dsp:txXfrm>
        <a:off x="8421" y="1631792"/>
        <a:ext cx="3825254" cy="852496"/>
      </dsp:txXfrm>
    </dsp:sp>
    <dsp:sp modelId="{7EECBBF1-AE09-4DBB-82B8-EF9D0FA55D7A}">
      <dsp:nvSpPr>
        <dsp:cNvPr id="0" name=""/>
        <dsp:cNvSpPr/>
      </dsp:nvSpPr>
      <dsp:spPr>
        <a:xfrm>
          <a:off x="1054667" y="3347552"/>
          <a:ext cx="4397972" cy="19126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ru-RU" sz="2200" kern="1200" dirty="0"/>
            <a:t>Исправляется в текущем году</a:t>
          </a:r>
        </a:p>
      </dsp:txBody>
      <dsp:txXfrm>
        <a:off x="1054667" y="3347552"/>
        <a:ext cx="4397972" cy="1912627"/>
      </dsp:txXfrm>
    </dsp:sp>
    <dsp:sp modelId="{8B6048D2-8F9A-4AC3-ADA4-C7193BF4A238}">
      <dsp:nvSpPr>
        <dsp:cNvPr id="0" name=""/>
        <dsp:cNvSpPr/>
      </dsp:nvSpPr>
      <dsp:spPr>
        <a:xfrm>
          <a:off x="5209697" y="1631792"/>
          <a:ext cx="3825254" cy="84763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ru-RU" sz="2200" kern="1200" dirty="0"/>
            <a:t>Существенная</a:t>
          </a:r>
        </a:p>
      </dsp:txBody>
      <dsp:txXfrm>
        <a:off x="5209697" y="1631792"/>
        <a:ext cx="3825254" cy="847638"/>
      </dsp:txXfrm>
    </dsp:sp>
    <dsp:sp modelId="{589D591A-C1F3-4988-A091-DCBC9ADE1AC9}">
      <dsp:nvSpPr>
        <dsp:cNvPr id="0" name=""/>
        <dsp:cNvSpPr/>
      </dsp:nvSpPr>
      <dsp:spPr>
        <a:xfrm>
          <a:off x="6166011" y="3282733"/>
          <a:ext cx="4341167" cy="19126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ru-RU" sz="2200" kern="1200" dirty="0"/>
            <a:t>Уровень</a:t>
          </a:r>
          <a:r>
            <a:rPr lang="ru-RU" sz="2200" kern="1200" baseline="0" dirty="0"/>
            <a:t> существенности организация устанавливает </a:t>
          </a:r>
          <a:r>
            <a:rPr lang="ru-RU" sz="2200" kern="1200" baseline="0" dirty="0" err="1"/>
            <a:t>самомстоятельно</a:t>
          </a:r>
          <a:r>
            <a:rPr lang="ru-RU" sz="2200" kern="1200" baseline="0" dirty="0"/>
            <a:t> </a:t>
          </a:r>
          <a:endParaRPr lang="ru-RU" sz="2200" kern="1200" dirty="0"/>
        </a:p>
      </dsp:txBody>
      <dsp:txXfrm>
        <a:off x="6166011" y="3282733"/>
        <a:ext cx="4341167" cy="191262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1096D2-E51F-4551-B325-AEF61C877D8F}" type="datetimeFigureOut">
              <a:rPr lang="ru-RU" smtClean="0"/>
              <a:t>25.09.2023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78F50D-1298-41BB-B9C2-D96D7FA3B280}" type="slidenum">
              <a:rPr lang="ru-RU" smtClean="0"/>
              <a:t>‹#›</a:t>
            </a:fld>
            <a:endParaRPr lang="ru-RU"/>
          </a:p>
        </p:txBody>
      </p:sp>
    </p:spTree>
    <p:extLst>
      <p:ext uri="{BB962C8B-B14F-4D97-AF65-F5344CB8AC3E}">
        <p14:creationId xmlns:p14="http://schemas.microsoft.com/office/powerpoint/2010/main" val="921447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329390-1824-4FDD-B39F-A572A24C2943}"/>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0B482C6F-05C3-43FF-B289-2AB2595820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E3CD15FC-45C0-44BE-A661-15210324E889}"/>
              </a:ext>
            </a:extLst>
          </p:cNvPr>
          <p:cNvSpPr>
            <a:spLocks noGrp="1"/>
          </p:cNvSpPr>
          <p:nvPr>
            <p:ph type="dt" sz="half" idx="10"/>
          </p:nvPr>
        </p:nvSpPr>
        <p:spPr/>
        <p:txBody>
          <a:bodyPr/>
          <a:lstStyle/>
          <a:p>
            <a:fld id="{92CA6A24-CDFC-4810-B350-8B042EB1BB25}" type="datetime1">
              <a:rPr lang="ru-RU" smtClean="0"/>
              <a:t>25.09.2023</a:t>
            </a:fld>
            <a:endParaRPr lang="ru-RU"/>
          </a:p>
        </p:txBody>
      </p:sp>
      <p:sp>
        <p:nvSpPr>
          <p:cNvPr id="5" name="Нижний колонтитул 4">
            <a:extLst>
              <a:ext uri="{FF2B5EF4-FFF2-40B4-BE49-F238E27FC236}">
                <a16:creationId xmlns:a16="http://schemas.microsoft.com/office/drawing/2014/main" id="{4F5A2309-C592-4417-94B5-F4E504F1B774}"/>
              </a:ext>
            </a:extLst>
          </p:cNvPr>
          <p:cNvSpPr>
            <a:spLocks noGrp="1"/>
          </p:cNvSpPr>
          <p:nvPr>
            <p:ph type="ftr" sz="quarter" idx="11"/>
          </p:nvPr>
        </p:nvSpPr>
        <p:spPr/>
        <p:txBody>
          <a:bodyPr/>
          <a:lstStyle/>
          <a:p>
            <a:r>
              <a:rPr lang="ru-RU"/>
              <a:t>©. К.Ю.Тактаров. 2023</a:t>
            </a:r>
          </a:p>
        </p:txBody>
      </p:sp>
      <p:sp>
        <p:nvSpPr>
          <p:cNvPr id="6" name="Номер слайда 5">
            <a:extLst>
              <a:ext uri="{FF2B5EF4-FFF2-40B4-BE49-F238E27FC236}">
                <a16:creationId xmlns:a16="http://schemas.microsoft.com/office/drawing/2014/main" id="{D36EBB7F-30D0-491A-ADEE-39EF55FE29D0}"/>
              </a:ext>
            </a:extLst>
          </p:cNvPr>
          <p:cNvSpPr>
            <a:spLocks noGrp="1"/>
          </p:cNvSpPr>
          <p:nvPr>
            <p:ph type="sldNum" sz="quarter" idx="12"/>
          </p:nvPr>
        </p:nvSpPr>
        <p:spPr/>
        <p:txBody>
          <a:bodyPr/>
          <a:lstStyle/>
          <a:p>
            <a:fld id="{DCA87896-3FCA-4BD9-A2A4-1891ACE50CB1}" type="slidenum">
              <a:rPr lang="ru-RU" smtClean="0"/>
              <a:t>‹#›</a:t>
            </a:fld>
            <a:endParaRPr lang="ru-RU"/>
          </a:p>
        </p:txBody>
      </p:sp>
    </p:spTree>
    <p:extLst>
      <p:ext uri="{BB962C8B-B14F-4D97-AF65-F5344CB8AC3E}">
        <p14:creationId xmlns:p14="http://schemas.microsoft.com/office/powerpoint/2010/main" val="2719338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EAE940-0461-4143-ABCC-38D70EEEC557}"/>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5D1FB56F-1268-407B-922C-6D5DAD135B3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86CE09B-D336-43B4-A58A-40CA771011BA}"/>
              </a:ext>
            </a:extLst>
          </p:cNvPr>
          <p:cNvSpPr>
            <a:spLocks noGrp="1"/>
          </p:cNvSpPr>
          <p:nvPr>
            <p:ph type="dt" sz="half" idx="10"/>
          </p:nvPr>
        </p:nvSpPr>
        <p:spPr/>
        <p:txBody>
          <a:bodyPr/>
          <a:lstStyle/>
          <a:p>
            <a:fld id="{A55C7F24-AAB7-4E34-9374-EB3E43158217}" type="datetime1">
              <a:rPr lang="ru-RU" smtClean="0"/>
              <a:t>25.09.2023</a:t>
            </a:fld>
            <a:endParaRPr lang="ru-RU"/>
          </a:p>
        </p:txBody>
      </p:sp>
      <p:sp>
        <p:nvSpPr>
          <p:cNvPr id="5" name="Нижний колонтитул 4">
            <a:extLst>
              <a:ext uri="{FF2B5EF4-FFF2-40B4-BE49-F238E27FC236}">
                <a16:creationId xmlns:a16="http://schemas.microsoft.com/office/drawing/2014/main" id="{1F09D202-CEE4-4D66-90FE-5146F20494E5}"/>
              </a:ext>
            </a:extLst>
          </p:cNvPr>
          <p:cNvSpPr>
            <a:spLocks noGrp="1"/>
          </p:cNvSpPr>
          <p:nvPr>
            <p:ph type="ftr" sz="quarter" idx="11"/>
          </p:nvPr>
        </p:nvSpPr>
        <p:spPr/>
        <p:txBody>
          <a:bodyPr/>
          <a:lstStyle/>
          <a:p>
            <a:r>
              <a:rPr lang="ru-RU"/>
              <a:t>©. К.Ю.Тактаров. 2023</a:t>
            </a:r>
          </a:p>
        </p:txBody>
      </p:sp>
      <p:sp>
        <p:nvSpPr>
          <p:cNvPr id="6" name="Номер слайда 5">
            <a:extLst>
              <a:ext uri="{FF2B5EF4-FFF2-40B4-BE49-F238E27FC236}">
                <a16:creationId xmlns:a16="http://schemas.microsoft.com/office/drawing/2014/main" id="{A417D27F-6E45-4733-A3C9-518A6BEAFCE6}"/>
              </a:ext>
            </a:extLst>
          </p:cNvPr>
          <p:cNvSpPr>
            <a:spLocks noGrp="1"/>
          </p:cNvSpPr>
          <p:nvPr>
            <p:ph type="sldNum" sz="quarter" idx="12"/>
          </p:nvPr>
        </p:nvSpPr>
        <p:spPr/>
        <p:txBody>
          <a:bodyPr/>
          <a:lstStyle/>
          <a:p>
            <a:fld id="{DCA87896-3FCA-4BD9-A2A4-1891ACE50CB1}" type="slidenum">
              <a:rPr lang="ru-RU" smtClean="0"/>
              <a:t>‹#›</a:t>
            </a:fld>
            <a:endParaRPr lang="ru-RU"/>
          </a:p>
        </p:txBody>
      </p:sp>
    </p:spTree>
    <p:extLst>
      <p:ext uri="{BB962C8B-B14F-4D97-AF65-F5344CB8AC3E}">
        <p14:creationId xmlns:p14="http://schemas.microsoft.com/office/powerpoint/2010/main" val="2736334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0A9D4BEE-2A7B-45B6-9DEB-88C98D2F905D}"/>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219527AB-7203-4AA1-83FD-56164AE00DB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E4AC862-0558-40BE-8924-4E515B8A73BC}"/>
              </a:ext>
            </a:extLst>
          </p:cNvPr>
          <p:cNvSpPr>
            <a:spLocks noGrp="1"/>
          </p:cNvSpPr>
          <p:nvPr>
            <p:ph type="dt" sz="half" idx="10"/>
          </p:nvPr>
        </p:nvSpPr>
        <p:spPr/>
        <p:txBody>
          <a:bodyPr/>
          <a:lstStyle/>
          <a:p>
            <a:fld id="{B96B88DE-1204-49F2-BFB6-6BC28B4427B2}" type="datetime1">
              <a:rPr lang="ru-RU" smtClean="0"/>
              <a:t>25.09.2023</a:t>
            </a:fld>
            <a:endParaRPr lang="ru-RU"/>
          </a:p>
        </p:txBody>
      </p:sp>
      <p:sp>
        <p:nvSpPr>
          <p:cNvPr id="5" name="Нижний колонтитул 4">
            <a:extLst>
              <a:ext uri="{FF2B5EF4-FFF2-40B4-BE49-F238E27FC236}">
                <a16:creationId xmlns:a16="http://schemas.microsoft.com/office/drawing/2014/main" id="{C770E183-EF6A-4983-BDC0-2C03C169D593}"/>
              </a:ext>
            </a:extLst>
          </p:cNvPr>
          <p:cNvSpPr>
            <a:spLocks noGrp="1"/>
          </p:cNvSpPr>
          <p:nvPr>
            <p:ph type="ftr" sz="quarter" idx="11"/>
          </p:nvPr>
        </p:nvSpPr>
        <p:spPr/>
        <p:txBody>
          <a:bodyPr/>
          <a:lstStyle/>
          <a:p>
            <a:r>
              <a:rPr lang="ru-RU"/>
              <a:t>©. К.Ю.Тактаров. 2023</a:t>
            </a:r>
          </a:p>
        </p:txBody>
      </p:sp>
      <p:sp>
        <p:nvSpPr>
          <p:cNvPr id="6" name="Номер слайда 5">
            <a:extLst>
              <a:ext uri="{FF2B5EF4-FFF2-40B4-BE49-F238E27FC236}">
                <a16:creationId xmlns:a16="http://schemas.microsoft.com/office/drawing/2014/main" id="{2B311818-C315-4C00-A73D-A12E878489F1}"/>
              </a:ext>
            </a:extLst>
          </p:cNvPr>
          <p:cNvSpPr>
            <a:spLocks noGrp="1"/>
          </p:cNvSpPr>
          <p:nvPr>
            <p:ph type="sldNum" sz="quarter" idx="12"/>
          </p:nvPr>
        </p:nvSpPr>
        <p:spPr/>
        <p:txBody>
          <a:bodyPr/>
          <a:lstStyle/>
          <a:p>
            <a:fld id="{DCA87896-3FCA-4BD9-A2A4-1891ACE50CB1}" type="slidenum">
              <a:rPr lang="ru-RU" smtClean="0"/>
              <a:t>‹#›</a:t>
            </a:fld>
            <a:endParaRPr lang="ru-RU"/>
          </a:p>
        </p:txBody>
      </p:sp>
    </p:spTree>
    <p:extLst>
      <p:ext uri="{BB962C8B-B14F-4D97-AF65-F5344CB8AC3E}">
        <p14:creationId xmlns:p14="http://schemas.microsoft.com/office/powerpoint/2010/main" val="92528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3DFFC3-D06A-4D15-9225-81E210E87E0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519CF22-D22A-4856-98FB-E115961BAAF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BAAF02C-03D8-4749-BFB9-4AB02B6A600A}"/>
              </a:ext>
            </a:extLst>
          </p:cNvPr>
          <p:cNvSpPr>
            <a:spLocks noGrp="1"/>
          </p:cNvSpPr>
          <p:nvPr>
            <p:ph type="dt" sz="half" idx="10"/>
          </p:nvPr>
        </p:nvSpPr>
        <p:spPr/>
        <p:txBody>
          <a:bodyPr/>
          <a:lstStyle/>
          <a:p>
            <a:fld id="{FA8A2231-E5A6-4E29-BCCC-A31372BBEDD6}" type="datetime1">
              <a:rPr lang="ru-RU" smtClean="0"/>
              <a:t>25.09.2023</a:t>
            </a:fld>
            <a:endParaRPr lang="ru-RU"/>
          </a:p>
        </p:txBody>
      </p:sp>
      <p:sp>
        <p:nvSpPr>
          <p:cNvPr id="5" name="Нижний колонтитул 4">
            <a:extLst>
              <a:ext uri="{FF2B5EF4-FFF2-40B4-BE49-F238E27FC236}">
                <a16:creationId xmlns:a16="http://schemas.microsoft.com/office/drawing/2014/main" id="{D924F67E-E2D5-41F9-8D09-42B3E7C88115}"/>
              </a:ext>
            </a:extLst>
          </p:cNvPr>
          <p:cNvSpPr>
            <a:spLocks noGrp="1"/>
          </p:cNvSpPr>
          <p:nvPr>
            <p:ph type="ftr" sz="quarter" idx="11"/>
          </p:nvPr>
        </p:nvSpPr>
        <p:spPr/>
        <p:txBody>
          <a:bodyPr/>
          <a:lstStyle/>
          <a:p>
            <a:r>
              <a:rPr lang="ru-RU"/>
              <a:t>©. К.Ю.Тактаров. 2023</a:t>
            </a:r>
          </a:p>
        </p:txBody>
      </p:sp>
      <p:sp>
        <p:nvSpPr>
          <p:cNvPr id="6" name="Номер слайда 5">
            <a:extLst>
              <a:ext uri="{FF2B5EF4-FFF2-40B4-BE49-F238E27FC236}">
                <a16:creationId xmlns:a16="http://schemas.microsoft.com/office/drawing/2014/main" id="{CC22D571-94A7-4EF0-972D-B44D540F6063}"/>
              </a:ext>
            </a:extLst>
          </p:cNvPr>
          <p:cNvSpPr>
            <a:spLocks noGrp="1"/>
          </p:cNvSpPr>
          <p:nvPr>
            <p:ph type="sldNum" sz="quarter" idx="12"/>
          </p:nvPr>
        </p:nvSpPr>
        <p:spPr/>
        <p:txBody>
          <a:bodyPr/>
          <a:lstStyle/>
          <a:p>
            <a:fld id="{DCA87896-3FCA-4BD9-A2A4-1891ACE50CB1}" type="slidenum">
              <a:rPr lang="ru-RU" smtClean="0"/>
              <a:t>‹#›</a:t>
            </a:fld>
            <a:endParaRPr lang="ru-RU"/>
          </a:p>
        </p:txBody>
      </p:sp>
    </p:spTree>
    <p:extLst>
      <p:ext uri="{BB962C8B-B14F-4D97-AF65-F5344CB8AC3E}">
        <p14:creationId xmlns:p14="http://schemas.microsoft.com/office/powerpoint/2010/main" val="384393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A5DC76-ADC8-4F9D-B98E-2B028FFA8E9B}"/>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44EEC5AD-4D63-4277-BD19-FC46A2AEBD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2F0FB34-1AB2-4C2F-91E6-6470176F5F88}"/>
              </a:ext>
            </a:extLst>
          </p:cNvPr>
          <p:cNvSpPr>
            <a:spLocks noGrp="1"/>
          </p:cNvSpPr>
          <p:nvPr>
            <p:ph type="dt" sz="half" idx="10"/>
          </p:nvPr>
        </p:nvSpPr>
        <p:spPr/>
        <p:txBody>
          <a:bodyPr/>
          <a:lstStyle/>
          <a:p>
            <a:fld id="{2A9778D4-CFDF-4BAD-9B5D-615A5B224BAA}" type="datetime1">
              <a:rPr lang="ru-RU" smtClean="0"/>
              <a:t>25.09.2023</a:t>
            </a:fld>
            <a:endParaRPr lang="ru-RU"/>
          </a:p>
        </p:txBody>
      </p:sp>
      <p:sp>
        <p:nvSpPr>
          <p:cNvPr id="5" name="Нижний колонтитул 4">
            <a:extLst>
              <a:ext uri="{FF2B5EF4-FFF2-40B4-BE49-F238E27FC236}">
                <a16:creationId xmlns:a16="http://schemas.microsoft.com/office/drawing/2014/main" id="{52177299-035C-4729-9D23-0014E283865E}"/>
              </a:ext>
            </a:extLst>
          </p:cNvPr>
          <p:cNvSpPr>
            <a:spLocks noGrp="1"/>
          </p:cNvSpPr>
          <p:nvPr>
            <p:ph type="ftr" sz="quarter" idx="11"/>
          </p:nvPr>
        </p:nvSpPr>
        <p:spPr/>
        <p:txBody>
          <a:bodyPr/>
          <a:lstStyle/>
          <a:p>
            <a:r>
              <a:rPr lang="ru-RU"/>
              <a:t>©. К.Ю.Тактаров. 2023</a:t>
            </a:r>
          </a:p>
        </p:txBody>
      </p:sp>
      <p:sp>
        <p:nvSpPr>
          <p:cNvPr id="6" name="Номер слайда 5">
            <a:extLst>
              <a:ext uri="{FF2B5EF4-FFF2-40B4-BE49-F238E27FC236}">
                <a16:creationId xmlns:a16="http://schemas.microsoft.com/office/drawing/2014/main" id="{B2DC5B80-C145-4060-9F86-B86B378C5049}"/>
              </a:ext>
            </a:extLst>
          </p:cNvPr>
          <p:cNvSpPr>
            <a:spLocks noGrp="1"/>
          </p:cNvSpPr>
          <p:nvPr>
            <p:ph type="sldNum" sz="quarter" idx="12"/>
          </p:nvPr>
        </p:nvSpPr>
        <p:spPr/>
        <p:txBody>
          <a:bodyPr/>
          <a:lstStyle/>
          <a:p>
            <a:fld id="{DCA87896-3FCA-4BD9-A2A4-1891ACE50CB1}" type="slidenum">
              <a:rPr lang="ru-RU" smtClean="0"/>
              <a:t>‹#›</a:t>
            </a:fld>
            <a:endParaRPr lang="ru-RU"/>
          </a:p>
        </p:txBody>
      </p:sp>
    </p:spTree>
    <p:extLst>
      <p:ext uri="{BB962C8B-B14F-4D97-AF65-F5344CB8AC3E}">
        <p14:creationId xmlns:p14="http://schemas.microsoft.com/office/powerpoint/2010/main" val="2934092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B3F571-0001-44A3-A3BB-BBF84A40C3F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4D7E657-9C77-4939-83F3-B58023FCFDBD}"/>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3C611379-FBE5-4EA0-9D68-ABC669956ABE}"/>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44EBAB25-B14D-40F8-B4AF-5E2ED67FF4B2}"/>
              </a:ext>
            </a:extLst>
          </p:cNvPr>
          <p:cNvSpPr>
            <a:spLocks noGrp="1"/>
          </p:cNvSpPr>
          <p:nvPr>
            <p:ph type="dt" sz="half" idx="10"/>
          </p:nvPr>
        </p:nvSpPr>
        <p:spPr/>
        <p:txBody>
          <a:bodyPr/>
          <a:lstStyle/>
          <a:p>
            <a:fld id="{B5C10B74-8328-49EE-AA8D-BD1B727833C0}" type="datetime1">
              <a:rPr lang="ru-RU" smtClean="0"/>
              <a:t>25.09.2023</a:t>
            </a:fld>
            <a:endParaRPr lang="ru-RU"/>
          </a:p>
        </p:txBody>
      </p:sp>
      <p:sp>
        <p:nvSpPr>
          <p:cNvPr id="6" name="Нижний колонтитул 5">
            <a:extLst>
              <a:ext uri="{FF2B5EF4-FFF2-40B4-BE49-F238E27FC236}">
                <a16:creationId xmlns:a16="http://schemas.microsoft.com/office/drawing/2014/main" id="{7D0C41D3-84D1-40D2-B59F-A84BC0444A03}"/>
              </a:ext>
            </a:extLst>
          </p:cNvPr>
          <p:cNvSpPr>
            <a:spLocks noGrp="1"/>
          </p:cNvSpPr>
          <p:nvPr>
            <p:ph type="ftr" sz="quarter" idx="11"/>
          </p:nvPr>
        </p:nvSpPr>
        <p:spPr/>
        <p:txBody>
          <a:bodyPr/>
          <a:lstStyle/>
          <a:p>
            <a:r>
              <a:rPr lang="ru-RU"/>
              <a:t>©. К.Ю.Тактаров. 2023</a:t>
            </a:r>
          </a:p>
        </p:txBody>
      </p:sp>
      <p:sp>
        <p:nvSpPr>
          <p:cNvPr id="7" name="Номер слайда 6">
            <a:extLst>
              <a:ext uri="{FF2B5EF4-FFF2-40B4-BE49-F238E27FC236}">
                <a16:creationId xmlns:a16="http://schemas.microsoft.com/office/drawing/2014/main" id="{47B86490-BD7A-4F3C-891A-E562A5DA420C}"/>
              </a:ext>
            </a:extLst>
          </p:cNvPr>
          <p:cNvSpPr>
            <a:spLocks noGrp="1"/>
          </p:cNvSpPr>
          <p:nvPr>
            <p:ph type="sldNum" sz="quarter" idx="12"/>
          </p:nvPr>
        </p:nvSpPr>
        <p:spPr/>
        <p:txBody>
          <a:bodyPr/>
          <a:lstStyle/>
          <a:p>
            <a:fld id="{DCA87896-3FCA-4BD9-A2A4-1891ACE50CB1}" type="slidenum">
              <a:rPr lang="ru-RU" smtClean="0"/>
              <a:t>‹#›</a:t>
            </a:fld>
            <a:endParaRPr lang="ru-RU"/>
          </a:p>
        </p:txBody>
      </p:sp>
    </p:spTree>
    <p:extLst>
      <p:ext uri="{BB962C8B-B14F-4D97-AF65-F5344CB8AC3E}">
        <p14:creationId xmlns:p14="http://schemas.microsoft.com/office/powerpoint/2010/main" val="8526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6E8191-2294-4E04-A3AC-19BC2AC5D83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A35E9CEF-786E-4054-AF58-90C4943F86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D2DA82F9-3159-45B3-BB60-30A81C74B61E}"/>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3EE734E1-CFE9-4753-8332-0FCA520F7A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923C43C5-B772-4121-A710-041906BE743D}"/>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ED556203-9CBA-4588-9E08-8762E7AB96C7}"/>
              </a:ext>
            </a:extLst>
          </p:cNvPr>
          <p:cNvSpPr>
            <a:spLocks noGrp="1"/>
          </p:cNvSpPr>
          <p:nvPr>
            <p:ph type="dt" sz="half" idx="10"/>
          </p:nvPr>
        </p:nvSpPr>
        <p:spPr/>
        <p:txBody>
          <a:bodyPr/>
          <a:lstStyle/>
          <a:p>
            <a:fld id="{7F2FADEE-6A41-4432-9695-0D148F9E5154}" type="datetime1">
              <a:rPr lang="ru-RU" smtClean="0"/>
              <a:t>25.09.2023</a:t>
            </a:fld>
            <a:endParaRPr lang="ru-RU"/>
          </a:p>
        </p:txBody>
      </p:sp>
      <p:sp>
        <p:nvSpPr>
          <p:cNvPr id="8" name="Нижний колонтитул 7">
            <a:extLst>
              <a:ext uri="{FF2B5EF4-FFF2-40B4-BE49-F238E27FC236}">
                <a16:creationId xmlns:a16="http://schemas.microsoft.com/office/drawing/2014/main" id="{22175AF2-185E-4AD1-AAB1-6D4634AB79B5}"/>
              </a:ext>
            </a:extLst>
          </p:cNvPr>
          <p:cNvSpPr>
            <a:spLocks noGrp="1"/>
          </p:cNvSpPr>
          <p:nvPr>
            <p:ph type="ftr" sz="quarter" idx="11"/>
          </p:nvPr>
        </p:nvSpPr>
        <p:spPr/>
        <p:txBody>
          <a:bodyPr/>
          <a:lstStyle/>
          <a:p>
            <a:r>
              <a:rPr lang="ru-RU"/>
              <a:t>©. К.Ю.Тактаров. 2023</a:t>
            </a:r>
          </a:p>
        </p:txBody>
      </p:sp>
      <p:sp>
        <p:nvSpPr>
          <p:cNvPr id="9" name="Номер слайда 8">
            <a:extLst>
              <a:ext uri="{FF2B5EF4-FFF2-40B4-BE49-F238E27FC236}">
                <a16:creationId xmlns:a16="http://schemas.microsoft.com/office/drawing/2014/main" id="{215EE9F3-341C-47F0-A2CE-7D9A4C74A61B}"/>
              </a:ext>
            </a:extLst>
          </p:cNvPr>
          <p:cNvSpPr>
            <a:spLocks noGrp="1"/>
          </p:cNvSpPr>
          <p:nvPr>
            <p:ph type="sldNum" sz="quarter" idx="12"/>
          </p:nvPr>
        </p:nvSpPr>
        <p:spPr/>
        <p:txBody>
          <a:bodyPr/>
          <a:lstStyle/>
          <a:p>
            <a:fld id="{DCA87896-3FCA-4BD9-A2A4-1891ACE50CB1}" type="slidenum">
              <a:rPr lang="ru-RU" smtClean="0"/>
              <a:t>‹#›</a:t>
            </a:fld>
            <a:endParaRPr lang="ru-RU"/>
          </a:p>
        </p:txBody>
      </p:sp>
    </p:spTree>
    <p:extLst>
      <p:ext uri="{BB962C8B-B14F-4D97-AF65-F5344CB8AC3E}">
        <p14:creationId xmlns:p14="http://schemas.microsoft.com/office/powerpoint/2010/main" val="287902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9C4DDD-11B7-4294-B1C9-7E3A471DB9AF}"/>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8A728341-EAD5-4D9D-9B28-84BF12AF89E7}"/>
              </a:ext>
            </a:extLst>
          </p:cNvPr>
          <p:cNvSpPr>
            <a:spLocks noGrp="1"/>
          </p:cNvSpPr>
          <p:nvPr>
            <p:ph type="dt" sz="half" idx="10"/>
          </p:nvPr>
        </p:nvSpPr>
        <p:spPr/>
        <p:txBody>
          <a:bodyPr/>
          <a:lstStyle/>
          <a:p>
            <a:fld id="{7351EDB2-BBCE-4DB0-B993-C9EF737B8AED}" type="datetime1">
              <a:rPr lang="ru-RU" smtClean="0"/>
              <a:t>25.09.2023</a:t>
            </a:fld>
            <a:endParaRPr lang="ru-RU"/>
          </a:p>
        </p:txBody>
      </p:sp>
      <p:sp>
        <p:nvSpPr>
          <p:cNvPr id="4" name="Нижний колонтитул 3">
            <a:extLst>
              <a:ext uri="{FF2B5EF4-FFF2-40B4-BE49-F238E27FC236}">
                <a16:creationId xmlns:a16="http://schemas.microsoft.com/office/drawing/2014/main" id="{6046D222-649D-45F5-AFE1-3C439FF4443C}"/>
              </a:ext>
            </a:extLst>
          </p:cNvPr>
          <p:cNvSpPr>
            <a:spLocks noGrp="1"/>
          </p:cNvSpPr>
          <p:nvPr>
            <p:ph type="ftr" sz="quarter" idx="11"/>
          </p:nvPr>
        </p:nvSpPr>
        <p:spPr/>
        <p:txBody>
          <a:bodyPr/>
          <a:lstStyle/>
          <a:p>
            <a:r>
              <a:rPr lang="ru-RU"/>
              <a:t>©. К.Ю.Тактаров. 2023</a:t>
            </a:r>
          </a:p>
        </p:txBody>
      </p:sp>
      <p:sp>
        <p:nvSpPr>
          <p:cNvPr id="5" name="Номер слайда 4">
            <a:extLst>
              <a:ext uri="{FF2B5EF4-FFF2-40B4-BE49-F238E27FC236}">
                <a16:creationId xmlns:a16="http://schemas.microsoft.com/office/drawing/2014/main" id="{593A53BF-DE11-49AB-88A6-D142B4709DE7}"/>
              </a:ext>
            </a:extLst>
          </p:cNvPr>
          <p:cNvSpPr>
            <a:spLocks noGrp="1"/>
          </p:cNvSpPr>
          <p:nvPr>
            <p:ph type="sldNum" sz="quarter" idx="12"/>
          </p:nvPr>
        </p:nvSpPr>
        <p:spPr/>
        <p:txBody>
          <a:bodyPr/>
          <a:lstStyle/>
          <a:p>
            <a:fld id="{DCA87896-3FCA-4BD9-A2A4-1891ACE50CB1}" type="slidenum">
              <a:rPr lang="ru-RU" smtClean="0"/>
              <a:t>‹#›</a:t>
            </a:fld>
            <a:endParaRPr lang="ru-RU"/>
          </a:p>
        </p:txBody>
      </p:sp>
    </p:spTree>
    <p:extLst>
      <p:ext uri="{BB962C8B-B14F-4D97-AF65-F5344CB8AC3E}">
        <p14:creationId xmlns:p14="http://schemas.microsoft.com/office/powerpoint/2010/main" val="2561058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CBB71C46-3C10-41B9-800D-1D6C091F0948}"/>
              </a:ext>
            </a:extLst>
          </p:cNvPr>
          <p:cNvSpPr>
            <a:spLocks noGrp="1"/>
          </p:cNvSpPr>
          <p:nvPr>
            <p:ph type="dt" sz="half" idx="10"/>
          </p:nvPr>
        </p:nvSpPr>
        <p:spPr/>
        <p:txBody>
          <a:bodyPr/>
          <a:lstStyle/>
          <a:p>
            <a:fld id="{9256F3B5-BADC-4873-83E3-309A4C54D2DF}" type="datetime1">
              <a:rPr lang="ru-RU" smtClean="0"/>
              <a:t>25.09.2023</a:t>
            </a:fld>
            <a:endParaRPr lang="ru-RU"/>
          </a:p>
        </p:txBody>
      </p:sp>
      <p:sp>
        <p:nvSpPr>
          <p:cNvPr id="3" name="Нижний колонтитул 2">
            <a:extLst>
              <a:ext uri="{FF2B5EF4-FFF2-40B4-BE49-F238E27FC236}">
                <a16:creationId xmlns:a16="http://schemas.microsoft.com/office/drawing/2014/main" id="{E90E78E2-D589-430A-B2A6-A27E228CCA12}"/>
              </a:ext>
            </a:extLst>
          </p:cNvPr>
          <p:cNvSpPr>
            <a:spLocks noGrp="1"/>
          </p:cNvSpPr>
          <p:nvPr>
            <p:ph type="ftr" sz="quarter" idx="11"/>
          </p:nvPr>
        </p:nvSpPr>
        <p:spPr/>
        <p:txBody>
          <a:bodyPr/>
          <a:lstStyle/>
          <a:p>
            <a:r>
              <a:rPr lang="ru-RU"/>
              <a:t>©. К.Ю.Тактаров. 2023</a:t>
            </a:r>
          </a:p>
        </p:txBody>
      </p:sp>
      <p:sp>
        <p:nvSpPr>
          <p:cNvPr id="4" name="Номер слайда 3">
            <a:extLst>
              <a:ext uri="{FF2B5EF4-FFF2-40B4-BE49-F238E27FC236}">
                <a16:creationId xmlns:a16="http://schemas.microsoft.com/office/drawing/2014/main" id="{9F5729FC-069F-46C1-8A15-E4D9187A4132}"/>
              </a:ext>
            </a:extLst>
          </p:cNvPr>
          <p:cNvSpPr>
            <a:spLocks noGrp="1"/>
          </p:cNvSpPr>
          <p:nvPr>
            <p:ph type="sldNum" sz="quarter" idx="12"/>
          </p:nvPr>
        </p:nvSpPr>
        <p:spPr/>
        <p:txBody>
          <a:bodyPr/>
          <a:lstStyle/>
          <a:p>
            <a:fld id="{DCA87896-3FCA-4BD9-A2A4-1891ACE50CB1}" type="slidenum">
              <a:rPr lang="ru-RU" smtClean="0"/>
              <a:t>‹#›</a:t>
            </a:fld>
            <a:endParaRPr lang="ru-RU"/>
          </a:p>
        </p:txBody>
      </p:sp>
    </p:spTree>
    <p:extLst>
      <p:ext uri="{BB962C8B-B14F-4D97-AF65-F5344CB8AC3E}">
        <p14:creationId xmlns:p14="http://schemas.microsoft.com/office/powerpoint/2010/main" val="435359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4949F0-FF67-47B2-B091-FBCF855C340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6DCAD10C-AA20-4B14-80E8-5F7F58ACB9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1B66B50B-C4B4-4897-B027-29FD7B45B3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93B4287-3305-403E-9450-7A23F381006A}"/>
              </a:ext>
            </a:extLst>
          </p:cNvPr>
          <p:cNvSpPr>
            <a:spLocks noGrp="1"/>
          </p:cNvSpPr>
          <p:nvPr>
            <p:ph type="dt" sz="half" idx="10"/>
          </p:nvPr>
        </p:nvSpPr>
        <p:spPr/>
        <p:txBody>
          <a:bodyPr/>
          <a:lstStyle/>
          <a:p>
            <a:fld id="{2C19B6A6-6A27-4045-B744-7A856F3C9E54}" type="datetime1">
              <a:rPr lang="ru-RU" smtClean="0"/>
              <a:t>25.09.2023</a:t>
            </a:fld>
            <a:endParaRPr lang="ru-RU"/>
          </a:p>
        </p:txBody>
      </p:sp>
      <p:sp>
        <p:nvSpPr>
          <p:cNvPr id="6" name="Нижний колонтитул 5">
            <a:extLst>
              <a:ext uri="{FF2B5EF4-FFF2-40B4-BE49-F238E27FC236}">
                <a16:creationId xmlns:a16="http://schemas.microsoft.com/office/drawing/2014/main" id="{B5A05C32-3AA3-4677-9236-804532729C04}"/>
              </a:ext>
            </a:extLst>
          </p:cNvPr>
          <p:cNvSpPr>
            <a:spLocks noGrp="1"/>
          </p:cNvSpPr>
          <p:nvPr>
            <p:ph type="ftr" sz="quarter" idx="11"/>
          </p:nvPr>
        </p:nvSpPr>
        <p:spPr/>
        <p:txBody>
          <a:bodyPr/>
          <a:lstStyle/>
          <a:p>
            <a:r>
              <a:rPr lang="ru-RU"/>
              <a:t>©. К.Ю.Тактаров. 2023</a:t>
            </a:r>
          </a:p>
        </p:txBody>
      </p:sp>
      <p:sp>
        <p:nvSpPr>
          <p:cNvPr id="7" name="Номер слайда 6">
            <a:extLst>
              <a:ext uri="{FF2B5EF4-FFF2-40B4-BE49-F238E27FC236}">
                <a16:creationId xmlns:a16="http://schemas.microsoft.com/office/drawing/2014/main" id="{4DA748AE-C758-4F71-A583-3DAEC14C28A9}"/>
              </a:ext>
            </a:extLst>
          </p:cNvPr>
          <p:cNvSpPr>
            <a:spLocks noGrp="1"/>
          </p:cNvSpPr>
          <p:nvPr>
            <p:ph type="sldNum" sz="quarter" idx="12"/>
          </p:nvPr>
        </p:nvSpPr>
        <p:spPr/>
        <p:txBody>
          <a:bodyPr/>
          <a:lstStyle/>
          <a:p>
            <a:fld id="{DCA87896-3FCA-4BD9-A2A4-1891ACE50CB1}" type="slidenum">
              <a:rPr lang="ru-RU" smtClean="0"/>
              <a:t>‹#›</a:t>
            </a:fld>
            <a:endParaRPr lang="ru-RU"/>
          </a:p>
        </p:txBody>
      </p:sp>
    </p:spTree>
    <p:extLst>
      <p:ext uri="{BB962C8B-B14F-4D97-AF65-F5344CB8AC3E}">
        <p14:creationId xmlns:p14="http://schemas.microsoft.com/office/powerpoint/2010/main" val="1790565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C3102D-86B1-4DA6-BCA5-22BAC931A7C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6EBC1C21-5C91-4627-83B9-B60393477E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2E992A9B-6DB4-452B-A558-8CFDB10656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FC9D364-8406-4E46-9D90-C6BD1CD376E2}"/>
              </a:ext>
            </a:extLst>
          </p:cNvPr>
          <p:cNvSpPr>
            <a:spLocks noGrp="1"/>
          </p:cNvSpPr>
          <p:nvPr>
            <p:ph type="dt" sz="half" idx="10"/>
          </p:nvPr>
        </p:nvSpPr>
        <p:spPr/>
        <p:txBody>
          <a:bodyPr/>
          <a:lstStyle/>
          <a:p>
            <a:fld id="{F0C91201-71B2-4314-9315-46874602333F}" type="datetime1">
              <a:rPr lang="ru-RU" smtClean="0"/>
              <a:t>25.09.2023</a:t>
            </a:fld>
            <a:endParaRPr lang="ru-RU"/>
          </a:p>
        </p:txBody>
      </p:sp>
      <p:sp>
        <p:nvSpPr>
          <p:cNvPr id="6" name="Нижний колонтитул 5">
            <a:extLst>
              <a:ext uri="{FF2B5EF4-FFF2-40B4-BE49-F238E27FC236}">
                <a16:creationId xmlns:a16="http://schemas.microsoft.com/office/drawing/2014/main" id="{EB2BC919-FD76-43C1-A169-CED899803DDF}"/>
              </a:ext>
            </a:extLst>
          </p:cNvPr>
          <p:cNvSpPr>
            <a:spLocks noGrp="1"/>
          </p:cNvSpPr>
          <p:nvPr>
            <p:ph type="ftr" sz="quarter" idx="11"/>
          </p:nvPr>
        </p:nvSpPr>
        <p:spPr/>
        <p:txBody>
          <a:bodyPr/>
          <a:lstStyle/>
          <a:p>
            <a:r>
              <a:rPr lang="ru-RU"/>
              <a:t>©. К.Ю.Тактаров. 2023</a:t>
            </a:r>
          </a:p>
        </p:txBody>
      </p:sp>
      <p:sp>
        <p:nvSpPr>
          <p:cNvPr id="7" name="Номер слайда 6">
            <a:extLst>
              <a:ext uri="{FF2B5EF4-FFF2-40B4-BE49-F238E27FC236}">
                <a16:creationId xmlns:a16="http://schemas.microsoft.com/office/drawing/2014/main" id="{63760B89-4A0A-4AA9-9E72-B9192282A974}"/>
              </a:ext>
            </a:extLst>
          </p:cNvPr>
          <p:cNvSpPr>
            <a:spLocks noGrp="1"/>
          </p:cNvSpPr>
          <p:nvPr>
            <p:ph type="sldNum" sz="quarter" idx="12"/>
          </p:nvPr>
        </p:nvSpPr>
        <p:spPr/>
        <p:txBody>
          <a:bodyPr/>
          <a:lstStyle/>
          <a:p>
            <a:fld id="{DCA87896-3FCA-4BD9-A2A4-1891ACE50CB1}" type="slidenum">
              <a:rPr lang="ru-RU" smtClean="0"/>
              <a:t>‹#›</a:t>
            </a:fld>
            <a:endParaRPr lang="ru-RU"/>
          </a:p>
        </p:txBody>
      </p:sp>
    </p:spTree>
    <p:extLst>
      <p:ext uri="{BB962C8B-B14F-4D97-AF65-F5344CB8AC3E}">
        <p14:creationId xmlns:p14="http://schemas.microsoft.com/office/powerpoint/2010/main" val="1387149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BE64D5-35F3-4342-BB99-9BAA236FC3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52FE34D9-67E1-4013-A8F4-29AEE48C22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DD824A9-6C0E-4E47-ACBB-F5E28A2C42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C5519-ECE4-4C87-9C0A-20FCAD5F72FE}" type="datetime1">
              <a:rPr lang="ru-RU" smtClean="0"/>
              <a:t>25.09.2023</a:t>
            </a:fld>
            <a:endParaRPr lang="ru-RU"/>
          </a:p>
        </p:txBody>
      </p:sp>
      <p:sp>
        <p:nvSpPr>
          <p:cNvPr id="5" name="Нижний колонтитул 4">
            <a:extLst>
              <a:ext uri="{FF2B5EF4-FFF2-40B4-BE49-F238E27FC236}">
                <a16:creationId xmlns:a16="http://schemas.microsoft.com/office/drawing/2014/main" id="{4173E1F4-DA0E-4B1C-A4C8-FFEF093675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a:t>©. К.Ю.Тактаров. 2023</a:t>
            </a:r>
          </a:p>
        </p:txBody>
      </p:sp>
      <p:sp>
        <p:nvSpPr>
          <p:cNvPr id="6" name="Номер слайда 5">
            <a:extLst>
              <a:ext uri="{FF2B5EF4-FFF2-40B4-BE49-F238E27FC236}">
                <a16:creationId xmlns:a16="http://schemas.microsoft.com/office/drawing/2014/main" id="{DC9CBE67-F7B3-4C19-AAFC-ED6A317D22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87896-3FCA-4BD9-A2A4-1891ACE50CB1}" type="slidenum">
              <a:rPr lang="ru-RU" smtClean="0"/>
              <a:t>‹#›</a:t>
            </a:fld>
            <a:endParaRPr lang="ru-RU"/>
          </a:p>
        </p:txBody>
      </p:sp>
    </p:spTree>
    <p:extLst>
      <p:ext uri="{BB962C8B-B14F-4D97-AF65-F5344CB8AC3E}">
        <p14:creationId xmlns:p14="http://schemas.microsoft.com/office/powerpoint/2010/main" val="338739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ktatarov.r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185A4A-FC0B-4DC3-B169-3193CE1EF09A}"/>
              </a:ext>
            </a:extLst>
          </p:cNvPr>
          <p:cNvSpPr>
            <a:spLocks noGrp="1"/>
          </p:cNvSpPr>
          <p:nvPr>
            <p:ph type="ctrTitle"/>
          </p:nvPr>
        </p:nvSpPr>
        <p:spPr>
          <a:xfrm>
            <a:off x="905521" y="230819"/>
            <a:ext cx="10306975" cy="3133818"/>
          </a:xfrm>
        </p:spPr>
        <p:txBody>
          <a:bodyPr>
            <a:noAutofit/>
          </a:bodyPr>
          <a:lstStyle/>
          <a:p>
            <a:br>
              <a:rPr lang="ru-RU" sz="4400" dirty="0">
                <a:solidFill>
                  <a:srgbClr val="FF0000"/>
                </a:solidFill>
              </a:rPr>
            </a:br>
            <a:br>
              <a:rPr lang="ru-RU" sz="4400" dirty="0">
                <a:solidFill>
                  <a:srgbClr val="FF0000"/>
                </a:solidFill>
              </a:rPr>
            </a:br>
            <a:br>
              <a:rPr lang="ru-RU" sz="4400" dirty="0">
                <a:solidFill>
                  <a:srgbClr val="FF0000"/>
                </a:solidFill>
              </a:rPr>
            </a:br>
            <a:br>
              <a:rPr lang="ru-RU" sz="4400" dirty="0">
                <a:solidFill>
                  <a:srgbClr val="FF0000"/>
                </a:solidFill>
              </a:rPr>
            </a:br>
            <a:br>
              <a:rPr lang="ru-RU" sz="4400" dirty="0">
                <a:solidFill>
                  <a:srgbClr val="FF0000"/>
                </a:solidFill>
              </a:rPr>
            </a:br>
            <a:br>
              <a:rPr lang="ru-RU" sz="4400" dirty="0">
                <a:solidFill>
                  <a:srgbClr val="FF0000"/>
                </a:solidFill>
              </a:rPr>
            </a:br>
            <a:br>
              <a:rPr lang="ru-RU" sz="4400" dirty="0">
                <a:solidFill>
                  <a:srgbClr val="FF0000"/>
                </a:solidFill>
              </a:rPr>
            </a:br>
            <a:br>
              <a:rPr lang="ru-RU" sz="4400" dirty="0">
                <a:solidFill>
                  <a:srgbClr val="FF0000"/>
                </a:solidFill>
              </a:rPr>
            </a:br>
            <a:br>
              <a:rPr lang="ru-RU" sz="4400" dirty="0">
                <a:solidFill>
                  <a:srgbClr val="FF0000"/>
                </a:solidFill>
              </a:rPr>
            </a:br>
            <a:br>
              <a:rPr lang="ru-RU" sz="4400" dirty="0">
                <a:solidFill>
                  <a:srgbClr val="FF0000"/>
                </a:solidFill>
              </a:rPr>
            </a:br>
            <a:r>
              <a:rPr lang="ru-RU" sz="3600" dirty="0">
                <a:solidFill>
                  <a:srgbClr val="FF0000"/>
                </a:solidFill>
              </a:rPr>
              <a:t>207-й вебинар Ассоциации «КБА НКО» </a:t>
            </a:r>
            <a:r>
              <a:rPr lang="ru-RU" sz="3600">
                <a:solidFill>
                  <a:srgbClr val="FF0000"/>
                </a:solidFill>
              </a:rPr>
              <a:t>— «</a:t>
            </a:r>
            <a:r>
              <a:rPr lang="ru-RU" sz="3600" dirty="0">
                <a:solidFill>
                  <a:srgbClr val="FF0000"/>
                </a:solidFill>
              </a:rPr>
              <a:t>Исправление ошибок в бухгалтерской и налоговой отчётности, в т. ч. в НКО»»</a:t>
            </a:r>
            <a:br>
              <a:rPr lang="ru-RU" sz="3600" dirty="0">
                <a:solidFill>
                  <a:srgbClr val="FF0000"/>
                </a:solidFill>
              </a:rPr>
            </a:br>
            <a:r>
              <a:rPr lang="ru-RU" sz="2800" dirty="0">
                <a:solidFill>
                  <a:srgbClr val="00B050"/>
                </a:solidFill>
              </a:rPr>
              <a:t>Автор и ведущий: Татаров Константин Юрьевич, </a:t>
            </a:r>
            <a:br>
              <a:rPr lang="ru-RU" sz="2800" dirty="0">
                <a:solidFill>
                  <a:srgbClr val="00B050"/>
                </a:solidFill>
              </a:rPr>
            </a:br>
            <a:r>
              <a:rPr lang="ru-RU" sz="2800" dirty="0">
                <a:solidFill>
                  <a:srgbClr val="00B050"/>
                </a:solidFill>
              </a:rPr>
              <a:t>кандидат экономических наук, Главный бухгалтер, судебный эксперт</a:t>
            </a:r>
          </a:p>
        </p:txBody>
      </p:sp>
      <p:pic>
        <p:nvPicPr>
          <p:cNvPr id="5" name="Рисунок 4">
            <a:extLst>
              <a:ext uri="{FF2B5EF4-FFF2-40B4-BE49-F238E27FC236}">
                <a16:creationId xmlns:a16="http://schemas.microsoft.com/office/drawing/2014/main" id="{BFE3C0CB-D825-457F-AC1B-1361A7220B44}"/>
              </a:ext>
            </a:extLst>
          </p:cNvPr>
          <p:cNvPicPr>
            <a:picLocks noChangeAspect="1"/>
          </p:cNvPicPr>
          <p:nvPr/>
        </p:nvPicPr>
        <p:blipFill>
          <a:blip r:embed="rId2"/>
          <a:stretch>
            <a:fillRect/>
          </a:stretch>
        </p:blipFill>
        <p:spPr>
          <a:xfrm>
            <a:off x="905521" y="3781886"/>
            <a:ext cx="10484528" cy="197084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4" name="Подзаголовок 3">
            <a:extLst>
              <a:ext uri="{FF2B5EF4-FFF2-40B4-BE49-F238E27FC236}">
                <a16:creationId xmlns:a16="http://schemas.microsoft.com/office/drawing/2014/main" id="{817BA8A4-874F-424E-8A15-2F7724382875}"/>
              </a:ext>
            </a:extLst>
          </p:cNvPr>
          <p:cNvSpPr>
            <a:spLocks noGrp="1"/>
          </p:cNvSpPr>
          <p:nvPr>
            <p:ph type="subTitle" idx="1"/>
          </p:nvPr>
        </p:nvSpPr>
        <p:spPr>
          <a:xfrm>
            <a:off x="630315" y="3640505"/>
            <a:ext cx="11043821" cy="2564985"/>
          </a:xfrm>
        </p:spPr>
        <p:txBody>
          <a:bodyPr/>
          <a:lstStyle/>
          <a:p>
            <a:endParaRPr lang="ru-RU" dirty="0"/>
          </a:p>
        </p:txBody>
      </p:sp>
    </p:spTree>
    <p:extLst>
      <p:ext uri="{BB962C8B-B14F-4D97-AF65-F5344CB8AC3E}">
        <p14:creationId xmlns:p14="http://schemas.microsoft.com/office/powerpoint/2010/main" val="1627577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6CA4EE-E07E-43C3-8EFB-55FBC310637A}"/>
              </a:ext>
            </a:extLst>
          </p:cNvPr>
          <p:cNvSpPr>
            <a:spLocks noGrp="1"/>
          </p:cNvSpPr>
          <p:nvPr>
            <p:ph type="title"/>
          </p:nvPr>
        </p:nvSpPr>
        <p:spPr>
          <a:xfrm>
            <a:off x="838200" y="365126"/>
            <a:ext cx="10515600" cy="620296"/>
          </a:xfrm>
        </p:spPr>
        <p:txBody>
          <a:bodyPr>
            <a:normAutofit/>
          </a:bodyPr>
          <a:lstStyle/>
          <a:p>
            <a:r>
              <a:rPr lang="ru-RU" sz="3200" dirty="0">
                <a:solidFill>
                  <a:srgbClr val="FF0000"/>
                </a:solidFill>
              </a:rPr>
              <a:t>Исправление существенной ошибки</a:t>
            </a:r>
          </a:p>
        </p:txBody>
      </p:sp>
      <p:sp>
        <p:nvSpPr>
          <p:cNvPr id="3" name="Объект 2">
            <a:extLst>
              <a:ext uri="{FF2B5EF4-FFF2-40B4-BE49-F238E27FC236}">
                <a16:creationId xmlns:a16="http://schemas.microsoft.com/office/drawing/2014/main" id="{D7CD2374-D79D-4A2C-9657-78D7DD959FC6}"/>
              </a:ext>
            </a:extLst>
          </p:cNvPr>
          <p:cNvSpPr>
            <a:spLocks noGrp="1"/>
          </p:cNvSpPr>
          <p:nvPr>
            <p:ph idx="1"/>
          </p:nvPr>
        </p:nvSpPr>
        <p:spPr>
          <a:xfrm>
            <a:off x="195309" y="985422"/>
            <a:ext cx="11158491" cy="5507452"/>
          </a:xfrm>
        </p:spPr>
        <p:txBody>
          <a:bodyPr>
            <a:normAutofit fontScale="70000" lnSpcReduction="20000"/>
          </a:bodyPr>
          <a:lstStyle/>
          <a:p>
            <a:r>
              <a:rPr lang="ru-RU" dirty="0"/>
              <a:t>Существенная ошибка предшествующего отчетного года, выявленная </a:t>
            </a:r>
            <a:r>
              <a:rPr lang="ru-RU" u="sng" dirty="0"/>
              <a:t>после</a:t>
            </a:r>
            <a:r>
              <a:rPr lang="ru-RU" dirty="0"/>
              <a:t> даты подписания бухгалтерской отчетности за этот год, </a:t>
            </a:r>
            <a:r>
              <a:rPr lang="ru-RU" u="sng" dirty="0"/>
              <a:t>но до</a:t>
            </a:r>
            <a:r>
              <a:rPr lang="ru-RU" dirty="0"/>
              <a:t> даты представления такой отчетности акционерам, участникам общества с ограниченной ответственностью, органу государственной власти или иному органу и т.п., исправляется записями по соответствующим счетам бухгалтерского учета за декабрь отчетного года (года, за который составляется годовая бухгалтерская отчетность).</a:t>
            </a:r>
          </a:p>
          <a:p>
            <a:endParaRPr lang="ru-RU" dirty="0"/>
          </a:p>
          <a:p>
            <a:r>
              <a:rPr lang="ru-RU" dirty="0"/>
              <a:t>Существенная ошибка предшествующего отчетного года, выявленная </a:t>
            </a:r>
            <a:r>
              <a:rPr lang="ru-RU" u="sng" dirty="0"/>
              <a:t>после</a:t>
            </a:r>
            <a:r>
              <a:rPr lang="ru-RU" dirty="0"/>
              <a:t> представления бухгалтерской отчетности за этот год акционерам, участникам общества с ограниченной ответственностью, органу государственной власти, и т.п., </a:t>
            </a:r>
            <a:r>
              <a:rPr lang="ru-RU" u="sng" dirty="0"/>
              <a:t>но до </a:t>
            </a:r>
            <a:r>
              <a:rPr lang="ru-RU" dirty="0"/>
              <a:t>даты утверждения такой отчетности в установленном законодательством Российской Федерации порядке, исправляется записями по соответствующим счетам бухгалтерского учета за декабрь отчетного года (года, за который составляется годовая бухгалтерская отчетность).</a:t>
            </a:r>
          </a:p>
          <a:p>
            <a:endParaRPr lang="ru-RU" dirty="0"/>
          </a:p>
          <a:p>
            <a:r>
              <a:rPr lang="ru-RU" dirty="0"/>
              <a:t>При этом в исправленной бухгалтерской отчетности раскрывается информация о том, что данная бухгалтерская отчетность заменяет первоначально представленную бухгалтерскую отчетность, а также об основаниях составления исправленной бухгалтерской отчетности.</a:t>
            </a:r>
          </a:p>
          <a:p>
            <a:endParaRPr lang="ru-RU" dirty="0"/>
          </a:p>
          <a:p>
            <a:r>
              <a:rPr lang="ru-RU" dirty="0"/>
              <a:t>Исправленная бухгалтерская отчетность представляется во все адреса, в которые была представлена первоначальная бухгалтерская отчетность.</a:t>
            </a:r>
          </a:p>
        </p:txBody>
      </p:sp>
      <p:sp>
        <p:nvSpPr>
          <p:cNvPr id="4" name="Нижний колонтитул 3">
            <a:extLst>
              <a:ext uri="{FF2B5EF4-FFF2-40B4-BE49-F238E27FC236}">
                <a16:creationId xmlns:a16="http://schemas.microsoft.com/office/drawing/2014/main" id="{2EFF782C-E6BA-471C-8386-7BE14EFB1ACB}"/>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1194949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F11CB2-9229-43FA-AF71-888136A38A16}"/>
              </a:ext>
            </a:extLst>
          </p:cNvPr>
          <p:cNvSpPr>
            <a:spLocks noGrp="1"/>
          </p:cNvSpPr>
          <p:nvPr>
            <p:ph type="title"/>
          </p:nvPr>
        </p:nvSpPr>
        <p:spPr>
          <a:xfrm>
            <a:off x="838200" y="365126"/>
            <a:ext cx="10515600" cy="895504"/>
          </a:xfrm>
        </p:spPr>
        <p:txBody>
          <a:bodyPr>
            <a:normAutofit fontScale="90000"/>
          </a:bodyPr>
          <a:lstStyle/>
          <a:p>
            <a:br>
              <a:rPr lang="ru-RU" sz="3100" dirty="0">
                <a:solidFill>
                  <a:srgbClr val="FF0000"/>
                </a:solidFill>
              </a:rPr>
            </a:br>
            <a:br>
              <a:rPr lang="ru-RU" sz="3100" dirty="0">
                <a:solidFill>
                  <a:srgbClr val="FF0000"/>
                </a:solidFill>
              </a:rPr>
            </a:br>
            <a:r>
              <a:rPr lang="ru-RU" sz="3100" dirty="0">
                <a:solidFill>
                  <a:srgbClr val="FF0000"/>
                </a:solidFill>
              </a:rPr>
              <a:t>Исправление существенная ошибки, выявленная </a:t>
            </a:r>
            <a:r>
              <a:rPr lang="ru-RU" sz="3100" u="sng" dirty="0">
                <a:solidFill>
                  <a:srgbClr val="FF0000"/>
                </a:solidFill>
              </a:rPr>
              <a:t>после </a:t>
            </a:r>
            <a:r>
              <a:rPr lang="ru-RU" sz="3100" dirty="0">
                <a:solidFill>
                  <a:srgbClr val="FF0000"/>
                </a:solidFill>
              </a:rPr>
              <a:t>утверждения бухгалтерской отчетности за этот год происходит:</a:t>
            </a:r>
            <a:br>
              <a:rPr lang="ru-RU" sz="3100" dirty="0">
                <a:solidFill>
                  <a:srgbClr val="FF0000"/>
                </a:solidFill>
              </a:rPr>
            </a:br>
            <a:br>
              <a:rPr lang="ru-RU" dirty="0"/>
            </a:br>
            <a:endParaRPr lang="ru-RU" dirty="0"/>
          </a:p>
        </p:txBody>
      </p:sp>
      <p:sp>
        <p:nvSpPr>
          <p:cNvPr id="3" name="Объект 2">
            <a:extLst>
              <a:ext uri="{FF2B5EF4-FFF2-40B4-BE49-F238E27FC236}">
                <a16:creationId xmlns:a16="http://schemas.microsoft.com/office/drawing/2014/main" id="{EABA49A4-9A5B-43D2-A829-FB51A088C0C5}"/>
              </a:ext>
            </a:extLst>
          </p:cNvPr>
          <p:cNvSpPr>
            <a:spLocks noGrp="1"/>
          </p:cNvSpPr>
          <p:nvPr>
            <p:ph idx="1"/>
          </p:nvPr>
        </p:nvSpPr>
        <p:spPr>
          <a:xfrm>
            <a:off x="838200" y="1402672"/>
            <a:ext cx="10515600" cy="4774291"/>
          </a:xfrm>
        </p:spPr>
        <p:txBody>
          <a:bodyPr>
            <a:normAutofit lnSpcReduction="10000"/>
          </a:bodyPr>
          <a:lstStyle/>
          <a:p>
            <a:r>
              <a:rPr lang="ru-RU" dirty="0"/>
              <a:t>записями по соответствующим счетам бухгалтерского учета в текущем отчетном периоде. При этом корреспондирующим счетом в записях является счет учета </a:t>
            </a:r>
            <a:r>
              <a:rPr lang="ru-RU" u="sng" dirty="0"/>
              <a:t>нераспределенной прибыли </a:t>
            </a:r>
            <a:r>
              <a:rPr lang="ru-RU" dirty="0"/>
              <a:t>(непокрытого убытка);</a:t>
            </a:r>
          </a:p>
          <a:p>
            <a:endParaRPr lang="ru-RU" dirty="0"/>
          </a:p>
          <a:p>
            <a:r>
              <a:rPr lang="ru-RU" dirty="0"/>
              <a:t>путем пересчета сравнительных показателей бухгалтерской отчетности за отчетные периоды, отраженные в бухгалтерской отчетности организации за текущий отчетный год, за исключением случаев, когда невозможно установить связь этой ошибки с конкретным периодом либо невозможно определить влияние этой ошибки накопительным итогом в отношении всех предшествующих отчетных периодов.</a:t>
            </a:r>
          </a:p>
        </p:txBody>
      </p:sp>
      <p:sp>
        <p:nvSpPr>
          <p:cNvPr id="4" name="Нижний колонтитул 3">
            <a:extLst>
              <a:ext uri="{FF2B5EF4-FFF2-40B4-BE49-F238E27FC236}">
                <a16:creationId xmlns:a16="http://schemas.microsoft.com/office/drawing/2014/main" id="{93B3750D-B260-47AD-9754-9D0DE4763487}"/>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122458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1AC360-27F1-4216-A544-D718EB6093F7}"/>
              </a:ext>
            </a:extLst>
          </p:cNvPr>
          <p:cNvSpPr>
            <a:spLocks noGrp="1"/>
          </p:cNvSpPr>
          <p:nvPr>
            <p:ph type="title"/>
          </p:nvPr>
        </p:nvSpPr>
        <p:spPr>
          <a:xfrm>
            <a:off x="838200" y="365125"/>
            <a:ext cx="10515600" cy="824483"/>
          </a:xfrm>
        </p:spPr>
        <p:txBody>
          <a:bodyPr>
            <a:normAutofit fontScale="90000"/>
          </a:bodyPr>
          <a:lstStyle/>
          <a:p>
            <a:r>
              <a:rPr lang="ru-RU" sz="3600" dirty="0">
                <a:solidFill>
                  <a:srgbClr val="FF0000"/>
                </a:solidFill>
              </a:rPr>
              <a:t>Общие правила уточнения налоговых  деклараций</a:t>
            </a:r>
            <a:br>
              <a:rPr lang="ru-RU" dirty="0"/>
            </a:br>
            <a:endParaRPr lang="ru-RU" dirty="0"/>
          </a:p>
        </p:txBody>
      </p:sp>
      <p:sp>
        <p:nvSpPr>
          <p:cNvPr id="3" name="Объект 2">
            <a:extLst>
              <a:ext uri="{FF2B5EF4-FFF2-40B4-BE49-F238E27FC236}">
                <a16:creationId xmlns:a16="http://schemas.microsoft.com/office/drawing/2014/main" id="{F3D9808C-F94F-4057-B235-4467C711E10F}"/>
              </a:ext>
            </a:extLst>
          </p:cNvPr>
          <p:cNvSpPr>
            <a:spLocks noGrp="1"/>
          </p:cNvSpPr>
          <p:nvPr>
            <p:ph idx="1"/>
          </p:nvPr>
        </p:nvSpPr>
        <p:spPr>
          <a:xfrm>
            <a:off x="838200" y="1189608"/>
            <a:ext cx="10515600" cy="4987355"/>
          </a:xfrm>
        </p:spPr>
        <p:txBody>
          <a:bodyPr>
            <a:normAutofit fontScale="85000" lnSpcReduction="20000"/>
          </a:bodyPr>
          <a:lstStyle/>
          <a:p>
            <a:r>
              <a:rPr lang="ru-RU" dirty="0"/>
              <a:t>Чтобы не допустить ошибок повторно и сдать </a:t>
            </a:r>
            <a:r>
              <a:rPr lang="ru-RU" dirty="0" err="1"/>
              <a:t>уточненку</a:t>
            </a:r>
            <a:r>
              <a:rPr lang="ru-RU" dirty="0"/>
              <a:t> с первого раза, придерживайтесь трех основных правил:</a:t>
            </a:r>
          </a:p>
          <a:p>
            <a:endParaRPr lang="ru-RU" dirty="0"/>
          </a:p>
          <a:p>
            <a:pPr marL="514350" indent="-514350">
              <a:buFont typeface="+mj-lt"/>
              <a:buAutoNum type="arabicPeriod"/>
            </a:pPr>
            <a:r>
              <a:rPr lang="ru-RU" dirty="0"/>
              <a:t>Форма. Для </a:t>
            </a:r>
            <a:r>
              <a:rPr lang="ru-RU" dirty="0" err="1"/>
              <a:t>уточненки</a:t>
            </a:r>
            <a:r>
              <a:rPr lang="ru-RU" dirty="0"/>
              <a:t> используйте ту же форму, по которой сдавали первичную декларацию. Например, вы только сейчас обнаружили ошибку в декларации 2021 года. С тех пор форма отчета изменилась. Несмотря на изменения, </a:t>
            </a:r>
            <a:r>
              <a:rPr lang="ru-RU" dirty="0" err="1"/>
              <a:t>уточненку</a:t>
            </a:r>
            <a:r>
              <a:rPr lang="ru-RU" dirty="0"/>
              <a:t> заполняйте по форме, которая действовала в 2021 году, когда сдавали первичную декларацию.</a:t>
            </a:r>
          </a:p>
          <a:p>
            <a:pPr marL="514350" indent="-514350">
              <a:buFont typeface="+mj-lt"/>
              <a:buAutoNum type="arabicPeriod"/>
            </a:pPr>
            <a:endParaRPr lang="ru-RU" dirty="0"/>
          </a:p>
          <a:p>
            <a:pPr marL="514350" indent="-514350">
              <a:buFont typeface="+mj-lt"/>
              <a:buAutoNum type="arabicPeriod"/>
            </a:pPr>
            <a:r>
              <a:rPr lang="ru-RU" dirty="0"/>
              <a:t>Коды. На титульном листе при первичном уточнении декларации номер корректировки надо поставить «1», если второй раз меняете данные – «2», и т. д.</a:t>
            </a:r>
          </a:p>
          <a:p>
            <a:pPr marL="514350" indent="-514350">
              <a:buFont typeface="+mj-lt"/>
              <a:buAutoNum type="arabicPeriod"/>
            </a:pPr>
            <a:endParaRPr lang="ru-RU" dirty="0"/>
          </a:p>
          <a:p>
            <a:pPr marL="514350" indent="-514350">
              <a:buFont typeface="+mj-lt"/>
              <a:buAutoNum type="arabicPeriod"/>
            </a:pPr>
            <a:r>
              <a:rPr lang="ru-RU" dirty="0"/>
              <a:t>Порядок заполнения. Форму заполняйте полностью. Там, где была ошибка, данные поменяйте, а остальные оставьте прежними.</a:t>
            </a:r>
          </a:p>
        </p:txBody>
      </p:sp>
      <p:sp>
        <p:nvSpPr>
          <p:cNvPr id="4" name="Нижний колонтитул 3">
            <a:extLst>
              <a:ext uri="{FF2B5EF4-FFF2-40B4-BE49-F238E27FC236}">
                <a16:creationId xmlns:a16="http://schemas.microsoft.com/office/drawing/2014/main" id="{7A1B135B-39BC-4E0B-924E-1B0578E66E86}"/>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3641927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03E84B1-FE9E-4062-BF32-7D254152CDCB}"/>
              </a:ext>
            </a:extLst>
          </p:cNvPr>
          <p:cNvSpPr>
            <a:spLocks noGrp="1"/>
          </p:cNvSpPr>
          <p:nvPr>
            <p:ph type="title"/>
          </p:nvPr>
        </p:nvSpPr>
        <p:spPr>
          <a:xfrm>
            <a:off x="838200" y="365125"/>
            <a:ext cx="10515600" cy="709073"/>
          </a:xfrm>
        </p:spPr>
        <p:txBody>
          <a:bodyPr>
            <a:normAutofit/>
          </a:bodyPr>
          <a:lstStyle/>
          <a:p>
            <a:r>
              <a:rPr lang="ru-RU" sz="3200" dirty="0">
                <a:solidFill>
                  <a:srgbClr val="FF0000"/>
                </a:solidFill>
              </a:rPr>
              <a:t>Исправление ошибок в налоговой отчетности в 2023 году</a:t>
            </a:r>
          </a:p>
        </p:txBody>
      </p:sp>
      <p:sp>
        <p:nvSpPr>
          <p:cNvPr id="3" name="Объект 2">
            <a:extLst>
              <a:ext uri="{FF2B5EF4-FFF2-40B4-BE49-F238E27FC236}">
                <a16:creationId xmlns:a16="http://schemas.microsoft.com/office/drawing/2014/main" id="{E8FE9D48-835B-4449-81A5-66F7571AC560}"/>
              </a:ext>
            </a:extLst>
          </p:cNvPr>
          <p:cNvSpPr>
            <a:spLocks noGrp="1"/>
          </p:cNvSpPr>
          <p:nvPr>
            <p:ph idx="1"/>
          </p:nvPr>
        </p:nvSpPr>
        <p:spPr>
          <a:xfrm>
            <a:off x="683581" y="985421"/>
            <a:ext cx="11052699" cy="5191542"/>
          </a:xfrm>
        </p:spPr>
        <p:txBody>
          <a:bodyPr>
            <a:normAutofit lnSpcReduction="10000"/>
          </a:bodyPr>
          <a:lstStyle/>
          <a:p>
            <a:pPr marL="0" indent="0">
              <a:buNone/>
            </a:pPr>
            <a:r>
              <a:rPr lang="ru-RU" dirty="0"/>
              <a:t>С 2023 года (с начала эры ЕНС) штрафа не будет, если на момент представления корректирующей отчетности на ЕНС есть положительное сальдо в размере, соответствующем недостающей сумме налога и набежавших пеней (</a:t>
            </a:r>
            <a:r>
              <a:rPr lang="ru-RU" dirty="0" err="1"/>
              <a:t>пп</a:t>
            </a:r>
            <a:r>
              <a:rPr lang="ru-RU" dirty="0"/>
              <a:t>. 1 п. 4 ст. 81 НК РФ). </a:t>
            </a:r>
          </a:p>
          <a:p>
            <a:pPr marL="0" indent="0">
              <a:buNone/>
            </a:pPr>
            <a:r>
              <a:rPr lang="ru-RU" dirty="0"/>
              <a:t>Перед подачей корректирующей отчетности нужно придерживаться следующего алгоритма:</a:t>
            </a:r>
          </a:p>
          <a:p>
            <a:r>
              <a:rPr lang="ru-RU" dirty="0"/>
              <a:t>Рассчитать недоимку и пени.</a:t>
            </a:r>
          </a:p>
          <a:p>
            <a:r>
              <a:rPr lang="ru-RU" dirty="0"/>
              <a:t>Сравнить эти суммы с сальдо ЕНС.</a:t>
            </a:r>
          </a:p>
          <a:p>
            <a:endParaRPr lang="ru-RU" dirty="0"/>
          </a:p>
          <a:p>
            <a:pPr marL="0" indent="0">
              <a:buNone/>
            </a:pPr>
            <a:r>
              <a:rPr lang="ru-RU" dirty="0"/>
              <a:t>Если денег на счете достаточно для покрытия недоимки и пеней, можно в тот же день не опасаясь штрафа сдать </a:t>
            </a:r>
            <a:r>
              <a:rPr lang="ru-RU" dirty="0" err="1"/>
              <a:t>уточненку</a:t>
            </a:r>
            <a:r>
              <a:rPr lang="ru-RU" dirty="0"/>
              <a:t>, а в дальнейшем при необходимости </a:t>
            </a:r>
            <a:r>
              <a:rPr lang="ru-RU" dirty="0" err="1"/>
              <a:t>довнести</a:t>
            </a:r>
            <a:r>
              <a:rPr lang="ru-RU" dirty="0"/>
              <a:t> на ЕНС средства для уплаты текущих платежей.</a:t>
            </a:r>
          </a:p>
        </p:txBody>
      </p:sp>
      <p:sp>
        <p:nvSpPr>
          <p:cNvPr id="4" name="Нижний колонтитул 3">
            <a:extLst>
              <a:ext uri="{FF2B5EF4-FFF2-40B4-BE49-F238E27FC236}">
                <a16:creationId xmlns:a16="http://schemas.microsoft.com/office/drawing/2014/main" id="{19041995-23EB-429D-9220-CBF6873DBD0E}"/>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3041332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0FAFDD-B3AD-4201-A469-235C3DA392F5}"/>
              </a:ext>
            </a:extLst>
          </p:cNvPr>
          <p:cNvSpPr>
            <a:spLocks noGrp="1"/>
          </p:cNvSpPr>
          <p:nvPr>
            <p:ph type="title"/>
          </p:nvPr>
        </p:nvSpPr>
        <p:spPr/>
        <p:txBody>
          <a:bodyPr>
            <a:normAutofit/>
          </a:bodyPr>
          <a:lstStyle/>
          <a:p>
            <a:r>
              <a:rPr lang="ru-RU" sz="2800" dirty="0">
                <a:solidFill>
                  <a:srgbClr val="FF0000"/>
                </a:solidFill>
              </a:rPr>
              <a:t>Исправление ошибок в Уведомлении об исчисленных суммах налогов, авансовых платежей по налогам, сборов, страховых взносов </a:t>
            </a:r>
          </a:p>
        </p:txBody>
      </p:sp>
      <p:sp>
        <p:nvSpPr>
          <p:cNvPr id="3" name="Объект 2">
            <a:extLst>
              <a:ext uri="{FF2B5EF4-FFF2-40B4-BE49-F238E27FC236}">
                <a16:creationId xmlns:a16="http://schemas.microsoft.com/office/drawing/2014/main" id="{08F43C06-35C1-4AFD-A374-B076BEF7EB38}"/>
              </a:ext>
            </a:extLst>
          </p:cNvPr>
          <p:cNvSpPr>
            <a:spLocks noGrp="1"/>
          </p:cNvSpPr>
          <p:nvPr>
            <p:ph idx="1"/>
          </p:nvPr>
        </p:nvSpPr>
        <p:spPr>
          <a:xfrm>
            <a:off x="838200" y="1825624"/>
            <a:ext cx="10515600" cy="4743851"/>
          </a:xfrm>
        </p:spPr>
        <p:txBody>
          <a:bodyPr>
            <a:normAutofit/>
          </a:bodyPr>
          <a:lstStyle/>
          <a:p>
            <a:r>
              <a:rPr lang="ru-RU" dirty="0"/>
              <a:t>Форма уведомления об исчисленном налоге утверждена Приказом ФНС от 02.02.2022 № ЕД-7-8/178@ (КНД 1110355). </a:t>
            </a:r>
          </a:p>
          <a:p>
            <a:r>
              <a:rPr lang="ru-RU" dirty="0"/>
              <a:t>Уведомления в электронном виде передаются в налоговые органы через своего оператора или через личный кабинет налогоплательщика. Работодатели, сдающие отчетность на бумаге, могут подать форму в бумажном виде</a:t>
            </a:r>
          </a:p>
          <a:p>
            <a:r>
              <a:rPr lang="ru-RU" dirty="0"/>
              <a:t>Бумажные Уведомления предоставляют налогоплательщики (налоговые агенты), уплачивающие страховые взносы и НДФЛ, численность работников у которых не превышает 10 человек.</a:t>
            </a:r>
          </a:p>
        </p:txBody>
      </p:sp>
      <p:sp>
        <p:nvSpPr>
          <p:cNvPr id="4" name="Нижний колонтитул 3">
            <a:extLst>
              <a:ext uri="{FF2B5EF4-FFF2-40B4-BE49-F238E27FC236}">
                <a16:creationId xmlns:a16="http://schemas.microsoft.com/office/drawing/2014/main" id="{00058EA4-067F-4FDB-8C8E-933C263D06E9}"/>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3620150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699E4A-A3D7-478D-8F73-2CFDEB813FBF}"/>
              </a:ext>
            </a:extLst>
          </p:cNvPr>
          <p:cNvSpPr>
            <a:spLocks noGrp="1"/>
          </p:cNvSpPr>
          <p:nvPr>
            <p:ph type="title"/>
          </p:nvPr>
        </p:nvSpPr>
        <p:spPr>
          <a:xfrm>
            <a:off x="838200" y="365125"/>
            <a:ext cx="10515600" cy="2342563"/>
          </a:xfrm>
        </p:spPr>
        <p:txBody>
          <a:bodyPr>
            <a:normAutofit fontScale="90000"/>
          </a:bodyPr>
          <a:lstStyle/>
          <a:p>
            <a:r>
              <a:rPr lang="ru-RU" sz="3600" dirty="0">
                <a:solidFill>
                  <a:srgbClr val="FF0000"/>
                </a:solidFill>
              </a:rPr>
              <a:t>Уточнять Уведомления (исправлять ошибки) возможно до представления декларации/расчета по налогам, страховым взносам.</a:t>
            </a:r>
            <a:br>
              <a:rPr lang="ru-RU" sz="3600" dirty="0">
                <a:solidFill>
                  <a:srgbClr val="FF0000"/>
                </a:solidFill>
              </a:rPr>
            </a:br>
            <a:r>
              <a:rPr lang="ru-RU" sz="3600" dirty="0">
                <a:solidFill>
                  <a:srgbClr val="FF0000"/>
                </a:solidFill>
              </a:rPr>
              <a:t>Далее, корректируем Декларации </a:t>
            </a:r>
            <a:br>
              <a:rPr lang="ru-RU" sz="2800" dirty="0"/>
            </a:br>
            <a:endParaRPr lang="ru-RU" sz="2800" dirty="0"/>
          </a:p>
        </p:txBody>
      </p:sp>
      <p:sp>
        <p:nvSpPr>
          <p:cNvPr id="3" name="Объект 2">
            <a:extLst>
              <a:ext uri="{FF2B5EF4-FFF2-40B4-BE49-F238E27FC236}">
                <a16:creationId xmlns:a16="http://schemas.microsoft.com/office/drawing/2014/main" id="{50C2CF88-7233-4BD9-8FF9-534559F8DC7C}"/>
              </a:ext>
            </a:extLst>
          </p:cNvPr>
          <p:cNvSpPr>
            <a:spLocks noGrp="1"/>
          </p:cNvSpPr>
          <p:nvPr>
            <p:ph idx="1"/>
          </p:nvPr>
        </p:nvSpPr>
        <p:spPr>
          <a:xfrm>
            <a:off x="838200" y="2876365"/>
            <a:ext cx="10515600" cy="3300598"/>
          </a:xfrm>
        </p:spPr>
        <p:txBody>
          <a:bodyPr/>
          <a:lstStyle/>
          <a:p>
            <a:pPr marL="0" indent="0">
              <a:buNone/>
            </a:pPr>
            <a:r>
              <a:rPr lang="ru-RU" dirty="0"/>
              <a:t>Уточненное уведомление нужно подавать только если ошибка обнаружена до того, как сдана декларация или расчет. После того, как таковые попали в ИФНС, уведомления корректировке не подлежат (письма ФНС России от 03.02.2023 № БС-3-11/1379@ и от 31.01.2023 № БС-3-11/1180@). </a:t>
            </a:r>
          </a:p>
          <a:p>
            <a:pPr marL="0" indent="0">
              <a:buNone/>
            </a:pPr>
            <a:r>
              <a:rPr lang="ru-RU" dirty="0"/>
              <a:t>Из этого вывод, что подача корректирующей декларации не влечет обязанности по одновременному представлению уточненных уведомлений.</a:t>
            </a:r>
          </a:p>
        </p:txBody>
      </p:sp>
      <p:sp>
        <p:nvSpPr>
          <p:cNvPr id="4" name="Нижний колонтитул 3">
            <a:extLst>
              <a:ext uri="{FF2B5EF4-FFF2-40B4-BE49-F238E27FC236}">
                <a16:creationId xmlns:a16="http://schemas.microsoft.com/office/drawing/2014/main" id="{BC1EE4D0-CAB8-4894-9E57-C39C87E8E07B}"/>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1023422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F2DC85-1B37-4BC2-8020-9054DE488F28}"/>
              </a:ext>
            </a:extLst>
          </p:cNvPr>
          <p:cNvSpPr>
            <a:spLocks noGrp="1"/>
          </p:cNvSpPr>
          <p:nvPr>
            <p:ph type="title"/>
          </p:nvPr>
        </p:nvSpPr>
        <p:spPr>
          <a:xfrm>
            <a:off x="962488" y="391757"/>
            <a:ext cx="10515600" cy="1170713"/>
          </a:xfrm>
        </p:spPr>
        <p:txBody>
          <a:bodyPr>
            <a:normAutofit fontScale="90000"/>
          </a:bodyPr>
          <a:lstStyle/>
          <a:p>
            <a:r>
              <a:rPr lang="ru-RU" sz="2800" dirty="0">
                <a:solidFill>
                  <a:srgbClr val="FF0000"/>
                </a:solidFill>
              </a:rPr>
              <a:t>ФНС опубликовала на своем сайте перечень типовых ошибок, которые налогоплательщики допускают в уведомлениях об исчисленных суммах налогов и взносов. </a:t>
            </a:r>
          </a:p>
        </p:txBody>
      </p:sp>
      <p:sp>
        <p:nvSpPr>
          <p:cNvPr id="3" name="Объект 2">
            <a:extLst>
              <a:ext uri="{FF2B5EF4-FFF2-40B4-BE49-F238E27FC236}">
                <a16:creationId xmlns:a16="http://schemas.microsoft.com/office/drawing/2014/main" id="{7087C1D5-F828-4298-B0A9-D0C601D2DD61}"/>
              </a:ext>
            </a:extLst>
          </p:cNvPr>
          <p:cNvSpPr>
            <a:spLocks noGrp="1"/>
          </p:cNvSpPr>
          <p:nvPr>
            <p:ph idx="1"/>
          </p:nvPr>
        </p:nvSpPr>
        <p:spPr>
          <a:xfrm>
            <a:off x="838200" y="1793289"/>
            <a:ext cx="10515600" cy="4383673"/>
          </a:xfrm>
        </p:spPr>
        <p:txBody>
          <a:bodyPr>
            <a:normAutofit fontScale="92500" lnSpcReduction="10000"/>
          </a:bodyPr>
          <a:lstStyle/>
          <a:p>
            <a:r>
              <a:rPr lang="ru-RU" dirty="0"/>
              <a:t>Неверно указан налоговый (отчетный) период</a:t>
            </a:r>
          </a:p>
          <a:p>
            <a:r>
              <a:rPr lang="ru-RU" dirty="0"/>
              <a:t>Неверно указан КБК или ОКТМО</a:t>
            </a:r>
          </a:p>
          <a:p>
            <a:r>
              <a:rPr lang="ru-RU" dirty="0"/>
              <a:t>Уведомление отправлено после сдачи декларации или одновременно с ней</a:t>
            </a:r>
          </a:p>
          <a:p>
            <a:r>
              <a:rPr lang="ru-RU" dirty="0"/>
              <a:t>В уведомлении за весь 2022 год указана сумма последнего платежа за 2022 год или платежа 2023 года</a:t>
            </a:r>
          </a:p>
          <a:p>
            <a:r>
              <a:rPr lang="ru-RU" dirty="0"/>
              <a:t>Неправильное указание реквизитов в платежке-уведомлении</a:t>
            </a:r>
          </a:p>
          <a:p>
            <a:r>
              <a:rPr lang="ru-RU" dirty="0"/>
              <a:t>В уточненном уведомлении указана неполная сумма платежа</a:t>
            </a:r>
          </a:p>
          <a:p>
            <a:r>
              <a:rPr lang="ru-RU" dirty="0"/>
              <a:t>Уведомление сдается несколькими документами с указанием одного периода и срока (дублирование)</a:t>
            </a:r>
          </a:p>
        </p:txBody>
      </p:sp>
      <p:sp>
        <p:nvSpPr>
          <p:cNvPr id="4" name="Нижний колонтитул 3">
            <a:extLst>
              <a:ext uri="{FF2B5EF4-FFF2-40B4-BE49-F238E27FC236}">
                <a16:creationId xmlns:a16="http://schemas.microsoft.com/office/drawing/2014/main" id="{6FD60AF8-6C13-4300-BBEC-98F54AB0B759}"/>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1496264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10CD86-681D-4F32-A1A4-40747E24A07A}"/>
              </a:ext>
            </a:extLst>
          </p:cNvPr>
          <p:cNvSpPr>
            <a:spLocks noGrp="1"/>
          </p:cNvSpPr>
          <p:nvPr>
            <p:ph type="title"/>
          </p:nvPr>
        </p:nvSpPr>
        <p:spPr>
          <a:xfrm>
            <a:off x="953610" y="365125"/>
            <a:ext cx="10515600" cy="1552452"/>
          </a:xfrm>
        </p:spPr>
        <p:txBody>
          <a:bodyPr>
            <a:normAutofit fontScale="90000"/>
          </a:bodyPr>
          <a:lstStyle/>
          <a:p>
            <a:r>
              <a:rPr lang="ru-RU" sz="2800" dirty="0">
                <a:solidFill>
                  <a:srgbClr val="FF0000"/>
                </a:solidFill>
              </a:rPr>
              <a:t>Порядок изменения </a:t>
            </a:r>
            <a:r>
              <a:rPr lang="ru-RU" sz="2800" u="sng" dirty="0">
                <a:solidFill>
                  <a:srgbClr val="FF0000"/>
                </a:solidFill>
              </a:rPr>
              <a:t>суммы налога </a:t>
            </a:r>
            <a:r>
              <a:rPr lang="ru-RU" sz="2800" dirty="0">
                <a:solidFill>
                  <a:srgbClr val="FF0000"/>
                </a:solidFill>
              </a:rPr>
              <a:t>в Уведомлении:</a:t>
            </a:r>
            <a:br>
              <a:rPr lang="ru-RU" sz="2800" dirty="0">
                <a:solidFill>
                  <a:srgbClr val="FF0000"/>
                </a:solidFill>
              </a:rPr>
            </a:br>
            <a:r>
              <a:rPr lang="ru-RU" sz="2800" dirty="0">
                <a:solidFill>
                  <a:srgbClr val="FF0000"/>
                </a:solidFill>
              </a:rPr>
              <a:t>Ситуация 1: Мы ошиблись в расчете и неправильно заполнили сумму налога в Уведомлении</a:t>
            </a:r>
            <a:br>
              <a:rPr lang="ru-RU" sz="2800" dirty="0">
                <a:solidFill>
                  <a:srgbClr val="FF0000"/>
                </a:solidFill>
              </a:rPr>
            </a:br>
            <a:endParaRPr lang="ru-RU" sz="2800" dirty="0">
              <a:solidFill>
                <a:srgbClr val="FF0000"/>
              </a:solidFill>
            </a:endParaRPr>
          </a:p>
        </p:txBody>
      </p:sp>
      <p:sp>
        <p:nvSpPr>
          <p:cNvPr id="3" name="Объект 2">
            <a:extLst>
              <a:ext uri="{FF2B5EF4-FFF2-40B4-BE49-F238E27FC236}">
                <a16:creationId xmlns:a16="http://schemas.microsoft.com/office/drawing/2014/main" id="{5BD20EE5-CEC7-495F-88F4-3A9FAC90DA62}"/>
              </a:ext>
            </a:extLst>
          </p:cNvPr>
          <p:cNvSpPr>
            <a:spLocks noGrp="1"/>
          </p:cNvSpPr>
          <p:nvPr>
            <p:ph idx="1"/>
          </p:nvPr>
        </p:nvSpPr>
        <p:spPr>
          <a:xfrm>
            <a:off x="838200" y="1825625"/>
            <a:ext cx="10515600" cy="4667250"/>
          </a:xfrm>
        </p:spPr>
        <p:txBody>
          <a:bodyPr>
            <a:normAutofit fontScale="92500" lnSpcReduction="20000"/>
          </a:bodyPr>
          <a:lstStyle/>
          <a:p>
            <a:pPr marL="0" indent="0">
              <a:buNone/>
            </a:pPr>
            <a:endParaRPr lang="ru-RU" dirty="0"/>
          </a:p>
          <a:p>
            <a:r>
              <a:rPr lang="ru-RU" dirty="0"/>
              <a:t>Создайте новое Уведомление</a:t>
            </a:r>
          </a:p>
          <a:p>
            <a:r>
              <a:rPr lang="ru-RU" dirty="0"/>
              <a:t>Повторите данные ранее представленного (КПП, КБК, ОКТМО, период), а сумму впишите новую.</a:t>
            </a:r>
          </a:p>
          <a:p>
            <a:pPr marL="0" indent="0">
              <a:buNone/>
            </a:pPr>
            <a:r>
              <a:rPr lang="ru-RU" dirty="0"/>
              <a:t>При этом уточняющее Уведомление </a:t>
            </a:r>
            <a:r>
              <a:rPr lang="ru-RU" u="sng" dirty="0"/>
              <a:t>полностью </a:t>
            </a:r>
            <a:r>
              <a:rPr lang="ru-RU" dirty="0"/>
              <a:t>заменяет предыдущее, а не увеличивает сумму начислений. Поэтому в уточненном уведомлении нужно указать полную сумму платежа, а не дельту с суммой, указанной в предыдущем уведомлении.</a:t>
            </a:r>
          </a:p>
          <a:p>
            <a:pPr marL="0" indent="0">
              <a:buNone/>
            </a:pPr>
            <a:endParaRPr lang="ru-RU" dirty="0"/>
          </a:p>
          <a:p>
            <a:pPr marL="0" indent="0">
              <a:buNone/>
            </a:pPr>
            <a:r>
              <a:rPr lang="ru-RU" dirty="0"/>
              <a:t>Например, если в исходном уведомлении по ошибке была указана сумма 20 тыс. руб. вместо 30 тыс. руб., то в уточненном уведомлении нужно отразить полную сумму (30 тыс. руб.), а не высчитывать разницу (10 тыс. руб.). </a:t>
            </a:r>
          </a:p>
        </p:txBody>
      </p:sp>
      <p:sp>
        <p:nvSpPr>
          <p:cNvPr id="4" name="Нижний колонтитул 3">
            <a:extLst>
              <a:ext uri="{FF2B5EF4-FFF2-40B4-BE49-F238E27FC236}">
                <a16:creationId xmlns:a16="http://schemas.microsoft.com/office/drawing/2014/main" id="{D8DF69DC-98E2-430D-B4F4-4A9A17C2F11F}"/>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2549156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F226A3-CFB7-4634-AA1C-63EF87BDCB7D}"/>
              </a:ext>
            </a:extLst>
          </p:cNvPr>
          <p:cNvSpPr>
            <a:spLocks noGrp="1"/>
          </p:cNvSpPr>
          <p:nvPr>
            <p:ph type="title"/>
          </p:nvPr>
        </p:nvSpPr>
        <p:spPr>
          <a:xfrm>
            <a:off x="838200" y="365125"/>
            <a:ext cx="10515600" cy="2200522"/>
          </a:xfrm>
        </p:spPr>
        <p:txBody>
          <a:bodyPr>
            <a:normAutofit/>
          </a:bodyPr>
          <a:lstStyle/>
          <a:p>
            <a:r>
              <a:rPr lang="ru-RU" sz="2800" dirty="0">
                <a:solidFill>
                  <a:srgbClr val="FF0000"/>
                </a:solidFill>
              </a:rPr>
              <a:t>Порядок изменения </a:t>
            </a:r>
            <a:r>
              <a:rPr lang="ru-RU" sz="2800" u="sng" dirty="0">
                <a:solidFill>
                  <a:srgbClr val="FF0000"/>
                </a:solidFill>
              </a:rPr>
              <a:t>других реквизитов </a:t>
            </a:r>
            <a:r>
              <a:rPr lang="ru-RU" sz="2800" dirty="0">
                <a:solidFill>
                  <a:srgbClr val="FF0000"/>
                </a:solidFill>
              </a:rPr>
              <a:t>Уведомления.</a:t>
            </a:r>
            <a:br>
              <a:rPr lang="ru-RU" sz="2800" dirty="0">
                <a:solidFill>
                  <a:srgbClr val="FF0000"/>
                </a:solidFill>
              </a:rPr>
            </a:br>
            <a:r>
              <a:rPr lang="ru-RU" sz="2800" dirty="0">
                <a:solidFill>
                  <a:srgbClr val="FF0000"/>
                </a:solidFill>
              </a:rPr>
              <a:t>Ситуация 2: Мы правильно посчитали налог, но ошиблись в КБК. </a:t>
            </a:r>
            <a:br>
              <a:rPr lang="ru-RU" sz="2800" dirty="0">
                <a:solidFill>
                  <a:srgbClr val="FF0000"/>
                </a:solidFill>
              </a:rPr>
            </a:br>
            <a:r>
              <a:rPr lang="ru-RU" sz="2800" dirty="0">
                <a:solidFill>
                  <a:srgbClr val="FF0000"/>
                </a:solidFill>
              </a:rPr>
              <a:t>Если налогоплательщик отправил уведомление с неправильным КБК, он получит следующее сообщение: «по КБК (его значение) предоставление уведомления невозможно».</a:t>
            </a:r>
          </a:p>
        </p:txBody>
      </p:sp>
      <p:sp>
        <p:nvSpPr>
          <p:cNvPr id="3" name="Объект 2">
            <a:extLst>
              <a:ext uri="{FF2B5EF4-FFF2-40B4-BE49-F238E27FC236}">
                <a16:creationId xmlns:a16="http://schemas.microsoft.com/office/drawing/2014/main" id="{B78129CD-A217-4C31-AA43-C2FDB6412A2E}"/>
              </a:ext>
            </a:extLst>
          </p:cNvPr>
          <p:cNvSpPr>
            <a:spLocks noGrp="1"/>
          </p:cNvSpPr>
          <p:nvPr>
            <p:ph idx="1"/>
          </p:nvPr>
        </p:nvSpPr>
        <p:spPr>
          <a:xfrm>
            <a:off x="838200" y="2441359"/>
            <a:ext cx="10515600" cy="4051516"/>
          </a:xfrm>
        </p:spPr>
        <p:txBody>
          <a:bodyPr>
            <a:normAutofit fontScale="85000" lnSpcReduction="20000"/>
          </a:bodyPr>
          <a:lstStyle/>
          <a:p>
            <a:pPr marL="0" indent="0">
              <a:buNone/>
            </a:pPr>
            <a:endParaRPr lang="ru-RU" dirty="0"/>
          </a:p>
          <a:p>
            <a:r>
              <a:rPr lang="ru-RU" dirty="0"/>
              <a:t>Создайте в системе новое Уведомление.</a:t>
            </a:r>
          </a:p>
          <a:p>
            <a:r>
              <a:rPr lang="ru-RU" dirty="0"/>
              <a:t>В первой строке нового Уведомления повторяем все данные ошибочного Уведомления (КПП, КБК, ОКТМО, период), НО в сумме укажите «0». </a:t>
            </a:r>
          </a:p>
          <a:p>
            <a:r>
              <a:rPr lang="ru-RU" dirty="0"/>
              <a:t>Комментарий: Мы не отменяем ошибочное Уведомление, а «обнуляем» его. </a:t>
            </a:r>
          </a:p>
          <a:p>
            <a:r>
              <a:rPr lang="ru-RU" dirty="0"/>
              <a:t>Во второй строке нового Уведомления указываем верные реквизиты.</a:t>
            </a:r>
          </a:p>
          <a:p>
            <a:pPr marL="0" indent="0">
              <a:buNone/>
            </a:pPr>
            <a:r>
              <a:rPr lang="ru-RU" dirty="0"/>
              <a:t>При поступлении Уведомления в налоговый орган корректировка произойдет автоматически.</a:t>
            </a:r>
          </a:p>
          <a:p>
            <a:pPr marL="0" indent="0">
              <a:buNone/>
            </a:pPr>
            <a:r>
              <a:rPr lang="ru-RU" dirty="0">
                <a:solidFill>
                  <a:srgbClr val="FF0000"/>
                </a:solidFill>
              </a:rPr>
              <a:t>ВНИМАНИЕ:</a:t>
            </a:r>
            <a:r>
              <a:rPr lang="ru-RU" dirty="0"/>
              <a:t> Если в уведомлении указан реально существующий КБК, то сообщения из ФНС не поступит и уведомление будет исполнено! Проблему придется решать самостоятельно!!! </a:t>
            </a:r>
          </a:p>
        </p:txBody>
      </p:sp>
      <p:sp>
        <p:nvSpPr>
          <p:cNvPr id="4" name="Нижний колонтитул 3">
            <a:extLst>
              <a:ext uri="{FF2B5EF4-FFF2-40B4-BE49-F238E27FC236}">
                <a16:creationId xmlns:a16="http://schemas.microsoft.com/office/drawing/2014/main" id="{AC70A298-7A3C-47E6-B66F-8EA36BFD8CB2}"/>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412630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4EAE3F-EB09-475F-A672-F7D410C3E6B5}"/>
              </a:ext>
            </a:extLst>
          </p:cNvPr>
          <p:cNvSpPr>
            <a:spLocks noGrp="1"/>
          </p:cNvSpPr>
          <p:nvPr>
            <p:ph type="title"/>
          </p:nvPr>
        </p:nvSpPr>
        <p:spPr>
          <a:xfrm>
            <a:off x="838200" y="365125"/>
            <a:ext cx="10515600" cy="1579085"/>
          </a:xfrm>
        </p:spPr>
        <p:txBody>
          <a:bodyPr>
            <a:noAutofit/>
          </a:bodyPr>
          <a:lstStyle/>
          <a:p>
            <a:br>
              <a:rPr lang="ru-RU" sz="2800" dirty="0">
                <a:solidFill>
                  <a:srgbClr val="FF0000"/>
                </a:solidFill>
              </a:rPr>
            </a:br>
            <a:r>
              <a:rPr lang="ru-RU" sz="2800" dirty="0">
                <a:solidFill>
                  <a:srgbClr val="FF0000"/>
                </a:solidFill>
              </a:rPr>
              <a:t>Ситуация 3: Неверно указан налоговый (отчетный) период в Уведомлении.</a:t>
            </a:r>
            <a:br>
              <a:rPr lang="ru-RU" sz="2800" dirty="0">
                <a:solidFill>
                  <a:srgbClr val="FF0000"/>
                </a:solidFill>
              </a:rPr>
            </a:br>
            <a:r>
              <a:rPr lang="ru-RU" sz="2800" dirty="0">
                <a:solidFill>
                  <a:srgbClr val="FF0000"/>
                </a:solidFill>
              </a:rPr>
              <a:t>Налогоплательщику направят сообщение о том, что «указанный отчетный период невозможен для этой обязанности».</a:t>
            </a:r>
            <a:br>
              <a:rPr lang="ru-RU" sz="2800" dirty="0">
                <a:solidFill>
                  <a:srgbClr val="FF0000"/>
                </a:solidFill>
              </a:rPr>
            </a:br>
            <a:endParaRPr lang="ru-RU" sz="2800" dirty="0">
              <a:solidFill>
                <a:srgbClr val="FF0000"/>
              </a:solidFill>
            </a:endParaRPr>
          </a:p>
        </p:txBody>
      </p:sp>
      <p:sp>
        <p:nvSpPr>
          <p:cNvPr id="3" name="Объект 2">
            <a:extLst>
              <a:ext uri="{FF2B5EF4-FFF2-40B4-BE49-F238E27FC236}">
                <a16:creationId xmlns:a16="http://schemas.microsoft.com/office/drawing/2014/main" id="{44905DCE-6563-4DBD-8A48-4ACF4EDE6894}"/>
              </a:ext>
            </a:extLst>
          </p:cNvPr>
          <p:cNvSpPr>
            <a:spLocks noGrp="1"/>
          </p:cNvSpPr>
          <p:nvPr>
            <p:ph idx="1"/>
          </p:nvPr>
        </p:nvSpPr>
        <p:spPr>
          <a:xfrm>
            <a:off x="838200" y="2272683"/>
            <a:ext cx="10515600" cy="3904279"/>
          </a:xfrm>
        </p:spPr>
        <p:txBody>
          <a:bodyPr/>
          <a:lstStyle/>
          <a:p>
            <a:pPr marL="0" indent="0">
              <a:buNone/>
            </a:pPr>
            <a:r>
              <a:rPr lang="ru-RU" dirty="0"/>
              <a:t>Подаем Уведомление с правильным периодом. При этом </a:t>
            </a:r>
          </a:p>
          <a:p>
            <a:pPr marL="0" indent="0">
              <a:buNone/>
            </a:pPr>
            <a:r>
              <a:rPr lang="ru-RU" dirty="0"/>
              <a:t>ВНИМАНИЕ: при неверном указанном периоде, Уведомление считается НЕ Принятым.</a:t>
            </a:r>
          </a:p>
        </p:txBody>
      </p:sp>
      <p:sp>
        <p:nvSpPr>
          <p:cNvPr id="4" name="Нижний колонтитул 3">
            <a:extLst>
              <a:ext uri="{FF2B5EF4-FFF2-40B4-BE49-F238E27FC236}">
                <a16:creationId xmlns:a16="http://schemas.microsoft.com/office/drawing/2014/main" id="{75CFD419-AFCC-40F7-A20B-1B4ED439E767}"/>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4274219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93C779-C0ED-4069-AF70-EDD708DAD31F}"/>
              </a:ext>
            </a:extLst>
          </p:cNvPr>
          <p:cNvSpPr>
            <a:spLocks noGrp="1"/>
          </p:cNvSpPr>
          <p:nvPr>
            <p:ph type="title"/>
          </p:nvPr>
        </p:nvSpPr>
        <p:spPr/>
        <p:txBody>
          <a:bodyPr/>
          <a:lstStyle/>
          <a:p>
            <a:r>
              <a:rPr lang="ru-RU" dirty="0">
                <a:solidFill>
                  <a:srgbClr val="FF0000"/>
                </a:solidFill>
              </a:rPr>
              <a:t>Программа </a:t>
            </a:r>
          </a:p>
        </p:txBody>
      </p:sp>
      <p:sp>
        <p:nvSpPr>
          <p:cNvPr id="3" name="Объект 2">
            <a:extLst>
              <a:ext uri="{FF2B5EF4-FFF2-40B4-BE49-F238E27FC236}">
                <a16:creationId xmlns:a16="http://schemas.microsoft.com/office/drawing/2014/main" id="{F21F3AA6-8CDE-4A14-9F1A-B5EC98FB960E}"/>
              </a:ext>
            </a:extLst>
          </p:cNvPr>
          <p:cNvSpPr>
            <a:spLocks noGrp="1"/>
          </p:cNvSpPr>
          <p:nvPr>
            <p:ph idx="1"/>
          </p:nvPr>
        </p:nvSpPr>
        <p:spPr/>
        <p:txBody>
          <a:bodyPr/>
          <a:lstStyle/>
          <a:p>
            <a:r>
              <a:rPr lang="ru-RU" dirty="0"/>
              <a:t>Исправление ошибок в бухгалтерской отчетности</a:t>
            </a:r>
          </a:p>
          <a:p>
            <a:r>
              <a:rPr lang="ru-RU" dirty="0"/>
              <a:t>Исправление ошибок в налоговых расчетах</a:t>
            </a:r>
          </a:p>
          <a:p>
            <a:r>
              <a:rPr lang="ru-RU" dirty="0"/>
              <a:t>Исправление ошибок в Уведомлениях</a:t>
            </a:r>
          </a:p>
          <a:p>
            <a:r>
              <a:rPr lang="ru-RU" dirty="0"/>
              <a:t>Исправление ошибок в расчетах по НДФЛ</a:t>
            </a:r>
          </a:p>
          <a:p>
            <a:endParaRPr lang="ru-RU" dirty="0"/>
          </a:p>
        </p:txBody>
      </p:sp>
      <p:sp>
        <p:nvSpPr>
          <p:cNvPr id="4" name="Нижний колонтитул 3">
            <a:extLst>
              <a:ext uri="{FF2B5EF4-FFF2-40B4-BE49-F238E27FC236}">
                <a16:creationId xmlns:a16="http://schemas.microsoft.com/office/drawing/2014/main" id="{DBFB68AF-C464-4D17-9382-0D0A817FAE33}"/>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2189602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1AFC9D-9648-49D3-A956-AF9621323A72}"/>
              </a:ext>
            </a:extLst>
          </p:cNvPr>
          <p:cNvSpPr>
            <a:spLocks noGrp="1"/>
          </p:cNvSpPr>
          <p:nvPr>
            <p:ph type="title"/>
          </p:nvPr>
        </p:nvSpPr>
        <p:spPr/>
        <p:txBody>
          <a:bodyPr>
            <a:normAutofit/>
          </a:bodyPr>
          <a:lstStyle/>
          <a:p>
            <a:r>
              <a:rPr lang="ru-RU" sz="3200" dirty="0">
                <a:solidFill>
                  <a:srgbClr val="FF0000"/>
                </a:solidFill>
              </a:rPr>
              <a:t>Если вы допустил  ошибку в платежном поручении со статусом 02</a:t>
            </a:r>
          </a:p>
        </p:txBody>
      </p:sp>
      <p:sp>
        <p:nvSpPr>
          <p:cNvPr id="3" name="Объект 2">
            <a:extLst>
              <a:ext uri="{FF2B5EF4-FFF2-40B4-BE49-F238E27FC236}">
                <a16:creationId xmlns:a16="http://schemas.microsoft.com/office/drawing/2014/main" id="{58DC984B-71D0-4B36-BBB2-7DE087B37054}"/>
              </a:ext>
            </a:extLst>
          </p:cNvPr>
          <p:cNvSpPr>
            <a:spLocks noGrp="1"/>
          </p:cNvSpPr>
          <p:nvPr>
            <p:ph idx="1"/>
          </p:nvPr>
        </p:nvSpPr>
        <p:spPr/>
        <p:txBody>
          <a:bodyPr/>
          <a:lstStyle/>
          <a:p>
            <a:pPr marL="0" indent="0">
              <a:buNone/>
            </a:pPr>
            <a:r>
              <a:rPr lang="ru-RU" dirty="0"/>
              <a:t>Исправить ошибку, сделанную в платежном поручении со статусом 02, можно только </a:t>
            </a:r>
            <a:r>
              <a:rPr lang="ru-RU" u="sng" dirty="0"/>
              <a:t>путем подачи уведомления </a:t>
            </a:r>
            <a:r>
              <a:rPr lang="ru-RU" dirty="0"/>
              <a:t>об исчисленных суммах. </a:t>
            </a:r>
          </a:p>
          <a:p>
            <a:pPr marL="0" indent="0">
              <a:buNone/>
            </a:pPr>
            <a:r>
              <a:rPr lang="ru-RU" dirty="0"/>
              <a:t>ВАЖНО!!! После этого вы теряете право на применение платежных поручений и полностью переходите на уплату налогов  через ЕНС посредством представления Уведомлений. </a:t>
            </a:r>
          </a:p>
        </p:txBody>
      </p:sp>
      <p:sp>
        <p:nvSpPr>
          <p:cNvPr id="4" name="Нижний колонтитул 3">
            <a:extLst>
              <a:ext uri="{FF2B5EF4-FFF2-40B4-BE49-F238E27FC236}">
                <a16:creationId xmlns:a16="http://schemas.microsoft.com/office/drawing/2014/main" id="{46FD6D5F-0933-4E27-B658-9754F0B31DE6}"/>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3744518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C32ABD-DBB0-4EF2-9D60-1764FC0CC47E}"/>
              </a:ext>
            </a:extLst>
          </p:cNvPr>
          <p:cNvSpPr>
            <a:spLocks noGrp="1"/>
          </p:cNvSpPr>
          <p:nvPr>
            <p:ph type="title"/>
          </p:nvPr>
        </p:nvSpPr>
        <p:spPr/>
        <p:txBody>
          <a:bodyPr/>
          <a:lstStyle/>
          <a:p>
            <a:r>
              <a:rPr lang="ru-RU" dirty="0"/>
              <a:t>Исправление ошибок по НДФЛ</a:t>
            </a:r>
          </a:p>
        </p:txBody>
      </p:sp>
      <p:sp>
        <p:nvSpPr>
          <p:cNvPr id="3" name="Объект 2">
            <a:extLst>
              <a:ext uri="{FF2B5EF4-FFF2-40B4-BE49-F238E27FC236}">
                <a16:creationId xmlns:a16="http://schemas.microsoft.com/office/drawing/2014/main" id="{2A035755-B838-4C1D-BC24-90B086170550}"/>
              </a:ext>
            </a:extLst>
          </p:cNvPr>
          <p:cNvSpPr>
            <a:spLocks noGrp="1"/>
          </p:cNvSpPr>
          <p:nvPr>
            <p:ph idx="1"/>
          </p:nvPr>
        </p:nvSpPr>
        <p:spPr/>
        <p:txBody>
          <a:bodyPr/>
          <a:lstStyle/>
          <a:p>
            <a:pPr marL="0" indent="0">
              <a:buNone/>
            </a:pPr>
            <a:r>
              <a:rPr lang="ru-RU" dirty="0"/>
              <a:t>Алгоритм исправления раскрыт в письме ФНС России от 30.11.2021 № БС-4-11/16703@.</a:t>
            </a:r>
          </a:p>
        </p:txBody>
      </p:sp>
      <p:sp>
        <p:nvSpPr>
          <p:cNvPr id="4" name="Нижний колонтитул 3">
            <a:extLst>
              <a:ext uri="{FF2B5EF4-FFF2-40B4-BE49-F238E27FC236}">
                <a16:creationId xmlns:a16="http://schemas.microsoft.com/office/drawing/2014/main" id="{A9D8BEB0-EEBC-444F-B772-3D3B54A6FABA}"/>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678940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E3D2FA-FD6A-4513-924B-C7D86A265191}"/>
              </a:ext>
            </a:extLst>
          </p:cNvPr>
          <p:cNvSpPr>
            <a:spLocks noGrp="1"/>
          </p:cNvSpPr>
          <p:nvPr>
            <p:ph type="title"/>
          </p:nvPr>
        </p:nvSpPr>
        <p:spPr/>
        <p:txBody>
          <a:bodyPr>
            <a:normAutofit/>
          </a:bodyPr>
          <a:lstStyle/>
          <a:p>
            <a:r>
              <a:rPr lang="ru-RU" sz="3200" dirty="0">
                <a:solidFill>
                  <a:srgbClr val="FF0000"/>
                </a:solidFill>
              </a:rPr>
              <a:t>Исправление ошибок в Справке о доходах физических лиц (бывшая 2-НДФЛ)</a:t>
            </a:r>
          </a:p>
        </p:txBody>
      </p:sp>
      <p:sp>
        <p:nvSpPr>
          <p:cNvPr id="3" name="Объект 2">
            <a:extLst>
              <a:ext uri="{FF2B5EF4-FFF2-40B4-BE49-F238E27FC236}">
                <a16:creationId xmlns:a16="http://schemas.microsoft.com/office/drawing/2014/main" id="{CB2BF8CE-5463-488B-8E85-0CF3D45575ED}"/>
              </a:ext>
            </a:extLst>
          </p:cNvPr>
          <p:cNvSpPr>
            <a:spLocks noGrp="1"/>
          </p:cNvSpPr>
          <p:nvPr>
            <p:ph idx="1"/>
          </p:nvPr>
        </p:nvSpPr>
        <p:spPr/>
        <p:txBody>
          <a:bodyPr/>
          <a:lstStyle/>
          <a:p>
            <a:r>
              <a:rPr lang="ru-RU" dirty="0"/>
              <a:t>Чтобы скорректировать справку о доходах необходимо подать уточненный </a:t>
            </a:r>
            <a:r>
              <a:rPr lang="ru-RU" u="sng" dirty="0"/>
              <a:t>расчет 6-НДФЛ</a:t>
            </a:r>
            <a:r>
              <a:rPr lang="ru-RU" dirty="0"/>
              <a:t>. В него включите только справки, которые изменили или аннулировали. </a:t>
            </a:r>
          </a:p>
          <a:p>
            <a:r>
              <a:rPr lang="ru-RU" dirty="0"/>
              <a:t>Скорректировать справку о доходах необходимо, если вы нашли ошибки или пересчитали налог. Например, ошиблись в суммах доходов, вычетах, суммах налога, персональных данных работников. </a:t>
            </a:r>
          </a:p>
        </p:txBody>
      </p:sp>
      <p:sp>
        <p:nvSpPr>
          <p:cNvPr id="4" name="Нижний колонтитул 3">
            <a:extLst>
              <a:ext uri="{FF2B5EF4-FFF2-40B4-BE49-F238E27FC236}">
                <a16:creationId xmlns:a16="http://schemas.microsoft.com/office/drawing/2014/main" id="{8BEA23E3-BCB9-4F65-8D47-AB6053FAA28D}"/>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2544912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A368-0F55-43D3-84E4-CCD2D15347BB}"/>
              </a:ext>
            </a:extLst>
          </p:cNvPr>
          <p:cNvSpPr>
            <a:spLocks noGrp="1"/>
          </p:cNvSpPr>
          <p:nvPr>
            <p:ph type="title"/>
          </p:nvPr>
        </p:nvSpPr>
        <p:spPr/>
        <p:txBody>
          <a:bodyPr/>
          <a:lstStyle/>
          <a:p>
            <a:r>
              <a:rPr lang="ru-RU" dirty="0">
                <a:solidFill>
                  <a:srgbClr val="FF0000"/>
                </a:solidFill>
              </a:rPr>
              <a:t>Уточняем форму 6-НДФЛ</a:t>
            </a:r>
          </a:p>
        </p:txBody>
      </p:sp>
      <p:sp>
        <p:nvSpPr>
          <p:cNvPr id="3" name="Объект 2">
            <a:extLst>
              <a:ext uri="{FF2B5EF4-FFF2-40B4-BE49-F238E27FC236}">
                <a16:creationId xmlns:a16="http://schemas.microsoft.com/office/drawing/2014/main" id="{D60E1740-D9CC-4F54-A6D6-9AD3FA92BFAF}"/>
              </a:ext>
            </a:extLst>
          </p:cNvPr>
          <p:cNvSpPr>
            <a:spLocks noGrp="1"/>
          </p:cNvSpPr>
          <p:nvPr>
            <p:ph idx="1"/>
          </p:nvPr>
        </p:nvSpPr>
        <p:spPr/>
        <p:txBody>
          <a:bodyPr>
            <a:normAutofit fontScale="92500" lnSpcReduction="20000"/>
          </a:bodyPr>
          <a:lstStyle/>
          <a:p>
            <a:pPr marL="0" indent="0">
              <a:buNone/>
            </a:pPr>
            <a:endParaRPr lang="ru-RU" dirty="0"/>
          </a:p>
          <a:p>
            <a:r>
              <a:rPr lang="ru-RU" dirty="0"/>
              <a:t>Уточненную форму 6-НДФЛ необходимо предоставить по форме, которая использовалась в том налоговом периоде, в котором был направлен первичный документ. Форма 6-НДФЛ утверждена приказом ФНС №ММВ-7-11/450 от 14.10.2015. В данную форму были внесены изменения Приказом №ММВ-7-11/18@ и новый бланк в силу вступил с 26 марта 2022 года.</a:t>
            </a:r>
          </a:p>
          <a:p>
            <a:r>
              <a:rPr lang="ru-RU" dirty="0"/>
              <a:t>Корректировка по 6-НДФЛ заполняется полностью, включается вся та же информация, которая бы указывалась при направлении первичного расчета.</a:t>
            </a:r>
          </a:p>
          <a:p>
            <a:r>
              <a:rPr lang="ru-RU" dirty="0"/>
              <a:t>На титульном листе должен указываться номер корректировки, например, 001, если </a:t>
            </a:r>
            <a:r>
              <a:rPr lang="ru-RU" dirty="0" err="1"/>
              <a:t>уточненка</a:t>
            </a:r>
            <a:r>
              <a:rPr lang="ru-RU" dirty="0"/>
              <a:t> предоставляется впервые, 002 – если вторая и т.д.</a:t>
            </a:r>
          </a:p>
        </p:txBody>
      </p:sp>
      <p:sp>
        <p:nvSpPr>
          <p:cNvPr id="4" name="Нижний колонтитул 3">
            <a:extLst>
              <a:ext uri="{FF2B5EF4-FFF2-40B4-BE49-F238E27FC236}">
                <a16:creationId xmlns:a16="http://schemas.microsoft.com/office/drawing/2014/main" id="{FD658F0B-2D64-4D00-A529-5303048D6860}"/>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3130049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20611E-D91F-42B1-8E0B-043BD15A78AD}"/>
              </a:ext>
            </a:extLst>
          </p:cNvPr>
          <p:cNvSpPr>
            <a:spLocks noGrp="1"/>
          </p:cNvSpPr>
          <p:nvPr>
            <p:ph type="title"/>
          </p:nvPr>
        </p:nvSpPr>
        <p:spPr>
          <a:xfrm>
            <a:off x="838200" y="365125"/>
            <a:ext cx="10515600" cy="700195"/>
          </a:xfrm>
        </p:spPr>
        <p:txBody>
          <a:bodyPr>
            <a:normAutofit/>
          </a:bodyPr>
          <a:lstStyle/>
          <a:p>
            <a:r>
              <a:rPr lang="ru-RU" sz="3200" dirty="0">
                <a:solidFill>
                  <a:srgbClr val="FF0000"/>
                </a:solidFill>
              </a:rPr>
              <a:t>Уточняем Справку в составе 6-НДФЛ</a:t>
            </a:r>
          </a:p>
        </p:txBody>
      </p:sp>
      <p:sp>
        <p:nvSpPr>
          <p:cNvPr id="3" name="Объект 2">
            <a:extLst>
              <a:ext uri="{FF2B5EF4-FFF2-40B4-BE49-F238E27FC236}">
                <a16:creationId xmlns:a16="http://schemas.microsoft.com/office/drawing/2014/main" id="{7E11C72E-06C1-4365-AD1D-DD41F5736802}"/>
              </a:ext>
            </a:extLst>
          </p:cNvPr>
          <p:cNvSpPr>
            <a:spLocks noGrp="1"/>
          </p:cNvSpPr>
          <p:nvPr>
            <p:ph idx="1"/>
          </p:nvPr>
        </p:nvSpPr>
        <p:spPr>
          <a:xfrm>
            <a:off x="612559" y="905522"/>
            <a:ext cx="10741241" cy="5504156"/>
          </a:xfrm>
        </p:spPr>
        <p:txBody>
          <a:bodyPr>
            <a:normAutofit fontScale="92500" lnSpcReduction="20000"/>
          </a:bodyPr>
          <a:lstStyle/>
          <a:p>
            <a:r>
              <a:rPr lang="ru-RU" dirty="0"/>
              <a:t>Представить уточненную справку отдельно от расчета нельзя (п. 5.3 Порядка, утв. приказом ФНС от 15.10.2020 № ЕД-7-11/753@). </a:t>
            </a:r>
          </a:p>
          <a:p>
            <a:r>
              <a:rPr lang="ru-RU" dirty="0"/>
              <a:t>В поле «Номер корректировки сведений» укажите: 00 – при составлении первичной справки; значение на единицу большее, чем в предыдущей справке, – при составлении корректирующей справки. </a:t>
            </a:r>
          </a:p>
          <a:p>
            <a:r>
              <a:rPr lang="ru-RU" dirty="0"/>
              <a:t>Например, при первоначальной корректировке – 01, при повторной – 02; </a:t>
            </a:r>
          </a:p>
          <a:p>
            <a:r>
              <a:rPr lang="ru-RU" dirty="0"/>
              <a:t>99 – при составлении аннулирующей справки. Такие правила – в пункте 5.3 Порядка, утвержденного приказом ФНС от 15.10.2020 № ЕД-7-11/753@.</a:t>
            </a:r>
          </a:p>
          <a:p>
            <a:r>
              <a:rPr lang="ru-RU" dirty="0"/>
              <a:t> Корректировка 2-НДФЛ за 2022 год по одному сотруднику В случае, если ошибка только в одной справке, то другие корректировать необязательно. Ведь сведения по другим сотрудникам не изменились. </a:t>
            </a:r>
          </a:p>
          <a:p>
            <a:r>
              <a:rPr lang="ru-RU" dirty="0"/>
              <a:t>Корректировка 2-НДФЛ за 2022 год по двум сотрудникам Недочеты в справках по двум сотрудникам исправляют при помощи подачи двух </a:t>
            </a:r>
            <a:r>
              <a:rPr lang="ru-RU" dirty="0" err="1"/>
              <a:t>уточненок</a:t>
            </a:r>
            <a:r>
              <a:rPr lang="ru-RU" dirty="0"/>
              <a:t> по каждому физику. Исправлять справки по всем сотрудникам по прежнему не требуется.</a:t>
            </a:r>
          </a:p>
        </p:txBody>
      </p:sp>
      <p:sp>
        <p:nvSpPr>
          <p:cNvPr id="4" name="Нижний колонтитул 3">
            <a:extLst>
              <a:ext uri="{FF2B5EF4-FFF2-40B4-BE49-F238E27FC236}">
                <a16:creationId xmlns:a16="http://schemas.microsoft.com/office/drawing/2014/main" id="{2805DB70-36A4-403A-AE62-AE04723DE533}"/>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2608704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96B6C0-1EF0-4A84-97F2-C60FA89B1575}"/>
              </a:ext>
            </a:extLst>
          </p:cNvPr>
          <p:cNvSpPr>
            <a:spLocks noGrp="1"/>
          </p:cNvSpPr>
          <p:nvPr>
            <p:ph type="title"/>
          </p:nvPr>
        </p:nvSpPr>
        <p:spPr/>
        <p:txBody>
          <a:bodyPr>
            <a:normAutofit fontScale="90000"/>
          </a:bodyPr>
          <a:lstStyle/>
          <a:p>
            <a:r>
              <a:rPr lang="ru-RU" sz="3600" dirty="0">
                <a:solidFill>
                  <a:srgbClr val="FF0000"/>
                </a:solidFill>
              </a:rPr>
              <a:t>ВНИМАНИЕ ОШИБКА!! Несколько уведомлений (платежек) с одинаковыми периодами и сроками</a:t>
            </a:r>
            <a:br>
              <a:rPr lang="ru-RU" dirty="0"/>
            </a:br>
            <a:endParaRPr lang="ru-RU" dirty="0"/>
          </a:p>
        </p:txBody>
      </p:sp>
      <p:sp>
        <p:nvSpPr>
          <p:cNvPr id="3" name="Объект 2">
            <a:extLst>
              <a:ext uri="{FF2B5EF4-FFF2-40B4-BE49-F238E27FC236}">
                <a16:creationId xmlns:a16="http://schemas.microsoft.com/office/drawing/2014/main" id="{0817644E-74EB-4F1C-92CD-86A562BCD160}"/>
              </a:ext>
            </a:extLst>
          </p:cNvPr>
          <p:cNvSpPr>
            <a:spLocks noGrp="1"/>
          </p:cNvSpPr>
          <p:nvPr>
            <p:ph idx="1"/>
          </p:nvPr>
        </p:nvSpPr>
        <p:spPr/>
        <p:txBody>
          <a:bodyPr>
            <a:normAutofit/>
          </a:bodyPr>
          <a:lstStyle/>
          <a:p>
            <a:pPr marL="0" indent="0">
              <a:buNone/>
            </a:pPr>
            <a:r>
              <a:rPr lang="ru-RU" dirty="0"/>
              <a:t>Если вы платите налог частями, при этом указываете одинаковые периоды, то уведомление будет формировать только последний платеж, что приведет к занижению начислений.</a:t>
            </a:r>
          </a:p>
          <a:p>
            <a:pPr marL="0" indent="0">
              <a:buNone/>
            </a:pPr>
            <a:r>
              <a:rPr lang="ru-RU" dirty="0"/>
              <a:t>Пример</a:t>
            </a:r>
          </a:p>
          <a:p>
            <a:pPr marL="0" indent="0">
              <a:buNone/>
            </a:pPr>
            <a:r>
              <a:rPr lang="ru-RU" dirty="0"/>
              <a:t>Компания перечислила НДФЛ не общей суммой 28 числа, а несколькими платежами по факту удержания налога у работников. В этом случае ФНС проведет только последнее уведомление, и начисления будут занижены.</a:t>
            </a:r>
          </a:p>
        </p:txBody>
      </p:sp>
      <p:sp>
        <p:nvSpPr>
          <p:cNvPr id="4" name="Нижний колонтитул 3">
            <a:extLst>
              <a:ext uri="{FF2B5EF4-FFF2-40B4-BE49-F238E27FC236}">
                <a16:creationId xmlns:a16="http://schemas.microsoft.com/office/drawing/2014/main" id="{4CDCE460-F64B-4A9D-9D31-3C9BD78EB651}"/>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32372637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E3DD8F-4E53-4050-AD82-01145CC326E4}"/>
              </a:ext>
            </a:extLst>
          </p:cNvPr>
          <p:cNvSpPr>
            <a:spLocks noGrp="1"/>
          </p:cNvSpPr>
          <p:nvPr>
            <p:ph type="title"/>
          </p:nvPr>
        </p:nvSpPr>
        <p:spPr>
          <a:xfrm>
            <a:off x="838200" y="365125"/>
            <a:ext cx="10515600" cy="709073"/>
          </a:xfrm>
        </p:spPr>
        <p:txBody>
          <a:bodyPr>
            <a:normAutofit fontScale="90000"/>
          </a:bodyPr>
          <a:lstStyle/>
          <a:p>
            <a:r>
              <a:rPr lang="ru-RU" sz="2800" dirty="0">
                <a:solidFill>
                  <a:srgbClr val="FF0000"/>
                </a:solidFill>
              </a:rPr>
              <a:t>По агентскому НДФЛ можно будет направлять два Уведомления</a:t>
            </a:r>
            <a:br>
              <a:rPr lang="ru-RU" sz="2800" dirty="0">
                <a:solidFill>
                  <a:srgbClr val="FF0000"/>
                </a:solidFill>
              </a:rPr>
            </a:br>
            <a:endParaRPr lang="ru-RU" sz="2800" dirty="0">
              <a:solidFill>
                <a:srgbClr val="FF0000"/>
              </a:solidFill>
            </a:endParaRPr>
          </a:p>
        </p:txBody>
      </p:sp>
      <p:sp>
        <p:nvSpPr>
          <p:cNvPr id="3" name="Объект 2">
            <a:extLst>
              <a:ext uri="{FF2B5EF4-FFF2-40B4-BE49-F238E27FC236}">
                <a16:creationId xmlns:a16="http://schemas.microsoft.com/office/drawing/2014/main" id="{CF2D2312-37F2-47A9-BBCF-6A702AFE5F8D}"/>
              </a:ext>
            </a:extLst>
          </p:cNvPr>
          <p:cNvSpPr>
            <a:spLocks noGrp="1"/>
          </p:cNvSpPr>
          <p:nvPr>
            <p:ph idx="1"/>
          </p:nvPr>
        </p:nvSpPr>
        <p:spPr>
          <a:xfrm>
            <a:off x="838200" y="923278"/>
            <a:ext cx="10515600" cy="5569597"/>
          </a:xfrm>
        </p:spPr>
        <p:txBody>
          <a:bodyPr>
            <a:normAutofit/>
          </a:bodyPr>
          <a:lstStyle/>
          <a:p>
            <a:r>
              <a:rPr lang="ru-RU" dirty="0"/>
              <a:t>С 01.10.2023 и до конца 2023 года налоговые агенты вправе по своему желанию направлять промежуточные уведомления об исчисленных суммах НДФЛ.</a:t>
            </a:r>
          </a:p>
          <a:p>
            <a:r>
              <a:rPr lang="ru-RU" dirty="0"/>
              <a:t>Уведомление №1 за период с 23-го числа прошлого месяца до 9-го числа текущего. Срок подачи такого уведомления – до 12-го числа текущего месяца.</a:t>
            </a:r>
          </a:p>
          <a:p>
            <a:r>
              <a:rPr lang="ru-RU" dirty="0"/>
              <a:t>Уведомление №2 с 10 числа до 22 числа. Срок подачи – до 25 числа текущего месяца. </a:t>
            </a:r>
          </a:p>
        </p:txBody>
      </p:sp>
    </p:spTree>
    <p:extLst>
      <p:ext uri="{BB962C8B-B14F-4D97-AF65-F5344CB8AC3E}">
        <p14:creationId xmlns:p14="http://schemas.microsoft.com/office/powerpoint/2010/main" val="109014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D2A8B2-3C8A-454E-BAC6-C246F22E8294}"/>
              </a:ext>
            </a:extLst>
          </p:cNvPr>
          <p:cNvSpPr>
            <a:spLocks noGrp="1"/>
          </p:cNvSpPr>
          <p:nvPr>
            <p:ph type="title"/>
          </p:nvPr>
        </p:nvSpPr>
        <p:spPr>
          <a:xfrm>
            <a:off x="838200" y="365126"/>
            <a:ext cx="10515600" cy="371722"/>
          </a:xfrm>
        </p:spPr>
        <p:txBody>
          <a:bodyPr>
            <a:normAutofit fontScale="90000"/>
          </a:bodyPr>
          <a:lstStyle/>
          <a:p>
            <a:r>
              <a:rPr lang="ru-RU" sz="3600" dirty="0">
                <a:solidFill>
                  <a:srgbClr val="FF0000"/>
                </a:solidFill>
              </a:rPr>
              <a:t>Письмо ФНС России от 10.07.2023 N СД-4-3/8716@</a:t>
            </a:r>
          </a:p>
        </p:txBody>
      </p:sp>
      <p:sp>
        <p:nvSpPr>
          <p:cNvPr id="3" name="Объект 2">
            <a:extLst>
              <a:ext uri="{FF2B5EF4-FFF2-40B4-BE49-F238E27FC236}">
                <a16:creationId xmlns:a16="http://schemas.microsoft.com/office/drawing/2014/main" id="{DB0D4848-2DDC-495B-9911-AB57FF2A910B}"/>
              </a:ext>
            </a:extLst>
          </p:cNvPr>
          <p:cNvSpPr>
            <a:spLocks noGrp="1"/>
          </p:cNvSpPr>
          <p:nvPr>
            <p:ph idx="1"/>
          </p:nvPr>
        </p:nvSpPr>
        <p:spPr>
          <a:xfrm>
            <a:off x="470517" y="736848"/>
            <a:ext cx="11487704" cy="5894771"/>
          </a:xfrm>
        </p:spPr>
        <p:txBody>
          <a:bodyPr>
            <a:normAutofit fontScale="92500" lnSpcReduction="20000"/>
          </a:bodyPr>
          <a:lstStyle/>
          <a:p>
            <a:pPr marL="0" indent="0">
              <a:buNone/>
            </a:pPr>
            <a:r>
              <a:rPr lang="ru-RU" dirty="0"/>
              <a:t>ФНС указала, как отразить авансовый платеж по УСН к уменьшению в Уведомление об исчисленных суммах</a:t>
            </a:r>
          </a:p>
          <a:p>
            <a:pPr marL="0" indent="0">
              <a:buNone/>
            </a:pPr>
            <a:r>
              <a:rPr lang="ru-RU" dirty="0"/>
              <a:t>Если по итогам отчетного периода совокупная обязанность по УСН подлежит учету на едином налоговом счете в меньшем размере, то в строке 4 уведомления по налогу указывают суммы в виде отрицательного значения. Они не должны превышать исчисленные суммы платежей за предыдущие отчетные периоды.</a:t>
            </a:r>
          </a:p>
          <a:p>
            <a:pPr marL="0" indent="0">
              <a:buNone/>
            </a:pPr>
            <a:r>
              <a:rPr lang="ru-RU" dirty="0"/>
              <a:t>Пример:  Налогоплательщик применяет </a:t>
            </a:r>
            <a:r>
              <a:rPr lang="ru-RU" dirty="0" err="1"/>
              <a:t>спецрежим</a:t>
            </a:r>
            <a:r>
              <a:rPr lang="ru-RU" dirty="0"/>
              <a:t> с объектом "доходы минус расходы". Суммы авансовых платежей за отчетные периоды составили:</a:t>
            </a:r>
          </a:p>
          <a:p>
            <a:r>
              <a:rPr lang="ru-RU" dirty="0"/>
              <a:t>за I квартал – 100 руб.;</a:t>
            </a:r>
          </a:p>
          <a:p>
            <a:r>
              <a:rPr lang="ru-RU" dirty="0"/>
              <a:t>полугодие – 400 руб.;</a:t>
            </a:r>
          </a:p>
          <a:p>
            <a:r>
              <a:rPr lang="ru-RU" dirty="0"/>
              <a:t>9 месяцев – 250 руб.</a:t>
            </a:r>
          </a:p>
          <a:p>
            <a:pPr marL="0" indent="0">
              <a:buNone/>
            </a:pPr>
            <a:r>
              <a:rPr lang="ru-RU" dirty="0"/>
              <a:t>В уведомлении по строке 4 отражают:</a:t>
            </a:r>
          </a:p>
          <a:p>
            <a:r>
              <a:rPr lang="ru-RU" dirty="0"/>
              <a:t>за I квартал – "100";</a:t>
            </a:r>
          </a:p>
          <a:p>
            <a:r>
              <a:rPr lang="ru-RU" dirty="0"/>
              <a:t>полугодие – "300";</a:t>
            </a:r>
          </a:p>
          <a:p>
            <a:r>
              <a:rPr lang="ru-RU" dirty="0"/>
              <a:t>9 месяцев – "-150".</a:t>
            </a:r>
          </a:p>
        </p:txBody>
      </p:sp>
    </p:spTree>
    <p:extLst>
      <p:ext uri="{BB962C8B-B14F-4D97-AF65-F5344CB8AC3E}">
        <p14:creationId xmlns:p14="http://schemas.microsoft.com/office/powerpoint/2010/main" val="26377105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C746CD-0E37-4286-9CE0-99D44A2AD93D}"/>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5D6202AC-038C-4A44-9470-2317F1D31C14}"/>
              </a:ext>
            </a:extLst>
          </p:cNvPr>
          <p:cNvSpPr>
            <a:spLocks noGrp="1"/>
          </p:cNvSpPr>
          <p:nvPr>
            <p:ph idx="1"/>
          </p:nvPr>
        </p:nvSpPr>
        <p:spPr/>
        <p:txBody>
          <a:bodyPr>
            <a:normAutofit/>
          </a:bodyPr>
          <a:lstStyle/>
          <a:p>
            <a:pPr marL="0" indent="0" algn="ctr">
              <a:buNone/>
            </a:pPr>
            <a:r>
              <a:rPr lang="ru-RU" sz="4800" dirty="0">
                <a:solidFill>
                  <a:srgbClr val="FF0000"/>
                </a:solidFill>
              </a:rPr>
              <a:t>БЛАГОДАРЮ ЗА ВНИМАНИЕ</a:t>
            </a:r>
          </a:p>
          <a:p>
            <a:pPr marL="0" indent="0">
              <a:buNone/>
            </a:pPr>
            <a:endParaRPr lang="en-US" sz="4800" dirty="0">
              <a:solidFill>
                <a:srgbClr val="FF0000"/>
              </a:solidFill>
            </a:endParaRPr>
          </a:p>
          <a:p>
            <a:pPr marL="0" indent="0">
              <a:buNone/>
            </a:pPr>
            <a:endParaRPr lang="en-US" sz="4800" dirty="0">
              <a:solidFill>
                <a:srgbClr val="FF0000"/>
              </a:solidFill>
            </a:endParaRPr>
          </a:p>
          <a:p>
            <a:pPr marL="0" indent="0">
              <a:buNone/>
            </a:pPr>
            <a:endParaRPr lang="en-US" sz="2400" dirty="0"/>
          </a:p>
          <a:p>
            <a:pPr marL="0" indent="0">
              <a:buNone/>
            </a:pPr>
            <a:r>
              <a:rPr lang="en-US" sz="2400" dirty="0">
                <a:hlinkClick r:id="rId2">
                  <a:extLst>
                    <a:ext uri="{A12FA001-AC4F-418D-AE19-62706E023703}">
                      <ahyp:hlinkClr xmlns:ahyp="http://schemas.microsoft.com/office/drawing/2018/hyperlinkcolor" val="tx"/>
                    </a:ext>
                  </a:extLst>
                </a:hlinkClick>
              </a:rPr>
              <a:t>WWW.KTATAROV.RU</a:t>
            </a:r>
            <a:endParaRPr lang="en-US" sz="2400" dirty="0"/>
          </a:p>
        </p:txBody>
      </p:sp>
      <p:sp>
        <p:nvSpPr>
          <p:cNvPr id="4" name="Нижний колонтитул 3">
            <a:extLst>
              <a:ext uri="{FF2B5EF4-FFF2-40B4-BE49-F238E27FC236}">
                <a16:creationId xmlns:a16="http://schemas.microsoft.com/office/drawing/2014/main" id="{4863E2A8-C044-4F5F-9D2B-11C2C02EBFE0}"/>
              </a:ext>
            </a:extLst>
          </p:cNvPr>
          <p:cNvSpPr>
            <a:spLocks noGrp="1"/>
          </p:cNvSpPr>
          <p:nvPr>
            <p:ph type="ftr" sz="quarter" idx="11"/>
          </p:nvPr>
        </p:nvSpPr>
        <p:spPr/>
        <p:txBody>
          <a:bodyPr/>
          <a:lstStyle/>
          <a:p>
            <a:r>
              <a:rPr lang="ru-RU"/>
              <a:t>© К.Ю. Татаров,2023</a:t>
            </a:r>
          </a:p>
        </p:txBody>
      </p:sp>
      <p:sp>
        <p:nvSpPr>
          <p:cNvPr id="5" name="Номер слайда 4">
            <a:extLst>
              <a:ext uri="{FF2B5EF4-FFF2-40B4-BE49-F238E27FC236}">
                <a16:creationId xmlns:a16="http://schemas.microsoft.com/office/drawing/2014/main" id="{ED837C23-2DB8-4EE3-8544-AD4C135CBF77}"/>
              </a:ext>
            </a:extLst>
          </p:cNvPr>
          <p:cNvSpPr>
            <a:spLocks noGrp="1"/>
          </p:cNvSpPr>
          <p:nvPr>
            <p:ph type="sldNum" sz="quarter" idx="12"/>
          </p:nvPr>
        </p:nvSpPr>
        <p:spPr/>
        <p:txBody>
          <a:bodyPr/>
          <a:lstStyle/>
          <a:p>
            <a:fld id="{CFF34814-97F4-4D89-8022-834D5E815BE0}" type="slidenum">
              <a:rPr lang="ru-RU" smtClean="0"/>
              <a:t>28</a:t>
            </a:fld>
            <a:endParaRPr lang="ru-RU"/>
          </a:p>
        </p:txBody>
      </p:sp>
    </p:spTree>
    <p:extLst>
      <p:ext uri="{BB962C8B-B14F-4D97-AF65-F5344CB8AC3E}">
        <p14:creationId xmlns:p14="http://schemas.microsoft.com/office/powerpoint/2010/main" val="311502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0C1344-E843-4F7A-A34E-272A8106DB35}"/>
              </a:ext>
            </a:extLst>
          </p:cNvPr>
          <p:cNvSpPr>
            <a:spLocks noGrp="1"/>
          </p:cNvSpPr>
          <p:nvPr>
            <p:ph type="title"/>
          </p:nvPr>
        </p:nvSpPr>
        <p:spPr/>
        <p:txBody>
          <a:bodyPr/>
          <a:lstStyle/>
          <a:p>
            <a:r>
              <a:rPr lang="ru-RU" dirty="0">
                <a:solidFill>
                  <a:srgbClr val="FF0000"/>
                </a:solidFill>
              </a:rPr>
              <a:t>Ошибки в бухгалтерском учете и бухгалтерской отчетности </a:t>
            </a:r>
          </a:p>
        </p:txBody>
      </p:sp>
      <p:sp>
        <p:nvSpPr>
          <p:cNvPr id="3" name="Объект 2">
            <a:extLst>
              <a:ext uri="{FF2B5EF4-FFF2-40B4-BE49-F238E27FC236}">
                <a16:creationId xmlns:a16="http://schemas.microsoft.com/office/drawing/2014/main" id="{6F09ED72-C7C3-480C-8680-4CE01E4C7F0F}"/>
              </a:ext>
            </a:extLst>
          </p:cNvPr>
          <p:cNvSpPr>
            <a:spLocks noGrp="1"/>
          </p:cNvSpPr>
          <p:nvPr>
            <p:ph idx="1"/>
          </p:nvPr>
        </p:nvSpPr>
        <p:spPr/>
        <p:txBody>
          <a:bodyPr/>
          <a:lstStyle/>
          <a:p>
            <a:pPr marL="0" indent="0">
              <a:buNone/>
            </a:pPr>
            <a:r>
              <a:rPr lang="ru-RU" dirty="0"/>
              <a:t>Приказ Минфина России от 28.06.2010 N 63н (ред. от 07.02.2020) "Об утверждении Положения по бухгалтерскому учету "Исправление ошибок в бухгалтерском учете и отчетности" (ПБУ 22/2010)" (Зарегистрировано в Минюсте России 30.07.2010 N 18008)</a:t>
            </a:r>
          </a:p>
        </p:txBody>
      </p:sp>
      <p:sp>
        <p:nvSpPr>
          <p:cNvPr id="4" name="Нижний колонтитул 3">
            <a:extLst>
              <a:ext uri="{FF2B5EF4-FFF2-40B4-BE49-F238E27FC236}">
                <a16:creationId xmlns:a16="http://schemas.microsoft.com/office/drawing/2014/main" id="{8A80A51F-0DF1-456F-9188-C62607B113FB}"/>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3648193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3FB5C9-9946-4D43-BD78-13CDF3AD3ECD}"/>
              </a:ext>
            </a:extLst>
          </p:cNvPr>
          <p:cNvSpPr>
            <a:spLocks noGrp="1"/>
          </p:cNvSpPr>
          <p:nvPr>
            <p:ph type="title"/>
          </p:nvPr>
        </p:nvSpPr>
        <p:spPr>
          <a:xfrm>
            <a:off x="838200" y="106533"/>
            <a:ext cx="10515600" cy="1584156"/>
          </a:xfrm>
        </p:spPr>
        <p:txBody>
          <a:bodyPr>
            <a:noAutofit/>
          </a:bodyPr>
          <a:lstStyle/>
          <a:p>
            <a:br>
              <a:rPr lang="ru-RU" sz="3200" dirty="0">
                <a:solidFill>
                  <a:srgbClr val="FF0000"/>
                </a:solidFill>
              </a:rPr>
            </a:br>
            <a:r>
              <a:rPr lang="ru-RU" sz="3200" dirty="0">
                <a:solidFill>
                  <a:srgbClr val="FF0000"/>
                </a:solidFill>
              </a:rPr>
              <a:t>Положение по бухгалтерскому учету</a:t>
            </a:r>
            <a:br>
              <a:rPr lang="ru-RU" sz="3200" dirty="0">
                <a:solidFill>
                  <a:srgbClr val="FF0000"/>
                </a:solidFill>
              </a:rPr>
            </a:br>
            <a:r>
              <a:rPr lang="ru-RU" sz="3200" dirty="0">
                <a:solidFill>
                  <a:srgbClr val="FF0000"/>
                </a:solidFill>
              </a:rPr>
              <a:t>«Исправление ошибок в бухгалтерском учете и отчетности» (ПБУ 22/2010)</a:t>
            </a:r>
            <a:br>
              <a:rPr lang="ru-RU" sz="3200" dirty="0">
                <a:solidFill>
                  <a:srgbClr val="FF0000"/>
                </a:solidFill>
              </a:rPr>
            </a:br>
            <a:endParaRPr lang="ru-RU" sz="3200" dirty="0">
              <a:solidFill>
                <a:srgbClr val="FF0000"/>
              </a:solidFill>
            </a:endParaRPr>
          </a:p>
        </p:txBody>
      </p:sp>
      <p:sp>
        <p:nvSpPr>
          <p:cNvPr id="3" name="Объект 2">
            <a:extLst>
              <a:ext uri="{FF2B5EF4-FFF2-40B4-BE49-F238E27FC236}">
                <a16:creationId xmlns:a16="http://schemas.microsoft.com/office/drawing/2014/main" id="{DA7D7DE4-F9A6-4E46-A83D-B8E1F4755B95}"/>
              </a:ext>
            </a:extLst>
          </p:cNvPr>
          <p:cNvSpPr>
            <a:spLocks noGrp="1"/>
          </p:cNvSpPr>
          <p:nvPr>
            <p:ph idx="1"/>
          </p:nvPr>
        </p:nvSpPr>
        <p:spPr>
          <a:xfrm>
            <a:off x="550416" y="1690689"/>
            <a:ext cx="10803384" cy="4486274"/>
          </a:xfrm>
        </p:spPr>
        <p:txBody>
          <a:bodyPr>
            <a:normAutofit lnSpcReduction="10000"/>
          </a:bodyPr>
          <a:lstStyle/>
          <a:p>
            <a:pPr marL="0" indent="0">
              <a:buNone/>
            </a:pPr>
            <a:r>
              <a:rPr lang="ru-RU" dirty="0"/>
              <a:t>Появление ошибок может быть обусловлено, в частности:</a:t>
            </a:r>
          </a:p>
          <a:p>
            <a:pPr marL="0" indent="0">
              <a:buNone/>
            </a:pPr>
            <a:r>
              <a:rPr lang="ru-RU" dirty="0"/>
              <a:t>• неправильным применением законодательства РФ о БУ и (или) нормативных правовых актов по БУ;</a:t>
            </a:r>
          </a:p>
          <a:p>
            <a:pPr marL="0" indent="0">
              <a:buNone/>
            </a:pPr>
            <a:r>
              <a:rPr lang="ru-RU" dirty="0"/>
              <a:t>• неправильным применением учетной политики организации;</a:t>
            </a:r>
          </a:p>
          <a:p>
            <a:pPr marL="0" indent="0">
              <a:buNone/>
            </a:pPr>
            <a:r>
              <a:rPr lang="ru-RU" dirty="0"/>
              <a:t>• неточностями в вычислениях;</a:t>
            </a:r>
          </a:p>
          <a:p>
            <a:pPr marL="0" indent="0">
              <a:buNone/>
            </a:pPr>
            <a:r>
              <a:rPr lang="ru-RU" dirty="0"/>
              <a:t>• неправильной классификацией или оценкой фактов хозяйственной деятельности;</a:t>
            </a:r>
          </a:p>
          <a:p>
            <a:pPr marL="0" indent="0">
              <a:buNone/>
            </a:pPr>
            <a:r>
              <a:rPr lang="ru-RU" dirty="0"/>
              <a:t>• неправильным использованием информации, имеющейся на дату подписания бухгалтерской отчетности;</a:t>
            </a:r>
          </a:p>
          <a:p>
            <a:pPr marL="0" indent="0">
              <a:buNone/>
            </a:pPr>
            <a:r>
              <a:rPr lang="ru-RU" dirty="0"/>
              <a:t>• недобросовестными действиями должностных лиц организации.</a:t>
            </a:r>
          </a:p>
        </p:txBody>
      </p:sp>
      <p:sp>
        <p:nvSpPr>
          <p:cNvPr id="4" name="Нижний колонтитул 3">
            <a:extLst>
              <a:ext uri="{FF2B5EF4-FFF2-40B4-BE49-F238E27FC236}">
                <a16:creationId xmlns:a16="http://schemas.microsoft.com/office/drawing/2014/main" id="{98EF7A3B-0AEA-4578-9644-96C92D4EA4E6}"/>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3858252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1EB6C3-322C-4AD7-8558-C26F9BC1D057}"/>
              </a:ext>
            </a:extLst>
          </p:cNvPr>
          <p:cNvSpPr>
            <a:spLocks noGrp="1"/>
          </p:cNvSpPr>
          <p:nvPr>
            <p:ph type="title"/>
          </p:nvPr>
        </p:nvSpPr>
        <p:spPr>
          <a:xfrm>
            <a:off x="838200" y="365125"/>
            <a:ext cx="10515600" cy="753461"/>
          </a:xfrm>
        </p:spPr>
        <p:txBody>
          <a:bodyPr>
            <a:normAutofit/>
          </a:bodyPr>
          <a:lstStyle/>
          <a:p>
            <a:r>
              <a:rPr lang="ru-RU" sz="3200" dirty="0">
                <a:solidFill>
                  <a:srgbClr val="FF0000"/>
                </a:solidFill>
              </a:rPr>
              <a:t>Дата обнаружения ошибки</a:t>
            </a:r>
          </a:p>
        </p:txBody>
      </p:sp>
      <p:graphicFrame>
        <p:nvGraphicFramePr>
          <p:cNvPr id="4" name="Объект 3">
            <a:extLst>
              <a:ext uri="{FF2B5EF4-FFF2-40B4-BE49-F238E27FC236}">
                <a16:creationId xmlns:a16="http://schemas.microsoft.com/office/drawing/2014/main" id="{589C4AA0-4075-45FF-A210-8B195FA65B8C}"/>
              </a:ext>
            </a:extLst>
          </p:cNvPr>
          <p:cNvGraphicFramePr>
            <a:graphicFrameLocks noGrp="1"/>
          </p:cNvGraphicFramePr>
          <p:nvPr>
            <p:ph idx="1"/>
            <p:extLst>
              <p:ext uri="{D42A27DB-BD31-4B8C-83A1-F6EECF244321}">
                <p14:modId xmlns:p14="http://schemas.microsoft.com/office/powerpoint/2010/main" val="2428193986"/>
              </p:ext>
            </p:extLst>
          </p:nvPr>
        </p:nvGraphicFramePr>
        <p:xfrm>
          <a:off x="838200" y="1233996"/>
          <a:ext cx="10515600" cy="49429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Нижний колонтитул 2">
            <a:extLst>
              <a:ext uri="{FF2B5EF4-FFF2-40B4-BE49-F238E27FC236}">
                <a16:creationId xmlns:a16="http://schemas.microsoft.com/office/drawing/2014/main" id="{432EEBFA-4042-4A59-8221-136B48D73E28}"/>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713229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23FADC-CAF7-42E9-9CC1-7B8EBC191F62}"/>
              </a:ext>
            </a:extLst>
          </p:cNvPr>
          <p:cNvSpPr>
            <a:spLocks noGrp="1"/>
          </p:cNvSpPr>
          <p:nvPr>
            <p:ph type="title"/>
          </p:nvPr>
        </p:nvSpPr>
        <p:spPr>
          <a:xfrm>
            <a:off x="838200" y="365126"/>
            <a:ext cx="10515600" cy="584786"/>
          </a:xfrm>
        </p:spPr>
        <p:txBody>
          <a:bodyPr>
            <a:normAutofit/>
          </a:bodyPr>
          <a:lstStyle/>
          <a:p>
            <a:r>
              <a:rPr lang="ru-RU" sz="3200" dirty="0">
                <a:solidFill>
                  <a:srgbClr val="FF0000"/>
                </a:solidFill>
              </a:rPr>
              <a:t>Исправление ошибок в бухгалтерской отчетности </a:t>
            </a:r>
          </a:p>
        </p:txBody>
      </p:sp>
      <p:graphicFrame>
        <p:nvGraphicFramePr>
          <p:cNvPr id="4" name="Объект 3">
            <a:extLst>
              <a:ext uri="{FF2B5EF4-FFF2-40B4-BE49-F238E27FC236}">
                <a16:creationId xmlns:a16="http://schemas.microsoft.com/office/drawing/2014/main" id="{338295BA-EF0A-4604-8D8E-965465E60C24}"/>
              </a:ext>
            </a:extLst>
          </p:cNvPr>
          <p:cNvGraphicFramePr>
            <a:graphicFrameLocks noGrp="1"/>
          </p:cNvGraphicFramePr>
          <p:nvPr>
            <p:ph idx="1"/>
            <p:extLst>
              <p:ext uri="{D42A27DB-BD31-4B8C-83A1-F6EECF244321}">
                <p14:modId xmlns:p14="http://schemas.microsoft.com/office/powerpoint/2010/main" val="1064352914"/>
              </p:ext>
            </p:extLst>
          </p:nvPr>
        </p:nvGraphicFramePr>
        <p:xfrm>
          <a:off x="838200" y="1020932"/>
          <a:ext cx="10515600" cy="5471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Нижний колонтитул 4">
            <a:extLst>
              <a:ext uri="{FF2B5EF4-FFF2-40B4-BE49-F238E27FC236}">
                <a16:creationId xmlns:a16="http://schemas.microsoft.com/office/drawing/2014/main" id="{38DB8970-8E6D-4E92-A130-E77BBECB431F}"/>
              </a:ext>
            </a:extLst>
          </p:cNvPr>
          <p:cNvSpPr>
            <a:spLocks noGrp="1"/>
          </p:cNvSpPr>
          <p:nvPr>
            <p:ph type="ftr" sz="quarter" idx="11"/>
          </p:nvPr>
        </p:nvSpPr>
        <p:spPr/>
        <p:txBody>
          <a:bodyPr/>
          <a:lstStyle/>
          <a:p>
            <a:r>
              <a:rPr lang="ru-RU"/>
              <a:t>© К.Ю. Татаров. 2023</a:t>
            </a:r>
          </a:p>
        </p:txBody>
      </p:sp>
    </p:spTree>
    <p:extLst>
      <p:ext uri="{BB962C8B-B14F-4D97-AF65-F5344CB8AC3E}">
        <p14:creationId xmlns:p14="http://schemas.microsoft.com/office/powerpoint/2010/main" val="2581557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6E8DBD-24E9-4A53-A572-E8A455E1C791}"/>
              </a:ext>
            </a:extLst>
          </p:cNvPr>
          <p:cNvSpPr>
            <a:spLocks noGrp="1"/>
          </p:cNvSpPr>
          <p:nvPr>
            <p:ph type="title"/>
          </p:nvPr>
        </p:nvSpPr>
        <p:spPr>
          <a:xfrm>
            <a:off x="838200" y="452761"/>
            <a:ext cx="10515600" cy="962720"/>
          </a:xfrm>
        </p:spPr>
        <p:txBody>
          <a:bodyPr>
            <a:normAutofit fontScale="90000"/>
          </a:bodyPr>
          <a:lstStyle/>
          <a:p>
            <a:r>
              <a:rPr lang="ru-RU" sz="3200" dirty="0">
                <a:solidFill>
                  <a:srgbClr val="FF0000"/>
                </a:solidFill>
              </a:rPr>
              <a:t>Порядок исправления несущественной ошибки</a:t>
            </a:r>
            <a:br>
              <a:rPr lang="ru-RU" sz="3200" dirty="0">
                <a:solidFill>
                  <a:srgbClr val="FF0000"/>
                </a:solidFill>
              </a:rPr>
            </a:br>
            <a:endParaRPr lang="ru-RU" sz="3200" dirty="0">
              <a:solidFill>
                <a:srgbClr val="FF0000"/>
              </a:solidFill>
            </a:endParaRPr>
          </a:p>
        </p:txBody>
      </p:sp>
      <p:sp>
        <p:nvSpPr>
          <p:cNvPr id="3" name="Объект 2">
            <a:extLst>
              <a:ext uri="{FF2B5EF4-FFF2-40B4-BE49-F238E27FC236}">
                <a16:creationId xmlns:a16="http://schemas.microsoft.com/office/drawing/2014/main" id="{F1B42849-BCCC-4374-9042-BAB379962D64}"/>
              </a:ext>
            </a:extLst>
          </p:cNvPr>
          <p:cNvSpPr>
            <a:spLocks noGrp="1"/>
          </p:cNvSpPr>
          <p:nvPr>
            <p:ph idx="1"/>
          </p:nvPr>
        </p:nvSpPr>
        <p:spPr>
          <a:xfrm>
            <a:off x="838200" y="1526959"/>
            <a:ext cx="10515600" cy="4650004"/>
          </a:xfrm>
        </p:spPr>
        <p:txBody>
          <a:bodyPr>
            <a:normAutofit/>
          </a:bodyPr>
          <a:lstStyle/>
          <a:p>
            <a:r>
              <a:rPr lang="ru-RU" dirty="0"/>
              <a:t>Ошибка отчетного года, выявленная до окончания этого года, исправляется записями по соответствующим счетам БУ в том месяце отчетного года, в котором выявлена ошибка.</a:t>
            </a:r>
          </a:p>
          <a:p>
            <a:r>
              <a:rPr lang="ru-RU" dirty="0"/>
              <a:t>Ошибка отчетного года, выявленная после окончания этого года, но до даты подписания бухгалтерской отчетности за этот год, исправляется записями по соответствующим счетам БУ за декабрь отчетного года (года, за который составляется годовая бухгалтерская отчетность).</a:t>
            </a:r>
          </a:p>
        </p:txBody>
      </p:sp>
      <p:sp>
        <p:nvSpPr>
          <p:cNvPr id="4" name="Нижний колонтитул 3">
            <a:extLst>
              <a:ext uri="{FF2B5EF4-FFF2-40B4-BE49-F238E27FC236}">
                <a16:creationId xmlns:a16="http://schemas.microsoft.com/office/drawing/2014/main" id="{EAE8D05E-F360-48C3-ADB3-E9D69A183906}"/>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3466216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24C3A1-F397-46E6-9589-7A8AFDE70FBF}"/>
              </a:ext>
            </a:extLst>
          </p:cNvPr>
          <p:cNvSpPr>
            <a:spLocks noGrp="1"/>
          </p:cNvSpPr>
          <p:nvPr>
            <p:ph type="title"/>
          </p:nvPr>
        </p:nvSpPr>
        <p:spPr/>
        <p:txBody>
          <a:bodyPr>
            <a:normAutofit fontScale="90000"/>
          </a:bodyPr>
          <a:lstStyle/>
          <a:p>
            <a:br>
              <a:rPr lang="ru-RU" sz="3600" dirty="0">
                <a:solidFill>
                  <a:srgbClr val="FF0000"/>
                </a:solidFill>
              </a:rPr>
            </a:br>
            <a:br>
              <a:rPr lang="ru-RU" sz="3600" dirty="0">
                <a:solidFill>
                  <a:srgbClr val="FF0000"/>
                </a:solidFill>
              </a:rPr>
            </a:br>
            <a:br>
              <a:rPr lang="ru-RU" sz="3600" dirty="0">
                <a:solidFill>
                  <a:srgbClr val="FF0000"/>
                </a:solidFill>
              </a:rPr>
            </a:br>
            <a:r>
              <a:rPr lang="ru-RU" sz="3600" dirty="0">
                <a:solidFill>
                  <a:srgbClr val="FF0000"/>
                </a:solidFill>
              </a:rPr>
              <a:t>Исправление несущественная ошибки, выявленная после утверждения бухгалтерской отчетности за этот год:</a:t>
            </a:r>
            <a:br>
              <a:rPr lang="ru-RU" dirty="0"/>
            </a:br>
            <a:br>
              <a:rPr lang="ru-RU" dirty="0"/>
            </a:br>
            <a:endParaRPr lang="ru-RU" dirty="0"/>
          </a:p>
        </p:txBody>
      </p:sp>
      <p:sp>
        <p:nvSpPr>
          <p:cNvPr id="3" name="Объект 2">
            <a:extLst>
              <a:ext uri="{FF2B5EF4-FFF2-40B4-BE49-F238E27FC236}">
                <a16:creationId xmlns:a16="http://schemas.microsoft.com/office/drawing/2014/main" id="{95BBB55F-0DF3-436E-BE0D-6DD6DA6C6333}"/>
              </a:ext>
            </a:extLst>
          </p:cNvPr>
          <p:cNvSpPr>
            <a:spLocks noGrp="1"/>
          </p:cNvSpPr>
          <p:nvPr>
            <p:ph idx="1"/>
          </p:nvPr>
        </p:nvSpPr>
        <p:spPr>
          <a:xfrm>
            <a:off x="838200" y="2237173"/>
            <a:ext cx="10515600" cy="3939790"/>
          </a:xfrm>
        </p:spPr>
        <p:txBody>
          <a:bodyPr/>
          <a:lstStyle/>
          <a:p>
            <a:pPr marL="0" indent="0">
              <a:buNone/>
            </a:pPr>
            <a:r>
              <a:rPr lang="ru-RU" dirty="0"/>
              <a:t>исправляется записями по соответствующим счетам бухгалтерского учета в том месяце отчетного года, в котором выявлена ошибка. Прибыль или убыток, возникшие в результате исправления указанной ошибки, отражаются в составе </a:t>
            </a:r>
            <a:r>
              <a:rPr lang="ru-RU" u="sng" dirty="0"/>
              <a:t>прочих</a:t>
            </a:r>
            <a:r>
              <a:rPr lang="ru-RU" dirty="0"/>
              <a:t> доходов или расходов </a:t>
            </a:r>
            <a:r>
              <a:rPr lang="ru-RU" u="sng" dirty="0"/>
              <a:t>текущего</a:t>
            </a:r>
            <a:r>
              <a:rPr lang="ru-RU" dirty="0"/>
              <a:t> отчетного периода.</a:t>
            </a:r>
          </a:p>
        </p:txBody>
      </p:sp>
      <p:sp>
        <p:nvSpPr>
          <p:cNvPr id="4" name="Нижний колонтитул 3">
            <a:extLst>
              <a:ext uri="{FF2B5EF4-FFF2-40B4-BE49-F238E27FC236}">
                <a16:creationId xmlns:a16="http://schemas.microsoft.com/office/drawing/2014/main" id="{12D90005-36EC-4D4B-8B64-6DAC3FD8D1FC}"/>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4193843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A475B3-8CAB-4BDF-941D-DD3AF88F447D}"/>
              </a:ext>
            </a:extLst>
          </p:cNvPr>
          <p:cNvSpPr>
            <a:spLocks noGrp="1"/>
          </p:cNvSpPr>
          <p:nvPr>
            <p:ph type="title"/>
          </p:nvPr>
        </p:nvSpPr>
        <p:spPr>
          <a:xfrm>
            <a:off x="838200" y="365125"/>
            <a:ext cx="10515600" cy="815605"/>
          </a:xfrm>
        </p:spPr>
        <p:txBody>
          <a:bodyPr>
            <a:normAutofit/>
          </a:bodyPr>
          <a:lstStyle/>
          <a:p>
            <a:r>
              <a:rPr lang="ru-RU" sz="3200" dirty="0">
                <a:solidFill>
                  <a:srgbClr val="FF0000"/>
                </a:solidFill>
              </a:rPr>
              <a:t>Существенная ошибка (п.3 ПБУ-22/2010)</a:t>
            </a:r>
          </a:p>
        </p:txBody>
      </p:sp>
      <p:sp>
        <p:nvSpPr>
          <p:cNvPr id="3" name="Объект 2">
            <a:extLst>
              <a:ext uri="{FF2B5EF4-FFF2-40B4-BE49-F238E27FC236}">
                <a16:creationId xmlns:a16="http://schemas.microsoft.com/office/drawing/2014/main" id="{E3FE0313-6DEA-4662-B92D-238ADB9E965A}"/>
              </a:ext>
            </a:extLst>
          </p:cNvPr>
          <p:cNvSpPr>
            <a:spLocks noGrp="1"/>
          </p:cNvSpPr>
          <p:nvPr>
            <p:ph idx="1"/>
          </p:nvPr>
        </p:nvSpPr>
        <p:spPr>
          <a:xfrm>
            <a:off x="838200" y="1597981"/>
            <a:ext cx="10515600" cy="4578982"/>
          </a:xfrm>
        </p:spPr>
        <p:txBody>
          <a:bodyPr/>
          <a:lstStyle/>
          <a:p>
            <a:pPr marL="0" indent="0">
              <a:buNone/>
            </a:pPr>
            <a:r>
              <a:rPr lang="ru-RU" dirty="0"/>
              <a:t>Ошибка признается существенной, если она в отдельности или в совокупности с другими ошибками за один и тот же отчетный период </a:t>
            </a:r>
            <a:r>
              <a:rPr lang="ru-RU" u="sng" dirty="0"/>
              <a:t>может повлиять на экономические решения пользователей</a:t>
            </a:r>
            <a:r>
              <a:rPr lang="ru-RU" dirty="0"/>
              <a:t>, принимаемые ими на основе бухгалтерской отчетности, составленной за этот отчетный период. Существенность ошибки организация определяет </a:t>
            </a:r>
            <a:r>
              <a:rPr lang="ru-RU" u="sng" dirty="0"/>
              <a:t>самостоятельно</a:t>
            </a:r>
            <a:r>
              <a:rPr lang="ru-RU" dirty="0"/>
              <a:t>, исходя как из величины, так и характера соответствующей статьи (статей) бухгалтерской отчетности.</a:t>
            </a:r>
          </a:p>
        </p:txBody>
      </p:sp>
      <p:sp>
        <p:nvSpPr>
          <p:cNvPr id="4" name="Нижний колонтитул 3">
            <a:extLst>
              <a:ext uri="{FF2B5EF4-FFF2-40B4-BE49-F238E27FC236}">
                <a16:creationId xmlns:a16="http://schemas.microsoft.com/office/drawing/2014/main" id="{71832FF3-E558-4349-8D1D-69FFFF38493C}"/>
              </a:ext>
            </a:extLst>
          </p:cNvPr>
          <p:cNvSpPr>
            <a:spLocks noGrp="1"/>
          </p:cNvSpPr>
          <p:nvPr>
            <p:ph type="ftr" sz="quarter" idx="11"/>
          </p:nvPr>
        </p:nvSpPr>
        <p:spPr/>
        <p:txBody>
          <a:bodyPr/>
          <a:lstStyle/>
          <a:p>
            <a:r>
              <a:rPr lang="ru-RU"/>
              <a:t>©. К.Ю.Тактаров. 2023</a:t>
            </a:r>
          </a:p>
        </p:txBody>
      </p:sp>
    </p:spTree>
    <p:extLst>
      <p:ext uri="{BB962C8B-B14F-4D97-AF65-F5344CB8AC3E}">
        <p14:creationId xmlns:p14="http://schemas.microsoft.com/office/powerpoint/2010/main" val="231295177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4641</TotalTime>
  <Words>2138</Words>
  <Application>Microsoft Office PowerPoint</Application>
  <PresentationFormat>Широкоэкранный</PresentationFormat>
  <Paragraphs>164</Paragraphs>
  <Slides>28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28</vt:i4>
      </vt:variant>
    </vt:vector>
  </HeadingPairs>
  <TitlesOfParts>
    <vt:vector size="32" baseType="lpstr">
      <vt:lpstr>Arial</vt:lpstr>
      <vt:lpstr>Calibri</vt:lpstr>
      <vt:lpstr>Calibri Light</vt:lpstr>
      <vt:lpstr>Тема Office</vt:lpstr>
      <vt:lpstr>          207-й вебинар Ассоциации «КБА НКО» — «Исправление ошибок в бухгалтерской и налоговой отчётности, в т. ч. в НКО»» Автор и ведущий: Татаров Константин Юрьевич,  кандидат экономических наук, Главный бухгалтер, судебный эксперт</vt:lpstr>
      <vt:lpstr>Программа </vt:lpstr>
      <vt:lpstr>Ошибки в бухгалтерском учете и бухгалтерской отчетности </vt:lpstr>
      <vt:lpstr> Положение по бухгалтерскому учету «Исправление ошибок в бухгалтерском учете и отчетности» (ПБУ 22/2010) </vt:lpstr>
      <vt:lpstr>Дата обнаружения ошибки</vt:lpstr>
      <vt:lpstr>Исправление ошибок в бухгалтерской отчетности </vt:lpstr>
      <vt:lpstr>Порядок исправления несущественной ошибки </vt:lpstr>
      <vt:lpstr>   Исправление несущественная ошибки, выявленная после утверждения бухгалтерской отчетности за этот год:  </vt:lpstr>
      <vt:lpstr>Существенная ошибка (п.3 ПБУ-22/2010)</vt:lpstr>
      <vt:lpstr>Исправление существенной ошибки</vt:lpstr>
      <vt:lpstr>  Исправление существенная ошибки, выявленная после утверждения бухгалтерской отчетности за этот год происходит:  </vt:lpstr>
      <vt:lpstr>Общие правила уточнения налоговых  деклараций </vt:lpstr>
      <vt:lpstr>Исправление ошибок в налоговой отчетности в 2023 году</vt:lpstr>
      <vt:lpstr>Исправление ошибок в Уведомлении об исчисленных суммах налогов, авансовых платежей по налогам, сборов, страховых взносов </vt:lpstr>
      <vt:lpstr>Уточнять Уведомления (исправлять ошибки) возможно до представления декларации/расчета по налогам, страховым взносам. Далее, корректируем Декларации  </vt:lpstr>
      <vt:lpstr>ФНС опубликовала на своем сайте перечень типовых ошибок, которые налогоплательщики допускают в уведомлениях об исчисленных суммах налогов и взносов. </vt:lpstr>
      <vt:lpstr>Порядок изменения суммы налога в Уведомлении: Ситуация 1: Мы ошиблись в расчете и неправильно заполнили сумму налога в Уведомлении </vt:lpstr>
      <vt:lpstr>Порядок изменения других реквизитов Уведомления. Ситуация 2: Мы правильно посчитали налог, но ошиблись в КБК.  Если налогоплательщик отправил уведомление с неправильным КБК, он получит следующее сообщение: «по КБК (его значение) предоставление уведомления невозможно».</vt:lpstr>
      <vt:lpstr> Ситуация 3: Неверно указан налоговый (отчетный) период в Уведомлении. Налогоплательщику направят сообщение о том, что «указанный отчетный период невозможен для этой обязанности». </vt:lpstr>
      <vt:lpstr>Если вы допустил  ошибку в платежном поручении со статусом 02</vt:lpstr>
      <vt:lpstr>Исправление ошибок по НДФЛ</vt:lpstr>
      <vt:lpstr>Исправление ошибок в Справке о доходах физических лиц (бывшая 2-НДФЛ)</vt:lpstr>
      <vt:lpstr>Уточняем форму 6-НДФЛ</vt:lpstr>
      <vt:lpstr>Уточняем Справку в составе 6-НДФЛ</vt:lpstr>
      <vt:lpstr>ВНИМАНИЕ ОШИБКА!! Несколько уведомлений (платежек) с одинаковыми периодами и сроками </vt:lpstr>
      <vt:lpstr>По агентскому НДФЛ можно будет направлять два Уведомления </vt:lpstr>
      <vt:lpstr>Письмо ФНС России от 10.07.2023 N СД-4-3/8716@</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ЧДК  Исправление ошибок</dc:title>
  <dc:creator>Татаров К.Ю.</dc:creator>
  <cp:lastModifiedBy>Татаров К.Ю.</cp:lastModifiedBy>
  <cp:revision>32</cp:revision>
  <dcterms:created xsi:type="dcterms:W3CDTF">2023-04-28T07:16:01Z</dcterms:created>
  <dcterms:modified xsi:type="dcterms:W3CDTF">2023-09-25T14:41:39Z</dcterms:modified>
</cp:coreProperties>
</file>