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5"/>
  </p:notesMasterIdLst>
  <p:sldIdLst>
    <p:sldId id="259" r:id="rId2"/>
    <p:sldId id="296" r:id="rId3"/>
    <p:sldId id="292" r:id="rId4"/>
    <p:sldId id="283" r:id="rId5"/>
    <p:sldId id="290" r:id="rId6"/>
    <p:sldId id="291" r:id="rId7"/>
    <p:sldId id="293" r:id="rId8"/>
    <p:sldId id="262" r:id="rId9"/>
    <p:sldId id="294" r:id="rId10"/>
    <p:sldId id="271" r:id="rId11"/>
    <p:sldId id="281" r:id="rId12"/>
    <p:sldId id="289" r:id="rId13"/>
    <p:sldId id="265" r:id="rId14"/>
    <p:sldId id="274" r:id="rId15"/>
    <p:sldId id="295" r:id="rId16"/>
    <p:sldId id="266" r:id="rId17"/>
    <p:sldId id="263" r:id="rId18"/>
    <p:sldId id="284" r:id="rId19"/>
    <p:sldId id="272" r:id="rId20"/>
    <p:sldId id="297" r:id="rId21"/>
    <p:sldId id="285" r:id="rId22"/>
    <p:sldId id="303" r:id="rId23"/>
    <p:sldId id="304" r:id="rId24"/>
    <p:sldId id="286" r:id="rId25"/>
    <p:sldId id="298" r:id="rId26"/>
    <p:sldId id="299" r:id="rId27"/>
    <p:sldId id="300" r:id="rId28"/>
    <p:sldId id="301" r:id="rId29"/>
    <p:sldId id="287" r:id="rId30"/>
    <p:sldId id="288" r:id="rId31"/>
    <p:sldId id="302" r:id="rId32"/>
    <p:sldId id="305" r:id="rId33"/>
    <p:sldId id="26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84" y="7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90" y="10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E20AA-D714-4093-AE04-C555CBF5F5AF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FCE5C-91BA-4EFB-9D6A-796D8D002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6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7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2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владелец кошелька, например, забудет его номер, то никак не сможет доказать, что счет принадлежит именно ему. Все, что хранилось в кошельке, окажется потерянным навсегда.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96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владелец кошелька, например, забудет его номер, то никак не сможет доказать, что счет принадлежит именно ему. Все, что хранилось в кошельке, окажется потерянным навсегда.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50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 </a:t>
            </a:r>
            <a:r>
              <a:rPr lang="ru-RU" dirty="0" err="1" smtClean="0"/>
              <a:t>блокчейн-сетях</a:t>
            </a:r>
            <a:r>
              <a:rPr lang="ru-RU" dirty="0" smtClean="0"/>
              <a:t> покупатель и продавец актива подтверждают транзакцию с помощью криптографических ключей — специальных уникальных цифровых кодов: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5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6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8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владелец кошелька, например, забудет его номер, то никак не сможет доказать, что счет принадлежит именно ему. Все, что хранилось в кошельке, окажется потерянным навсегда.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владелец кошелька, например, забудет его номер, то никак не сможет доказать, что счет принадлежит именно ему. Все, что хранилось в кошельке, окажется потерянным навсегда.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4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владелец кошелька, например, забудет его номер, то никак не сможет доказать, что счет принадлежит именно ему. Все, что хранилось в кошельке, окажется потерянным навсегда.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владелец кошелька, например, забудет его номер, то никак не сможет доказать, что счет принадлежит именно ему. Все, что хранилось в кошельке, окажется потерянным навсегда.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3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66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4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9027/743707ea52a18df840bdb635cc3a00cfdba69358/" TargetMode="External"/><Relationship Id="rId2" Type="http://schemas.openxmlformats.org/officeDocument/2006/relationships/hyperlink" Target="http://www.consultant.ru/document/cons_doc_LAW_5142/1cf92c1cea835da67fb688dffc22bff286d5ee5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sultant.ru/document/cons_doc_LAW_9027/98dcd79e97e22f8276d94d286e8c552d2657482b/" TargetMode="External"/><Relationship Id="rId4" Type="http://schemas.openxmlformats.org/officeDocument/2006/relationships/hyperlink" Target="http://www.consultant.ru/document/cons_doc_LAW_385/54de0a8ff19cc7b71b8d2e841e0f260360362f13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9027/743707ea52a18df840bdb635cc3a00cfdba69358/" TargetMode="External"/><Relationship Id="rId2" Type="http://schemas.openxmlformats.org/officeDocument/2006/relationships/hyperlink" Target="http://www.consultant.ru/document/cons_doc_LAW_5142/1cf92c1cea835da67fb688dffc22bff286d5ee5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sultant.ru/document/cons_doc_LAW_9027/98dcd79e97e22f8276d94d286e8c552d2657482b/" TargetMode="External"/><Relationship Id="rId4" Type="http://schemas.openxmlformats.org/officeDocument/2006/relationships/hyperlink" Target="http://www.consultant.ru/document/cons_doc_LAW_385/54de0a8ff19cc7b71b8d2e841e0f260360362f13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330" y="1471402"/>
            <a:ext cx="10873798" cy="2155920"/>
          </a:xfrm>
        </p:spPr>
        <p:txBody>
          <a:bodyPr>
            <a:noAutofit/>
          </a:bodyPr>
          <a:lstStyle/>
          <a:p>
            <a:pPr algn="l"/>
            <a:r>
              <a:rPr lang="ru-RU" sz="3600" b="1" i="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cs typeface="Miriam" pitchFamily="34" charset="-79"/>
              </a:rPr>
              <a:t>Юридические аспекты </a:t>
            </a:r>
            <a:r>
              <a:rPr lang="ru-RU" sz="3600" b="1" i="0" dirty="0" smtClean="0">
                <a:solidFill>
                  <a:srgbClr val="000000"/>
                </a:solidFill>
                <a:latin typeface="Cambria" pitchFamily="18" charset="0"/>
                <a:cs typeface="Miriam" pitchFamily="34" charset="-79"/>
              </a:rPr>
              <a:t/>
            </a:r>
            <a:br>
              <a:rPr lang="ru-RU" sz="3600" b="1" i="0" dirty="0" smtClean="0">
                <a:solidFill>
                  <a:srgbClr val="000000"/>
                </a:solidFill>
                <a:latin typeface="Cambria" pitchFamily="18" charset="0"/>
                <a:cs typeface="Miriam" pitchFamily="34" charset="-79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Miriam" pitchFamily="34" charset="-79"/>
              </a:rPr>
              <a:t>современных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Miriam" pitchFamily="34" charset="-79"/>
              </a:rPr>
              <a:t>видов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Miriam" pitchFamily="34" charset="-79"/>
              </a:rPr>
              <a:t>фандрайзинга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Miriam" pitchFamily="34" charset="-79"/>
              </a:rPr>
              <a:t> (благотворительные аукционы, округление чеков за счёт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Miriam" pitchFamily="34" charset="-79"/>
              </a:rPr>
              <a:t>пожертвований,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Miriam" pitchFamily="34" charset="-79"/>
              </a:rPr>
              <a:t>мероприятия, организованные волонтёрами и т.д.)</a:t>
            </a:r>
            <a:endParaRPr lang="ru-RU" sz="3600" b="1" dirty="0">
              <a:latin typeface="Cambria" pitchFamily="18" charset="0"/>
              <a:cs typeface="Miriam" pitchFamily="34" charset="-79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74863" y="2219794"/>
            <a:ext cx="2221607" cy="116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endParaRPr lang="ru-RU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91330" y="4338266"/>
            <a:ext cx="6763504" cy="661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Воробьев Константин Олегович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</a:rPr>
              <a:t>Юрист БФ «Нужна помощь»</a:t>
            </a:r>
            <a:endParaRPr lang="ru-RU" sz="28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5602" name="AutoShape 2" descr="Файл:Bitcoin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Файл:Bitcoin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49" y="2580078"/>
            <a:ext cx="4553463" cy="11620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Ящики для пожертвований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945592" y="2491402"/>
            <a:ext cx="6246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Положение о программе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251268" y="587829"/>
            <a:ext cx="0" cy="5630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982223" y="802920"/>
            <a:ext cx="620977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Для организаций, 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осуществляющих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благотворительную деятельность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5945592" y="3394078"/>
            <a:ext cx="6246408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Договор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9" name="Содержимое 9"/>
          <p:cNvSpPr txBox="1">
            <a:spLocks/>
          </p:cNvSpPr>
          <p:nvPr/>
        </p:nvSpPr>
        <p:spPr>
          <a:xfrm>
            <a:off x="5945592" y="4437432"/>
            <a:ext cx="6246408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Акт вскрытия ящика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1" name="Содержимое 9"/>
          <p:cNvSpPr txBox="1">
            <a:spLocks/>
          </p:cNvSpPr>
          <p:nvPr/>
        </p:nvSpPr>
        <p:spPr>
          <a:xfrm>
            <a:off x="5945592" y="5598017"/>
            <a:ext cx="6246408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Публикация отчетности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87" y="953270"/>
            <a:ext cx="10972800" cy="69918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Сборы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на личную карту</a:t>
            </a:r>
            <a:r>
              <a:rPr lang="ru-RU" sz="4800" b="1" dirty="0" smtClean="0">
                <a:latin typeface="Cambria" pitchFamily="18" charset="0"/>
              </a:rPr>
              <a:t/>
            </a:r>
            <a:br>
              <a:rPr lang="ru-RU" sz="4800" b="1" dirty="0" smtClean="0">
                <a:latin typeface="Cambria" pitchFamily="18" charset="0"/>
              </a:rPr>
            </a:br>
            <a:endParaRPr lang="ru-RU" sz="4800" b="1" dirty="0">
              <a:latin typeface="Cambria" pitchFamily="18" charset="0"/>
            </a:endParaRPr>
          </a:p>
        </p:txBody>
      </p:sp>
      <p:sp>
        <p:nvSpPr>
          <p:cNvPr id="17410" name="AutoShape 2" descr="женщина скрестила руки - Создать мем - Meme-arsena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Users\Татьяна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0829" y="1925212"/>
            <a:ext cx="5616962" cy="4191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3" y="1332412"/>
            <a:ext cx="10972800" cy="69918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Сборы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на личную карту</a:t>
            </a:r>
            <a:r>
              <a:rPr lang="ru-RU" sz="4800" b="1" dirty="0" smtClean="0">
                <a:latin typeface="Cambria" pitchFamily="18" charset="0"/>
              </a:rPr>
              <a:t/>
            </a:r>
            <a:br>
              <a:rPr lang="ru-RU" sz="4800" b="1" dirty="0" smtClean="0">
                <a:latin typeface="Cambria" pitchFamily="18" charset="0"/>
              </a:rPr>
            </a:br>
            <a:endParaRPr lang="ru-RU" sz="4800" b="1" dirty="0">
              <a:latin typeface="Cambr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0585" y="3625847"/>
            <a:ext cx="10972800" cy="699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Агентский договор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4000" b="1" noProof="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Оферта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000" b="1" i="0" u="none" strike="noStrike" kern="1200" cap="none" spc="0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Отчетность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4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39" y="901654"/>
            <a:ext cx="109728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Привлечение ресурсов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от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бизнеса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5521" y="3224659"/>
            <a:ext cx="8704217" cy="13062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1. Процент от выручки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2.  Округление чеков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445" y="1408875"/>
            <a:ext cx="566482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Округление</a:t>
            </a:r>
            <a:r>
              <a:rPr lang="ru-RU" sz="4800" b="1" dirty="0" smtClean="0">
                <a:latin typeface="Cambria" pitchFamily="18" charset="0"/>
              </a:rPr>
              <a:t>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чеков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9141" y="3871175"/>
            <a:ext cx="5887844" cy="699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Агентский договор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4000" b="1" noProof="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Оферта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000" b="1" i="0" u="none" strike="noStrike" kern="1200" cap="none" spc="0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Отчетность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2290" name="Picture 2" descr="Самокаты Яндекс Go запустили возможность округления чеков в помощь  благотворительным организациям. Пользователь может.. |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0861" y="806139"/>
            <a:ext cx="5538904" cy="5538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4803" y="404323"/>
            <a:ext cx="566482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Округление</a:t>
            </a:r>
            <a:r>
              <a:rPr lang="ru-RU" sz="4800" b="1" dirty="0" smtClean="0">
                <a:latin typeface="Cambria" pitchFamily="18" charset="0"/>
              </a:rPr>
              <a:t>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чеков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8590" y="2695158"/>
            <a:ext cx="1035890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2.1. Благотворитель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совершает акцепт (принятие) оферты 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</a:rPr>
              <a:t>посредством перечисления (внесения) денежных средств – пожертвования в кассу либо на банковский счет ООО 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«____________» 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</a:rPr>
              <a:t>(</a:t>
            </a:r>
            <a:r>
              <a:rPr lang="ru-RU" b="1" dirty="0" err="1">
                <a:solidFill>
                  <a:srgbClr val="000000"/>
                </a:solidFill>
                <a:latin typeface="Cambria" panose="02040503050406030204" pitchFamily="18" charset="0"/>
              </a:rPr>
              <a:t>ОГРН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___________) 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</a:rPr>
              <a:t>– агента Фонда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(далее – Агент), реквизиты которого указаны в разделе 6 оферты. Агент осуществляет сбор пожертвований и последующее перечисление их в Фонд на основании заключенного между Агентом и Фондом агентского договора.</a:t>
            </a:r>
            <a:endParaRPr lang="ru-RU" dirty="0">
              <a:latin typeface="Cambria" panose="020405030504060302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2.2. В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результате акцепта оферты благотворитель и Фонд заключают договор пожертвования на нижеприведенных условиях.</a:t>
            </a:r>
            <a:endParaRPr lang="ru-RU" dirty="0">
              <a:latin typeface="Cambria" panose="020405030504060302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8590" y="1684023"/>
            <a:ext cx="1856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Оферта</a:t>
            </a:r>
          </a:p>
        </p:txBody>
      </p:sp>
    </p:spTree>
    <p:extLst>
      <p:ext uri="{BB962C8B-B14F-4D97-AF65-F5344CB8AC3E}">
        <p14:creationId xmlns:p14="http://schemas.microsoft.com/office/powerpoint/2010/main" val="31108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407" y="966970"/>
            <a:ext cx="10972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Процент от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выручки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839" y="2127015"/>
            <a:ext cx="11458462" cy="34744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60000" indent="0">
              <a:spcBef>
                <a:spcPct val="0"/>
              </a:spcBef>
              <a:buNone/>
            </a:pPr>
            <a:r>
              <a:rPr lang="ru-RU" sz="1800" dirty="0" smtClean="0">
                <a:latin typeface="Cambria" pitchFamily="18" charset="0"/>
                <a:ea typeface="+mj-ea"/>
                <a:cs typeface="+mj-cs"/>
              </a:rPr>
              <a:t>2.1. благотворительное </a:t>
            </a:r>
            <a:r>
              <a:rPr lang="ru-RU" sz="1800" dirty="0" smtClean="0">
                <a:latin typeface="Cambria" pitchFamily="18" charset="0"/>
                <a:ea typeface="+mj-ea"/>
                <a:cs typeface="+mj-cs"/>
              </a:rPr>
              <a:t>пожертвование в размере </a:t>
            </a:r>
            <a:r>
              <a:rPr lang="ru-RU" sz="1800" b="1" dirty="0" smtClean="0">
                <a:latin typeface="Cambria" pitchFamily="18" charset="0"/>
                <a:ea typeface="+mj-ea"/>
                <a:cs typeface="+mj-cs"/>
              </a:rPr>
              <a:t>10 % от суммы, полученной Благотворителем от продажи товара </a:t>
            </a:r>
            <a:r>
              <a:rPr lang="ru-RU" sz="1800" dirty="0" smtClean="0">
                <a:latin typeface="Cambria" pitchFamily="18" charset="0"/>
                <a:ea typeface="+mj-ea"/>
                <a:cs typeface="+mj-cs"/>
              </a:rPr>
              <a:t>– </a:t>
            </a:r>
            <a:r>
              <a:rPr lang="ru-RU" sz="1800" dirty="0" smtClean="0">
                <a:latin typeface="Cambria" pitchFamily="18" charset="0"/>
                <a:ea typeface="+mj-ea"/>
                <a:cs typeface="+mj-cs"/>
              </a:rPr>
              <a:t>книги «Как стать </a:t>
            </a:r>
            <a:r>
              <a:rPr lang="ru-RU" sz="1800" dirty="0" err="1" smtClean="0">
                <a:latin typeface="Cambria" pitchFamily="18" charset="0"/>
                <a:ea typeface="+mj-ea"/>
                <a:cs typeface="+mj-cs"/>
              </a:rPr>
              <a:t>фандрайзером</a:t>
            </a:r>
            <a:r>
              <a:rPr lang="ru-RU" sz="1800" dirty="0" smtClean="0">
                <a:latin typeface="Cambria" pitchFamily="18" charset="0"/>
                <a:ea typeface="+mj-ea"/>
                <a:cs typeface="+mj-cs"/>
              </a:rPr>
              <a:t>», реализованной </a:t>
            </a:r>
            <a:r>
              <a:rPr lang="ru-RU" sz="1800" dirty="0" smtClean="0">
                <a:latin typeface="Cambria" pitchFamily="18" charset="0"/>
                <a:ea typeface="+mj-ea"/>
                <a:cs typeface="+mj-cs"/>
              </a:rPr>
              <a:t>в розницу по адресу:</a:t>
            </a:r>
            <a:r>
              <a:rPr lang="ru-RU" sz="1800" b="1" dirty="0" smtClean="0">
                <a:latin typeface="Cambria" pitchFamily="18" charset="0"/>
                <a:ea typeface="+mj-ea"/>
                <a:cs typeface="+mj-cs"/>
              </a:rPr>
              <a:t> г. Санкт-Петербург, Невский пр., 41, в период с </a:t>
            </a:r>
            <a:r>
              <a:rPr lang="ru-RU" sz="1800" b="1" dirty="0" smtClean="0">
                <a:latin typeface="Cambria" pitchFamily="18" charset="0"/>
                <a:ea typeface="+mj-ea"/>
                <a:cs typeface="+mj-cs"/>
              </a:rPr>
              <a:t>22 августа 2023 </a:t>
            </a:r>
            <a:r>
              <a:rPr lang="ru-RU" sz="1800" b="1" dirty="0" smtClean="0">
                <a:latin typeface="Cambria" pitchFamily="18" charset="0"/>
                <a:ea typeface="+mj-ea"/>
                <a:cs typeface="+mj-cs"/>
              </a:rPr>
              <a:t>по </a:t>
            </a:r>
            <a:r>
              <a:rPr lang="ru-RU" sz="1800" b="1" dirty="0" smtClean="0">
                <a:latin typeface="Cambria" pitchFamily="18" charset="0"/>
                <a:ea typeface="+mj-ea"/>
                <a:cs typeface="+mj-cs"/>
              </a:rPr>
              <a:t>23 августа 2023 </a:t>
            </a:r>
            <a:r>
              <a:rPr lang="ru-RU" sz="1800" b="1" dirty="0" smtClean="0">
                <a:latin typeface="Cambria" pitchFamily="18" charset="0"/>
                <a:ea typeface="+mj-ea"/>
                <a:cs typeface="+mj-cs"/>
              </a:rPr>
              <a:t>г</a:t>
            </a:r>
            <a:r>
              <a:rPr lang="ru-RU" sz="1800" b="1" dirty="0" smtClean="0">
                <a:latin typeface="Cambria" pitchFamily="18" charset="0"/>
                <a:ea typeface="+mj-ea"/>
                <a:cs typeface="+mj-cs"/>
              </a:rPr>
              <a:t>.</a:t>
            </a:r>
          </a:p>
          <a:p>
            <a:pPr marL="360000" indent="0">
              <a:spcBef>
                <a:spcPct val="0"/>
              </a:spcBef>
              <a:buNone/>
            </a:pPr>
            <a:endParaRPr lang="ru-RU" sz="1800" b="1" dirty="0">
              <a:latin typeface="Cambria" pitchFamily="18" charset="0"/>
              <a:ea typeface="+mj-ea"/>
              <a:cs typeface="+mj-cs"/>
            </a:endParaRPr>
          </a:p>
          <a:p>
            <a:pPr marL="360000" indent="0">
              <a:spcBef>
                <a:spcPct val="0"/>
              </a:spcBef>
              <a:buNone/>
            </a:pPr>
            <a:r>
              <a:rPr lang="ru-RU" sz="1800" dirty="0" smtClean="0">
                <a:latin typeface="Cambria" pitchFamily="18" charset="0"/>
                <a:ea typeface="+mj-ea"/>
                <a:cs typeface="+mj-cs"/>
              </a:rPr>
              <a:t>3.3. Благотворитель </a:t>
            </a:r>
            <a:r>
              <a:rPr lang="ru-RU" sz="1800" dirty="0">
                <a:latin typeface="Cambria" pitchFamily="18" charset="0"/>
                <a:ea typeface="+mj-ea"/>
                <a:cs typeface="+mj-cs"/>
              </a:rPr>
              <a:t>в течение 10 (десяти) рабочих дней после окончания периода продажи товара, указанного в п. 2.1. Договора, направляет </a:t>
            </a:r>
            <a:r>
              <a:rPr lang="ru-RU" sz="1800" dirty="0" err="1">
                <a:latin typeface="Cambria" pitchFamily="18" charset="0"/>
                <a:ea typeface="+mj-ea"/>
                <a:cs typeface="+mj-cs"/>
              </a:rPr>
              <a:t>Благополучателю</a:t>
            </a:r>
            <a:r>
              <a:rPr lang="ru-RU" sz="1800" dirty="0"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1800" b="1" dirty="0">
                <a:latin typeface="Cambria" pitchFamily="18" charset="0"/>
                <a:ea typeface="+mj-ea"/>
                <a:cs typeface="+mj-cs"/>
              </a:rPr>
              <a:t>отчет </a:t>
            </a:r>
            <a:r>
              <a:rPr lang="ru-RU" sz="1800" dirty="0">
                <a:latin typeface="Cambria" pitchFamily="18" charset="0"/>
                <a:ea typeface="+mj-ea"/>
                <a:cs typeface="+mj-cs"/>
              </a:rPr>
              <a:t>в письменном или электронном виде, в котором отражаются </a:t>
            </a:r>
            <a:r>
              <a:rPr lang="ru-RU" sz="1800" b="1" dirty="0">
                <a:latin typeface="Cambria" pitchFamily="18" charset="0"/>
                <a:ea typeface="+mj-ea"/>
                <a:cs typeface="+mj-cs"/>
              </a:rPr>
              <a:t>количество и стоимость реализованного товара, а также размер благотворительного пожертвования</a:t>
            </a:r>
            <a:r>
              <a:rPr lang="ru-RU" sz="1800" dirty="0">
                <a:latin typeface="Cambria" pitchFamily="18" charset="0"/>
                <a:ea typeface="+mj-ea"/>
                <a:cs typeface="+mj-cs"/>
              </a:rPr>
              <a:t>, подлежащий перечислению </a:t>
            </a:r>
            <a:r>
              <a:rPr lang="ru-RU" sz="1800" dirty="0" err="1">
                <a:latin typeface="Cambria" pitchFamily="18" charset="0"/>
                <a:ea typeface="+mj-ea"/>
                <a:cs typeface="+mj-cs"/>
              </a:rPr>
              <a:t>Благополучателю</a:t>
            </a:r>
            <a:r>
              <a:rPr lang="ru-RU" sz="1800" dirty="0">
                <a:latin typeface="Cambria" pitchFamily="18" charset="0"/>
                <a:ea typeface="+mj-ea"/>
                <a:cs typeface="+mj-cs"/>
              </a:rPr>
              <a:t>.</a:t>
            </a:r>
            <a:endParaRPr lang="ru-RU" sz="1800" dirty="0" smtClean="0"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5083"/>
            <a:ext cx="10972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Аукционы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9336" y="2265656"/>
            <a:ext cx="7924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Извещение о проведении торгов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—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за тридцать дней (сведения о времени, месте и форме торгов,  предмете)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4184" y="4024919"/>
            <a:ext cx="6872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Оформление участия в торгах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7564" y="5095437"/>
            <a:ext cx="8458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Заключение договора с победителем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5083"/>
            <a:ext cx="10972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Аукционы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220" y="2243354"/>
            <a:ext cx="3330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3200" b="1" dirty="0" smtClean="0">
                <a:latin typeface="Cambria" pitchFamily="18" charset="0"/>
                <a:ea typeface="+mj-ea"/>
                <a:cs typeface="+mj-cs"/>
              </a:rPr>
              <a:t>Художник</a:t>
            </a:r>
            <a:endParaRPr lang="ru-RU" sz="2800" b="1" dirty="0" smtClean="0"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546088" y="2520176"/>
            <a:ext cx="3189249" cy="0"/>
          </a:xfrm>
          <a:prstGeom prst="straightConnector1">
            <a:avLst/>
          </a:prstGeom>
          <a:ln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590371" y="2284241"/>
            <a:ext cx="3330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3200" b="1" dirty="0" smtClean="0">
                <a:latin typeface="Cambria" pitchFamily="18" charset="0"/>
                <a:ea typeface="+mj-ea"/>
                <a:cs typeface="+mj-cs"/>
              </a:rPr>
              <a:t>Покупатель</a:t>
            </a:r>
            <a:endParaRPr lang="ru-RU" sz="2800" b="1" dirty="0" smtClean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65904" y="3265549"/>
            <a:ext cx="3330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3200" b="1" dirty="0" smtClean="0">
                <a:latin typeface="Cambria" pitchFamily="18" charset="0"/>
                <a:ea typeface="+mj-ea"/>
                <a:cs typeface="+mj-cs"/>
              </a:rPr>
              <a:t>Фонд</a:t>
            </a:r>
            <a:endParaRPr lang="ru-RU" sz="2800" b="1" dirty="0" smtClean="0"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501482" y="2966225"/>
            <a:ext cx="3077737" cy="535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 rot="567045">
            <a:off x="3263592" y="3351042"/>
            <a:ext cx="3330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2800" dirty="0" smtClean="0">
                <a:latin typeface="Cambria" pitchFamily="18" charset="0"/>
                <a:ea typeface="+mj-ea"/>
                <a:cs typeface="+mj-cs"/>
              </a:rPr>
              <a:t>пожертвование</a:t>
            </a:r>
            <a:endParaRPr lang="ru-RU" sz="2400" dirty="0" smtClean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1806" y="4938232"/>
            <a:ext cx="3330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3200" b="1" dirty="0" smtClean="0">
                <a:latin typeface="Cambria" pitchFamily="18" charset="0"/>
                <a:ea typeface="+mj-ea"/>
                <a:cs typeface="+mj-cs"/>
              </a:rPr>
              <a:t>Художник</a:t>
            </a:r>
            <a:endParaRPr lang="ru-RU" sz="2800" b="1" dirty="0" smtClean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6411" y="4934514"/>
            <a:ext cx="3330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3200" b="1" dirty="0" smtClean="0">
                <a:latin typeface="Cambria" pitchFamily="18" charset="0"/>
                <a:ea typeface="+mj-ea"/>
                <a:cs typeface="+mj-cs"/>
              </a:rPr>
              <a:t>Фонд</a:t>
            </a:r>
            <a:endParaRPr lang="ru-RU" sz="2800" b="1" dirty="0" smtClean="0"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389970" y="5263376"/>
            <a:ext cx="18957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597805" y="5259659"/>
            <a:ext cx="2211658" cy="0"/>
          </a:xfrm>
          <a:prstGeom prst="straightConnector1">
            <a:avLst/>
          </a:prstGeom>
          <a:ln cmpd="sng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831765" y="4956817"/>
            <a:ext cx="2981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3200" b="1" dirty="0" smtClean="0">
                <a:latin typeface="Cambria" pitchFamily="18" charset="0"/>
                <a:ea typeface="+mj-ea"/>
                <a:cs typeface="+mj-cs"/>
              </a:rPr>
              <a:t>Покупатель</a:t>
            </a:r>
            <a:endParaRPr lang="ru-RU" sz="2800" b="1" dirty="0" smtClean="0"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301" y="984811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Лотереи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259" y="2410719"/>
            <a:ext cx="10758152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fontAlgn="base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Microsoft JhengHei UI" panose="020B0604030504040204" pitchFamily="34" charset="-12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Microsoft JhengHei UI" panose="020B0604030504040204" pitchFamily="34" charset="-120"/>
              </a:rPr>
              <a:t>Организаторы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Microsoft JhengHei UI" panose="020B0604030504040204" pitchFamily="34" charset="-120"/>
              </a:rPr>
              <a:t>лотерей </a:t>
            </a:r>
            <a:r>
              <a:rPr lang="ru-RU" sz="2800" b="1" dirty="0">
                <a:solidFill>
                  <a:srgbClr val="000000"/>
                </a:solidFill>
                <a:latin typeface="Cambria" panose="02040503050406030204" pitchFamily="18" charset="0"/>
                <a:ea typeface="Microsoft JhengHei UI" panose="020B0604030504040204" pitchFamily="34" charset="-120"/>
              </a:rPr>
              <a:t>— Министерство спорта и Министерство финансов. 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  <a:ea typeface="Microsoft JhengHei UI" panose="020B0604030504040204" pitchFamily="34" charset="-120"/>
              </a:rPr>
              <a:t>Операторы — компании, заключившие договор с организатором.</a:t>
            </a:r>
            <a:endParaRPr lang="ru-RU" sz="2800" b="1" dirty="0">
              <a:solidFill>
                <a:srgbClr val="80409B"/>
              </a:solidFill>
              <a:latin typeface="Cambria" panose="02040503050406030204" pitchFamily="18" charset="0"/>
              <a:ea typeface="Microsoft JhengHei UI" panose="020B0604030504040204" pitchFamily="34" charset="-120"/>
            </a:endParaRPr>
          </a:p>
          <a:p>
            <a:pPr marL="228600" fontAlgn="base">
              <a:spcBef>
                <a:spcPts val="2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Cambria" panose="02040503050406030204" pitchFamily="18" charset="0"/>
                <a:ea typeface="Microsoft JhengHei UI" panose="020B0604030504040204" pitchFamily="34" charset="-12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Microsoft JhengHei UI" panose="020B0604030504040204" pitchFamily="34" charset="-120"/>
              </a:rPr>
              <a:t>Проведение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Microsoft JhengHei UI" panose="020B0604030504040204" pitchFamily="34" charset="-120"/>
              </a:rPr>
              <a:t>лотереи без разрешения </a:t>
            </a: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  <a:ea typeface="Microsoft JhengHei UI" panose="020B0604030504040204" pitchFamily="34" charset="-120"/>
              </a:rPr>
              <a:t>— штраф на юридических лиц - от 250 тысяч до 350 тысяч рублей (ст. 14.27 КоАП). </a:t>
            </a:r>
            <a:endParaRPr lang="ru-RU" sz="2800" b="1" i="0" u="none" strike="noStrike" dirty="0">
              <a:solidFill>
                <a:srgbClr val="80409B"/>
              </a:solidFill>
              <a:effectLst/>
              <a:latin typeface="Cambria" panose="02040503050406030204" pitchFamily="18" charset="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474863" y="2219794"/>
            <a:ext cx="2221607" cy="116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endParaRPr lang="ru-RU" dirty="0"/>
          </a:p>
        </p:txBody>
      </p:sp>
      <p:sp>
        <p:nvSpPr>
          <p:cNvPr id="25602" name="AutoShape 2" descr="Файл:Bitcoin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Файл:Bitcoin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13137" y="509032"/>
            <a:ext cx="100498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Обо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мне</a:t>
            </a: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Воробьев Константин, 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</a:rPr>
              <a:t>юрист фонда </a:t>
            </a:r>
            <a: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«Нужна помощь»</a:t>
            </a:r>
            <a:b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</a:br>
            <a:endParaRPr lang="ru-RU" sz="2400" dirty="0">
              <a:latin typeface="Cambria" panose="02040503050406030204" pitchFamily="18" charset="0"/>
            </a:endParaRPr>
          </a:p>
          <a:p>
            <a:pPr marL="127000" fontAlgn="base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более 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</a:rPr>
              <a:t>5 лет работы в </a:t>
            </a:r>
            <a: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некоммерческом секторе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</a:rPr>
              <a:t>;</a:t>
            </a:r>
            <a:endParaRPr lang="ru-RU" sz="2400" dirty="0">
              <a:solidFill>
                <a:srgbClr val="7D3F95"/>
              </a:solidFill>
              <a:latin typeface="Cambria" panose="02040503050406030204" pitchFamily="18" charset="0"/>
            </a:endParaRPr>
          </a:p>
          <a:p>
            <a:pPr marL="127000" fontAlgn="base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магистратура 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</a:rPr>
              <a:t>и аспирантура со специализацией на правовых проблемах деятельности НКО;</a:t>
            </a:r>
            <a:endParaRPr lang="ru-RU" sz="2400" dirty="0">
              <a:solidFill>
                <a:srgbClr val="7D3F95"/>
              </a:solidFill>
              <a:latin typeface="Cambria" panose="02040503050406030204" pitchFamily="18" charset="0"/>
            </a:endParaRPr>
          </a:p>
          <a:p>
            <a:pPr marL="127000" fontAlgn="base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10 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</a:rPr>
              <a:t>научных и 30 публицистических статей о юридических аспектах работы НКО;</a:t>
            </a:r>
          </a:p>
          <a:p>
            <a:pPr marL="127000" fontAlgn="base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волонтер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ProCharity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301" y="984811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Лотереи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02887" y="2497660"/>
            <a:ext cx="74713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1. Лицензия/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разрешение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3774" y="3765181"/>
            <a:ext cx="86221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2. Строго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регламентированная 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процедура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3844" y="4991815"/>
            <a:ext cx="74713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3. Не доступно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для НКО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78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301" y="984811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Розыгрыш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подарков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13677" y="2363845"/>
            <a:ext cx="74713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1. Среди жертвователей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56009" y="3319132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2. Стимулирующее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мероприятие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7353" y="4252118"/>
            <a:ext cx="79582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3. Правила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проведения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7356" y="5224347"/>
            <a:ext cx="79582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4. Налогообложение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301" y="984811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Волонтерский 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фандрайзинг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(книжная барахолка)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62162" y="4025220"/>
            <a:ext cx="112379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 defTabSz="914400">
              <a:spcBef>
                <a:spcPct val="0"/>
              </a:spcBef>
              <a:buAutoNum type="arabicPeriod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Это легально.</a:t>
            </a:r>
          </a:p>
          <a:p>
            <a:pPr marL="514350" lvl="0" indent="-514350" defTabSz="914400">
              <a:spcBef>
                <a:spcPct val="0"/>
              </a:spcBef>
              <a:buAutoNum type="arabicPeriod"/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 marL="514350" lvl="0" indent="-514350" defTabSz="914400">
              <a:spcBef>
                <a:spcPct val="0"/>
              </a:spcBef>
              <a:buAutoNum type="arabicPeriod"/>
              <a:defRPr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Любой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человек может получать в подарок вещи, после чего продавать их другим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лицам</a:t>
            </a:r>
          </a:p>
          <a:p>
            <a:pPr marL="514350" lvl="0" indent="-514350" defTabSz="914400">
              <a:spcBef>
                <a:spcPct val="0"/>
              </a:spcBef>
              <a:buAutoNum type="arabicPeriod"/>
              <a:defRPr/>
            </a:pP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 marL="514350" lvl="0" indent="-514350" defTabSz="914400">
              <a:spcBef>
                <a:spcPct val="0"/>
              </a:spcBef>
              <a:buAutoNum type="arabicPeriod"/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Использование кассового аппарата и выдача чеков не требуются, поскольку продажа осуществляется не в рамках предпринимательской деятельности, и сделки совершаются устно.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56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301" y="984811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Волонтерский 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фандрайзинг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(книжная барахолка)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62162" y="4025220"/>
            <a:ext cx="112379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Формально любые доходы, в том числе от продажи б/у вещей, облагаются налогом (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пп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. 2 п. 1 ст. 228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НК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РФ), за исключением случая, если на момент продажи они находились во владении более 3 лет (п.17.1 статьи 217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НК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РФ).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lvl="0" defTabSz="914400">
              <a:spcBef>
                <a:spcPct val="0"/>
              </a:spcBef>
              <a:defRPr/>
            </a:pPr>
            <a:endParaRPr lang="ru-RU" sz="2800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lvl="0" defTabSz="91440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Поэтому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 окончании года доход от продажи имущества должен быть задекларирован и уплачен. При этом декларацию можно не представлять лишь в случае, если доход не превышает размер налогового вычета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–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250 000 рублей за календарный год.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58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208" y="917905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Продажа 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мерча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69686" y="3296829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Какую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коммерческую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деятельность 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можно осуществлять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baseline="0" dirty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Какие 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правила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Коммерческая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деятельность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4687" y="1764690"/>
            <a:ext cx="99081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mbria" panose="02040503050406030204" pitchFamily="18" charset="0"/>
              </a:rPr>
              <a:t>Некоммерческая организация может заниматься любыми видами коммерческой деятельности, если для этого нет прямого запрета в законе.</a:t>
            </a:r>
          </a:p>
          <a:p>
            <a:pPr algn="just"/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Так, например, НКО не могут </a:t>
            </a:r>
            <a:r>
              <a:rPr lang="ru-RU" sz="2400" dirty="0" smtClean="0">
                <a:latin typeface="Cambria" panose="02040503050406030204" pitchFamily="18" charset="0"/>
              </a:rPr>
              <a:t>осуществлять</a:t>
            </a:r>
            <a:r>
              <a:rPr lang="ru-RU" sz="2400" dirty="0">
                <a:latin typeface="Cambria" panose="02040503050406030204" pitchFamily="18" charset="0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</a:rPr>
              <a:t> коммерческое </a:t>
            </a:r>
            <a:r>
              <a:rPr lang="ru-RU" sz="2400" dirty="0">
                <a:latin typeface="Cambria" panose="02040503050406030204" pitchFamily="18" charset="0"/>
              </a:rPr>
              <a:t>представительство (</a:t>
            </a:r>
            <a:r>
              <a:rPr lang="ru-RU" sz="2400" dirty="0">
                <a:latin typeface="Cambria" panose="02040503050406030204" pitchFamily="18" charset="0"/>
                <a:hlinkClick r:id="rId2"/>
              </a:rPr>
              <a:t>статья 184 ГК РФ</a:t>
            </a:r>
            <a:r>
              <a:rPr lang="ru-RU" sz="2400" dirty="0">
                <a:latin typeface="Cambria" panose="02040503050406030204" pitchFamily="18" charset="0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</a:rPr>
              <a:t> доверительное </a:t>
            </a:r>
            <a:r>
              <a:rPr lang="ru-RU" sz="2400" dirty="0">
                <a:latin typeface="Cambria" panose="02040503050406030204" pitchFamily="18" charset="0"/>
              </a:rPr>
              <a:t>управление имуществом (</a:t>
            </a:r>
            <a:r>
              <a:rPr lang="ru-RU" sz="2400" dirty="0">
                <a:latin typeface="Cambria" panose="02040503050406030204" pitchFamily="18" charset="0"/>
                <a:hlinkClick r:id="rId3"/>
              </a:rPr>
              <a:t>статья 1015 ГК РФ</a:t>
            </a:r>
            <a:r>
              <a:rPr lang="ru-RU" sz="2400" dirty="0">
                <a:latin typeface="Cambria" panose="02040503050406030204" pitchFamily="18" charset="0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</a:rPr>
              <a:t> частную </a:t>
            </a:r>
            <a:r>
              <a:rPr lang="ru-RU" sz="2400" dirty="0">
                <a:latin typeface="Cambria" panose="02040503050406030204" pitchFamily="18" charset="0"/>
              </a:rPr>
              <a:t>охранную деятельность (</a:t>
            </a:r>
            <a:r>
              <a:rPr lang="ru-RU" sz="2400" dirty="0">
                <a:latin typeface="Cambria" panose="02040503050406030204" pitchFamily="18" charset="0"/>
                <a:hlinkClick r:id="rId4"/>
              </a:rPr>
              <a:t>статья 15 Закона РФ N 2487-1</a:t>
            </a:r>
            <a:r>
              <a:rPr lang="ru-RU" sz="2400" dirty="0">
                <a:latin typeface="Cambria" panose="02040503050406030204" pitchFamily="18" charset="0"/>
              </a:rPr>
              <a:t>);</a:t>
            </a:r>
          </a:p>
          <a:p>
            <a:pPr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</a:rPr>
              <a:t> участие </a:t>
            </a:r>
            <a:r>
              <a:rPr lang="ru-RU" sz="2400" dirty="0">
                <a:latin typeface="Cambria" panose="02040503050406030204" pitchFamily="18" charset="0"/>
              </a:rPr>
              <a:t>в договоре простого товарищества о совместной деятельности, заключенного для осуществления предпринимательской деятельности (</a:t>
            </a:r>
            <a:r>
              <a:rPr lang="ru-RU" sz="2400" dirty="0">
                <a:latin typeface="Cambria" panose="02040503050406030204" pitchFamily="18" charset="0"/>
                <a:hlinkClick r:id="rId5"/>
              </a:rPr>
              <a:t>статья 1041 ГК РФ</a:t>
            </a:r>
            <a:r>
              <a:rPr lang="ru-RU" sz="2400" dirty="0">
                <a:latin typeface="Cambria" panose="02040503050406030204" pitchFamily="18" charset="0"/>
              </a:rPr>
              <a:t>).</a:t>
            </a:r>
            <a:endParaRPr lang="ru-RU" sz="2400" b="0" i="0" u="none" strike="noStrike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Коммерческая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деятельность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4687" y="1764690"/>
            <a:ext cx="99081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ambria" panose="02040503050406030204" pitchFamily="18" charset="0"/>
              </a:rPr>
              <a:t>Некоммерческая организация может заниматься любыми видами коммерческой деятельности, если для этого нет прямого запрета в законе.</a:t>
            </a:r>
          </a:p>
          <a:p>
            <a:pPr algn="just"/>
            <a:r>
              <a:rPr lang="ru-RU" sz="2400" dirty="0">
                <a:latin typeface="Cambria" panose="02040503050406030204" pitchFamily="18" charset="0"/>
              </a:rPr>
              <a:t/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Так, например, НКО не могут </a:t>
            </a:r>
            <a:r>
              <a:rPr lang="ru-RU" sz="2400" dirty="0" smtClean="0">
                <a:latin typeface="Cambria" panose="02040503050406030204" pitchFamily="18" charset="0"/>
              </a:rPr>
              <a:t>осуществлять</a:t>
            </a:r>
            <a:r>
              <a:rPr lang="ru-RU" sz="2400" dirty="0">
                <a:latin typeface="Cambria" panose="02040503050406030204" pitchFamily="18" charset="0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</a:rPr>
              <a:t> коммерческое </a:t>
            </a:r>
            <a:r>
              <a:rPr lang="ru-RU" sz="2400" dirty="0">
                <a:latin typeface="Cambria" panose="02040503050406030204" pitchFamily="18" charset="0"/>
              </a:rPr>
              <a:t>представительство (</a:t>
            </a:r>
            <a:r>
              <a:rPr lang="ru-RU" sz="2400" dirty="0">
                <a:latin typeface="Cambria" panose="02040503050406030204" pitchFamily="18" charset="0"/>
                <a:hlinkClick r:id="rId2"/>
              </a:rPr>
              <a:t>статья 184 ГК РФ</a:t>
            </a:r>
            <a:r>
              <a:rPr lang="ru-RU" sz="2400" dirty="0">
                <a:latin typeface="Cambria" panose="02040503050406030204" pitchFamily="18" charset="0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</a:rPr>
              <a:t> доверительное </a:t>
            </a:r>
            <a:r>
              <a:rPr lang="ru-RU" sz="2400" dirty="0">
                <a:latin typeface="Cambria" panose="02040503050406030204" pitchFamily="18" charset="0"/>
              </a:rPr>
              <a:t>управление имуществом (</a:t>
            </a:r>
            <a:r>
              <a:rPr lang="ru-RU" sz="2400" dirty="0">
                <a:latin typeface="Cambria" panose="02040503050406030204" pitchFamily="18" charset="0"/>
                <a:hlinkClick r:id="rId3"/>
              </a:rPr>
              <a:t>статья 1015 ГК РФ</a:t>
            </a:r>
            <a:r>
              <a:rPr lang="ru-RU" sz="2400" dirty="0">
                <a:latin typeface="Cambria" panose="02040503050406030204" pitchFamily="18" charset="0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</a:rPr>
              <a:t> частную </a:t>
            </a:r>
            <a:r>
              <a:rPr lang="ru-RU" sz="2400" dirty="0">
                <a:latin typeface="Cambria" panose="02040503050406030204" pitchFamily="18" charset="0"/>
              </a:rPr>
              <a:t>охранную деятельность (</a:t>
            </a:r>
            <a:r>
              <a:rPr lang="ru-RU" sz="2400" dirty="0">
                <a:latin typeface="Cambria" panose="02040503050406030204" pitchFamily="18" charset="0"/>
                <a:hlinkClick r:id="rId4"/>
              </a:rPr>
              <a:t>статья 15 Закона РФ N 2487-1</a:t>
            </a:r>
            <a:r>
              <a:rPr lang="ru-RU" sz="2400" dirty="0">
                <a:latin typeface="Cambria" panose="02040503050406030204" pitchFamily="18" charset="0"/>
              </a:rPr>
              <a:t>);</a:t>
            </a:r>
          </a:p>
          <a:p>
            <a:pPr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mbria" panose="02040503050406030204" pitchFamily="18" charset="0"/>
              </a:rPr>
              <a:t> участие </a:t>
            </a:r>
            <a:r>
              <a:rPr lang="ru-RU" sz="2400" dirty="0">
                <a:latin typeface="Cambria" panose="02040503050406030204" pitchFamily="18" charset="0"/>
              </a:rPr>
              <a:t>в договоре простого товарищества о совместной деятельности, заключенного для осуществления предпринимательской деятельности (</a:t>
            </a:r>
            <a:r>
              <a:rPr lang="ru-RU" sz="2400" dirty="0">
                <a:latin typeface="Cambria" panose="02040503050406030204" pitchFamily="18" charset="0"/>
                <a:hlinkClick r:id="rId5"/>
              </a:rPr>
              <a:t>статья 1041 ГК РФ</a:t>
            </a:r>
            <a:r>
              <a:rPr lang="ru-RU" sz="2400" dirty="0" smtClean="0">
                <a:latin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468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Коммерческая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деятельность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199" y="1822424"/>
            <a:ext cx="1097963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ru-RU" sz="3200" dirty="0">
                <a:latin typeface="Cambria" panose="02040503050406030204" pitchFamily="18" charset="0"/>
              </a:rPr>
              <a:t>И даже продавать алкоголь</a:t>
            </a:r>
            <a:r>
              <a:rPr lang="ru-RU" sz="3200" dirty="0" smtClean="0">
                <a:latin typeface="Cambria" panose="02040503050406030204" pitchFamily="18" charset="0"/>
              </a:rPr>
              <a:t>?!</a:t>
            </a:r>
            <a:endParaRPr lang="ru-RU" sz="3200" dirty="0">
              <a:latin typeface="Cambria" panose="02040503050406030204" pitchFamily="18" charset="0"/>
            </a:endParaRPr>
          </a:p>
          <a:p>
            <a:pPr fontAlgn="base">
              <a:spcAft>
                <a:spcPts val="1800"/>
              </a:spcAft>
            </a:pPr>
            <a:endParaRPr lang="ru-RU" sz="3200" dirty="0" smtClean="0">
              <a:latin typeface="Cambria" panose="02040503050406030204" pitchFamily="18" charset="0"/>
            </a:endParaRPr>
          </a:p>
          <a:p>
            <a:pPr fontAlgn="base">
              <a:spcAft>
                <a:spcPts val="1800"/>
              </a:spcAft>
            </a:pPr>
            <a:r>
              <a:rPr lang="ru-RU" sz="3200" dirty="0" smtClean="0">
                <a:latin typeface="Cambria" panose="02040503050406030204" pitchFamily="18" charset="0"/>
              </a:rPr>
              <a:t>Апелляционное </a:t>
            </a:r>
            <a:r>
              <a:rPr lang="ru-RU" sz="3200" dirty="0">
                <a:latin typeface="Cambria" panose="02040503050406030204" pitchFamily="18" charset="0"/>
              </a:rPr>
              <a:t>определение Свердловского областного суда от 9 апреля 2015 г. по делу N </a:t>
            </a:r>
            <a:r>
              <a:rPr lang="ru-RU" sz="3200" dirty="0" smtClean="0">
                <a:latin typeface="Cambria" panose="02040503050406030204" pitchFamily="18" charset="0"/>
              </a:rPr>
              <a:t>33-18/2015</a:t>
            </a:r>
          </a:p>
          <a:p>
            <a:pPr fontAlgn="base">
              <a:spcAft>
                <a:spcPts val="1800"/>
              </a:spcAft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Минюст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3200" b="1" dirty="0">
                <a:latin typeface="Cambria" panose="02040503050406030204" pitchFamily="18" charset="0"/>
              </a:rPr>
              <a:t>против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"Центра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культуры и искусства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НТМК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"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837" y="325476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Коммерческая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деятельность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35590" y="2292277"/>
            <a:ext cx="86793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199" y="1822424"/>
            <a:ext cx="1097963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ru-RU" sz="2400" dirty="0" smtClean="0">
                <a:latin typeface="Cambria" panose="02040503050406030204" pitchFamily="18" charset="0"/>
              </a:rPr>
              <a:t>Вид приносящей доход деятельности в уставе – «</a:t>
            </a:r>
            <a:r>
              <a:rPr lang="ru-RU" sz="2400" b="1" dirty="0" smtClean="0">
                <a:latin typeface="Cambria" panose="02040503050406030204" pitchFamily="18" charset="0"/>
              </a:rPr>
              <a:t>деятельность </a:t>
            </a:r>
            <a:r>
              <a:rPr lang="ru-RU" sz="2400" b="1" dirty="0">
                <a:latin typeface="Cambria" panose="02040503050406030204" pitchFamily="18" charset="0"/>
              </a:rPr>
              <a:t>ресторанов и </a:t>
            </a:r>
            <a:r>
              <a:rPr lang="ru-RU" sz="2400" b="1" dirty="0" smtClean="0">
                <a:latin typeface="Cambria" panose="02040503050406030204" pitchFamily="18" charset="0"/>
              </a:rPr>
              <a:t>кафе</a:t>
            </a:r>
            <a:r>
              <a:rPr lang="ru-RU" sz="2400" dirty="0" smtClean="0">
                <a:latin typeface="Cambria" panose="02040503050406030204" pitchFamily="18" charset="0"/>
              </a:rPr>
              <a:t>». </a:t>
            </a:r>
          </a:p>
          <a:p>
            <a:pPr fontAlgn="base">
              <a:spcAft>
                <a:spcPts val="1800"/>
              </a:spcAft>
            </a:pPr>
            <a:r>
              <a:rPr lang="ru-RU" sz="2400" dirty="0" smtClean="0">
                <a:latin typeface="Cambria" panose="02040503050406030204" pitchFamily="18" charset="0"/>
              </a:rPr>
              <a:t>Как отметил </a:t>
            </a:r>
            <a:r>
              <a:rPr lang="ru-RU" sz="2400" dirty="0">
                <a:latin typeface="Cambria" panose="02040503050406030204" pitchFamily="18" charset="0"/>
              </a:rPr>
              <a:t>суд, согласно уставу названное учреждение осуществляет свою деятельность </a:t>
            </a:r>
            <a:r>
              <a:rPr lang="ru-RU" sz="2400" b="1" dirty="0">
                <a:latin typeface="Cambria" panose="02040503050406030204" pitchFamily="18" charset="0"/>
              </a:rPr>
              <a:t>в целях организации досуга работников, досуга членов их семей, пенсионеров и населения</a:t>
            </a:r>
            <a:r>
              <a:rPr lang="ru-RU" sz="2400" dirty="0">
                <a:latin typeface="Cambria" panose="02040503050406030204" pitchFamily="18" charset="0"/>
              </a:rPr>
              <a:t>, обеспечения всех необходимых условий для удовлетворения гражданами своих культурных потребностей. </a:t>
            </a:r>
            <a:endParaRPr lang="ru-RU" sz="2400" dirty="0" smtClean="0">
              <a:latin typeface="Cambria" panose="02040503050406030204" pitchFamily="18" charset="0"/>
            </a:endParaRPr>
          </a:p>
          <a:p>
            <a:pPr fontAlgn="base">
              <a:spcAft>
                <a:spcPts val="1800"/>
              </a:spcAft>
            </a:pPr>
            <a:r>
              <a:rPr lang="ru-RU" sz="2400" dirty="0" smtClean="0">
                <a:latin typeface="Cambria" panose="02040503050406030204" pitchFamily="18" charset="0"/>
              </a:rPr>
              <a:t>Запрет </a:t>
            </a:r>
            <a:r>
              <a:rPr lang="ru-RU" sz="2400" dirty="0">
                <a:latin typeface="Cambria" panose="02040503050406030204" pitchFamily="18" charset="0"/>
              </a:rPr>
              <a:t>на осуществление предпринимательской деятельности, связанной с оборотом алкогольной продукции, некоммерческими организациями, в том числе организациями культуры, законодательством не установлен</a:t>
            </a:r>
            <a:endParaRPr lang="ru-RU" sz="2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208" y="917905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Продажа 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мерча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24359" y="3163014"/>
            <a:ext cx="9616070" cy="2144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Достижение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уставных целей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В уставе должны быть закреплены: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виды приносящей доход деятельности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и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право их осуществления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697" y="160338"/>
            <a:ext cx="10972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Привлечение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ресурсов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1506" name="AutoShape 2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3" name="AutoShape 9" descr="Наклейка Маска Гая Фокса PNG - AVATAN 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lh6.googleusercontent.com/t6AMX7GAXfWLGEdiaU2pcdYiTgl7TSSTbEE0tA23LpsSmTjlZv4d-hMOkSWqY4zH0hhBgelDv6Fa26FwwsMuon0r1PM9b9_5e2PGOFiEkTbC053GK2W8k1I3D_BGo8H_J2BNT938pkdiXHRGqXl4Uw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88" y="1588694"/>
            <a:ext cx="8098218" cy="45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208" y="917905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Продажа 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мерча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http://qrcoder.ru/code/?https%3A%2F%2Fphilanthropy.ru%2Finstruments%2F2022%2F01%2F17%2F110969%2F&amp;4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252" y="2198184"/>
            <a:ext cx="3702747" cy="37027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31473" y="2682089"/>
            <a:ext cx="6988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Коммерческая деятельность НКО: </a:t>
            </a:r>
          </a:p>
          <a:p>
            <a: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о чём стоит помнить и как не совершить ошибки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208" y="-176799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Налоговая льгота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для бизнеса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53704" y="4713034"/>
            <a:ext cx="9616070" cy="2144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Министерство экономического развития формирует и ведет реестр социально ориентированных некоммерческих организаций — на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сегодня 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нем больше 49 тысяч организаций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.</a:t>
            </a:r>
          </a:p>
          <a:p>
            <a:pPr lvl="0" defTabSz="914400">
              <a:spcBef>
                <a:spcPct val="0"/>
              </a:spcBef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За счет пожертвований в пользу именно таких организаций, компании могут уменьшить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налог на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прибыль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1079" r="6994" b="42723"/>
          <a:stretch/>
        </p:blipFill>
        <p:spPr>
          <a:xfrm>
            <a:off x="1353704" y="1094847"/>
            <a:ext cx="9072899" cy="36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208" y="492902"/>
            <a:ext cx="9919063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Налоговая льгота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для бизнеса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53704" y="2962427"/>
            <a:ext cx="9616070" cy="2144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defTabSz="914400">
              <a:spcBef>
                <a:spcPct val="0"/>
              </a:spcBef>
              <a:buAutoNum type="arabicPeriod"/>
              <a:defRPr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Для всех юридических лиц на общей системе налогообложения.</a:t>
            </a:r>
          </a:p>
          <a:p>
            <a:pPr marL="342900" lvl="0" indent="-342900" defTabSz="914400">
              <a:spcBef>
                <a:spcPct val="0"/>
              </a:spcBef>
              <a:buAutoNum type="arabicPeriod"/>
              <a:defRPr/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 marL="342900" lvl="0" indent="-342900" defTabSz="914400">
              <a:spcBef>
                <a:spcPct val="0"/>
              </a:spcBef>
              <a:buAutoNum type="arabicPeriod"/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Как только деньги были перечислены, этот день уже будет считаться датой признания расходов юридического лица (подпункт 13 пункт 7 статьи 272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НК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 РФ).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 marL="342900" lvl="0" indent="-342900" defTabSz="914400">
              <a:spcBef>
                <a:spcPct val="0"/>
              </a:spcBef>
              <a:buAutoNum type="arabicPeriod"/>
              <a:defRPr/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 marL="342900" lvl="0" indent="-342900" defTabSz="914400">
              <a:spcBef>
                <a:spcPct val="0"/>
              </a:spcBef>
              <a:buAutoNum type="arabicPeriod"/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Можно учесть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в составе внереализационных расходов в день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платежа (не более 1% от выручки),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а затем включить в декларацию по налогу на прибыль за истекший отчетный период (первый квартал, полугодие и девять месяцев календарного года) или налоговый период (календарный год).</a:t>
            </a:r>
          </a:p>
        </p:txBody>
      </p:sp>
    </p:spTree>
    <p:extLst>
      <p:ext uri="{BB962C8B-B14F-4D97-AF65-F5344CB8AC3E}">
        <p14:creationId xmlns:p14="http://schemas.microsoft.com/office/powerpoint/2010/main" val="2876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19422" y="3988007"/>
            <a:ext cx="672078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Напишите мне </a:t>
            </a:r>
            <a:r>
              <a:rPr lang="ru-RU" sz="53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53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b="1" dirty="0" smtClean="0">
                <a:latin typeface="Cambria" pitchFamily="18" charset="0"/>
              </a:rPr>
              <a:t>lawyer@nuzhnapomosh.ru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9422" y="1961549"/>
            <a:ext cx="2803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Спасибо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+mj-ea"/>
                <a:cs typeface="+mj-cs"/>
              </a:rPr>
              <a:t>!</a:t>
            </a:r>
            <a:endParaRPr lang="ru-RU" dirty="0"/>
          </a:p>
        </p:txBody>
      </p:sp>
      <p:pic>
        <p:nvPicPr>
          <p:cNvPr id="2050" name="Picture 2" descr="http://qrcoder.ru/code/?https%3A%2F%2Fnuzhnapomosh.ru%2Fmedia%2Fpost%2Fpomozhem-v-tonkostyah-zakonodatelstva-jurist-nuzhna-pomoshh-otvechaet-na-voprosy-fondov%2F&amp;8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4548" y="489501"/>
            <a:ext cx="3498506" cy="3498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7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520" y="765742"/>
            <a:ext cx="10972800" cy="69918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Пожертвование</a:t>
            </a:r>
            <a:r>
              <a:rPr lang="ru-RU" sz="4800" b="1" dirty="0" smtClean="0">
                <a:latin typeface="Cambria" pitchFamily="18" charset="0"/>
              </a:rPr>
              <a:t/>
            </a:r>
            <a:br>
              <a:rPr lang="ru-RU" sz="4800" b="1" dirty="0" smtClean="0">
                <a:latin typeface="Cambria" pitchFamily="18" charset="0"/>
              </a:rPr>
            </a:br>
            <a:endParaRPr lang="ru-RU" sz="4800" b="1" dirty="0">
              <a:latin typeface="Cambr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93464" y="2421228"/>
            <a:ext cx="10972800" cy="3296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Пожертвованием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признается дарение вещи или права в общеполезных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целях (статья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582 Гражданского кодекса)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Безвозмездный характер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(отсутствие встречного предоставления)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lvl="0" defTabSz="914400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Намерение одарить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lvl="0" defTabSz="914400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Нельзя пожертвовать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работы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и услуги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520" y="765742"/>
            <a:ext cx="10972800" cy="69918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Пожертвование</a:t>
            </a:r>
            <a:r>
              <a:rPr lang="ru-RU" sz="4800" b="1" dirty="0" smtClean="0">
                <a:latin typeface="Cambria" pitchFamily="18" charset="0"/>
              </a:rPr>
              <a:t/>
            </a:r>
            <a:br>
              <a:rPr lang="ru-RU" sz="4800" b="1" dirty="0" smtClean="0">
                <a:latin typeface="Cambria" pitchFamily="18" charset="0"/>
              </a:rPr>
            </a:br>
            <a:endParaRPr lang="ru-RU" sz="4800" b="1" dirty="0">
              <a:latin typeface="Cambr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93463" y="1970468"/>
            <a:ext cx="10972800" cy="399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Пожертвование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на уставные цели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содержание организации</a:t>
            </a:r>
          </a:p>
          <a:p>
            <a:pPr lvl="0" defTabSz="914400">
              <a:spcBef>
                <a:spcPct val="0"/>
              </a:spcBef>
              <a:defRPr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lvl="0" defTabSz="914400">
              <a:spcBef>
                <a:spcPct val="0"/>
              </a:spcBef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 lvl="0" defTabSz="914400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Некоммерческие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организации могут создаваться для достижения социальных, благотворительных, культурных, образовательных, научных целей, …, а также в иных целях, направленных на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достижение общественных благ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.</a:t>
            </a:r>
          </a:p>
          <a:p>
            <a:pPr lvl="0" defTabSz="914400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(пункт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2 статьи 2 закона об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НКО)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70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51" y="765742"/>
            <a:ext cx="10972800" cy="69918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Пожертвование</a:t>
            </a:r>
            <a:r>
              <a:rPr lang="ru-RU" sz="4800" b="1" dirty="0" smtClean="0">
                <a:latin typeface="Cambria" pitchFamily="18" charset="0"/>
              </a:rPr>
              <a:t/>
            </a:r>
            <a:br>
              <a:rPr lang="ru-RU" sz="4800" b="1" dirty="0" smtClean="0">
                <a:latin typeface="Cambria" pitchFamily="18" charset="0"/>
              </a:rPr>
            </a:br>
            <a:endParaRPr lang="ru-RU" sz="4800" b="1" dirty="0">
              <a:latin typeface="Cambr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80574" y="1709622"/>
            <a:ext cx="10972800" cy="399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При определении налоговой базы не учитываются целевые поступления на содержание некоммерческих организаций и ведение ими уставной деятельности, к которым, в частности, относятся пожертвования, признаваемые таковыми в соответствии с гражданским законодательством Российской Федерации (пункту 2 статьи 251 Налогового кодекса) </a:t>
            </a:r>
          </a:p>
          <a:p>
            <a:pPr lvl="0" defTabSz="914400">
              <a:spcBef>
                <a:spcPct val="0"/>
              </a:spcBef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lvl="0" defTabSz="914400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Обязанность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 ведению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раздельного учета доходов (расходов), полученных (понесенных) в рамках целевых поступлений, а также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 использованию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 назначению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52" y="765742"/>
            <a:ext cx="10972800" cy="69918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Нецелевое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использование</a:t>
            </a:r>
            <a:r>
              <a:rPr lang="ru-RU" sz="4800" b="1" dirty="0" smtClean="0">
                <a:latin typeface="Cambria" pitchFamily="18" charset="0"/>
              </a:rPr>
              <a:t/>
            </a:r>
            <a:br>
              <a:rPr lang="ru-RU" sz="4800" b="1" dirty="0" smtClean="0">
                <a:latin typeface="Cambria" pitchFamily="18" charset="0"/>
              </a:rPr>
            </a:br>
            <a:endParaRPr lang="ru-RU" sz="48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3453" y="2377715"/>
            <a:ext cx="108303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 случае нецелевого использования пожертвований – вся их сумма признается внереализационным доходом и облагается налогом на прибыль (п. 14 ст. 251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РФ), а также начисляются пени (ст. 75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РФ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)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на сумму недоимок и налагаются  штрафы (ст.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122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РФ).</a:t>
            </a:r>
          </a:p>
        </p:txBody>
      </p:sp>
    </p:spTree>
    <p:extLst>
      <p:ext uri="{BB962C8B-B14F-4D97-AF65-F5344CB8AC3E}">
        <p14:creationId xmlns:p14="http://schemas.microsoft.com/office/powerpoint/2010/main" val="29251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756" y="648364"/>
            <a:ext cx="10972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Сбор пожертвований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через сайт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1506" name="AutoShape 2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3" name="AutoShape 9" descr="Наклейка Маска Гая Фокса PNG - AVATAN 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1716" y="2886772"/>
            <a:ext cx="3330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3200" b="1" dirty="0" smtClean="0">
                <a:latin typeface="Cambria" pitchFamily="18" charset="0"/>
                <a:ea typeface="+mj-ea"/>
                <a:cs typeface="+mj-cs"/>
              </a:rPr>
              <a:t>Жертвователь</a:t>
            </a:r>
            <a:endParaRPr lang="ru-RU" sz="2800" b="1" dirty="0" smtClean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44156" y="2724194"/>
            <a:ext cx="33304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3200" b="1" dirty="0" smtClean="0">
                <a:latin typeface="Cambria" pitchFamily="18" charset="0"/>
                <a:ea typeface="+mj-ea"/>
                <a:cs typeface="+mj-cs"/>
              </a:rPr>
              <a:t>Оператор</a:t>
            </a:r>
          </a:p>
          <a:p>
            <a:pPr algn="ctr" defTabSz="914400">
              <a:spcBef>
                <a:spcPct val="0"/>
              </a:spcBef>
            </a:pPr>
            <a:r>
              <a:rPr lang="ru-RU" sz="3200" b="1" dirty="0" smtClean="0">
                <a:latin typeface="Cambria" pitchFamily="18" charset="0"/>
                <a:ea typeface="+mj-ea"/>
                <a:cs typeface="+mj-cs"/>
              </a:rPr>
              <a:t>Банк</a:t>
            </a:r>
            <a:endParaRPr lang="ru-RU" sz="2800" b="1" dirty="0" smtClean="0"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544516" y="3215635"/>
            <a:ext cx="18957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724335" y="2886772"/>
            <a:ext cx="2981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ru-RU" sz="3200" b="1" dirty="0" smtClean="0">
                <a:latin typeface="Cambria" pitchFamily="18" charset="0"/>
                <a:ea typeface="+mj-ea"/>
                <a:cs typeface="+mj-cs"/>
              </a:rPr>
              <a:t>НКО</a:t>
            </a:r>
            <a:endParaRPr lang="ru-RU" sz="2800" b="1" dirty="0" smtClean="0"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624972" y="3211917"/>
            <a:ext cx="18957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54168" y="4148466"/>
            <a:ext cx="10204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1. Договор с оператором </a:t>
            </a:r>
          </a:p>
          <a:p>
            <a:pPr lvl="0" defTabSz="91440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на перечисление пожертвований</a:t>
            </a:r>
          </a:p>
          <a:p>
            <a:pPr lvl="0" defTabSz="91440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2. Оферта для жертвователей (граждан и/или компаний) </a:t>
            </a:r>
          </a:p>
          <a:p>
            <a:pPr lvl="0" defTabSz="914400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3. Отчеты на сайте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756" y="648364"/>
            <a:ext cx="10972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Анонимность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наличные деньги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1506" name="AutoShape 2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3" name="AutoShape 9" descr="Наклейка Маска Гая Фокса PNG - AVATAN 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C:\Users\Татьяна\Desktop\63909881-8863-4c6a-910f-e177926435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8341" y="1694984"/>
            <a:ext cx="4719619" cy="4493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3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1128</Words>
  <Application>Microsoft Office PowerPoint</Application>
  <PresentationFormat>Широкоэкранный</PresentationFormat>
  <Paragraphs>168</Paragraphs>
  <Slides>33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Microsoft JhengHei UI</vt:lpstr>
      <vt:lpstr>Arial</vt:lpstr>
      <vt:lpstr>Calibri</vt:lpstr>
      <vt:lpstr>Cambria</vt:lpstr>
      <vt:lpstr>Franklin Gothic Book</vt:lpstr>
      <vt:lpstr>Miriam</vt:lpstr>
      <vt:lpstr>Trebuchet MS</vt:lpstr>
      <vt:lpstr>Тема Office</vt:lpstr>
      <vt:lpstr>Юридические аспекты  современных видов фандрайзинга (благотворительные аукционы, округление чеков за счёт пожертвований, мероприятия, организованные волонтёрами и т.д.)</vt:lpstr>
      <vt:lpstr>Презентация PowerPoint</vt:lpstr>
      <vt:lpstr>Привлечение ресурсов</vt:lpstr>
      <vt:lpstr>Пожертвование </vt:lpstr>
      <vt:lpstr>Пожертвование </vt:lpstr>
      <vt:lpstr>Пожертвование </vt:lpstr>
      <vt:lpstr>Нецелевое использование </vt:lpstr>
      <vt:lpstr>Сбор пожертвований через сайт</vt:lpstr>
      <vt:lpstr>Анонимность и наличные деньги</vt:lpstr>
      <vt:lpstr>Ящики для пожертвований</vt:lpstr>
      <vt:lpstr>Сборы на личную карту </vt:lpstr>
      <vt:lpstr>Сборы на личную карту </vt:lpstr>
      <vt:lpstr>Привлечение ресурсов от бизнеса</vt:lpstr>
      <vt:lpstr>Округление чеков</vt:lpstr>
      <vt:lpstr>Округление чеков</vt:lpstr>
      <vt:lpstr>Процент от выручки</vt:lpstr>
      <vt:lpstr>Аукционы</vt:lpstr>
      <vt:lpstr>Аукционы</vt:lpstr>
      <vt:lpstr>Лотереи</vt:lpstr>
      <vt:lpstr>Лотереи</vt:lpstr>
      <vt:lpstr>Розыгрыш подарков</vt:lpstr>
      <vt:lpstr>Волонтерский фандрайзинг (книжная барахолка)</vt:lpstr>
      <vt:lpstr>Волонтерский фандрайзинг (книжная барахолка)</vt:lpstr>
      <vt:lpstr>Продажа мерча</vt:lpstr>
      <vt:lpstr>Коммерческая деятельность</vt:lpstr>
      <vt:lpstr>Коммерческая деятельность</vt:lpstr>
      <vt:lpstr>Коммерческая деятельность</vt:lpstr>
      <vt:lpstr>Коммерческая деятельность</vt:lpstr>
      <vt:lpstr>Продажа мерча</vt:lpstr>
      <vt:lpstr>Продажа мерча</vt:lpstr>
      <vt:lpstr>Налоговая льгота для бизнеса</vt:lpstr>
      <vt:lpstr>Налоговая льгота для бизнеса</vt:lpstr>
      <vt:lpstr>Напишите мне  lawyer@nuzhnapomosh.ru</vt:lpstr>
    </vt:vector>
  </TitlesOfParts>
  <Company>CAF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регулирование порядка формирования и пополнения целевого капитала некоммерческой организации</dc:title>
  <dc:creator>Konstantin Vorobyev</dc:creator>
  <cp:lastModifiedBy>Vorobyev</cp:lastModifiedBy>
  <cp:revision>114</cp:revision>
  <dcterms:created xsi:type="dcterms:W3CDTF">2020-09-23T14:22:59Z</dcterms:created>
  <dcterms:modified xsi:type="dcterms:W3CDTF">2023-08-22T06:41:46Z</dcterms:modified>
</cp:coreProperties>
</file>