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34"/>
  </p:notesMasterIdLst>
  <p:sldIdLst>
    <p:sldId id="259" r:id="rId2"/>
    <p:sldId id="262" r:id="rId3"/>
    <p:sldId id="271" r:id="rId4"/>
    <p:sldId id="294" r:id="rId5"/>
    <p:sldId id="266" r:id="rId6"/>
    <p:sldId id="293" r:id="rId7"/>
    <p:sldId id="281" r:id="rId8"/>
    <p:sldId id="265" r:id="rId9"/>
    <p:sldId id="274" r:id="rId10"/>
    <p:sldId id="283" r:id="rId11"/>
    <p:sldId id="263" r:id="rId12"/>
    <p:sldId id="272" r:id="rId13"/>
    <p:sldId id="273" r:id="rId14"/>
    <p:sldId id="267" r:id="rId15"/>
    <p:sldId id="278" r:id="rId16"/>
    <p:sldId id="295" r:id="rId17"/>
    <p:sldId id="284" r:id="rId18"/>
    <p:sldId id="296" r:id="rId19"/>
    <p:sldId id="269" r:id="rId20"/>
    <p:sldId id="285" r:id="rId21"/>
    <p:sldId id="286" r:id="rId22"/>
    <p:sldId id="297" r:id="rId23"/>
    <p:sldId id="298" r:id="rId24"/>
    <p:sldId id="299" r:id="rId25"/>
    <p:sldId id="282" r:id="rId26"/>
    <p:sldId id="280" r:id="rId27"/>
    <p:sldId id="289" r:id="rId28"/>
    <p:sldId id="291" r:id="rId29"/>
    <p:sldId id="301" r:id="rId30"/>
    <p:sldId id="292" r:id="rId31"/>
    <p:sldId id="300" r:id="rId32"/>
    <p:sldId id="30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408" y="9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548" y="-6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E20AA-D714-4093-AE04-C555CBF5F5AF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FCE5C-91BA-4EFB-9D6A-796D8D002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43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CE5C-91BA-4EFB-9D6A-796D8D00297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36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CE5C-91BA-4EFB-9D6A-796D8D00297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05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CE5C-91BA-4EFB-9D6A-796D8D00297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516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CE5C-91BA-4EFB-9D6A-796D8D00297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3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владелец кошелька, например, забудет его номер, то никак не сможет доказать, что счет принадлежит именно ему. Все, что хранилось в кошельке, окажется потерянным навсегда.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CE5C-91BA-4EFB-9D6A-796D8D00297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424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 </a:t>
            </a:r>
            <a:r>
              <a:rPr lang="ru-RU" dirty="0" err="1" smtClean="0"/>
              <a:t>блокчейн-сетях</a:t>
            </a:r>
            <a:r>
              <a:rPr lang="ru-RU" dirty="0" smtClean="0"/>
              <a:t> покупатель и продавец актива подтверждают транзакцию с помощью криптографических ключей — специальных уникальных цифровых кодов: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CE5C-91BA-4EFB-9D6A-796D8D00297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958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therwallet.com/" TargetMode="External"/><Relationship Id="rId2" Type="http://schemas.openxmlformats.org/officeDocument/2006/relationships/hyperlink" Target="https://electrum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ustwallet.com/ru/" TargetMode="External"/><Relationship Id="rId4" Type="http://schemas.openxmlformats.org/officeDocument/2006/relationships/hyperlink" Target="https://metamask.io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nuzhnapomosh.ru/" TargetMode="External"/><Relationship Id="rId2" Type="http://schemas.openxmlformats.org/officeDocument/2006/relationships/hyperlink" Target="mailto:lawyer@nuzhnapomosh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522" y="1935042"/>
            <a:ext cx="10873798" cy="2155920"/>
          </a:xfrm>
        </p:spPr>
        <p:txBody>
          <a:bodyPr>
            <a:noAutofit/>
          </a:bodyPr>
          <a:lstStyle/>
          <a:p>
            <a:pPr algn="l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ambria" pitchFamily="18" charset="0"/>
                <a:cs typeface="Miriam" pitchFamily="34" charset="-79"/>
              </a:rPr>
              <a:t>Сбор пожертвований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mbria" pitchFamily="18" charset="0"/>
                <a:cs typeface="Miriam" pitchFamily="34" charset="-79"/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mbria" pitchFamily="18" charset="0"/>
                <a:cs typeface="Miriam" pitchFamily="34" charset="-79"/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mbria" pitchFamily="18" charset="0"/>
                <a:cs typeface="Miriam" pitchFamily="34" charset="-79"/>
              </a:rPr>
              <a:t>в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ambria" pitchFamily="18" charset="0"/>
                <a:cs typeface="Miriam" pitchFamily="34" charset="-79"/>
              </a:rPr>
              <a:t>цифровой валюте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mbria" pitchFamily="18" charset="0"/>
                <a:cs typeface="Miriam" pitchFamily="34" charset="-79"/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mbria" pitchFamily="18" charset="0"/>
                <a:cs typeface="Miriam" pitchFamily="34" charset="-79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Miriam" pitchFamily="34" charset="-79"/>
              </a:rPr>
              <a:t>(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Miriam" pitchFamily="34" charset="-79"/>
              </a:rPr>
              <a:t>практики, стандарты оформления, отчётности, риски, налогообложение, позиции государственных органов)</a:t>
            </a:r>
            <a:r>
              <a:rPr lang="ru-RU" b="1" i="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Miriam" pitchFamily="34" charset="-79"/>
              </a:rPr>
              <a:t/>
            </a:r>
            <a:br>
              <a:rPr lang="ru-RU" b="1" i="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Miriam" pitchFamily="34" charset="-79"/>
              </a:rPr>
            </a:br>
            <a:endParaRPr lang="ru-RU" b="1" dirty="0">
              <a:solidFill>
                <a:schemeClr val="accent6">
                  <a:lumMod val="75000"/>
                </a:schemeClr>
              </a:solidFill>
              <a:latin typeface="Cambria" pitchFamily="18" charset="0"/>
              <a:cs typeface="Miriam" pitchFamily="34" charset="-79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74863" y="2219794"/>
            <a:ext cx="2221607" cy="116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endParaRPr lang="ru-RU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830522" y="5048518"/>
            <a:ext cx="5943765" cy="9038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Воробьев Константин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Юрист БФ «Нужна помощь»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5602" name="AutoShape 2" descr="Файл:Bitcoin.svg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Файл:Bitcoin.svg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9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098" y="405265"/>
            <a:ext cx="109728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Российское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регулирование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5544" y="2200451"/>
            <a:ext cx="10672354" cy="3239277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800" dirty="0">
                <a:latin typeface="Cambria" panose="02040503050406030204" pitchFamily="18" charset="0"/>
              </a:rPr>
              <a:t>в России </a:t>
            </a:r>
            <a:r>
              <a:rPr lang="ru-RU" sz="2800" b="1" dirty="0">
                <a:latin typeface="Cambria" panose="02040503050406030204" pitchFamily="18" charset="0"/>
              </a:rPr>
              <a:t>не ограничены</a:t>
            </a:r>
            <a:r>
              <a:rPr lang="ru-RU" sz="2800" dirty="0">
                <a:latin typeface="Cambria" panose="02040503050406030204" pitchFamily="18" charset="0"/>
              </a:rPr>
              <a:t>:</a:t>
            </a:r>
          </a:p>
          <a:p>
            <a:r>
              <a:rPr lang="ru-RU" sz="2800" dirty="0">
                <a:latin typeface="Cambria" panose="02040503050406030204" pitchFamily="18" charset="0"/>
              </a:rPr>
              <a:t>перевод цифровой валюты с одного кошелька на другой;</a:t>
            </a:r>
          </a:p>
          <a:p>
            <a:r>
              <a:rPr lang="ru-RU" sz="2800" dirty="0">
                <a:latin typeface="Cambria" panose="02040503050406030204" pitchFamily="18" charset="0"/>
              </a:rPr>
              <a:t>купля-продажа цифровых валют;</a:t>
            </a:r>
          </a:p>
          <a:p>
            <a:r>
              <a:rPr lang="ru-RU" sz="2800" i="1" dirty="0">
                <a:latin typeface="Cambria" panose="02040503050406030204" pitchFamily="18" charset="0"/>
              </a:rPr>
              <a:t>дарение, а также пожертвование цифровых валют;</a:t>
            </a:r>
            <a:endParaRPr lang="ru-RU" sz="2800" dirty="0">
              <a:latin typeface="Cambria" panose="02040503050406030204" pitchFamily="18" charset="0"/>
            </a:endParaRPr>
          </a:p>
          <a:p>
            <a:r>
              <a:rPr lang="ru-RU" sz="2800" dirty="0">
                <a:latin typeface="Cambria" panose="02040503050406030204" pitchFamily="18" charset="0"/>
              </a:rPr>
              <a:t>распространении информации о приеме цифровой валюты в качестве пожертвований.</a:t>
            </a:r>
          </a:p>
          <a:p>
            <a:pPr marL="0" indent="0">
              <a:buNone/>
            </a:pPr>
            <a:endParaRPr lang="ru-RU" sz="2800" dirty="0" smtClean="0">
              <a:latin typeface="Cambria" pitchFamily="18" charset="0"/>
            </a:endParaRPr>
          </a:p>
          <a:p>
            <a:endParaRPr lang="ru-RU" sz="2800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2663" y="1348210"/>
            <a:ext cx="52976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Cambria" panose="02040503050406030204" pitchFamily="18" charset="0"/>
              </a:rPr>
              <a:t>Федеральный закон от 31.07.2020 N 259-ФЗ</a:t>
            </a:r>
          </a:p>
        </p:txBody>
      </p:sp>
    </p:spTree>
    <p:extLst>
      <p:ext uri="{BB962C8B-B14F-4D97-AF65-F5344CB8AC3E}">
        <p14:creationId xmlns:p14="http://schemas.microsoft.com/office/powerpoint/2010/main" val="12439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5083"/>
            <a:ext cx="109728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Проблема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юридического статуса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468880"/>
            <a:ext cx="9239794" cy="3657289"/>
          </a:xfrm>
        </p:spPr>
        <p:txBody>
          <a:bodyPr/>
          <a:lstStyle/>
          <a:p>
            <a:pPr algn="ctr"/>
            <a:r>
              <a:rPr lang="ru-RU" dirty="0" smtClean="0">
                <a:latin typeface="Cambria" pitchFamily="18" charset="0"/>
              </a:rPr>
              <a:t>Вещи</a:t>
            </a:r>
          </a:p>
          <a:p>
            <a:pPr algn="ctr"/>
            <a:r>
              <a:rPr lang="ru-RU" dirty="0" smtClean="0">
                <a:latin typeface="Cambria" pitchFamily="18" charset="0"/>
              </a:rPr>
              <a:t>Деньги</a:t>
            </a:r>
          </a:p>
          <a:p>
            <a:pPr algn="ctr"/>
            <a:r>
              <a:rPr lang="ru-RU" dirty="0" smtClean="0">
                <a:latin typeface="Cambria" pitchFamily="18" charset="0"/>
              </a:rPr>
              <a:t>Имущественные права (право требования)</a:t>
            </a:r>
          </a:p>
          <a:p>
            <a:pPr algn="ctr"/>
            <a:r>
              <a:rPr lang="ru-RU" dirty="0" smtClean="0">
                <a:latin typeface="Cambria" pitchFamily="18" charset="0"/>
              </a:rPr>
              <a:t>Иное имущество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486" y="2612889"/>
            <a:ext cx="9919063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Может ли НКО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владеть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криптовалютой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?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2148" y="1750423"/>
            <a:ext cx="10541726" cy="39707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Cambria" pitchFamily="18" charset="0"/>
              </a:rPr>
              <a:t>статья 48 ГК РФ</a:t>
            </a:r>
          </a:p>
          <a:p>
            <a:pPr>
              <a:buNone/>
            </a:pPr>
            <a:endParaRPr lang="ru-RU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Cambria" pitchFamily="18" charset="0"/>
              </a:rPr>
              <a:t>Юридическое лицо может иметь гражданские права, соответствующие целям его устава.</a:t>
            </a:r>
          </a:p>
          <a:p>
            <a:pPr marL="0" indent="0">
              <a:buNone/>
            </a:pPr>
            <a:endParaRPr lang="ru-RU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Cambria" pitchFamily="18" charset="0"/>
              </a:rPr>
              <a:t>Юридическое лицо может быть ограничено в правах лишь в случаях и в порядке, предусмотренных законом.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9600" y="418329"/>
            <a:ext cx="10972800" cy="8487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Может ли НКО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владеть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криптовалютой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?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474" y="79715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Письмо Минфина России от 28.12.2021 N 03-04-05/107093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3474" y="3497793"/>
            <a:ext cx="10972800" cy="2377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Cambria" pitchFamily="18" charset="0"/>
              </a:rPr>
              <a:t>«Учитывая отсутствие особого порядка налогообложения доходов, полученных при совершении операций с </a:t>
            </a:r>
            <a:r>
              <a:rPr lang="ru-RU" sz="2800" b="1" dirty="0" err="1" smtClean="0">
                <a:latin typeface="Cambria" pitchFamily="18" charset="0"/>
              </a:rPr>
              <a:t>криптовалютой</a:t>
            </a:r>
            <a:r>
              <a:rPr lang="ru-RU" sz="2800" dirty="0" smtClean="0">
                <a:latin typeface="Cambria" pitchFamily="18" charset="0"/>
              </a:rPr>
              <a:t>, такие доходы учитываются при определении налоговой базы по налогу на прибыль в общем порядке. </a:t>
            </a:r>
          </a:p>
          <a:p>
            <a:pPr>
              <a:buNone/>
            </a:pPr>
            <a:endParaRPr lang="ru-RU" sz="2800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84320" y="2230642"/>
            <a:ext cx="39711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Налог на прибыль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474" y="2753754"/>
            <a:ext cx="11432699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Шаг № 1 – создать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криптокошелек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Шаг № 2 – опубликовать информацию о сборе пожертвований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83474" y="45751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Как НКО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начать получать 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пожертвования в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криптовалюте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626" y="5049991"/>
            <a:ext cx="9959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E65639"/>
                </a:solidFill>
                <a:latin typeface="Leksa"/>
                <a:hlinkClick r:id="rId2"/>
              </a:rPr>
              <a:t>https</a:t>
            </a:r>
            <a:r>
              <a:rPr lang="ru-RU" sz="2000" dirty="0">
                <a:solidFill>
                  <a:srgbClr val="E65639"/>
                </a:solidFill>
                <a:latin typeface="Leksa"/>
                <a:hlinkClick r:id="rId2"/>
              </a:rPr>
              <a:t>://electrum.org</a:t>
            </a:r>
            <a:r>
              <a:rPr lang="ru-RU" sz="2000" dirty="0" smtClean="0">
                <a:solidFill>
                  <a:srgbClr val="E65639"/>
                </a:solidFill>
                <a:latin typeface="Leksa"/>
                <a:hlinkClick r:id="rId2"/>
              </a:rPr>
              <a:t>/</a:t>
            </a:r>
            <a:r>
              <a:rPr lang="ru-RU" sz="2000" dirty="0" smtClean="0">
                <a:solidFill>
                  <a:srgbClr val="302F2D"/>
                </a:solidFill>
                <a:latin typeface="Leksa"/>
              </a:rPr>
              <a:t>,</a:t>
            </a:r>
            <a:r>
              <a:rPr lang="ru-RU" sz="2000" dirty="0">
                <a:solidFill>
                  <a:srgbClr val="302F2D"/>
                </a:solidFill>
                <a:latin typeface="Leksa"/>
              </a:rPr>
              <a:t> </a:t>
            </a:r>
            <a:r>
              <a:rPr lang="ru-RU" sz="2000" dirty="0">
                <a:solidFill>
                  <a:srgbClr val="E65639"/>
                </a:solidFill>
                <a:latin typeface="Leksa"/>
                <a:hlinkClick r:id="rId3"/>
              </a:rPr>
              <a:t>https://myetherwallet.com/</a:t>
            </a:r>
            <a:r>
              <a:rPr lang="ru-RU" sz="2000" dirty="0">
                <a:solidFill>
                  <a:srgbClr val="302F2D"/>
                </a:solidFill>
                <a:latin typeface="Leksa"/>
              </a:rPr>
              <a:t>, </a:t>
            </a:r>
            <a:endParaRPr lang="ru-RU" sz="2000" dirty="0" smtClean="0">
              <a:solidFill>
                <a:srgbClr val="302F2D"/>
              </a:solidFill>
              <a:latin typeface="Leksa"/>
            </a:endParaRPr>
          </a:p>
          <a:p>
            <a:r>
              <a:rPr lang="ru-RU" sz="2000" dirty="0" smtClean="0">
                <a:solidFill>
                  <a:srgbClr val="E65639"/>
                </a:solidFill>
                <a:latin typeface="Leksa"/>
                <a:hlinkClick r:id="rId4"/>
              </a:rPr>
              <a:t>https</a:t>
            </a:r>
            <a:r>
              <a:rPr lang="ru-RU" sz="2000" dirty="0">
                <a:solidFill>
                  <a:srgbClr val="E65639"/>
                </a:solidFill>
                <a:latin typeface="Leksa"/>
                <a:hlinkClick r:id="rId4"/>
              </a:rPr>
              <a:t>://metamask.io/</a:t>
            </a:r>
            <a:r>
              <a:rPr lang="ru-RU" sz="2000" dirty="0">
                <a:solidFill>
                  <a:srgbClr val="302F2D"/>
                </a:solidFill>
                <a:latin typeface="Leksa"/>
              </a:rPr>
              <a:t>, </a:t>
            </a:r>
            <a:r>
              <a:rPr lang="ru-RU" sz="2000" dirty="0">
                <a:solidFill>
                  <a:srgbClr val="E65639"/>
                </a:solidFill>
                <a:latin typeface="Leksa"/>
                <a:hlinkClick r:id="rId5"/>
              </a:rPr>
              <a:t>https://trustwallet.com/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474" y="2351314"/>
            <a:ext cx="11432699" cy="3018971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Шаг № 1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выбрать вид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криптокошелька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Шаг № 2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 документально оформить создание кошелька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Шаг №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3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 создать кошелек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Шаг №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4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 подготовить публичную оферту о сборе пожертвований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Шаг №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5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 разработать политику хранения и использования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криптовалюты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Шаг №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6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 определить порядок финансового учета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криптовалюты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Шаг № 7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 опубликовать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подготовленные документы и информацию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о сборе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пожертвований в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криптовалюте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83474" y="45751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Как НКО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начать получать 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пожертвования в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криптовалюте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78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474" y="1600517"/>
            <a:ext cx="11432699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Правовое оформление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83474" y="45751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Как НКО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начать получать 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пожертвования в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криптовалюте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3474" y="2793668"/>
            <a:ext cx="1069412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mbria" panose="02040503050406030204" pitchFamily="18" charset="0"/>
              </a:rPr>
              <a:t>Поскольку кошелек сам по себе не содержит указания на имя владельца, важно тщательно задокументировать факт создания кошелька, на который организация будет принимать </a:t>
            </a:r>
            <a:r>
              <a:rPr lang="ru-RU" sz="2000" dirty="0" err="1" smtClean="0">
                <a:latin typeface="Cambria" pitchFamily="18" charset="0"/>
              </a:rPr>
              <a:t>криптовалюту</a:t>
            </a:r>
            <a:r>
              <a:rPr lang="ru-RU" sz="2000" dirty="0" smtClean="0">
                <a:solidFill>
                  <a:srgbClr val="302F2D"/>
                </a:solidFill>
                <a:latin typeface="Cambria" panose="02040503050406030204" pitchFamily="18" charset="0"/>
              </a:rPr>
              <a:t>:</a:t>
            </a:r>
          </a:p>
          <a:p>
            <a:endParaRPr lang="ru-RU" dirty="0">
              <a:solidFill>
                <a:srgbClr val="302F2D"/>
              </a:solidFill>
              <a:latin typeface="Leks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Cambria" pitchFamily="18" charset="0"/>
              </a:rPr>
              <a:t>приказ о создании </a:t>
            </a:r>
            <a:r>
              <a:rPr lang="ru-RU" sz="2000" dirty="0">
                <a:latin typeface="Cambria" pitchFamily="18" charset="0"/>
              </a:rPr>
              <a:t>кошелька (счета) цифровой валюты и поручении совершить нужные действия;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Cambria" pitchFamily="18" charset="0"/>
              </a:rPr>
              <a:t>отчет (акт, записку) о выполнении приказа и передаче организации данных для доступа к </a:t>
            </a:r>
            <a:r>
              <a:rPr lang="ru-RU" sz="2000" dirty="0">
                <a:latin typeface="Cambria" pitchFamily="18" charset="0"/>
              </a:rPr>
              <a:t>кошельку;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Cambria" pitchFamily="18" charset="0"/>
              </a:rPr>
              <a:t>соглашение о неразглашении данных для доступа к </a:t>
            </a:r>
            <a:r>
              <a:rPr lang="ru-RU" sz="2000" dirty="0" err="1">
                <a:latin typeface="Cambria" pitchFamily="18" charset="0"/>
              </a:rPr>
              <a:t>криптовалюте</a:t>
            </a:r>
            <a:r>
              <a:rPr lang="ru-RU" sz="2000" dirty="0" smtClean="0">
                <a:latin typeface="Cambria" pitchFamily="18" charset="0"/>
              </a:rPr>
              <a:t>.</a:t>
            </a:r>
            <a:endParaRPr lang="ru-RU" dirty="0" smtClean="0">
              <a:solidFill>
                <a:srgbClr val="302F2D"/>
              </a:solidFill>
              <a:latin typeface="Leksa"/>
            </a:endParaRPr>
          </a:p>
        </p:txBody>
      </p:sp>
    </p:spTree>
    <p:extLst>
      <p:ext uri="{BB962C8B-B14F-4D97-AF65-F5344CB8AC3E}">
        <p14:creationId xmlns:p14="http://schemas.microsoft.com/office/powerpoint/2010/main" val="30296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474" y="1600517"/>
            <a:ext cx="11432699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Правовое оформление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83474" y="45751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Как НКО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начать получать 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пожертвования в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криптовалюте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3474" y="2793668"/>
            <a:ext cx="106941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mbria" pitchFamily="18" charset="0"/>
              </a:rPr>
              <a:t>Публичная оферта о сборе пожертвований цифровой валюты</a:t>
            </a:r>
          </a:p>
          <a:p>
            <a:endParaRPr lang="ru-RU" sz="2800" dirty="0" smtClean="0">
              <a:latin typeface="Cambria" pitchFamily="18" charset="0"/>
            </a:endParaRPr>
          </a:p>
          <a:p>
            <a:endParaRPr lang="ru-RU" sz="2800" dirty="0">
              <a:solidFill>
                <a:srgbClr val="302F2D"/>
              </a:solidFill>
              <a:latin typeface="Cambria" pitchFamily="18" charset="0"/>
            </a:endParaRPr>
          </a:p>
          <a:p>
            <a:r>
              <a:rPr lang="ru-RU" sz="2800" dirty="0" smtClean="0">
                <a:latin typeface="Cambria" pitchFamily="18" charset="0"/>
              </a:rPr>
              <a:t>Соблюдение письменной формы </a:t>
            </a:r>
            <a:r>
              <a:rPr lang="ru-RU" sz="2800" dirty="0">
                <a:latin typeface="Cambria" pitchFamily="18" charset="0"/>
              </a:rPr>
              <a:t>договора, и организация сможет доказать, что полученное имущество относится к целевым поступлениям, не облагаемым налогом</a:t>
            </a:r>
            <a:endParaRPr lang="ru-RU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2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223" y="653460"/>
            <a:ext cx="109728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Проблемные аспекты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0835" y="2318663"/>
            <a:ext cx="7698377" cy="34420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Cambria" pitchFamily="18" charset="0"/>
              </a:rPr>
              <a:t>1) учет</a:t>
            </a:r>
          </a:p>
          <a:p>
            <a:pPr>
              <a:buNone/>
            </a:pPr>
            <a:r>
              <a:rPr lang="ru-RU" sz="3600" dirty="0" smtClean="0">
                <a:latin typeface="Cambria" pitchFamily="18" charset="0"/>
              </a:rPr>
              <a:t>2) налогообложение</a:t>
            </a:r>
          </a:p>
          <a:p>
            <a:pPr>
              <a:buNone/>
            </a:pPr>
            <a:r>
              <a:rPr lang="ru-RU" sz="3600" dirty="0" smtClean="0">
                <a:latin typeface="Cambria" pitchFamily="18" charset="0"/>
              </a:rPr>
              <a:t>3) публичность и прозрачность</a:t>
            </a:r>
          </a:p>
          <a:p>
            <a:pPr>
              <a:buNone/>
            </a:pPr>
            <a:r>
              <a:rPr lang="ru-RU" sz="3600" dirty="0" smtClean="0">
                <a:latin typeface="Cambria" pitchFamily="18" charset="0"/>
              </a:rPr>
              <a:t>4) использование</a:t>
            </a:r>
          </a:p>
          <a:p>
            <a:pPr>
              <a:buNone/>
            </a:pPr>
            <a:r>
              <a:rPr lang="ru-RU" sz="3600" dirty="0" smtClean="0">
                <a:latin typeface="Cambria" pitchFamily="18" charset="0"/>
              </a:rPr>
              <a:t>5) отчетность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663" y="1228228"/>
            <a:ext cx="109728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Что такое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криптовалюта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?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3" name="Picture 5" descr="C:\Users\Татьяна\Desktop\Bitcoin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9229" y="2690949"/>
            <a:ext cx="3383280" cy="3383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165" y="1877991"/>
            <a:ext cx="11432699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Прозрачность и публичность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83474" y="45751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Как НКО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начать получать 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пожертвования в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криптовалюте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2805" y="3195163"/>
            <a:ext cx="111934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solidFill>
                  <a:srgbClr val="302F2D"/>
                </a:solidFill>
                <a:latin typeface="Cambria" panose="02040503050406030204" pitchFamily="18" charset="0"/>
              </a:rPr>
              <a:t>Информация на </a:t>
            </a:r>
            <a:r>
              <a:rPr lang="ru-RU" sz="2400" dirty="0">
                <a:solidFill>
                  <a:srgbClr val="302F2D"/>
                </a:solidFill>
                <a:latin typeface="Cambria" panose="02040503050406030204" pitchFamily="18" charset="0"/>
              </a:rPr>
              <a:t>сайте некоммерческой </a:t>
            </a:r>
            <a:r>
              <a:rPr lang="ru-RU" sz="2400" dirty="0" smtClean="0">
                <a:solidFill>
                  <a:srgbClr val="302F2D"/>
                </a:solidFill>
                <a:latin typeface="Cambria" panose="02040503050406030204" pitchFamily="18" charset="0"/>
              </a:rPr>
              <a:t>организации: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302F2D"/>
                </a:solidFill>
                <a:latin typeface="Cambria" panose="02040503050406030204" pitchFamily="18" charset="0"/>
              </a:rPr>
              <a:t>как </a:t>
            </a:r>
            <a:r>
              <a:rPr lang="ru-RU" sz="2400" dirty="0">
                <a:solidFill>
                  <a:srgbClr val="302F2D"/>
                </a:solidFill>
                <a:latin typeface="Cambria" panose="02040503050406030204" pitchFamily="18" charset="0"/>
              </a:rPr>
              <a:t>хранится </a:t>
            </a:r>
            <a:r>
              <a:rPr lang="ru-RU" sz="2400" dirty="0" err="1">
                <a:solidFill>
                  <a:srgbClr val="302F2D"/>
                </a:solidFill>
                <a:latin typeface="Cambria" panose="02040503050406030204" pitchFamily="18" charset="0"/>
              </a:rPr>
              <a:t>криптовалюта</a:t>
            </a:r>
            <a:r>
              <a:rPr lang="ru-RU" sz="2400" dirty="0">
                <a:solidFill>
                  <a:srgbClr val="302F2D"/>
                </a:solidFill>
                <a:latin typeface="Cambria" panose="02040503050406030204" pitchFamily="18" charset="0"/>
              </a:rPr>
              <a:t> (конкретное название кошелька, его вид, а также используемые приложения, программы для доступа к кошельку</a:t>
            </a:r>
            <a:r>
              <a:rPr lang="ru-RU" sz="2400" dirty="0" smtClean="0">
                <a:solidFill>
                  <a:srgbClr val="302F2D"/>
                </a:solidFill>
                <a:latin typeface="Cambria" panose="02040503050406030204" pitchFamily="18" charset="0"/>
              </a:rPr>
              <a:t>);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302F2D"/>
                </a:solidFill>
                <a:latin typeface="Cambria" panose="02040503050406030204" pitchFamily="18" charset="0"/>
              </a:rPr>
              <a:t>какие </a:t>
            </a:r>
            <a:r>
              <a:rPr lang="ru-RU" sz="2400" dirty="0">
                <a:solidFill>
                  <a:srgbClr val="302F2D"/>
                </a:solidFill>
                <a:latin typeface="Cambria" panose="02040503050406030204" pitchFamily="18" charset="0"/>
              </a:rPr>
              <a:t>меры предприняты для защиты кошелька от неправомерного доступа третьих </a:t>
            </a:r>
            <a:r>
              <a:rPr lang="ru-RU" sz="2400" dirty="0" smtClean="0">
                <a:solidFill>
                  <a:srgbClr val="302F2D"/>
                </a:solidFill>
                <a:latin typeface="Cambria" panose="02040503050406030204" pitchFamily="18" charset="0"/>
              </a:rPr>
              <a:t>лиц;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302F2D"/>
                </a:solidFill>
                <a:latin typeface="Cambria" panose="02040503050406030204" pitchFamily="18" charset="0"/>
              </a:rPr>
              <a:t>какая </a:t>
            </a:r>
            <a:r>
              <a:rPr lang="ru-RU" sz="2400" dirty="0">
                <a:solidFill>
                  <a:srgbClr val="302F2D"/>
                </a:solidFill>
                <a:latin typeface="Cambria" panose="02040503050406030204" pitchFamily="18" charset="0"/>
              </a:rPr>
              <a:t>принята политика использования </a:t>
            </a:r>
            <a:r>
              <a:rPr lang="ru-RU" sz="2400" dirty="0" err="1" smtClean="0">
                <a:solidFill>
                  <a:srgbClr val="302F2D"/>
                </a:solidFill>
                <a:latin typeface="Cambria" panose="02040503050406030204" pitchFamily="18" charset="0"/>
              </a:rPr>
              <a:t>криптовалюты</a:t>
            </a:r>
            <a:r>
              <a:rPr lang="ru-RU" sz="2400" dirty="0" smtClean="0">
                <a:solidFill>
                  <a:srgbClr val="302F2D"/>
                </a:solidFill>
                <a:latin typeface="Cambria" panose="02040503050406030204" pitchFamily="18" charset="0"/>
              </a:rPr>
              <a:t>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302F2D"/>
                </a:solidFill>
                <a:latin typeface="Cambria" panose="02040503050406030204" pitchFamily="18" charset="0"/>
              </a:rPr>
              <a:t>сколько </a:t>
            </a:r>
            <a:r>
              <a:rPr lang="ru-RU" sz="2400" dirty="0" err="1">
                <a:solidFill>
                  <a:srgbClr val="302F2D"/>
                </a:solidFill>
                <a:latin typeface="Cambria" panose="02040503050406030204" pitchFamily="18" charset="0"/>
              </a:rPr>
              <a:t>криптовалюты</a:t>
            </a:r>
            <a:r>
              <a:rPr lang="ru-RU" sz="2400" dirty="0">
                <a:solidFill>
                  <a:srgbClr val="302F2D"/>
                </a:solidFill>
                <a:latin typeface="Cambria" panose="02040503050406030204" pitchFamily="18" charset="0"/>
              </a:rPr>
              <a:t> уже получено, какие операции с ней совершены, сколько и как использовано в рамках уставной деятельности (отчетность).</a:t>
            </a:r>
            <a:endParaRPr lang="ru-RU" sz="2400" b="0" i="0" dirty="0">
              <a:solidFill>
                <a:srgbClr val="302F2D"/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83474" y="45751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Как НКО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начать получать 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пожертвования в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криптовалюте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3524" y="1600517"/>
            <a:ext cx="114326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Использование пожертвований в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криптовалюте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4882" y="3080303"/>
            <a:ext cx="104934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Cambria" pitchFamily="18" charset="0"/>
              </a:rPr>
              <a:t>Бухгалтерский учет</a:t>
            </a:r>
            <a:r>
              <a:rPr lang="ru-RU" sz="2800" dirty="0">
                <a:solidFill>
                  <a:prstClr val="black"/>
                </a:solidFill>
                <a:latin typeface="Cambria" pitchFamily="18" charset="0"/>
              </a:rPr>
              <a:t>: </a:t>
            </a:r>
            <a:r>
              <a:rPr lang="ru-RU" sz="2800" dirty="0" err="1">
                <a:solidFill>
                  <a:prstClr val="black"/>
                </a:solidFill>
                <a:latin typeface="Cambria" pitchFamily="18" charset="0"/>
              </a:rPr>
              <a:t>криптовалюта</a:t>
            </a:r>
            <a:r>
              <a:rPr lang="ru-RU" sz="2800" dirty="0">
                <a:solidFill>
                  <a:prstClr val="black"/>
                </a:solidFill>
                <a:latin typeface="Cambria" pitchFamily="18" charset="0"/>
              </a:rPr>
              <a:t> может быть учтена в  составе запасов, финансовых вложений или нематериальных активов, исходя из цели получения имущества.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1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83474" y="45751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Как НКО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начать получать 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пожертвования в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криптовалюте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3524" y="1600517"/>
            <a:ext cx="114326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Использование пожертвований в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криптовалюте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4882" y="3080303"/>
            <a:ext cx="104934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Cambria" pitchFamily="18" charset="0"/>
              </a:rPr>
              <a:t>Долговременное хранение </a:t>
            </a:r>
            <a:r>
              <a:rPr lang="ru-RU" sz="2800" dirty="0" err="1" smtClean="0">
                <a:solidFill>
                  <a:prstClr val="black"/>
                </a:solidFill>
                <a:latin typeface="Cambria" pitchFamily="18" charset="0"/>
              </a:rPr>
              <a:t>криптовалюты</a:t>
            </a:r>
            <a:endParaRPr lang="ru-RU" sz="2800" dirty="0" smtClean="0">
              <a:solidFill>
                <a:prstClr val="black"/>
              </a:solidFill>
              <a:latin typeface="Cambria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Cambria" pitchFamily="18" charset="0"/>
              </a:rPr>
              <a:t>Регулярная продажа</a:t>
            </a:r>
            <a:endParaRPr lang="ru-RU" sz="2800" dirty="0">
              <a:solidFill>
                <a:prstClr val="black"/>
              </a:solidFill>
              <a:latin typeface="Cambria" pitchFamily="18" charset="0"/>
            </a:endParaRPr>
          </a:p>
          <a:p>
            <a:endParaRPr lang="ru-RU" sz="2800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83474" y="45751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Как НКО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начать получать 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пожертвования в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криптовалюте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3524" y="1600517"/>
            <a:ext cx="114326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Использование пожертвований в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криптовалюте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3524" y="2848075"/>
            <a:ext cx="104934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Cambria" pitchFamily="18" charset="0"/>
              </a:rPr>
              <a:t>Продажа </a:t>
            </a:r>
            <a:r>
              <a:rPr lang="ru-RU" sz="2800" dirty="0" err="1">
                <a:solidFill>
                  <a:prstClr val="black"/>
                </a:solidFill>
                <a:latin typeface="Cambria" pitchFamily="18" charset="0"/>
              </a:rPr>
              <a:t>криптовалюты</a:t>
            </a:r>
            <a:r>
              <a:rPr lang="ru-RU" sz="2800" dirty="0">
                <a:solidFill>
                  <a:prstClr val="black"/>
                </a:solidFill>
                <a:latin typeface="Cambria" pitchFamily="18" charset="0"/>
              </a:rPr>
              <a:t> должна производиться при условии зачисления денежных средств на расчетный счет организации, а также подписания договора купли-продажи, в котором необходимо отразить название </a:t>
            </a:r>
            <a:r>
              <a:rPr lang="ru-RU" sz="2800" dirty="0" err="1">
                <a:solidFill>
                  <a:prstClr val="black"/>
                </a:solidFill>
                <a:latin typeface="Cambria" pitchFamily="18" charset="0"/>
              </a:rPr>
              <a:t>криптовалюты</a:t>
            </a:r>
            <a:r>
              <a:rPr lang="ru-RU" sz="2800" dirty="0">
                <a:solidFill>
                  <a:prstClr val="black"/>
                </a:solidFill>
                <a:latin typeface="Cambria" pitchFamily="18" charset="0"/>
              </a:rPr>
              <a:t>, ее количество, стоимость, сроки и порядок ее передачи, а также адреса кошельков сторон</a:t>
            </a:r>
            <a:r>
              <a:rPr lang="ru-RU" sz="2800" dirty="0" smtClean="0">
                <a:solidFill>
                  <a:prstClr val="black"/>
                </a:solidFill>
                <a:latin typeface="Cambria" pitchFamily="18" charset="0"/>
              </a:rPr>
              <a:t>.</a:t>
            </a:r>
          </a:p>
          <a:p>
            <a:endParaRPr lang="ru-RU" sz="2800" dirty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ru-RU" sz="2800" dirty="0" smtClean="0">
                <a:solidFill>
                  <a:prstClr val="black"/>
                </a:solidFill>
                <a:latin typeface="Cambria" pitchFamily="18" charset="0"/>
              </a:rPr>
              <a:t>Альтернатива: </a:t>
            </a:r>
            <a:r>
              <a:rPr lang="ru-RU" sz="2800" dirty="0" err="1" smtClean="0">
                <a:solidFill>
                  <a:prstClr val="black"/>
                </a:solidFill>
                <a:latin typeface="Cambria" pitchFamily="18" charset="0"/>
              </a:rPr>
              <a:t>криптобиржи</a:t>
            </a:r>
            <a:r>
              <a:rPr lang="ru-RU" sz="2800" dirty="0" smtClean="0">
                <a:solidFill>
                  <a:prstClr val="black"/>
                </a:solidFill>
                <a:latin typeface="Cambria" pitchFamily="18" charset="0"/>
              </a:rPr>
              <a:t>, </a:t>
            </a:r>
            <a:r>
              <a:rPr lang="ru-RU" sz="2800" dirty="0" err="1" smtClean="0">
                <a:solidFill>
                  <a:prstClr val="black"/>
                </a:solidFill>
                <a:latin typeface="Cambria" pitchFamily="18" charset="0"/>
              </a:rPr>
              <a:t>криптообменники</a:t>
            </a:r>
            <a:endParaRPr lang="ru-RU" sz="2800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9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83474" y="45751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Налоги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3524" y="1600517"/>
            <a:ext cx="114326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Пожертвования цифровой валюты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относится к целевым поступлениям, поэтому не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облагаются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налогом.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9637" y="3123847"/>
            <a:ext cx="114326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Денежные </a:t>
            </a: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средства от продажи имущества, полученного в качестве пожертвования, являются доходами некоммерческой организации.</a:t>
            </a:r>
            <a:endParaRPr lang="ru-RU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endParaRPr lang="ru-RU" sz="2000" dirty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При </a:t>
            </a: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реализации имущества, полученного в виде пожертвования, расходы в отношении такого имущества для целей налогообложения налогом на прибыль признаются равными нулю. </a:t>
            </a:r>
            <a:endParaRPr lang="ru-RU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endParaRPr lang="ru-RU" sz="2000" dirty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Это </a:t>
            </a: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означает, что при </a:t>
            </a:r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их продаже </a:t>
            </a: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полученный доход в полном объеме облагается налогом на прибыль (либо налогом в рамках применения упрощенной системы налогообложения</a:t>
            </a:r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).</a:t>
            </a:r>
          </a:p>
          <a:p>
            <a:endParaRPr lang="ru-RU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Письмо </a:t>
            </a: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Минфина России № 03-03-06/3/27355 от 17 апреля 2019 года</a:t>
            </a:r>
          </a:p>
        </p:txBody>
      </p:sp>
    </p:spTree>
    <p:extLst>
      <p:ext uri="{BB962C8B-B14F-4D97-AF65-F5344CB8AC3E}">
        <p14:creationId xmlns:p14="http://schemas.microsoft.com/office/powerpoint/2010/main" val="7857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411" y="1724614"/>
            <a:ext cx="109728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Происхождение средств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022" y="3344092"/>
            <a:ext cx="10602685" cy="236406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Cambria" pitchFamily="18" charset="0"/>
              </a:rPr>
              <a:t>Проверка банком доходов на соответствие с требованиями закона «О противодействии легализации (отмыванию) доходов, полученных преступным путем, и финансированию терроризма». </a:t>
            </a:r>
          </a:p>
          <a:p>
            <a:pPr algn="ctr">
              <a:buNone/>
            </a:pPr>
            <a:endParaRPr lang="ru-RU" sz="24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Cambria" pitchFamily="18" charset="0"/>
              </a:rPr>
              <a:t>Для </a:t>
            </a:r>
            <a:r>
              <a:rPr lang="ru-RU" sz="2400" dirty="0" err="1" smtClean="0">
                <a:latin typeface="Cambria" pitchFamily="18" charset="0"/>
              </a:rPr>
              <a:t>физлиц</a:t>
            </a:r>
            <a:r>
              <a:rPr lang="ru-RU" sz="2400" dirty="0" smtClean="0">
                <a:latin typeface="Cambria" pitchFamily="18" charset="0"/>
              </a:rPr>
              <a:t> — </a:t>
            </a:r>
            <a:r>
              <a:rPr lang="en-US" sz="2400" dirty="0" smtClean="0">
                <a:latin typeface="Cambria" pitchFamily="18" charset="0"/>
              </a:rPr>
              <a:t>&gt; </a:t>
            </a:r>
            <a:r>
              <a:rPr lang="ru-RU" sz="2400" b="1" dirty="0" smtClean="0">
                <a:latin typeface="Cambria" pitchFamily="18" charset="0"/>
              </a:rPr>
              <a:t>600 тысяч</a:t>
            </a:r>
            <a:r>
              <a:rPr lang="ru-RU" sz="2400" dirty="0" smtClean="0">
                <a:latin typeface="Cambria" pitchFamily="18" charset="0"/>
              </a:rPr>
              <a:t>, для НКО — </a:t>
            </a:r>
            <a:r>
              <a:rPr lang="ru-RU" sz="2400" b="1" dirty="0" smtClean="0">
                <a:latin typeface="Cambria" pitchFamily="18" charset="0"/>
              </a:rPr>
              <a:t>любые операции вне зависимости от суммы.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5751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Риски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474" y="535895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Планируемое регулирование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криптовалюты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846" y="2142309"/>
            <a:ext cx="91178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mbria" pitchFamily="18" charset="0"/>
              </a:rPr>
              <a:t>Все операции с </a:t>
            </a:r>
            <a:r>
              <a:rPr lang="ru-RU" sz="2800" dirty="0" err="1" smtClean="0">
                <a:latin typeface="Cambria" pitchFamily="18" charset="0"/>
              </a:rPr>
              <a:t>криптовалютами</a:t>
            </a:r>
            <a:r>
              <a:rPr lang="ru-RU" sz="2800" dirty="0" smtClean="0">
                <a:latin typeface="Cambria" pitchFamily="18" charset="0"/>
              </a:rPr>
              <a:t> будут проходит через банки, которые будут:</a:t>
            </a:r>
          </a:p>
          <a:p>
            <a:endParaRPr lang="ru-RU" sz="28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</a:rPr>
              <a:t> идентифицировать лиц, как при стандартных финансовых расчетах;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</a:rPr>
              <a:t>проверять операции с цифровой валютой в целях выявления возможной связи с незаконной деятельностью;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</a:rPr>
              <a:t>контролировать дальнейшее движение средств.</a:t>
            </a:r>
            <a:endParaRPr lang="ru-RU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Позиции государственных органов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919729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Министерство юстиции Российской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Федерации</a:t>
            </a:r>
          </a:p>
          <a:p>
            <a:pPr>
              <a:spcBef>
                <a:spcPct val="0"/>
              </a:spcBef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Федеральная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налоговая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служба</a:t>
            </a:r>
          </a:p>
          <a:p>
            <a:pPr>
              <a:spcBef>
                <a:spcPct val="0"/>
              </a:spcBef>
            </a:pP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ru-RU" sz="28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Легально ли получать и использовать </a:t>
            </a:r>
            <a:r>
              <a:rPr lang="ru-RU" sz="28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криптовалюту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?</a:t>
            </a:r>
          </a:p>
          <a:p>
            <a:pPr>
              <a:spcBef>
                <a:spcPct val="0"/>
              </a:spcBef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Может ли </a:t>
            </a:r>
            <a:r>
              <a:rPr lang="ru-RU" sz="28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криптовалюта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 быть целевым поступлением и не подлежать обложению налогом?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2157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Позиции государственных органов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1657" y="1616196"/>
            <a:ext cx="10972800" cy="158410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Министерство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юстиции Российской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Федерации</a:t>
            </a:r>
          </a:p>
          <a:p>
            <a:pPr>
              <a:spcBef>
                <a:spcPct val="0"/>
              </a:spcBef>
            </a:pP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ru-RU" sz="28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6570" y="2567904"/>
            <a:ext cx="107623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mbria" panose="02040503050406030204" pitchFamily="18" charset="0"/>
              </a:rPr>
              <a:t>Особенность </a:t>
            </a:r>
            <a:r>
              <a:rPr lang="ru-RU" sz="2000" dirty="0" smtClean="0">
                <a:latin typeface="Cambria" panose="02040503050406030204" pitchFamily="18" charset="0"/>
              </a:rPr>
              <a:t>благотворительных организаций </a:t>
            </a:r>
            <a:r>
              <a:rPr lang="ru-RU" sz="2000" dirty="0">
                <a:latin typeface="Cambria" panose="02040503050406030204" pitchFamily="18" charset="0"/>
              </a:rPr>
              <a:t>состоит в том, что их </a:t>
            </a:r>
            <a:r>
              <a:rPr lang="ru-RU" sz="2000" dirty="0" smtClean="0">
                <a:latin typeface="Cambria" panose="02040503050406030204" pitchFamily="18" charset="0"/>
              </a:rPr>
              <a:t>деятельность осуществляется </a:t>
            </a:r>
            <a:r>
              <a:rPr lang="ru-RU" sz="2000" dirty="0">
                <a:latin typeface="Cambria" panose="02040503050406030204" pitchFamily="18" charset="0"/>
              </a:rPr>
              <a:t>в рамках уставных целей и видов </a:t>
            </a:r>
            <a:r>
              <a:rPr lang="ru-RU" sz="2000" dirty="0" smtClean="0">
                <a:latin typeface="Cambria" panose="02040503050406030204" pitchFamily="18" charset="0"/>
              </a:rPr>
              <a:t>деятельности, определенных уставами.</a:t>
            </a:r>
          </a:p>
          <a:p>
            <a:endParaRPr lang="ru-RU" sz="2000" dirty="0">
              <a:latin typeface="Cambria" panose="02040503050406030204" pitchFamily="18" charset="0"/>
            </a:endParaRPr>
          </a:p>
          <a:p>
            <a:r>
              <a:rPr lang="ru-RU" sz="2000" dirty="0" smtClean="0">
                <a:latin typeface="Cambria" panose="02040503050406030204" pitchFamily="18" charset="0"/>
              </a:rPr>
              <a:t>С </a:t>
            </a:r>
            <a:r>
              <a:rPr lang="ru-RU" sz="2000" dirty="0">
                <a:latin typeface="Cambria" panose="02040503050406030204" pitchFamily="18" charset="0"/>
              </a:rPr>
              <a:t>учетом статьи 15 Закона </a:t>
            </a:r>
            <a:r>
              <a:rPr lang="ru-RU" sz="2000" dirty="0" err="1">
                <a:latin typeface="Cambria" panose="02040503050406030204" pitchFamily="18" charset="0"/>
              </a:rPr>
              <a:t>No</a:t>
            </a:r>
            <a:r>
              <a:rPr lang="ru-RU" sz="2000" dirty="0">
                <a:latin typeface="Cambria" panose="02040503050406030204" pitchFamily="18" charset="0"/>
              </a:rPr>
              <a:t> 135-ФЗ одним из </a:t>
            </a:r>
            <a:r>
              <a:rPr lang="ru-RU" sz="2000" dirty="0" smtClean="0">
                <a:latin typeface="Cambria" panose="02040503050406030204" pitchFamily="18" charset="0"/>
              </a:rPr>
              <a:t>возможных источников </a:t>
            </a:r>
            <a:r>
              <a:rPr lang="ru-RU" sz="2000" dirty="0">
                <a:latin typeface="Cambria" panose="02040503050406030204" pitchFamily="18" charset="0"/>
              </a:rPr>
              <a:t>формирования имущества благотворительных </a:t>
            </a:r>
            <a:r>
              <a:rPr lang="ru-RU" sz="2000" dirty="0" smtClean="0">
                <a:latin typeface="Cambria" panose="02040503050406030204" pitchFamily="18" charset="0"/>
              </a:rPr>
              <a:t>организаций являются </a:t>
            </a:r>
            <a:r>
              <a:rPr lang="ru-RU" sz="2000" dirty="0">
                <a:latin typeface="Cambria" panose="02040503050406030204" pitchFamily="18" charset="0"/>
              </a:rPr>
              <a:t>благотворительные пожертвования, в том числе </a:t>
            </a:r>
            <a:r>
              <a:rPr lang="ru-RU" sz="2000" dirty="0" smtClean="0">
                <a:latin typeface="Cambria" panose="02040503050406030204" pitchFamily="18" charset="0"/>
              </a:rPr>
              <a:t>носящие целевой </a:t>
            </a:r>
            <a:r>
              <a:rPr lang="ru-RU" sz="2000" dirty="0">
                <a:latin typeface="Cambria" panose="02040503050406030204" pitchFamily="18" charset="0"/>
              </a:rPr>
              <a:t>характер, предоставляемые гражданами и юридическими </a:t>
            </a:r>
            <a:r>
              <a:rPr lang="ru-RU" sz="2000" dirty="0" smtClean="0">
                <a:latin typeface="Cambria" panose="02040503050406030204" pitchFamily="18" charset="0"/>
              </a:rPr>
              <a:t>лицами в </a:t>
            </a:r>
            <a:r>
              <a:rPr lang="ru-RU" sz="2000" dirty="0">
                <a:latin typeface="Cambria" panose="02040503050406030204" pitchFamily="18" charset="0"/>
              </a:rPr>
              <a:t>денежной или натуральной </a:t>
            </a:r>
            <a:r>
              <a:rPr lang="ru-RU" sz="2000" dirty="0" smtClean="0">
                <a:latin typeface="Cambria" panose="02040503050406030204" pitchFamily="18" charset="0"/>
              </a:rPr>
              <a:t>форме.</a:t>
            </a:r>
          </a:p>
          <a:p>
            <a:endParaRPr lang="ru-RU" sz="2000" dirty="0">
              <a:latin typeface="Cambria" panose="02040503050406030204" pitchFamily="18" charset="0"/>
            </a:endParaRPr>
          </a:p>
          <a:p>
            <a:r>
              <a:rPr lang="ru-RU" sz="2000" dirty="0" smtClean="0">
                <a:latin typeface="Cambria" panose="02040503050406030204" pitchFamily="18" charset="0"/>
              </a:rPr>
              <a:t>Исходя </a:t>
            </a:r>
            <a:r>
              <a:rPr lang="ru-RU" sz="2000" dirty="0">
                <a:latin typeface="Cambria" panose="02040503050406030204" pitchFamily="18" charset="0"/>
              </a:rPr>
              <a:t>из изложенного, возможность </a:t>
            </a:r>
            <a:r>
              <a:rPr lang="ru-RU" sz="2000" dirty="0" smtClean="0">
                <a:latin typeface="Cambria" panose="02040503050406030204" pitchFamily="18" charset="0"/>
              </a:rPr>
              <a:t>пожертвования благотворительным </a:t>
            </a:r>
            <a:r>
              <a:rPr lang="ru-RU" sz="2000" dirty="0">
                <a:latin typeface="Cambria" panose="02040503050406030204" pitchFamily="18" charset="0"/>
              </a:rPr>
              <a:t>организациям в форме </a:t>
            </a:r>
            <a:r>
              <a:rPr lang="ru-RU" sz="2000" dirty="0" err="1">
                <a:latin typeface="Cambria" panose="02040503050406030204" pitchFamily="18" charset="0"/>
              </a:rPr>
              <a:t>криптовалюты</a:t>
            </a:r>
            <a:r>
              <a:rPr lang="ru-RU" sz="2000" dirty="0"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действующим законодательством </a:t>
            </a:r>
            <a:r>
              <a:rPr lang="ru-RU" sz="2000" dirty="0">
                <a:latin typeface="Cambria" panose="02040503050406030204" pitchFamily="18" charset="0"/>
              </a:rPr>
              <a:t>не урегулирована.</a:t>
            </a:r>
          </a:p>
        </p:txBody>
      </p:sp>
    </p:spTree>
    <p:extLst>
      <p:ext uri="{BB962C8B-B14F-4D97-AF65-F5344CB8AC3E}">
        <p14:creationId xmlns:p14="http://schemas.microsoft.com/office/powerpoint/2010/main" val="1133621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Позиции государственных органов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112" y="3004456"/>
            <a:ext cx="11212288" cy="287382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Управление Минюста по Татарстану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–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 не разъясняем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Управление Минюста по Санкт-Петербургу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– все источники формирования имущества указаны в статье 25 закона об НКО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ru-RU" sz="28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Управление Минюста по Москве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– возможность пожертвования благотворительным организациям в форме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криптовалюты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 действующим законодательством не урегулирована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ru-RU" sz="28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8741" y="4527333"/>
            <a:ext cx="107623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" panose="02040503050406030204" pitchFamily="18" charset="0"/>
              </a:rPr>
              <a:t>.</a:t>
            </a:r>
            <a:endParaRPr lang="ru-RU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5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428" y="2245542"/>
            <a:ext cx="4011084" cy="116205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Что такое </a:t>
            </a:r>
            <a:r>
              <a:rPr lang="ru-RU" sz="40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криптовалюта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?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60125" y="4137801"/>
            <a:ext cx="63311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Cambria" pitchFamily="18" charset="0"/>
              </a:rPr>
              <a:t>цифровой код, который передается внутри системы распределенного реестра;</a:t>
            </a:r>
          </a:p>
          <a:p>
            <a:pPr algn="ctr"/>
            <a:r>
              <a:rPr lang="ru-RU" sz="2200" dirty="0" smtClean="0">
                <a:latin typeface="Cambria" pitchFamily="18" charset="0"/>
              </a:rPr>
              <a:t>история всех операций записана в </a:t>
            </a:r>
            <a:r>
              <a:rPr lang="ru-RU" sz="2200" dirty="0" err="1" smtClean="0">
                <a:latin typeface="Cambria" pitchFamily="18" charset="0"/>
              </a:rPr>
              <a:t>блокчейне</a:t>
            </a:r>
            <a:r>
              <a:rPr lang="ru-RU" sz="2200" dirty="0" smtClean="0">
                <a:latin typeface="Cambria" pitchFamily="18" charset="0"/>
              </a:rPr>
              <a:t> и распределена по всем участникам сети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354562" y="2585186"/>
            <a:ext cx="624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циф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po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вы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e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д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e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н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e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жны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e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e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диницы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251268" y="587829"/>
            <a:ext cx="0" cy="563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737339" y="1271843"/>
            <a:ext cx="3267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цифровая валюта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Позиции государственных органов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8457" y="1012434"/>
            <a:ext cx="10972800" cy="8104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Министерство финансов Российской Федерации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57" y="1822841"/>
            <a:ext cx="1111794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mbria" panose="02040503050406030204" pitchFamily="18" charset="0"/>
              </a:rPr>
              <a:t>Федеральным законом </a:t>
            </a:r>
            <a:r>
              <a:rPr lang="ru-RU" sz="2000" dirty="0" smtClean="0">
                <a:latin typeface="Cambria" panose="02040503050406030204" pitchFamily="18" charset="0"/>
              </a:rPr>
              <a:t>«</a:t>
            </a:r>
            <a:r>
              <a:rPr lang="ru-RU" sz="2000" dirty="0">
                <a:latin typeface="Cambria" panose="02040503050406030204" pitchFamily="18" charset="0"/>
              </a:rPr>
              <a:t>О </a:t>
            </a:r>
            <a:r>
              <a:rPr lang="ru-RU" sz="2000" dirty="0" smtClean="0">
                <a:latin typeface="Cambria" panose="02040503050406030204" pitchFamily="18" charset="0"/>
              </a:rPr>
              <a:t>цифровых финансовых </a:t>
            </a:r>
            <a:r>
              <a:rPr lang="ru-RU" sz="2000" dirty="0">
                <a:latin typeface="Cambria" panose="02040503050406030204" pitchFamily="18" charset="0"/>
              </a:rPr>
              <a:t>активах, цифровой </a:t>
            </a:r>
            <a:r>
              <a:rPr lang="ru-RU" sz="2000" dirty="0" smtClean="0">
                <a:latin typeface="Cambria" panose="02040503050406030204" pitchFamily="18" charset="0"/>
              </a:rPr>
              <a:t>валюте» регулируются </a:t>
            </a:r>
            <a:r>
              <a:rPr lang="ru-RU" sz="2000" dirty="0">
                <a:latin typeface="Cambria" panose="02040503050406030204" pitchFamily="18" charset="0"/>
              </a:rPr>
              <a:t>отношения, возникающие, в том числе при </a:t>
            </a:r>
            <a:r>
              <a:rPr lang="ru-RU" sz="2000" dirty="0" smtClean="0">
                <a:latin typeface="Cambria" panose="02040503050406030204" pitchFamily="18" charset="0"/>
              </a:rPr>
              <a:t>обороте цифровой </a:t>
            </a:r>
            <a:r>
              <a:rPr lang="ru-RU" sz="2000" dirty="0">
                <a:latin typeface="Cambria" panose="02040503050406030204" pitchFamily="18" charset="0"/>
              </a:rPr>
              <a:t>валюты в Российской Федерации.</a:t>
            </a:r>
          </a:p>
          <a:p>
            <a:endParaRPr lang="ru-RU" sz="2000" dirty="0">
              <a:latin typeface="Cambria" panose="02040503050406030204" pitchFamily="18" charset="0"/>
            </a:endParaRPr>
          </a:p>
          <a:p>
            <a:r>
              <a:rPr lang="ru-RU" sz="2000" dirty="0" smtClean="0">
                <a:latin typeface="Cambria" panose="02040503050406030204" pitchFamily="18" charset="0"/>
              </a:rPr>
              <a:t>В </a:t>
            </a:r>
            <a:r>
              <a:rPr lang="ru-RU" sz="2000" dirty="0">
                <a:latin typeface="Cambria" panose="02040503050406030204" pitchFamily="18" charset="0"/>
              </a:rPr>
              <a:t>соответствии со статьей 14 Федерального закона </a:t>
            </a:r>
            <a:r>
              <a:rPr lang="ru-RU" sz="2000" dirty="0" err="1">
                <a:latin typeface="Cambria" panose="02040503050406030204" pitchFamily="18" charset="0"/>
              </a:rPr>
              <a:t>No</a:t>
            </a:r>
            <a:r>
              <a:rPr lang="ru-RU" sz="2000" dirty="0">
                <a:latin typeface="Cambria" panose="02040503050406030204" pitchFamily="18" charset="0"/>
              </a:rPr>
              <a:t> 259-ФЗ в </a:t>
            </a:r>
            <a:r>
              <a:rPr lang="ru-RU" sz="2000" dirty="0" smtClean="0">
                <a:latin typeface="Cambria" panose="02040503050406030204" pitchFamily="18" charset="0"/>
              </a:rPr>
              <a:t>Российской Федерации </a:t>
            </a:r>
            <a:r>
              <a:rPr lang="ru-RU" sz="2000" dirty="0">
                <a:latin typeface="Cambria" panose="02040503050406030204" pitchFamily="18" charset="0"/>
              </a:rPr>
              <a:t>запрещается распространение информации о предложении и (</a:t>
            </a:r>
            <a:r>
              <a:rPr lang="ru-RU" sz="2000" dirty="0" smtClean="0">
                <a:latin typeface="Cambria" panose="02040503050406030204" pitchFamily="18" charset="0"/>
              </a:rPr>
              <a:t>или) приеме </a:t>
            </a:r>
            <a:r>
              <a:rPr lang="ru-RU" sz="2000" dirty="0">
                <a:latin typeface="Cambria" panose="02040503050406030204" pitchFamily="18" charset="0"/>
              </a:rPr>
              <a:t>цифровой </a:t>
            </a:r>
            <a:r>
              <a:rPr lang="ru-RU" sz="2000" dirty="0" smtClean="0">
                <a:latin typeface="Cambria" panose="02040503050406030204" pitchFamily="18" charset="0"/>
              </a:rPr>
              <a:t>валюты в </a:t>
            </a:r>
            <a:r>
              <a:rPr lang="ru-RU" sz="2000" dirty="0">
                <a:latin typeface="Cambria" panose="02040503050406030204" pitchFamily="18" charset="0"/>
              </a:rPr>
              <a:t>качестве встречного предоставления за </a:t>
            </a:r>
            <a:r>
              <a:rPr lang="ru-RU" sz="2000" dirty="0" smtClean="0">
                <a:latin typeface="Cambria" panose="02040503050406030204" pitchFamily="18" charset="0"/>
              </a:rPr>
              <a:t>передаваемые ими </a:t>
            </a:r>
            <a:r>
              <a:rPr lang="ru-RU" sz="2000" dirty="0">
                <a:latin typeface="Cambria" panose="02040503050406030204" pitchFamily="18" charset="0"/>
              </a:rPr>
              <a:t>(им) товары, выполняемые ими (им) работы, оказываемые ими (им) услуги </a:t>
            </a:r>
            <a:r>
              <a:rPr lang="ru-RU" sz="2000" dirty="0" smtClean="0">
                <a:latin typeface="Cambria" panose="02040503050406030204" pitchFamily="18" charset="0"/>
              </a:rPr>
              <a:t>или иного </a:t>
            </a:r>
            <a:r>
              <a:rPr lang="ru-RU" sz="2000" dirty="0">
                <a:latin typeface="Cambria" panose="02040503050406030204" pitchFamily="18" charset="0"/>
              </a:rPr>
              <a:t>способа, позволяющего предполагать оплату цифровой валютой </a:t>
            </a:r>
            <a:r>
              <a:rPr lang="ru-RU" sz="2000" dirty="0" smtClean="0">
                <a:latin typeface="Cambria" panose="02040503050406030204" pitchFamily="18" charset="0"/>
              </a:rPr>
              <a:t>товаров (работ</a:t>
            </a:r>
            <a:r>
              <a:rPr lang="ru-RU" sz="2000" dirty="0">
                <a:latin typeface="Cambria" panose="02040503050406030204" pitchFamily="18" charset="0"/>
              </a:rPr>
              <a:t>, услуг</a:t>
            </a:r>
            <a:r>
              <a:rPr lang="ru-RU" sz="2000" dirty="0" smtClean="0">
                <a:latin typeface="Cambria" panose="02040503050406030204" pitchFamily="18" charset="0"/>
              </a:rPr>
              <a:t>).</a:t>
            </a:r>
          </a:p>
          <a:p>
            <a:endParaRPr lang="ru-RU" sz="2000" dirty="0">
              <a:latin typeface="Cambria" panose="02040503050406030204" pitchFamily="18" charset="0"/>
            </a:endParaRPr>
          </a:p>
          <a:p>
            <a:r>
              <a:rPr lang="ru-RU" sz="2000" dirty="0">
                <a:latin typeface="Cambria" panose="02040503050406030204" pitchFamily="18" charset="0"/>
              </a:rPr>
              <a:t>Кроме того, организация выпуска и (или) выпуск, организация </a:t>
            </a:r>
            <a:r>
              <a:rPr lang="ru-RU" sz="2000" dirty="0" smtClean="0">
                <a:latin typeface="Cambria" panose="02040503050406030204" pitchFamily="18" charset="0"/>
              </a:rPr>
              <a:t>обращения цифровой </a:t>
            </a:r>
            <a:r>
              <a:rPr lang="ru-RU" sz="2000" dirty="0">
                <a:latin typeface="Cambria" panose="02040503050406030204" pitchFamily="18" charset="0"/>
              </a:rPr>
              <a:t>валюты в Российской Федерации регулируются в </a:t>
            </a:r>
            <a:r>
              <a:rPr lang="ru-RU" sz="2000" dirty="0" smtClean="0">
                <a:latin typeface="Cambria" panose="02040503050406030204" pitchFamily="18" charset="0"/>
              </a:rPr>
              <a:t>соответствии с </a:t>
            </a:r>
            <a:r>
              <a:rPr lang="ru-RU" sz="2000" dirty="0">
                <a:latin typeface="Cambria" panose="02040503050406030204" pitchFamily="18" charset="0"/>
              </a:rPr>
              <a:t>федеральными законами, которые в настоящее время не приняты.</a:t>
            </a:r>
          </a:p>
        </p:txBody>
      </p:sp>
    </p:spTree>
    <p:extLst>
      <p:ext uri="{BB962C8B-B14F-4D97-AF65-F5344CB8AC3E}">
        <p14:creationId xmlns:p14="http://schemas.microsoft.com/office/powerpoint/2010/main" val="4257318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Позиции государственных органов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8457" y="1012434"/>
            <a:ext cx="10972800" cy="8104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Федеральная налоговая служба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57" y="1822841"/>
            <a:ext cx="112630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" panose="02040503050406030204" pitchFamily="18" charset="0"/>
              </a:rPr>
              <a:t>Предусмотрен закрытый </a:t>
            </a:r>
            <a:r>
              <a:rPr lang="ru-RU" sz="2000" dirty="0">
                <a:latin typeface="Cambria" panose="02040503050406030204" pitchFamily="18" charset="0"/>
              </a:rPr>
              <a:t>перечень доходов, не учитываемых при </a:t>
            </a:r>
            <a:r>
              <a:rPr lang="ru-RU" sz="2000" dirty="0" smtClean="0">
                <a:latin typeface="Cambria" panose="02040503050406030204" pitchFamily="18" charset="0"/>
              </a:rPr>
              <a:t>определении  налоговой </a:t>
            </a:r>
            <a:r>
              <a:rPr lang="ru-RU" sz="2000" dirty="0">
                <a:latin typeface="Cambria" panose="02040503050406030204" pitchFamily="18" charset="0"/>
              </a:rPr>
              <a:t>базы по налогу на прибыль организаций, приведен в статье 251 </a:t>
            </a:r>
            <a:r>
              <a:rPr lang="ru-RU" sz="2000" dirty="0" smtClean="0">
                <a:latin typeface="Cambria" panose="02040503050406030204" pitchFamily="18" charset="0"/>
              </a:rPr>
              <a:t>Кодекса.</a:t>
            </a:r>
            <a:br>
              <a:rPr lang="ru-RU" sz="2000" dirty="0" smtClean="0">
                <a:latin typeface="Cambria" panose="02040503050406030204" pitchFamily="18" charset="0"/>
              </a:rPr>
            </a:br>
            <a:r>
              <a:rPr lang="ru-RU" sz="2000" dirty="0" smtClean="0">
                <a:latin typeface="Cambria" panose="02040503050406030204" pitchFamily="18" charset="0"/>
              </a:rPr>
              <a:t/>
            </a:r>
            <a:br>
              <a:rPr lang="ru-RU" sz="2000" dirty="0" smtClean="0">
                <a:latin typeface="Cambria" panose="02040503050406030204" pitchFamily="18" charset="0"/>
              </a:rPr>
            </a:br>
            <a:r>
              <a:rPr lang="ru-RU" sz="2000" dirty="0" smtClean="0">
                <a:latin typeface="Cambria" panose="02040503050406030204" pitchFamily="18" charset="0"/>
              </a:rPr>
              <a:t>Так</a:t>
            </a:r>
            <a:r>
              <a:rPr lang="ru-RU" sz="2000" dirty="0">
                <a:latin typeface="Cambria" panose="02040503050406030204" pitchFamily="18" charset="0"/>
              </a:rPr>
              <a:t>, пунктом 2 статьи 251 Кодекса предусмотрено, что при </a:t>
            </a:r>
            <a:r>
              <a:rPr lang="ru-RU" sz="2000" dirty="0" smtClean="0">
                <a:latin typeface="Cambria" panose="02040503050406030204" pitchFamily="18" charset="0"/>
              </a:rPr>
              <a:t>формировании налоговой </a:t>
            </a:r>
            <a:r>
              <a:rPr lang="ru-RU" sz="2000" dirty="0">
                <a:latin typeface="Cambria" panose="02040503050406030204" pitchFamily="18" charset="0"/>
              </a:rPr>
              <a:t>базы по налогу на прибыль организаций не учитываются </a:t>
            </a:r>
            <a:r>
              <a:rPr lang="ru-RU" sz="2000" dirty="0" smtClean="0">
                <a:latin typeface="Cambria" panose="02040503050406030204" pitchFamily="18" charset="0"/>
              </a:rPr>
              <a:t>целевые поступления</a:t>
            </a:r>
            <a:r>
              <a:rPr lang="ru-RU" sz="2000" dirty="0">
                <a:latin typeface="Cambria" panose="02040503050406030204" pitchFamily="18" charset="0"/>
              </a:rPr>
              <a:t>, в частности, целевые поступления на содержание </a:t>
            </a:r>
            <a:r>
              <a:rPr lang="ru-RU" sz="2000" dirty="0" smtClean="0">
                <a:latin typeface="Cambria" panose="02040503050406030204" pitchFamily="18" charset="0"/>
              </a:rPr>
              <a:t>некоммерческих организаций </a:t>
            </a:r>
            <a:r>
              <a:rPr lang="ru-RU" sz="2000" dirty="0">
                <a:latin typeface="Cambria" panose="02040503050406030204" pitchFamily="18" charset="0"/>
              </a:rPr>
              <a:t>и ведение ими уставной </a:t>
            </a:r>
            <a:r>
              <a:rPr lang="ru-RU" sz="2000" dirty="0" smtClean="0">
                <a:latin typeface="Cambria" panose="02040503050406030204" pitchFamily="18" charset="0"/>
              </a:rPr>
              <a:t>деятельности</a:t>
            </a:r>
          </a:p>
          <a:p>
            <a:endParaRPr lang="ru-RU" sz="2000" dirty="0" smtClean="0">
              <a:latin typeface="Cambria" panose="02040503050406030204" pitchFamily="18" charset="0"/>
            </a:endParaRPr>
          </a:p>
          <a:p>
            <a:r>
              <a:rPr lang="ru-RU" sz="2000" dirty="0" smtClean="0">
                <a:latin typeface="Cambria" panose="02040503050406030204" pitchFamily="18" charset="0"/>
              </a:rPr>
              <a:t>Подпунктом </a:t>
            </a:r>
            <a:r>
              <a:rPr lang="ru-RU" sz="2000" dirty="0">
                <a:latin typeface="Cambria" panose="02040503050406030204" pitchFamily="18" charset="0"/>
              </a:rPr>
              <a:t>1 пункта 2 статьи 251 Кодекса в указанные целевые поступления</a:t>
            </a:r>
          </a:p>
          <a:p>
            <a:r>
              <a:rPr lang="ru-RU" sz="2000" dirty="0">
                <a:latin typeface="Cambria" panose="02040503050406030204" pitchFamily="18" charset="0"/>
              </a:rPr>
              <a:t>включены пожертвования, признаваемые таковыми в соответствии с гражданским</a:t>
            </a:r>
          </a:p>
          <a:p>
            <a:r>
              <a:rPr lang="ru-RU" sz="2000" dirty="0">
                <a:latin typeface="Cambria" panose="02040503050406030204" pitchFamily="18" charset="0"/>
              </a:rPr>
              <a:t>законодательством Российской Федерации</a:t>
            </a:r>
            <a:r>
              <a:rPr lang="ru-RU" sz="2000" dirty="0" smtClean="0">
                <a:latin typeface="Cambria" panose="02040503050406030204" pitchFamily="18" charset="0"/>
              </a:rPr>
              <a:t>.</a:t>
            </a:r>
          </a:p>
          <a:p>
            <a:endParaRPr lang="ru-RU" sz="2000" dirty="0">
              <a:latin typeface="Cambria" panose="02040503050406030204" pitchFamily="18" charset="0"/>
            </a:endParaRPr>
          </a:p>
          <a:p>
            <a:r>
              <a:rPr lang="ru-RU" sz="2000" dirty="0">
                <a:latin typeface="Cambria" panose="02040503050406030204" pitchFamily="18" charset="0"/>
              </a:rPr>
              <a:t>Одновременно сообщается, что глава 25 Кодекса не содержит особого порядка</a:t>
            </a:r>
          </a:p>
          <a:p>
            <a:r>
              <a:rPr lang="ru-RU" sz="2000" dirty="0">
                <a:latin typeface="Cambria" panose="02040503050406030204" pitchFamily="18" charset="0"/>
              </a:rPr>
              <a:t>налогообложения доходов, получаемых налогоплательщиками при совершении</a:t>
            </a:r>
          </a:p>
          <a:p>
            <a:r>
              <a:rPr lang="ru-RU" sz="2000" dirty="0">
                <a:latin typeface="Cambria" panose="02040503050406030204" pitchFamily="18" charset="0"/>
              </a:rPr>
              <a:t>операций с цифровой валютой.</a:t>
            </a:r>
          </a:p>
        </p:txBody>
      </p:sp>
    </p:spTree>
    <p:extLst>
      <p:ext uri="{BB962C8B-B14F-4D97-AF65-F5344CB8AC3E}">
        <p14:creationId xmlns:p14="http://schemas.microsoft.com/office/powerpoint/2010/main" val="1921137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086" y="739096"/>
            <a:ext cx="10972800" cy="1143000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086" y="2877464"/>
            <a:ext cx="10972800" cy="154939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Напишите мне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  <a:hlinkClick r:id="rId2"/>
              </a:rPr>
              <a:t>lawyer@nuzhnapomosh.ru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Криптовалюты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для фондов: законность, стандарты,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риски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  <a:hlinkClick r:id="rId3"/>
              </a:rPr>
              <a:t>https://nuzhnapomosh.ru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  <a:hlinkClick r:id="rId3"/>
              </a:rPr>
              <a:t>/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405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028" y="489313"/>
            <a:ext cx="4011084" cy="116205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Что такое </a:t>
            </a:r>
            <a:r>
              <a:rPr lang="ru-RU" sz="40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криптовалюта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?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 descr="Sensors | Free Full-Text | Blockchain for Modern Applications: A Surv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464" y="1927557"/>
            <a:ext cx="9595250" cy="470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4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407" y="966970"/>
            <a:ext cx="109728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Цифровая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валюта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3291" y="2952205"/>
            <a:ext cx="10972800" cy="347440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ambria" pitchFamily="18" charset="0"/>
              </a:rPr>
              <a:t>совокупность электронных данных в системе; </a:t>
            </a:r>
          </a:p>
          <a:p>
            <a:r>
              <a:rPr lang="ru-RU" sz="2800" dirty="0" smtClean="0">
                <a:latin typeface="Cambria" pitchFamily="18" charset="0"/>
              </a:rPr>
              <a:t>их можно применять как инвестиции или средство платежа, но не является денежной единицей; </a:t>
            </a:r>
          </a:p>
          <a:p>
            <a:r>
              <a:rPr lang="ru-RU" sz="2800" dirty="0" smtClean="0">
                <a:latin typeface="Cambria" pitchFamily="18" charset="0"/>
              </a:rPr>
              <a:t>нет лица, обязанного перед каждым обладателем таких электронных данных. </a:t>
            </a:r>
          </a:p>
          <a:p>
            <a:endParaRPr lang="ru-RU" sz="2800" dirty="0">
              <a:latin typeface="Cambria" pitchFamily="18" charset="0"/>
            </a:endParaRPr>
          </a:p>
        </p:txBody>
      </p:sp>
      <p:pic>
        <p:nvPicPr>
          <p:cNvPr id="4" name="Picture 2" descr="C:\Users\Татьяна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2849" y="69233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407" y="735151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Действующие сборы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пожертвований в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криптовалюте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3291" y="2952205"/>
            <a:ext cx="10972800" cy="347440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ambria" pitchFamily="18" charset="0"/>
              </a:rPr>
              <a:t>ОВД-Инфо</a:t>
            </a:r>
            <a:r>
              <a:rPr lang="ru-RU" sz="2800" b="1" dirty="0" smtClean="0">
                <a:latin typeface="Cambria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 18 миллионов рублей с августа 2021 года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  <a:p>
            <a:r>
              <a:rPr lang="ru-RU" sz="2800" dirty="0">
                <a:latin typeface="Cambria" pitchFamily="18" charset="0"/>
              </a:rPr>
              <a:t>Фонд “Русь Сидящая</a:t>
            </a:r>
            <a:r>
              <a:rPr lang="ru-RU" sz="2800" dirty="0" smtClean="0">
                <a:latin typeface="Cambria" pitchFamily="18" charset="0"/>
              </a:rPr>
              <a:t>”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 25 миллионов с сентября 2021 года</a:t>
            </a:r>
            <a:endParaRPr lang="ru-RU" sz="2800" b="1" dirty="0">
              <a:latin typeface="Cambria" pitchFamily="18" charset="0"/>
            </a:endParaRPr>
          </a:p>
          <a:p>
            <a:r>
              <a:rPr lang="ru-RU" sz="2800" dirty="0">
                <a:latin typeface="Cambria" pitchFamily="18" charset="0"/>
              </a:rPr>
              <a:t>Фонд “</a:t>
            </a:r>
            <a:r>
              <a:rPr lang="ru-RU" sz="2800" dirty="0" err="1">
                <a:latin typeface="Cambria" pitchFamily="18" charset="0"/>
              </a:rPr>
              <a:t>Собиратор</a:t>
            </a:r>
            <a:r>
              <a:rPr lang="ru-RU" sz="2800" dirty="0" smtClean="0">
                <a:latin typeface="Cambria" pitchFamily="18" charset="0"/>
              </a:rPr>
              <a:t>”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123 тысячи рублей с июня 2022 года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  <a:p>
            <a:endParaRPr lang="ru-RU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73" y="1332412"/>
            <a:ext cx="10972800" cy="6991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Что такое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криптокошелек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?</a:t>
            </a:r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endParaRPr lang="ru-RU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2845" y="2651757"/>
            <a:ext cx="10972800" cy="322621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Cambria" pitchFamily="18" charset="0"/>
              </a:rPr>
              <a:t>Специальный идентификатор. В нем хранится запись о состоянии счета. Кошелек позволяет также узнать всю историю транзакций конкретного участника.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039" y="901654"/>
            <a:ext cx="109728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Как в условиях анонимности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получить доступ к своим активам?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50126" y="3540034"/>
            <a:ext cx="8704217" cy="13062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Cambria" pitchFamily="18" charset="0"/>
              </a:rPr>
              <a:t>Открытый ключ (адрес)</a:t>
            </a:r>
          </a:p>
          <a:p>
            <a:pPr algn="ctr">
              <a:buNone/>
            </a:pPr>
            <a:r>
              <a:rPr lang="ru-RU" b="1" dirty="0" smtClean="0">
                <a:latin typeface="Cambria" pitchFamily="18" charset="0"/>
              </a:rPr>
              <a:t>Закрытый (приватный) ключ (доступ)</a:t>
            </a:r>
            <a:endParaRPr lang="ru-RU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098" y="405265"/>
            <a:ext cx="109728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Российское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регулирование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5320" y="2177146"/>
            <a:ext cx="10672354" cy="3239277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mbria" pitchFamily="18" charset="0"/>
              </a:rPr>
              <a:t>Запрет принимать оплату цифровой валютой.</a:t>
            </a:r>
          </a:p>
          <a:p>
            <a:pPr>
              <a:buNone/>
            </a:pPr>
            <a:endParaRPr lang="ru-RU" sz="2800" dirty="0" smtClean="0">
              <a:latin typeface="Cambria" pitchFamily="18" charset="0"/>
            </a:endParaRPr>
          </a:p>
          <a:p>
            <a:r>
              <a:rPr lang="ru-RU" sz="2800" dirty="0" smtClean="0">
                <a:latin typeface="Cambria" pitchFamily="18" charset="0"/>
              </a:rPr>
              <a:t>Требования, связанные с обладанием цифровой валютой можно защитить в суде, только если лица сообщили о том, что у них есть такая валюта и они совершали с ней сделки, операции. </a:t>
            </a:r>
          </a:p>
          <a:p>
            <a:pPr>
              <a:buNone/>
            </a:pPr>
            <a:endParaRPr lang="ru-RU" sz="2800" dirty="0" smtClean="0">
              <a:latin typeface="Cambria" pitchFamily="18" charset="0"/>
            </a:endParaRPr>
          </a:p>
          <a:p>
            <a:r>
              <a:rPr lang="ru-RU" sz="2800" dirty="0" smtClean="0">
                <a:latin typeface="Cambria" pitchFamily="18" charset="0"/>
              </a:rPr>
              <a:t>Запрет распространять информацию о предложении и приеме цифровой валюты как способе оплаты товаров, работ и услуг. </a:t>
            </a:r>
          </a:p>
          <a:p>
            <a:endParaRPr lang="ru-RU" sz="2800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2663" y="1298064"/>
            <a:ext cx="52976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Cambria" panose="02040503050406030204" pitchFamily="18" charset="0"/>
              </a:rPr>
              <a:t>Федеральный закон от 31.07.2020 N 259-ФЗ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</TotalTime>
  <Words>1173</Words>
  <Application>Microsoft Office PowerPoint</Application>
  <PresentationFormat>Широкоэкранный</PresentationFormat>
  <Paragraphs>171</Paragraphs>
  <Slides>32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</vt:lpstr>
      <vt:lpstr>Franklin Gothic Book</vt:lpstr>
      <vt:lpstr>Leksa</vt:lpstr>
      <vt:lpstr>Miriam</vt:lpstr>
      <vt:lpstr>Тема Office</vt:lpstr>
      <vt:lpstr>Сбор пожертвований  в цифровой валюте  (практики, стандарты оформления, отчётности, риски, налогообложение, позиции государственных органов) </vt:lpstr>
      <vt:lpstr>Что такое криптовалюта?</vt:lpstr>
      <vt:lpstr>Что такое криптовалюта?</vt:lpstr>
      <vt:lpstr>Что такое криптовалюта?</vt:lpstr>
      <vt:lpstr>Цифровая валюта</vt:lpstr>
      <vt:lpstr>Действующие сборы  пожертвований в криптовалюте</vt:lpstr>
      <vt:lpstr>Что такое криптокошелек? </vt:lpstr>
      <vt:lpstr>Как в условиях анонимности получить доступ к своим активам?</vt:lpstr>
      <vt:lpstr>Российское регулирование</vt:lpstr>
      <vt:lpstr>Российское регулирование</vt:lpstr>
      <vt:lpstr>Проблема юридического статуса</vt:lpstr>
      <vt:lpstr>Может ли НКО владеть криптовалютой?</vt:lpstr>
      <vt:lpstr>Может ли НКО владеть криптовалютой?</vt:lpstr>
      <vt:lpstr>Письмо Минфина России от 28.12.2021 N 03-04-05/107093</vt:lpstr>
      <vt:lpstr>Шаг № 1 – создать криптокошелек Шаг № 2 – опубликовать информацию о сборе пожертвований</vt:lpstr>
      <vt:lpstr>Шаг № 1 – выбрать вид криптокошелька Шаг № 2 – документально оформить создание кошелька Шаг № 3 – создать кошелек Шаг № 4 – подготовить публичную оферту о сборе пожертвований Шаг № 5 – разработать политику хранения и использования криптовалюты Шаг № 6 – определить порядок финансового учета криптовалюты Шаг № 7 – опубликовать подготовленные документы и информацию о сборе пожертвований в криптовалюте</vt:lpstr>
      <vt:lpstr>Правовое оформление</vt:lpstr>
      <vt:lpstr>Правовое оформление</vt:lpstr>
      <vt:lpstr>Проблемные аспекты</vt:lpstr>
      <vt:lpstr>Прозрачность и публичность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Происхождение средств</vt:lpstr>
      <vt:lpstr>Планируемое регулирование криптовалюты</vt:lpstr>
      <vt:lpstr>Позиции государственных органов</vt:lpstr>
      <vt:lpstr>Позиции государственных органов</vt:lpstr>
      <vt:lpstr>Позиции государственных органов</vt:lpstr>
      <vt:lpstr>Позиции государственных органов</vt:lpstr>
      <vt:lpstr>Позиции государственных органов</vt:lpstr>
      <vt:lpstr>Спасибо за внимание!</vt:lpstr>
    </vt:vector>
  </TitlesOfParts>
  <Company>CAF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регулирование порядка формирования и пополнения целевого капитала некоммерческой организации</dc:title>
  <dc:creator>Konstantin Vorobyev</dc:creator>
  <cp:lastModifiedBy>Vorobyev</cp:lastModifiedBy>
  <cp:revision>97</cp:revision>
  <dcterms:created xsi:type="dcterms:W3CDTF">2020-09-23T14:22:59Z</dcterms:created>
  <dcterms:modified xsi:type="dcterms:W3CDTF">2023-06-06T06:47:04Z</dcterms:modified>
</cp:coreProperties>
</file>