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6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848872" cy="230425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Модернизация (реконструкция) объектов основных средств и ее учет в НКО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Верещагин С. А.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Эксперт по методологии учета, член Комитета по бухгалтерскому учету ИПБ Московского региона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389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Дебет счета 08  Кредит счета 60.01 — 60 000 руб.</a:t>
            </a:r>
          </a:p>
          <a:p>
            <a:pPr marL="0" indent="0">
              <a:buNone/>
            </a:pPr>
            <a:r>
              <a:rPr lang="ru-RU" dirty="0"/>
              <a:t>Дебет счета 19  Кредит счета 60.01 — 12 000 руб.</a:t>
            </a:r>
          </a:p>
          <a:p>
            <a:pPr marL="0" indent="0">
              <a:buNone/>
            </a:pPr>
            <a:r>
              <a:rPr lang="ru-RU" dirty="0"/>
              <a:t>Дебет счета 68.02  Кредит счета 19 — 12 000 руб.</a:t>
            </a:r>
          </a:p>
          <a:p>
            <a:pPr marL="0" indent="0">
              <a:buNone/>
            </a:pPr>
            <a:r>
              <a:rPr lang="ru-RU" dirty="0"/>
              <a:t>Дебет счета 01  Кредит счета 08 — 60 000 руб.</a:t>
            </a:r>
          </a:p>
          <a:p>
            <a:pPr marL="0" indent="0">
              <a:buNone/>
            </a:pPr>
            <a:r>
              <a:rPr lang="ru-RU" dirty="0" smtClean="0"/>
              <a:t>150</a:t>
            </a:r>
            <a:r>
              <a:rPr lang="ru-RU" dirty="0"/>
              <a:t> 000 руб. + 60 000 руб</a:t>
            </a:r>
            <a:r>
              <a:rPr lang="ru-RU" dirty="0" smtClean="0"/>
              <a:t>. = </a:t>
            </a:r>
            <a:r>
              <a:rPr lang="ru-RU" dirty="0"/>
              <a:t>210 000 руб.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528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п</a:t>
            </a:r>
            <a:r>
              <a:rPr lang="ru-RU" dirty="0"/>
              <a:t>. 1 ст. 258 НК </a:t>
            </a:r>
            <a:r>
              <a:rPr lang="ru-RU" dirty="0" smtClean="0"/>
              <a:t>РФ</a:t>
            </a:r>
          </a:p>
          <a:p>
            <a:pPr marL="0" indent="0" algn="just">
              <a:buNone/>
            </a:pPr>
            <a:r>
              <a:rPr lang="ru-RU" dirty="0" smtClean="0"/>
              <a:t>Налогоплательщик </a:t>
            </a:r>
            <a:r>
              <a:rPr lang="ru-RU" b="1" dirty="0"/>
              <a:t>вправе</a:t>
            </a:r>
            <a:r>
              <a:rPr lang="ru-RU" dirty="0"/>
              <a:t> увеличить срок полезного использования объекта основных средств после даты ввода его в эксплуатацию в случае, если после реконструкции, модернизации или технического перевооружения такого объекта </a:t>
            </a:r>
            <a:r>
              <a:rPr lang="ru-RU" b="1" dirty="0"/>
              <a:t>увеличился</a:t>
            </a:r>
            <a:r>
              <a:rPr lang="ru-RU" dirty="0"/>
              <a:t> срок его полезного использования. При этом увеличение срока полезного использования основных средств может быть осуществлено в пределах сроков, установленных для той амортизационной группы, в которую ранее было включено такое основное средство.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266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3750 руб. х 6 = 22 500 руб.</a:t>
            </a:r>
          </a:p>
          <a:p>
            <a:pPr marL="0" indent="0">
              <a:buNone/>
            </a:pPr>
            <a:r>
              <a:rPr lang="ru-RU" dirty="0"/>
              <a:t>150 000 руб. – 22 500 руб. = 127 500 руб.</a:t>
            </a:r>
          </a:p>
          <a:p>
            <a:pPr marL="0" indent="0">
              <a:buNone/>
            </a:pPr>
            <a:r>
              <a:rPr lang="ru-RU" dirty="0" smtClean="0"/>
              <a:t>127</a:t>
            </a:r>
            <a:r>
              <a:rPr lang="ru-RU" dirty="0"/>
              <a:t> 500 000 руб. + 60 000 руб</a:t>
            </a:r>
            <a:r>
              <a:rPr lang="ru-RU" dirty="0" smtClean="0"/>
              <a:t>. = </a:t>
            </a:r>
            <a:r>
              <a:rPr lang="ru-RU" dirty="0"/>
              <a:t>187 500 руб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40 </a:t>
            </a:r>
            <a:r>
              <a:rPr lang="ru-RU" dirty="0"/>
              <a:t>мес. – </a:t>
            </a:r>
            <a:r>
              <a:rPr lang="ru-RU" dirty="0" smtClean="0"/>
              <a:t>6 </a:t>
            </a:r>
            <a:r>
              <a:rPr lang="ru-RU" dirty="0"/>
              <a:t>мес</a:t>
            </a:r>
            <a:r>
              <a:rPr lang="ru-RU" dirty="0" smtClean="0"/>
              <a:t>. = </a:t>
            </a:r>
            <a:r>
              <a:rPr lang="ru-RU" dirty="0"/>
              <a:t>34 мес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187</a:t>
            </a:r>
            <a:r>
              <a:rPr lang="ru-RU" dirty="0"/>
              <a:t> 500 руб. : </a:t>
            </a:r>
            <a:r>
              <a:rPr lang="ru-RU" dirty="0" smtClean="0"/>
              <a:t>34 = </a:t>
            </a:r>
            <a:r>
              <a:rPr lang="ru-RU" dirty="0"/>
              <a:t>5515 руб. 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Дебет </a:t>
            </a:r>
            <a:r>
              <a:rPr lang="ru-RU" sz="2800" dirty="0"/>
              <a:t>счета 26 (86)  Кредит счета 02 — 5515 руб.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505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/>
              <a:t>п. 1 ст. 258 НК </a:t>
            </a:r>
            <a:r>
              <a:rPr lang="ru-RU" dirty="0" smtClean="0"/>
              <a:t>РФ</a:t>
            </a:r>
          </a:p>
          <a:p>
            <a:pPr marL="0" indent="0" algn="just">
              <a:buNone/>
            </a:pPr>
            <a:r>
              <a:rPr lang="ru-RU" dirty="0"/>
              <a:t>Если в результате реконструкции, модернизации или технического перевооружения объекта основных средств срок его полезного использования не увеличился, налогоплательщик применяет норму амортизации, определенную исходя из </a:t>
            </a:r>
            <a:r>
              <a:rPr lang="ru-RU" dirty="0" smtClean="0"/>
              <a:t>срока полезного </a:t>
            </a:r>
            <a:r>
              <a:rPr lang="ru-RU" dirty="0"/>
              <a:t>использования, первоначально установленного для этого объекта основных средств.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8668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1 </a:t>
            </a:r>
            <a:r>
              <a:rPr lang="ru-RU" dirty="0"/>
              <a:t>:  40 х 100 = 2,5</a:t>
            </a:r>
            <a:r>
              <a:rPr lang="ru-RU" dirty="0" smtClean="0"/>
              <a:t>%</a:t>
            </a:r>
          </a:p>
          <a:p>
            <a:pPr marL="0" indent="0" algn="just">
              <a:buNone/>
            </a:pPr>
            <a:r>
              <a:rPr lang="ru-RU" dirty="0"/>
              <a:t>210 000 руб. х 2,5% = 5250 руб.  </a:t>
            </a:r>
          </a:p>
          <a:p>
            <a:pPr marL="0" indent="0" algn="just">
              <a:buNone/>
            </a:pPr>
            <a:r>
              <a:rPr lang="ru-RU" dirty="0"/>
              <a:t>5515 руб. – 5250 руб. = 265 руб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22</a:t>
            </a:r>
            <a:r>
              <a:rPr lang="ru-RU" dirty="0"/>
              <a:t> 500 руб. + 187 </a:t>
            </a:r>
            <a:r>
              <a:rPr lang="ru-RU" dirty="0" smtClean="0"/>
              <a:t>500* </a:t>
            </a:r>
            <a:r>
              <a:rPr lang="ru-RU" dirty="0"/>
              <a:t>руб. = 210 000 </a:t>
            </a:r>
            <a:r>
              <a:rPr lang="ru-RU" dirty="0" smtClean="0"/>
              <a:t>руб.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sz="2800" i="1" dirty="0"/>
              <a:t>*5515 руб. х 34мес.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22 500 руб. + 178 500* руб. = 201 000 руб.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sz="2800" dirty="0"/>
              <a:t>*5250 руб. х 34 мес.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706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/>
              <a:t>п. 5 ст. </a:t>
            </a:r>
            <a:r>
              <a:rPr lang="ru-RU" dirty="0" smtClean="0"/>
              <a:t>259.1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b="1" dirty="0"/>
              <a:t>независимо от окончания срока полезного использования</a:t>
            </a:r>
            <a:r>
              <a:rPr lang="ru-RU" dirty="0"/>
              <a:t> начисление амортизации прекращается с 1-го числа месяца, следующего за месяцем, когда произошло </a:t>
            </a:r>
            <a:r>
              <a:rPr lang="ru-RU" b="1" dirty="0"/>
              <a:t>полное списание стоимости объекта амортизируемого имущества</a:t>
            </a:r>
            <a:r>
              <a:rPr lang="ru-RU" dirty="0"/>
              <a:t> либо когда данный объект выбыл из состава амортизируемого имущества налогоплательщика по любым основаниям.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821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187</a:t>
            </a:r>
            <a:r>
              <a:rPr lang="ru-RU" dirty="0"/>
              <a:t> 500 руб. : </a:t>
            </a:r>
            <a:r>
              <a:rPr lang="ru-RU" dirty="0" smtClean="0"/>
              <a:t>46 = </a:t>
            </a:r>
            <a:r>
              <a:rPr lang="ru-RU" dirty="0"/>
              <a:t>4076 руб. </a:t>
            </a:r>
            <a:endParaRPr lang="ru-RU" dirty="0" smtClean="0"/>
          </a:p>
          <a:p>
            <a:pPr marL="0" indent="0" algn="just">
              <a:buNone/>
            </a:pPr>
            <a:r>
              <a:rPr lang="ru-RU" sz="2800" dirty="0" smtClean="0"/>
              <a:t>Дебет </a:t>
            </a:r>
            <a:r>
              <a:rPr lang="ru-RU" sz="2800" dirty="0"/>
              <a:t>счета 26 (86)  Кредит счета 02 – 4076 руб</a:t>
            </a:r>
            <a:r>
              <a:rPr lang="ru-RU" sz="2800" dirty="0" smtClean="0"/>
              <a:t>.</a:t>
            </a:r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800" dirty="0"/>
              <a:t>1 : 52 х 100 = 1,923%</a:t>
            </a:r>
          </a:p>
          <a:p>
            <a:pPr marL="0" indent="0" algn="just">
              <a:buNone/>
            </a:pPr>
            <a:r>
              <a:rPr lang="ru-RU" sz="2800" dirty="0"/>
              <a:t>210 000 руб. х 1,923% = 4038 руб.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22</a:t>
            </a:r>
            <a:r>
              <a:rPr lang="ru-RU" sz="2800" dirty="0"/>
              <a:t> 500 руб. </a:t>
            </a:r>
            <a:r>
              <a:rPr lang="ru-RU" sz="2800" smtClean="0"/>
              <a:t>+ </a:t>
            </a:r>
            <a:r>
              <a:rPr lang="ru-RU" sz="2800" dirty="0"/>
              <a:t>4038 руб. х 46 = 208 248 руб.</a:t>
            </a:r>
          </a:p>
          <a:p>
            <a:pPr marL="0" indent="0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27687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37. Срок полезного использования, ликвидационная стоимость и способ начисления амортизации (далее - элементы амортизации) объекта основных средств определяются при признании этого объекта в бухгалтерском учете. </a:t>
            </a:r>
          </a:p>
          <a:p>
            <a:pPr marL="0" indent="0" algn="just">
              <a:buNone/>
            </a:pPr>
            <a:r>
              <a:rPr lang="ru-RU" dirty="0"/>
              <a:t>Элементы амортизации объекта основных средств подлежат проверке на соответствие условиям использования объекта основных средств. Такая проверка проводится в конце каждого отчетного года, а также при наступлении обстоятельств, свидетельствующих о возможном изменении элементов амортизации. По результатам такой проверки </a:t>
            </a:r>
            <a:r>
              <a:rPr lang="ru-RU" sz="4000" b="1" i="1" dirty="0"/>
              <a:t>при необходимости организация принимает решение</a:t>
            </a:r>
            <a:r>
              <a:rPr lang="ru-RU" dirty="0"/>
              <a:t> об изменении соответствующих элементов амортизации. Возникшие в связи с этим корректировки отражаются в бухгалтерском учете как изменения оценочных значений</a:t>
            </a:r>
          </a:p>
        </p:txBody>
      </p:sp>
    </p:spTree>
    <p:extLst>
      <p:ext uri="{BB962C8B-B14F-4D97-AF65-F5344CB8AC3E}">
        <p14:creationId xmlns:p14="http://schemas.microsoft.com/office/powerpoint/2010/main" val="431836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/>
              <a:t>Письмо Минфина России от 27.09.2021 № 03-03-06/1/78003 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амортизируются </a:t>
            </a:r>
            <a:r>
              <a:rPr lang="ru-RU" dirty="0"/>
              <a:t>только те неотделимые улучшения в арендованное имущество, которые носят </a:t>
            </a:r>
            <a:r>
              <a:rPr lang="ru-RU" sz="3400" b="1" dirty="0"/>
              <a:t>капитальный характер, то есть связаны с реконструкцией, модернизацией, техническим перевооружением имущества</a:t>
            </a:r>
            <a:r>
              <a:rPr lang="ru-RU" sz="3400" dirty="0"/>
              <a:t>.</a:t>
            </a:r>
            <a:r>
              <a:rPr lang="ru-RU" dirty="0"/>
              <a:t> Если расходы осуществляются с целью текущего поддержания основных средств в рабочем состоянии, то такие затраты единовременно учитываются в составе прочих расходов как расходы на ремонт согласно </a:t>
            </a:r>
            <a:r>
              <a:rPr lang="ru-RU" dirty="0" smtClean="0"/>
              <a:t>статье 260 </a:t>
            </a:r>
            <a:r>
              <a:rPr lang="ru-RU" dirty="0"/>
              <a:t>НК РФ. </a:t>
            </a:r>
          </a:p>
          <a:p>
            <a:pPr marL="0" indent="0" algn="just">
              <a:buNone/>
            </a:pPr>
            <a:r>
              <a:rPr lang="ru-RU" dirty="0"/>
              <a:t>Учитывая вышеизложенное, </a:t>
            </a:r>
            <a:r>
              <a:rPr lang="ru-RU" sz="3400" b="1" dirty="0"/>
              <a:t>расходы на ремонт основных средств или иного имущества</a:t>
            </a:r>
            <a:r>
              <a:rPr lang="ru-RU" sz="3400" dirty="0"/>
              <a:t>, </a:t>
            </a:r>
            <a:r>
              <a:rPr lang="ru-RU" dirty="0"/>
              <a:t>не связанные с изменениями технологического или служебного назначения, принимаются для целей налогообложения прибыли в соответствии со </a:t>
            </a:r>
            <a:r>
              <a:rPr lang="ru-RU" dirty="0" smtClean="0"/>
              <a:t>статьей 260 </a:t>
            </a:r>
            <a:r>
              <a:rPr lang="ru-RU" dirty="0"/>
              <a:t>НК РФ при условии их соответствия требованиям </a:t>
            </a:r>
            <a:r>
              <a:rPr lang="ru-RU" dirty="0" smtClean="0"/>
              <a:t>статьи 252 </a:t>
            </a:r>
            <a:r>
              <a:rPr lang="ru-RU" dirty="0"/>
              <a:t>НК РФ.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7296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9580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/>
              <a:t>Письмо Минфина России от 13.01.2022 № 03-03-06/1/1123 </a:t>
            </a:r>
          </a:p>
          <a:p>
            <a:pPr marL="0" indent="0" algn="just">
              <a:buNone/>
            </a:pPr>
            <a:r>
              <a:rPr lang="ru-RU" sz="2000" dirty="0"/>
              <a:t>При этом следует иметь в виду, что амортизируются </a:t>
            </a:r>
            <a:r>
              <a:rPr lang="ru-RU" sz="2400" b="1" dirty="0"/>
              <a:t>только неотделимые улучшения в арендованное имущество, которые носят капитальный характер,</a:t>
            </a:r>
            <a:r>
              <a:rPr lang="ru-RU" sz="2000" dirty="0"/>
              <a:t> т.е. связаны с реконструкцией, модернизацией, техническим перевооружением имущества. </a:t>
            </a:r>
          </a:p>
          <a:p>
            <a:pPr marL="0" indent="0" algn="just">
              <a:buNone/>
            </a:pPr>
            <a:r>
              <a:rPr lang="ru-RU" sz="2000" dirty="0"/>
              <a:t>если произведенные работы признаются капитальными вложениями в предоставленные в аренду объекты основных средств в форме неотделимых улучшений, произведенных арендатором с согласия арендодателя, они подлежат амортизации согласно </a:t>
            </a:r>
            <a:r>
              <a:rPr lang="ru-RU" sz="2000" dirty="0" smtClean="0"/>
              <a:t>статье 259 </a:t>
            </a:r>
            <a:r>
              <a:rPr lang="ru-RU" sz="2000" dirty="0"/>
              <a:t>Кодекса. В случае отнесения произведенных работ </a:t>
            </a:r>
            <a:r>
              <a:rPr lang="ru-RU" sz="2400" b="1" dirty="0"/>
              <a:t>к расходам на ремонт основных средств данные расходы учитываются при налогообложении прибыли единовременно в полном объеме. </a:t>
            </a:r>
          </a:p>
        </p:txBody>
      </p:sp>
    </p:spTree>
    <p:extLst>
      <p:ext uri="{BB962C8B-B14F-4D97-AF65-F5344CB8AC3E}">
        <p14:creationId xmlns:p14="http://schemas.microsoft.com/office/powerpoint/2010/main" val="45500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Программа семинара:</a:t>
            </a:r>
          </a:p>
          <a:p>
            <a:pPr marL="0" indent="0" algn="just">
              <a:buNone/>
            </a:pPr>
            <a:r>
              <a:rPr lang="ru-RU" sz="2400" dirty="0" smtClean="0"/>
              <a:t>Определение ремонта и модернизации (реконструкции) в законодательных и нормативно-правовых актах.</a:t>
            </a:r>
          </a:p>
          <a:p>
            <a:pPr marL="0" indent="0" algn="just">
              <a:buNone/>
            </a:pPr>
            <a:r>
              <a:rPr lang="ru-RU" sz="2400" dirty="0" smtClean="0"/>
              <a:t>Капитализация планового ремонта: право или обязанность. Возможны варианты.</a:t>
            </a:r>
          </a:p>
          <a:p>
            <a:pPr marL="0" indent="0" algn="just">
              <a:buNone/>
            </a:pPr>
            <a:r>
              <a:rPr lang="ru-RU" sz="2400" dirty="0" smtClean="0"/>
              <a:t>Модернизация движимого имущества. Когда она возможна в современных условиях? Изменение срока полезного использования модернизированного имущества.</a:t>
            </a:r>
          </a:p>
          <a:p>
            <a:pPr marL="0" indent="0" algn="just">
              <a:buNone/>
            </a:pPr>
            <a:r>
              <a:rPr lang="ru-RU" sz="2400" dirty="0" smtClean="0"/>
              <a:t>Отделимые и неотделимые улучшения арендованного имущества. Порядок отражения в учете.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952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/>
              <a:t>Статья 616. Обязанности сторон по содержанию арендованного имущества </a:t>
            </a:r>
          </a:p>
          <a:p>
            <a:pPr marL="0" indent="0" algn="just">
              <a:buNone/>
            </a:pPr>
            <a:r>
              <a:rPr lang="ru-RU" dirty="0"/>
              <a:t>1. Арендодатель обязан </a:t>
            </a:r>
            <a:r>
              <a:rPr lang="ru-RU" b="1" dirty="0"/>
              <a:t>производить за свой счет капитальный ремонт</a:t>
            </a:r>
            <a:r>
              <a:rPr lang="ru-RU" dirty="0"/>
              <a:t> переданного в аренду имущества, </a:t>
            </a:r>
            <a:r>
              <a:rPr lang="ru-RU" sz="3300" b="1" dirty="0"/>
              <a:t>если иное не предусмотрено </a:t>
            </a:r>
            <a:r>
              <a:rPr lang="ru-RU" dirty="0"/>
              <a:t>законом, иными правовыми актами или </a:t>
            </a:r>
            <a:r>
              <a:rPr lang="ru-RU" sz="3300" b="1" dirty="0"/>
              <a:t>договором аренды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/>
              <a:t>2. Арендатор обязан поддерживать имущество в исправном состоянии, </a:t>
            </a:r>
            <a:r>
              <a:rPr lang="ru-RU" b="1" dirty="0"/>
              <a:t>производить за свой счет текущий ремонт</a:t>
            </a:r>
            <a:r>
              <a:rPr lang="ru-RU" dirty="0"/>
              <a:t> и нести расходы на содержание имущества, если </a:t>
            </a:r>
            <a:r>
              <a:rPr lang="ru-RU" sz="3300" b="1" dirty="0"/>
              <a:t>иное не установлено</a:t>
            </a:r>
            <a:r>
              <a:rPr lang="ru-RU" dirty="0"/>
              <a:t> законом или </a:t>
            </a:r>
            <a:r>
              <a:rPr lang="ru-RU" sz="3300" b="1" dirty="0"/>
              <a:t>договором аренды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Дебет счета 26 (86)  </a:t>
            </a:r>
            <a:r>
              <a:rPr lang="ru-RU" smtClean="0"/>
              <a:t>Кредит счета 60.01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119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/>
              <a:t>Дебет счета 20  Кредит счета 60.01 — 500 000 руб.</a:t>
            </a:r>
          </a:p>
          <a:p>
            <a:pPr marL="0" indent="0">
              <a:buNone/>
            </a:pPr>
            <a:r>
              <a:rPr lang="ru-RU" sz="2800" dirty="0"/>
              <a:t>Дебет счета 19  Кредит счета 60.01 – 100 000 руб.</a:t>
            </a:r>
          </a:p>
          <a:p>
            <a:pPr marL="0" indent="0">
              <a:buNone/>
            </a:pPr>
            <a:r>
              <a:rPr lang="ru-RU" sz="2800" dirty="0"/>
              <a:t>Дебет счета 68.02  Кредит счета 19 — 100 000 руб.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600" dirty="0"/>
              <a:t>Дебет счета 62.01  Кредит счета 90.01 — 600 000 руб.</a:t>
            </a:r>
          </a:p>
          <a:p>
            <a:pPr marL="0" indent="0">
              <a:buNone/>
            </a:pPr>
            <a:r>
              <a:rPr lang="ru-RU" sz="2600" dirty="0"/>
              <a:t>Дебет счета 90.03  Кредит счета 68.02 — 100 000 руб.</a:t>
            </a:r>
          </a:p>
          <a:p>
            <a:pPr marL="0" indent="0">
              <a:buNone/>
            </a:pPr>
            <a:r>
              <a:rPr lang="ru-RU" sz="2600" dirty="0"/>
              <a:t>Дебет счета 90.02  Кредит счета 20 — 500 000 руб.</a:t>
            </a:r>
            <a:endParaRPr lang="ru-RU" sz="3000" dirty="0"/>
          </a:p>
          <a:p>
            <a:pPr marL="0" indent="0">
              <a:buNone/>
            </a:pPr>
            <a:endParaRPr lang="ru-RU" sz="3000" dirty="0"/>
          </a:p>
          <a:p>
            <a:pPr marL="0" indent="0">
              <a:buNone/>
            </a:pPr>
            <a:r>
              <a:rPr lang="ru-RU" sz="2600" dirty="0"/>
              <a:t>Дебет счета 62.01  Кредит счета 60.02 — 600 000 руб.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826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4400" dirty="0"/>
              <a:t>Постановление Арбитражного суда Северо-Западного округа от 07.06.2021 № Ф07-4825/2021 по делу № А13-15543/2019 </a:t>
            </a:r>
          </a:p>
          <a:p>
            <a:pPr marL="0" indent="0" algn="just">
              <a:buNone/>
            </a:pPr>
            <a:r>
              <a:rPr lang="ru-RU" sz="4400" dirty="0"/>
              <a:t>В обоснование принятия оспариваемого решения был положен вывод Инспекции о том, что все работы по благоустройству территории являются работами по реконструкции здания, в связи с этим работы увеличили его стоимость как основного средства. </a:t>
            </a:r>
          </a:p>
          <a:p>
            <a:pPr marL="0" indent="0" algn="just">
              <a:buNone/>
            </a:pPr>
            <a:r>
              <a:rPr lang="ru-RU" sz="4400" dirty="0"/>
              <a:t>Вместе с тем, как верно отметили суды, после проведения </a:t>
            </a:r>
            <a:r>
              <a:rPr lang="ru-RU" sz="5100" b="1" dirty="0"/>
              <a:t>ремонтных работ </a:t>
            </a:r>
            <a:r>
              <a:rPr lang="ru-RU" sz="4400" dirty="0"/>
              <a:t>ни назначение, ни технико-экономические показатели данного объекта основных средств не изменились, а доводы Инспекции об увеличении объема выпуска готовой продукции в связи с проведенными работами не подтверждены документально.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922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/>
              <a:t>Постановление Арбитражного суда Уральского округа от 16.02.2023 № Ф09-9778/22 по делу № А47-16544/2020 </a:t>
            </a:r>
          </a:p>
          <a:p>
            <a:pPr marL="0" indent="0" algn="just">
              <a:buNone/>
            </a:pPr>
            <a:r>
              <a:rPr lang="ru-RU" dirty="0"/>
              <a:t>критерием разграничения ремонтных работ, осуществляемых в отношении основных средств, является не объем и характер выполненных работ, а цель их выполнения: работы, выполненные для поддержания и частичного улучшения основных характеристик основного средства, подлежат квалификации как </a:t>
            </a:r>
            <a:r>
              <a:rPr lang="ru-RU" sz="3400" b="1" dirty="0"/>
              <a:t>капитальный ремонт основного средства</a:t>
            </a:r>
            <a:r>
              <a:rPr lang="ru-RU" dirty="0"/>
              <a:t>; работы, в результате которых изменились функциональные характеристики основного средства, позволяющие эксплуатировать объект по другому назначению или с другой технологией производства, квалифицируются как достройка, дооборудование, реконструкция, модернизация, или техническое перевооружение и являются </a:t>
            </a:r>
            <a:r>
              <a:rPr lang="ru-RU" sz="3400" b="1" dirty="0"/>
              <a:t>капитальными вложениями, увеличивающими стоимость амортизируемого имущества.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6576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/>
              <a:t>Постановление Арбитражного суда Поволжского округа от 21.02.2019 № Ф06-43975/2019 по делу № А55-28546/2017 </a:t>
            </a:r>
          </a:p>
          <a:p>
            <a:pPr marL="0" indent="0" algn="just">
              <a:buNone/>
            </a:pPr>
            <a:r>
              <a:rPr lang="ru-RU" dirty="0"/>
              <a:t>Подрядчиком были выполнены строительно-монтажные работы, в том числе: устройство смотровой ямы с ремонтом пола, устройство бетонных полов с армированием, утепление стен и кровли </a:t>
            </a:r>
            <a:r>
              <a:rPr lang="ru-RU" dirty="0" err="1"/>
              <a:t>арочника</a:t>
            </a:r>
            <a:r>
              <a:rPr lang="ru-RU" dirty="0"/>
              <a:t>, обшивка </a:t>
            </a:r>
            <a:r>
              <a:rPr lang="ru-RU" dirty="0" err="1"/>
              <a:t>профлистом</a:t>
            </a:r>
            <a:r>
              <a:rPr lang="ru-RU" dirty="0"/>
              <a:t>, смена ворот на секционные автоматические с ручным приводом, устройство отопления из труб, </a:t>
            </a:r>
            <a:r>
              <a:rPr lang="ru-RU" dirty="0" err="1"/>
              <a:t>теплоузла</a:t>
            </a:r>
            <a:r>
              <a:rPr lang="ru-RU" dirty="0"/>
              <a:t>, подключение к трассе теплоснабжения, установлено наружное и внутреннее освещение, монтаж и подключение розеток, щитка с автоматами и счетчиком. </a:t>
            </a:r>
          </a:p>
          <a:p>
            <a:pPr marL="0" indent="0" algn="just">
              <a:buNone/>
            </a:pPr>
            <a:r>
              <a:rPr lang="ru-RU" sz="3400" b="1" dirty="0"/>
              <a:t>Назначение и конструктивные характеристики спорного здания в результате произведенных подрядных работ не изменились, работы, выполненные на объектах и указанных в исследованных актах относятся к капитальному ремонту.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5777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dirty="0"/>
              <a:t>Постановление Арбитражного суда Восточно-Сибирского округа от 20.02.2017 № Ф02-7166/2016, Ф02-7188/2016 по делу № А78-8453/2015 </a:t>
            </a:r>
          </a:p>
          <a:p>
            <a:pPr marL="0" indent="0" algn="just">
              <a:buNone/>
            </a:pPr>
            <a:r>
              <a:rPr lang="ru-RU" dirty="0"/>
              <a:t>Факт замены неисправных деталей оборудования на новые (более современные) сам по себе не является квалифицирующим признаком модернизации (технического перевооружения), если данные изменения не привели к повышению производительности основного средства, на которое они устанавливаются.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947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Дебет счета 08.03  Кредит счета 60.01</a:t>
            </a:r>
          </a:p>
          <a:p>
            <a:pPr marL="0" indent="0" algn="just">
              <a:buNone/>
            </a:pPr>
            <a:r>
              <a:rPr lang="ru-RU" dirty="0"/>
              <a:t>Дебет счета 19  Кредит счета 60.01</a:t>
            </a:r>
          </a:p>
          <a:p>
            <a:pPr marL="0" indent="0" algn="just">
              <a:buNone/>
            </a:pPr>
            <a:r>
              <a:rPr lang="ru-RU" dirty="0"/>
              <a:t>Дебет счета 68.02  Кредит счета 19      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/>
              <a:t>Дебет счета 01  Кредит счета 08.03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2074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9. Срок полезного использования объекта основных средств определяется исходя из: </a:t>
            </a:r>
          </a:p>
          <a:p>
            <a:pPr marL="0" indent="0" algn="just">
              <a:buNone/>
            </a:pPr>
            <a:r>
              <a:rPr lang="ru-RU" dirty="0"/>
              <a:t>а) ожидаемого периода эксплуатации с учетом производительности или мощности, нормативных, </a:t>
            </a:r>
            <a:r>
              <a:rPr lang="ru-RU" sz="3600" b="1" dirty="0"/>
              <a:t>договорных и других ограничений эксплуатации</a:t>
            </a:r>
            <a:r>
              <a:rPr lang="ru-RU" dirty="0"/>
              <a:t>, намерений руководства организации в отношении использования объекта;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9757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/>
              <a:t>Статья 258. Амортизационные группы (подгруппы). Особенности включения амортизируемого имущества в состав амортизационных групп (подгрупп) </a:t>
            </a:r>
          </a:p>
          <a:p>
            <a:pPr marL="0" indent="0" algn="just">
              <a:buNone/>
            </a:pPr>
            <a:r>
              <a:rPr lang="ru-RU" dirty="0"/>
              <a:t>капитальные вложения, произведенные арендатором с согласия арендодателя, стоимость которых не возмещается арендодателем, амортизируются арендатором в течение срока действия договора аренды исходя из сумм амортизации, рассчитанных с учетом </a:t>
            </a:r>
            <a:r>
              <a:rPr lang="ru-RU" b="1" dirty="0"/>
              <a:t>срока полезного использования</a:t>
            </a:r>
            <a:r>
              <a:rPr lang="ru-RU" dirty="0"/>
              <a:t>, определяемого для арендованных объектов основных средств или для капитальных вложений в указанные объекты </a:t>
            </a:r>
            <a:r>
              <a:rPr lang="ru-RU" b="1" dirty="0"/>
              <a:t>в соответствии с </a:t>
            </a:r>
            <a:r>
              <a:rPr lang="ru-RU" b="1" dirty="0" smtClean="0"/>
              <a:t>классификацией основных </a:t>
            </a:r>
            <a:r>
              <a:rPr lang="ru-RU" b="1" dirty="0"/>
              <a:t>средств.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30652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Статья 146. Объект налогообложения </a:t>
            </a:r>
          </a:p>
          <a:p>
            <a:pPr marL="0" indent="0" algn="just">
              <a:buNone/>
            </a:pPr>
            <a:r>
              <a:rPr lang="ru-RU" dirty="0"/>
              <a:t>1. Объектом налогообложения признаются следующие операции: </a:t>
            </a:r>
          </a:p>
          <a:p>
            <a:pPr marL="0" indent="0" algn="just">
              <a:buNone/>
            </a:pPr>
            <a:r>
              <a:rPr lang="ru-RU" dirty="0"/>
              <a:t>В целях настоящей главы передача права собственности на товары, результатов выполненных работ, оказание услуг на безвозмездной основе признается реализацией товаров (работ, услуг);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072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Межгосударственный стандарт</a:t>
            </a:r>
          </a:p>
          <a:p>
            <a:pPr marL="0" indent="0" algn="just">
              <a:buNone/>
            </a:pPr>
            <a:r>
              <a:rPr lang="ru-RU" sz="3600" dirty="0" smtClean="0"/>
              <a:t>«</a:t>
            </a:r>
            <a:r>
              <a:rPr lang="ru-RU" sz="3600" dirty="0"/>
              <a:t>Система технического обслуживания и ремонта техники. Термины и определения. ГОСТ 18322-2016» (далее — ГОСТ 18322-2016</a:t>
            </a:r>
            <a:r>
              <a:rPr lang="ru-RU" sz="3600" dirty="0" smtClean="0"/>
              <a:t>)</a:t>
            </a:r>
          </a:p>
          <a:p>
            <a:pPr marL="0" indent="0">
              <a:buNone/>
            </a:pPr>
            <a:r>
              <a:rPr lang="ru-RU" i="1" dirty="0" smtClean="0"/>
              <a:t>утвержден приказом </a:t>
            </a:r>
            <a:r>
              <a:rPr lang="ru-RU" i="1" dirty="0" err="1" smtClean="0"/>
              <a:t>Росстандарта</a:t>
            </a:r>
            <a:r>
              <a:rPr lang="ru-RU" i="1" dirty="0" smtClean="0"/>
              <a:t> от </a:t>
            </a:r>
            <a:r>
              <a:rPr lang="ru-RU" i="1" dirty="0"/>
              <a:t>28 марта 2017 г. № 186-ст</a:t>
            </a:r>
          </a:p>
        </p:txBody>
      </p:sp>
    </p:spTree>
    <p:extLst>
      <p:ext uri="{BB962C8B-B14F-4D97-AF65-F5344CB8AC3E}">
        <p14:creationId xmlns:p14="http://schemas.microsoft.com/office/powerpoint/2010/main" val="16429262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Дебет счета 01(Выбытие)  Кредит счета 01</a:t>
            </a:r>
          </a:p>
          <a:p>
            <a:pPr marL="0" indent="0" algn="just">
              <a:buNone/>
            </a:pPr>
            <a:r>
              <a:rPr lang="ru-RU" dirty="0"/>
              <a:t>Дебет счета 02  Кредит счета 01 (Выбытие)</a:t>
            </a:r>
          </a:p>
          <a:p>
            <a:pPr marL="0" indent="0" algn="just">
              <a:buNone/>
            </a:pPr>
            <a:r>
              <a:rPr lang="ru-RU" dirty="0"/>
              <a:t>Дебет счета 91.02 (86)  Кредит счета 01 (Выбытие)</a:t>
            </a:r>
          </a:p>
          <a:p>
            <a:pPr marL="0" indent="0" algn="just">
              <a:buNone/>
            </a:pPr>
            <a:r>
              <a:rPr lang="ru-RU" dirty="0"/>
              <a:t>Дебет счета 91.02 (86)  Кредит счета 68.02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Дебет счета 99  Кредит счета 68.04 </a:t>
            </a:r>
          </a:p>
        </p:txBody>
      </p:sp>
    </p:spTree>
    <p:extLst>
      <p:ext uri="{BB962C8B-B14F-4D97-AF65-F5344CB8AC3E}">
        <p14:creationId xmlns:p14="http://schemas.microsoft.com/office/powerpoint/2010/main" val="9347359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mtClean="0">
                <a:solidFill>
                  <a:srgbClr val="0070C0"/>
                </a:solidFill>
              </a:rPr>
              <a:t>Спасибо </a:t>
            </a:r>
            <a:r>
              <a:rPr lang="ru-RU" dirty="0" smtClean="0">
                <a:solidFill>
                  <a:srgbClr val="0070C0"/>
                </a:solidFill>
              </a:rPr>
              <a:t>за внимание!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До новых встреч!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24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/>
              <a:t>подп. «ж» п. 5 ФСБУ 26/2020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dirty="0" smtClean="0"/>
              <a:t>К </a:t>
            </a:r>
            <a:r>
              <a:rPr lang="ru-RU" dirty="0"/>
              <a:t>капитальным вложениям относятся, в частности, затраты на: </a:t>
            </a:r>
          </a:p>
          <a:p>
            <a:pPr marL="0" indent="0" algn="just">
              <a:buNone/>
            </a:pPr>
            <a:r>
              <a:rPr lang="ru-RU" dirty="0"/>
              <a:t>ж) улучшение и (или) восстановление объекта основных средств (например, достройка, дооборудование, модернизация, реконструкция, </a:t>
            </a:r>
            <a:r>
              <a:rPr lang="ru-RU" b="1" dirty="0"/>
              <a:t>замена частей, ремонт, технические осмотры, техническое обслуживание);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5697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/>
              <a:t>п.10 ФСБУ 6/2020</a:t>
            </a:r>
          </a:p>
          <a:p>
            <a:pPr marL="0" indent="0" algn="just">
              <a:buNone/>
            </a:pPr>
            <a:r>
              <a:rPr lang="ru-RU" dirty="0"/>
              <a:t>Самостоятельными инвентарными объектами признаются также </a:t>
            </a:r>
            <a:r>
              <a:rPr lang="ru-RU" sz="3600" b="1" dirty="0"/>
              <a:t>существенные по величине</a:t>
            </a:r>
            <a:r>
              <a:rPr lang="ru-RU" dirty="0"/>
              <a:t> затраты организации на проведение ремонта, технического осмотра, технического обслуживания объектов основных средств с частотой более 12 месяцев или более обычного операционного цикла, превышающего 12 месяцев.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38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Дебет счета 08  Кредит счета </a:t>
            </a:r>
            <a:r>
              <a:rPr lang="ru-RU" dirty="0" smtClean="0"/>
              <a:t>60.01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Дебет счета </a:t>
            </a:r>
            <a:r>
              <a:rPr lang="ru-RU" dirty="0" smtClean="0"/>
              <a:t>01  </a:t>
            </a:r>
            <a:r>
              <a:rPr lang="ru-RU" dirty="0"/>
              <a:t>Кредит счета </a:t>
            </a:r>
            <a:r>
              <a:rPr lang="ru-RU" dirty="0" smtClean="0"/>
              <a:t>08</a:t>
            </a:r>
          </a:p>
          <a:p>
            <a:pPr marL="0" indent="0">
              <a:buNone/>
            </a:pPr>
            <a:r>
              <a:rPr lang="ru-RU" dirty="0"/>
              <a:t>Дебет счета 26 (86 или какой другой) Кредит счета </a:t>
            </a:r>
            <a:r>
              <a:rPr lang="ru-RU" dirty="0" smtClean="0"/>
              <a:t>02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600" dirty="0" smtClean="0"/>
              <a:t>Письмо Минфина России от </a:t>
            </a:r>
            <a:r>
              <a:rPr lang="ru-RU" sz="3600" dirty="0"/>
              <a:t>05.08.2021 № 03-05-05-01/62786.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799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/>
              <a:t>Национальный стандарт </a:t>
            </a:r>
            <a:r>
              <a:rPr lang="ru-RU" sz="3600" dirty="0" smtClean="0"/>
              <a:t>России</a:t>
            </a:r>
          </a:p>
          <a:p>
            <a:pPr marL="0" indent="0" algn="just">
              <a:buNone/>
            </a:pPr>
            <a:r>
              <a:rPr lang="ru-RU" sz="3600" dirty="0" smtClean="0"/>
              <a:t> </a:t>
            </a:r>
            <a:r>
              <a:rPr lang="ru-RU" sz="3600" dirty="0"/>
              <a:t>«Здания и сооружения. Общие термины» ГОСТ Р ИСО </a:t>
            </a:r>
            <a:r>
              <a:rPr lang="ru-RU" sz="3600" dirty="0" smtClean="0"/>
              <a:t>6707-1-2020.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i="1" dirty="0" smtClean="0"/>
              <a:t>утверждён </a:t>
            </a:r>
            <a:r>
              <a:rPr lang="ru-RU" i="1" dirty="0"/>
              <a:t>приказом </a:t>
            </a:r>
            <a:r>
              <a:rPr lang="ru-RU" i="1" dirty="0" err="1"/>
              <a:t>Росстандарта</a:t>
            </a:r>
            <a:r>
              <a:rPr lang="ru-RU" i="1" dirty="0"/>
              <a:t> от 24.12.2020 № 1388-ст.</a:t>
            </a:r>
          </a:p>
        </p:txBody>
      </p:sp>
    </p:spTree>
    <p:extLst>
      <p:ext uri="{BB962C8B-B14F-4D97-AF65-F5344CB8AC3E}">
        <p14:creationId xmlns:p14="http://schemas.microsoft.com/office/powerpoint/2010/main" val="2691602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Модернизация - </a:t>
            </a:r>
            <a:r>
              <a:rPr lang="ru-RU" i="1" dirty="0" smtClean="0"/>
              <a:t>усовершенствование </a:t>
            </a:r>
            <a:r>
              <a:rPr lang="ru-RU" i="1" dirty="0"/>
              <a:t>оборудования объектов в соответствии с современными стандартами и </a:t>
            </a:r>
            <a:r>
              <a:rPr lang="ru-RU" i="1" dirty="0" smtClean="0"/>
              <a:t>требованиями</a:t>
            </a:r>
            <a:endParaRPr lang="ru-RU" i="1" dirty="0"/>
          </a:p>
          <a:p>
            <a:pPr marL="0" indent="0" algn="just">
              <a:buNone/>
            </a:pPr>
            <a:r>
              <a:rPr lang="ru-RU" i="1" dirty="0"/>
              <a:t>работы, вызванные изменением технологического или служебного назначения объекта, повышенными нагрузками либо другими новыми качествами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9372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/>
              <a:t>Дебет счета 08  Кредит счета 60.01 — 150 000 руб.</a:t>
            </a:r>
          </a:p>
          <a:p>
            <a:pPr marL="0" indent="0">
              <a:buNone/>
            </a:pPr>
            <a:r>
              <a:rPr lang="ru-RU" sz="2800" dirty="0"/>
              <a:t>Дебет счета 19  Кредит счета 60.01 — 30 000 руб.</a:t>
            </a:r>
          </a:p>
          <a:p>
            <a:pPr marL="0" indent="0">
              <a:buNone/>
            </a:pPr>
            <a:r>
              <a:rPr lang="ru-RU" sz="2800" dirty="0"/>
              <a:t>Дебет счета 01  Кредит счета 08 — 150 000 руб.</a:t>
            </a:r>
          </a:p>
          <a:p>
            <a:pPr marL="0" indent="0">
              <a:buNone/>
            </a:pPr>
            <a:r>
              <a:rPr lang="ru-RU" sz="2800" dirty="0"/>
              <a:t>Дебет счета 68.02  Кредит счета 19 — 30 000 руб.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150</a:t>
            </a:r>
            <a:r>
              <a:rPr lang="ru-RU" dirty="0"/>
              <a:t> 000 тыс. : 40 мес</a:t>
            </a:r>
            <a:r>
              <a:rPr lang="ru-RU" dirty="0" smtClean="0"/>
              <a:t>. = </a:t>
            </a:r>
            <a:r>
              <a:rPr lang="ru-RU" dirty="0"/>
              <a:t>3750 руб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sz="2800" dirty="0"/>
              <a:t>Дебет счета 26 (86)  Кредит счета 02 — 3 750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54880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1475</Words>
  <Application>Microsoft Office PowerPoint</Application>
  <PresentationFormat>Экран (4:3)</PresentationFormat>
  <Paragraphs>122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Модернизация (реконструкция) объектов основных средств и ее учет в НКО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Модернизация (реконструкция) объектов основных средств и ее учет в НКО </dc:title>
  <dc:creator>1</dc:creator>
  <cp:lastModifiedBy>1</cp:lastModifiedBy>
  <cp:revision>61</cp:revision>
  <dcterms:created xsi:type="dcterms:W3CDTF">2023-03-19T09:07:09Z</dcterms:created>
  <dcterms:modified xsi:type="dcterms:W3CDTF">2023-06-25T14:12:31Z</dcterms:modified>
</cp:coreProperties>
</file>