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527" r:id="rId4"/>
    <p:sldId id="483" r:id="rId5"/>
    <p:sldId id="506" r:id="rId6"/>
    <p:sldId id="384" r:id="rId7"/>
    <p:sldId id="514" r:id="rId8"/>
    <p:sldId id="486" r:id="rId9"/>
    <p:sldId id="488" r:id="rId10"/>
    <p:sldId id="489" r:id="rId11"/>
    <p:sldId id="515" r:id="rId12"/>
    <p:sldId id="490" r:id="rId13"/>
    <p:sldId id="491" r:id="rId14"/>
    <p:sldId id="492" r:id="rId15"/>
    <p:sldId id="529" r:id="rId16"/>
    <p:sldId id="495" r:id="rId17"/>
    <p:sldId id="496" r:id="rId18"/>
    <p:sldId id="516" r:id="rId19"/>
    <p:sldId id="503" r:id="rId20"/>
    <p:sldId id="517" r:id="rId21"/>
    <p:sldId id="397" r:id="rId22"/>
    <p:sldId id="518" r:id="rId23"/>
    <p:sldId id="520" r:id="rId24"/>
    <p:sldId id="528" r:id="rId25"/>
    <p:sldId id="521" r:id="rId26"/>
    <p:sldId id="522" r:id="rId27"/>
    <p:sldId id="400" r:id="rId28"/>
    <p:sldId id="401" r:id="rId29"/>
    <p:sldId id="524" r:id="rId30"/>
    <p:sldId id="530" r:id="rId31"/>
    <p:sldId id="523" r:id="rId32"/>
    <p:sldId id="512" r:id="rId33"/>
    <p:sldId id="525" r:id="rId34"/>
    <p:sldId id="513" r:id="rId35"/>
    <p:sldId id="526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33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2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347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1696 h 1753"/>
                <a:gd name="T2" fmla="*/ 225 w 670"/>
                <a:gd name="T3" fmla="*/ 1753 h 1753"/>
                <a:gd name="T4" fmla="*/ 670 w 670"/>
                <a:gd name="T5" fmla="*/ 0 h 1753"/>
                <a:gd name="T6" fmla="*/ 430 w 670"/>
                <a:gd name="T7" fmla="*/ 0 h 1753"/>
                <a:gd name="T8" fmla="*/ 0 w 670"/>
                <a:gd name="T9" fmla="*/ 1696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D4A82-2AD2-4782-B931-DEDE04E89D6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CD31-A4C8-48FE-BAEF-D89C771E906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52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0277-09D7-46BE-91F8-04E5F070532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623CC-8352-4D8B-B607-B8D52B482A8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0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BDEDE-0668-4545-8102-397FD7AC759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0FC50-CA8E-4D25-B70D-9395F49B5DF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65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4C59B-333E-4DCD-8FAD-E6420657CDA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7A3C4-0B6E-4E56-96A4-0A4353B0053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04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FD00-68BC-4FB0-AE1D-70E8392EC10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DBC71-2F0C-4C7A-8CF4-3607D4075C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54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1FB9-AF56-4E1D-97C7-701AA411A5A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8CD3D-F7C1-48E7-B95F-953EE379FA1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786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85CF-BF2A-4C76-BE81-1D1F556C4AF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51A7A-8709-4A21-9633-09B9816DD7E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1868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4B00-FCB0-4782-8FE7-0945D77D630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9B22-A612-454B-B790-DA62F84653E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1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278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E4E7-2B88-4EA1-8D2F-564A9FEBD3A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0BE83-2559-4B58-9CDB-222434854A9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707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8A69-9D00-44DE-905C-CB2023F9310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902B-A1C4-4EB7-A60F-AF700BD24F9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66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4969D-ED26-4752-8ABE-997F7D69968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CBAA1-1AF6-427D-BA30-82463E91437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74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1E1D-065D-463A-96AF-FD5110CFB71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368D-F07C-4647-816C-739D06FA557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898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EB51-096F-4E36-8962-5E4C954E43ED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2001-4EF3-4E31-9E74-429BF873E87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14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>
              <a:defRPr/>
            </a:pPr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DB633-17C7-47D9-981E-CA1136696023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9CE55-2FE3-4858-83A4-CA5A22BEA57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509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9AEC-BB2C-4267-AE0D-FEED6678E11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C8E97-DE35-4F08-90B5-87C84D6DCDC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9127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2770B-8014-4FEE-8B10-A4EA8050CCB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D379-FB35-414A-B7C3-F9F669F0434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89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10E5A-D282-4E8F-8C86-84C07ED5569A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FA3C-0038-46C4-A95A-D13FA8F7D63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8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36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87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3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95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04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15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6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FA5A-C2B7-41E2-BCB8-88AF5CDD4DC7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55F36-B195-499F-8776-BE1A16AA5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72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3330 h 3357"/>
                <a:gd name="T2" fmla="*/ 156 w 707"/>
                <a:gd name="T3" fmla="*/ 3357 h 3357"/>
                <a:gd name="T4" fmla="*/ 707 w 707"/>
                <a:gd name="T5" fmla="*/ 0 h 3357"/>
                <a:gd name="T6" fmla="*/ 547 w 707"/>
                <a:gd name="T7" fmla="*/ 0 h 3357"/>
                <a:gd name="T8" fmla="*/ 0 w 707"/>
                <a:gd name="T9" fmla="*/ 3330 h 3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>
              <a:defRPr/>
            </a:pPr>
            <a:fld id="{A4DED61C-C3FD-45BF-BACF-33E9BA86534E}" type="datetimeFigureOut">
              <a:rPr lang="en-US">
                <a:solidFill>
                  <a:prstClr val="black"/>
                </a:solidFill>
              </a:rPr>
              <a:pPr defTabSz="457200">
                <a:defRPr/>
              </a:pPr>
              <a:t>5/29/2023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>
              <a:defRPr/>
            </a:pPr>
            <a:fld id="{92F7F63E-445F-405B-AE4A-88AE8FB1DCBD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20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2697163" y="1701800"/>
            <a:ext cx="8574087" cy="2109788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/>
              <a:t>Предоставление благотворительной помощи и пожертвований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физическим </a:t>
            </a:r>
            <a:r>
              <a:rPr lang="ru-RU" sz="3600" b="1" dirty="0"/>
              <a:t>и юридическим лицам: правовые и налоговые аспекты</a:t>
            </a:r>
            <a:endParaRPr lang="ru-RU" altLang="ru-RU" sz="3600" dirty="0" smtClean="0">
              <a:ln>
                <a:noFill/>
              </a:ln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45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4850" y="3995738"/>
            <a:ext cx="6988175" cy="1389062"/>
          </a:xfrm>
        </p:spPr>
        <p:txBody>
          <a:bodyPr>
            <a:normAutofit fontScale="85000" lnSpcReduction="20000"/>
          </a:bodyPr>
          <a:lstStyle/>
          <a:p>
            <a:endParaRPr lang="ru-RU" altLang="ru-RU" dirty="0" smtClean="0"/>
          </a:p>
          <a:p>
            <a:r>
              <a:rPr lang="ru-RU" altLang="ru-RU" dirty="0"/>
              <a:t>Клуб бухгалтеров и аудиторов некоммерческих организаций </a:t>
            </a:r>
            <a:endParaRPr lang="ru-RU" altLang="ru-RU" dirty="0" smtClean="0"/>
          </a:p>
          <a:p>
            <a:r>
              <a:rPr lang="ru-RU" altLang="ru-RU" dirty="0" smtClean="0"/>
              <a:t>30 мая 2023 года</a:t>
            </a:r>
          </a:p>
          <a:p>
            <a:r>
              <a:rPr lang="ru-RU" altLang="ru-RU" dirty="0" smtClean="0"/>
              <a:t>Выступление Толмасовой Аллы Константиновны</a:t>
            </a:r>
          </a:p>
        </p:txBody>
      </p:sp>
    </p:spTree>
    <p:extLst>
      <p:ext uri="{BB962C8B-B14F-4D97-AF65-F5344CB8AC3E}">
        <p14:creationId xmlns:p14="http://schemas.microsoft.com/office/powerpoint/2010/main" val="40845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Налогообложение получателя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предоставлении помощи НКО формально можем не учитывать </a:t>
            </a:r>
            <a:r>
              <a:rPr lang="ru-RU" dirty="0" smtClean="0"/>
              <a:t>вопросы его налогообложения – </a:t>
            </a:r>
            <a:r>
              <a:rPr lang="ru-RU" dirty="0"/>
              <a:t>не наши налоги.</a:t>
            </a:r>
          </a:p>
          <a:p>
            <a:pPr marL="0" indent="0">
              <a:buNone/>
            </a:pPr>
            <a:r>
              <a:rPr lang="ru-RU" dirty="0"/>
              <a:t>Риски – никаких.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предоставлении помощи ФЗ – </a:t>
            </a:r>
            <a:r>
              <a:rPr lang="ru-RU" dirty="0" smtClean="0"/>
              <a:t>должны исполнять обязанности </a:t>
            </a:r>
            <a:r>
              <a:rPr lang="ru-RU" dirty="0"/>
              <a:t>налогового агента.</a:t>
            </a:r>
          </a:p>
          <a:p>
            <a:pPr marL="0" indent="0">
              <a:buNone/>
            </a:pPr>
            <a:r>
              <a:rPr lang="ru-RU" dirty="0" smtClean="0"/>
              <a:t>Риски - штрафы</a:t>
            </a:r>
            <a:r>
              <a:rPr lang="ru-RU" dirty="0"/>
              <a:t>, </a:t>
            </a:r>
            <a:r>
              <a:rPr lang="ru-RU" dirty="0" smtClean="0"/>
              <a:t>пени; недовольство (возможно, инфаркты) получателя.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854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Возможный конфликт интересов и требования к крупным сделкам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Сделки с заинтересованностью. </a:t>
            </a:r>
          </a:p>
          <a:p>
            <a:pPr marL="0" indent="0">
              <a:buNone/>
            </a:pPr>
            <a:r>
              <a:rPr lang="ru-RU" dirty="0"/>
              <a:t>Заинтересованное лицо </a:t>
            </a:r>
            <a:r>
              <a:rPr lang="ru-RU" dirty="0" smtClean="0"/>
              <a:t>должно сообщить о своей заинтересованности </a:t>
            </a:r>
            <a:r>
              <a:rPr lang="ru-RU" dirty="0"/>
              <a:t>высшему органу управления. Тот одобряет сделку.</a:t>
            </a:r>
          </a:p>
          <a:p>
            <a:pPr marL="0" indent="0">
              <a:buNone/>
            </a:pPr>
            <a:r>
              <a:rPr lang="ru-RU" dirty="0" smtClean="0"/>
              <a:t>2. Крупные </a:t>
            </a:r>
            <a:r>
              <a:rPr lang="ru-RU" dirty="0"/>
              <a:t>сделки. В законе нет определения для НКО. Может быть в уставе. Если нет, то хорошо прописать в Принципах использования имущества.</a:t>
            </a:r>
          </a:p>
          <a:p>
            <a:pPr marL="0" indent="0">
              <a:buNone/>
            </a:pPr>
            <a:r>
              <a:rPr lang="ru-RU" dirty="0"/>
              <a:t>Риски – претензии аудиторов. </a:t>
            </a:r>
            <a:r>
              <a:rPr lang="ru-RU" dirty="0" smtClean="0"/>
              <a:t>Внутриорганизационный </a:t>
            </a:r>
            <a:r>
              <a:rPr lang="ru-RU" dirty="0"/>
              <a:t>конфликт.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245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Возможные претензии потенциальных получателей 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репутация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Недовольные </a:t>
            </a:r>
            <a:r>
              <a:rPr lang="ru-RU" dirty="0"/>
              <a:t>люди, которым не дали денег, иногда обращаются в прокуратуру.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Недовольные </a:t>
            </a:r>
            <a:r>
              <a:rPr lang="ru-RU" dirty="0"/>
              <a:t>НКО, которым не дали денег, разносят негативную информацию по сообществу.</a:t>
            </a:r>
          </a:p>
        </p:txBody>
      </p:sp>
    </p:spTree>
    <p:extLst>
      <p:ext uri="{BB962C8B-B14F-4D97-AF65-F5344CB8AC3E}">
        <p14:creationId xmlns:p14="http://schemas.microsoft.com/office/powerpoint/2010/main" val="1792704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составить локальный акт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предоставлении помощи?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С </a:t>
            </a:r>
            <a:r>
              <a:rPr lang="ru-RU" dirty="0"/>
              <a:t>учетом, какую помощь оказывает НКО, может быть несколько локальных актов.</a:t>
            </a:r>
          </a:p>
          <a:p>
            <a:pPr marL="0" indent="0">
              <a:buNone/>
            </a:pPr>
            <a:r>
              <a:rPr lang="ru-RU" dirty="0"/>
              <a:t>Примерное положение о денежной благотворительной помощи </a:t>
            </a:r>
            <a:r>
              <a:rPr lang="ru-RU" dirty="0" smtClean="0"/>
              <a:t>физическим лицам </a:t>
            </a:r>
            <a:r>
              <a:rPr lang="ru-RU" dirty="0"/>
              <a:t>– см. приложение.</a:t>
            </a:r>
          </a:p>
          <a:p>
            <a:pPr marL="0" indent="0">
              <a:buNone/>
            </a:pPr>
            <a:r>
              <a:rPr lang="ru-RU" dirty="0"/>
              <a:t>По аналогии можно составить положение о </a:t>
            </a:r>
            <a:r>
              <a:rPr lang="ru-RU" dirty="0" err="1"/>
              <a:t>неденежной</a:t>
            </a:r>
            <a:r>
              <a:rPr lang="ru-RU" dirty="0"/>
              <a:t> </a:t>
            </a:r>
            <a:r>
              <a:rPr lang="ru-RU" dirty="0" smtClean="0"/>
              <a:t>помощи </a:t>
            </a:r>
            <a:r>
              <a:rPr lang="ru-RU" dirty="0" err="1" smtClean="0"/>
              <a:t>ФЛ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Если предоставляются гранты НКО, </a:t>
            </a:r>
            <a:r>
              <a:rPr lang="ru-RU" dirty="0" smtClean="0"/>
              <a:t>можно сделать Положение </a:t>
            </a:r>
            <a:r>
              <a:rPr lang="ru-RU" dirty="0"/>
              <a:t>о </a:t>
            </a:r>
            <a:r>
              <a:rPr lang="ru-RU" dirty="0" smtClean="0"/>
              <a:t>конкретном конкурсе или Положение о грантах.</a:t>
            </a:r>
          </a:p>
          <a:p>
            <a:pPr marL="0" indent="0">
              <a:buNone/>
            </a:pPr>
            <a:r>
              <a:rPr lang="ru-RU" dirty="0" smtClean="0"/>
              <a:t>Конкурс </a:t>
            </a:r>
            <a:r>
              <a:rPr lang="ru-RU" dirty="0"/>
              <a:t>может быть открытым и закрытым.</a:t>
            </a:r>
          </a:p>
          <a:p>
            <a:pPr marL="0" indent="0">
              <a:buNone/>
            </a:pPr>
            <a:r>
              <a:rPr lang="ru-RU" dirty="0"/>
              <a:t>См. например Положение о конкурсе БФ «</a:t>
            </a:r>
            <a:r>
              <a:rPr lang="ru-RU" dirty="0" err="1"/>
              <a:t>СиЭсЭс</a:t>
            </a:r>
            <a:r>
              <a:rPr lang="ru-RU" dirty="0"/>
              <a:t>» http://cssfoundation.org/assets/files/grants/competition_rules_2023-1.pdf</a:t>
            </a:r>
          </a:p>
        </p:txBody>
      </p:sp>
    </p:spTree>
    <p:extLst>
      <p:ext uri="{BB962C8B-B14F-4D97-AF65-F5344CB8AC3E}">
        <p14:creationId xmlns:p14="http://schemas.microsoft.com/office/powerpoint/2010/main" val="2513462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2. </a:t>
            </a:r>
            <a:br>
              <a:rPr lang="ru-RU" dirty="0" smtClean="0"/>
            </a:br>
            <a:r>
              <a:rPr lang="ru-RU" dirty="0" smtClean="0"/>
              <a:t>Люди - деньги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838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последствия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Освобождаются </a:t>
            </a:r>
            <a:r>
              <a:rPr lang="ru-RU" dirty="0"/>
              <a:t>от НДФЛ (ст. 217) НК РФ:</a:t>
            </a:r>
          </a:p>
          <a:p>
            <a:pPr marL="0" indent="0">
              <a:buNone/>
            </a:pPr>
            <a:r>
              <a:rPr lang="ru-RU" u="sng" dirty="0" smtClean="0"/>
              <a:t>Если очень редкий </a:t>
            </a:r>
            <a:r>
              <a:rPr lang="ru-RU" u="sng" dirty="0"/>
              <a:t>даритель:</a:t>
            </a:r>
          </a:p>
          <a:p>
            <a:pPr marL="0" indent="0">
              <a:buNone/>
            </a:pPr>
            <a:r>
              <a:rPr lang="ru-RU" dirty="0"/>
              <a:t>6) суммы, получаемые налогоплательщиками в виде грантов (безвозмездной помощи), предоставленных для поддержки науки и образования, культуры и искусства в Российской Федерации международными, иностранными и (или) российскими организациями по перечням таких организаций, утверждаемым Правительством Российской Федерации;</a:t>
            </a:r>
          </a:p>
          <a:p>
            <a:pPr marL="0" indent="0">
              <a:buNone/>
            </a:pPr>
            <a:r>
              <a:rPr lang="ru-RU" u="sng" dirty="0"/>
              <a:t>Любой даритель:</a:t>
            </a:r>
          </a:p>
          <a:p>
            <a:pPr marL="0" indent="0">
              <a:buNone/>
            </a:pPr>
            <a:r>
              <a:rPr lang="ru-RU" dirty="0"/>
              <a:t>21) </a:t>
            </a:r>
            <a:r>
              <a:rPr lang="ru-RU" dirty="0" smtClean="0"/>
              <a:t>плата </a:t>
            </a:r>
            <a:r>
              <a:rPr lang="ru-RU" dirty="0"/>
              <a:t>за обучение налогоплательщика по любым образовательным программам. Важна лицензия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(см. следующий слайд)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59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последствия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 22) оплата за инвалидов технических средств профилактики инвалидности и реабилитации инвалидов, а также оплата приобретения и содержания собак-проводников для инвалидов.</a:t>
            </a:r>
          </a:p>
          <a:p>
            <a:pPr marL="0" indent="0">
              <a:buNone/>
            </a:pPr>
            <a:r>
              <a:rPr lang="ru-RU" dirty="0"/>
              <a:t>26) доходы в виде благотворительной помощи, получаемые детьми-сиротами, детьми, оставшимися без попечения родителей, и детьми, являющимися членами семей, доходы которых на одного члена не превышают прожиточного минимума, размер которого определяется в порядке, установленном законами субъектов РФ, независимо от источника выплаты.</a:t>
            </a:r>
          </a:p>
          <a:p>
            <a:pPr marL="0" indent="0">
              <a:buNone/>
            </a:pPr>
            <a:r>
              <a:rPr lang="ru-RU" dirty="0"/>
              <a:t>33) помощь (в денежной и натуральной формах), а также подарки, которые получены ветеранами Великой Отечественной войны, тружениками тыла Великой Отечественной войны, </a:t>
            </a:r>
            <a:r>
              <a:rPr lang="ru-RU" dirty="0" smtClean="0"/>
              <a:t>…, </a:t>
            </a:r>
            <a:r>
              <a:rPr lang="ru-RU" dirty="0"/>
              <a:t>а также бывшими несовершеннолетними узниками концлагерей, гетто и других мест принудительного содержания, созданных </a:t>
            </a:r>
            <a:r>
              <a:rPr lang="ru-RU" dirty="0" smtClean="0"/>
              <a:t>фашистами….</a:t>
            </a:r>
          </a:p>
          <a:p>
            <a:pPr marL="0" indent="0">
              <a:buNone/>
            </a:pPr>
            <a:r>
              <a:rPr lang="ru-RU" dirty="0"/>
              <a:t>28) не более 4 000 рублей – подарки.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559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последствия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 smtClean="0"/>
              <a:t>Специальные категории </a:t>
            </a:r>
            <a:r>
              <a:rPr lang="ru-RU" u="sng" dirty="0"/>
              <a:t>дарителей:</a:t>
            </a:r>
          </a:p>
          <a:p>
            <a:pPr marL="0" indent="0">
              <a:buNone/>
            </a:pPr>
            <a:r>
              <a:rPr lang="ru-RU" dirty="0"/>
              <a:t>28) не более 4 000 рублей </a:t>
            </a:r>
            <a:r>
              <a:rPr lang="ru-RU" dirty="0" smtClean="0"/>
              <a:t>– материальная </a:t>
            </a:r>
            <a:r>
              <a:rPr lang="ru-RU" dirty="0"/>
              <a:t>помощь, оказываемой инвалидам общественными организациями инвалидов.</a:t>
            </a:r>
          </a:p>
          <a:p>
            <a:pPr marL="0" indent="0">
              <a:buNone/>
            </a:pPr>
            <a:r>
              <a:rPr lang="ru-RU" dirty="0"/>
              <a:t>9) суммы полной или частичной компенсации (оплаты) стоимости путевок для не достигших возраста 18 лет детей, а также детей в возрасте до 24 лет, обучающихся по очной форме обучения в образовательных организациях, в санаторно-курортные и оздоровительные организации, находящимися на территории </a:t>
            </a:r>
            <a:r>
              <a:rPr lang="ru-RU" dirty="0" smtClean="0"/>
              <a:t>РФ, </a:t>
            </a:r>
            <a:r>
              <a:rPr lang="ru-RU" dirty="0"/>
              <a:t>предоставляемые</a:t>
            </a:r>
            <a:r>
              <a:rPr lang="ru-RU" dirty="0" smtClean="0"/>
              <a:t>: за </a:t>
            </a:r>
            <a:r>
              <a:rPr lang="ru-RU" dirty="0"/>
              <a:t>счет средств религиозных организаций, а также иных НКО, одной из целей деятельности которых в соответствии с учредительными документами является деятельность по социальной поддержке и защите граждан, которые в силу своих физических или интеллектуальных особенностей, иных обстоятельств не способны самостоятельно реализовать свои права и законные интересы.</a:t>
            </a:r>
          </a:p>
        </p:txBody>
      </p:sp>
    </p:spTree>
    <p:extLst>
      <p:ext uri="{BB962C8B-B14F-4D97-AF65-F5344CB8AC3E}">
        <p14:creationId xmlns:p14="http://schemas.microsoft.com/office/powerpoint/2010/main" val="3755650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последствия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10) суммы, уплаченные общественными организациями инвалидов за оказание медицинских услуг инвалидам;</a:t>
            </a:r>
          </a:p>
          <a:p>
            <a:pPr marL="0" indent="0">
              <a:buNone/>
            </a:pPr>
            <a:r>
              <a:rPr lang="ru-RU" dirty="0"/>
              <a:t>суммы, уплаченные религиозными организациями, а также благотворительными организациями и иными НКО, одной из целей деятельности которых является в соответствии с учредительными документами содействие охране здоровья граждан, за медицинские услуги, а также за приобретенные ими лекарственные средства для указанных лиц.</a:t>
            </a:r>
          </a:p>
          <a:p>
            <a:pPr marL="0" indent="0">
              <a:buNone/>
            </a:pPr>
            <a:r>
              <a:rPr lang="ru-RU" dirty="0"/>
              <a:t>31) выплаты, производимые профсоюзными комитетами (в том числе материальная помощь) членам профсоюзов за счет членских взносов, а также выплаты, производимые молодежными и детскими организациями своим членам за счет членских взносов на покрытие расходов, связанных с проведением культурно-массовых, физкультурных и спортивных мероприятий.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791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последствия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8.2) суммы выплат в виде благотворительной помощи в денежной и натуральной форме, оказываемой в соответствии с законодательством Российской Федерации о благотворительной деятельности зарегистрированными в установленном порядке российскими и иностранными благотворительными </a:t>
            </a:r>
            <a:r>
              <a:rPr lang="ru-RU" dirty="0" smtClean="0"/>
              <a:t>организациями.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6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1. Общие базовые условия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87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5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Различия между дарением и пожертвованием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Ст</a:t>
            </a:r>
            <a:r>
              <a:rPr lang="ru-RU" altLang="ru-RU" dirty="0">
                <a:latin typeface="Arial Narrow" panose="020B0606020202030204" pitchFamily="34" charset="0"/>
              </a:rPr>
              <a:t>. 582 ГК РФ</a:t>
            </a:r>
          </a:p>
          <a:p>
            <a:pPr marL="0" indent="0">
              <a:buNone/>
            </a:pPr>
            <a:r>
              <a:rPr lang="ru-RU" altLang="ru-RU" dirty="0">
                <a:latin typeface="Arial Narrow" panose="020B0606020202030204" pitchFamily="34" charset="0"/>
              </a:rPr>
              <a:t>3. Пожертвование имущества гражданину </a:t>
            </a:r>
            <a:r>
              <a:rPr lang="ru-RU" altLang="ru-RU" u="sng" dirty="0">
                <a:latin typeface="Arial Narrow" panose="020B0606020202030204" pitchFamily="34" charset="0"/>
              </a:rPr>
              <a:t>должно быть </a:t>
            </a:r>
            <a:r>
              <a:rPr lang="ru-RU" altLang="ru-RU" dirty="0">
                <a:latin typeface="Arial Narrow" panose="020B0606020202030204" pitchFamily="34" charset="0"/>
              </a:rPr>
              <a:t>обусловлено жертвователем использованием этого имущества по определенному назначению. При отсутствии такого условия пожертвование имущества гражданину считается обычным дарением.</a:t>
            </a:r>
          </a:p>
          <a:p>
            <a:pPr marL="0" indent="0">
              <a:buNone/>
            </a:pPr>
            <a:r>
              <a:rPr lang="ru-RU" altLang="ru-RU" dirty="0">
                <a:latin typeface="Arial Narrow" panose="020B0606020202030204" pitchFamily="34" charset="0"/>
              </a:rPr>
              <a:t>5. Использование пожертвованного имущества не в соответствии с указанным жертвователем назначением или изменение этого назначения с нарушением правил, предусмотренных пунктом 4 настоящей статьи, </a:t>
            </a:r>
            <a:r>
              <a:rPr lang="ru-RU" altLang="ru-RU" u="sng" dirty="0">
                <a:latin typeface="Arial Narrow" panose="020B0606020202030204" pitchFamily="34" charset="0"/>
              </a:rPr>
              <a:t>дает право жертвователю,</a:t>
            </a:r>
            <a:r>
              <a:rPr lang="ru-RU" altLang="ru-RU" dirty="0">
                <a:latin typeface="Arial Narrow" panose="020B0606020202030204" pitchFamily="34" charset="0"/>
              </a:rPr>
              <a:t> его наследникам или иному правопреемнику </a:t>
            </a:r>
            <a:r>
              <a:rPr lang="ru-RU" altLang="ru-RU" u="sng" dirty="0">
                <a:latin typeface="Arial Narrow" panose="020B0606020202030204" pitchFamily="34" charset="0"/>
              </a:rPr>
              <a:t>требовать отмены </a:t>
            </a:r>
            <a:r>
              <a:rPr lang="ru-RU" altLang="ru-RU" dirty="0">
                <a:latin typeface="Arial Narrow" panose="020B0606020202030204" pitchFamily="34" charset="0"/>
              </a:rPr>
              <a:t>пожертвования.</a:t>
            </a:r>
          </a:p>
          <a:p>
            <a:pPr marL="0" indent="0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А простое дарение </a:t>
            </a:r>
            <a:r>
              <a:rPr lang="ru-RU" altLang="ru-RU" dirty="0">
                <a:latin typeface="Arial Narrow" panose="020B0606020202030204" pitchFamily="34" charset="0"/>
              </a:rPr>
              <a:t>от НКО отменить нельзя. </a:t>
            </a:r>
          </a:p>
          <a:p>
            <a:endParaRPr lang="ru-RU" alt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172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оформлять конкретную выплату?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Договор дарения (пожертвования) более 3000 руб., если даритель ЮЛ, должен иметь письменную форму. Учитываем разнообразие возможных способов получить письменную форму.</a:t>
            </a:r>
          </a:p>
          <a:p>
            <a:r>
              <a:rPr lang="ru-RU" dirty="0" smtClean="0"/>
              <a:t>До 3000 руб. – можно заявление + приказ.</a:t>
            </a:r>
          </a:p>
          <a:p>
            <a:r>
              <a:rPr lang="ru-RU" dirty="0" smtClean="0"/>
              <a:t>Больше 3000 руб. – можно заявление и приказ, если не нужно контролировать целевое использование. Если нужно, лучше договор.</a:t>
            </a:r>
          </a:p>
          <a:p>
            <a:pPr marL="0" indent="0">
              <a:buNone/>
            </a:pPr>
            <a:r>
              <a:rPr lang="ru-RU" dirty="0" smtClean="0"/>
              <a:t>Важно, чтобы в документах (заявлении, приказе, ведомости и пр.) было слово «безвозмездный», или «дарение», или «пожертвование».</a:t>
            </a:r>
          </a:p>
          <a:p>
            <a:pPr marL="0" indent="0">
              <a:buNone/>
            </a:pPr>
            <a:r>
              <a:rPr lang="ru-RU" dirty="0" smtClean="0"/>
              <a:t>Примерный договор – см. приложение.</a:t>
            </a:r>
          </a:p>
          <a:p>
            <a:r>
              <a:rPr lang="ru-RU" dirty="0"/>
              <a:t>Если дарение (пожертвование, благотворительная помощь) оказана в виде оплаты за человека чего-либо, схема такая же, только отдельные формулировки будут отличаться.</a:t>
            </a:r>
          </a:p>
        </p:txBody>
      </p:sp>
    </p:spTree>
    <p:extLst>
      <p:ext uri="{BB962C8B-B14F-4D97-AF65-F5344CB8AC3E}">
        <p14:creationId xmlns:p14="http://schemas.microsoft.com/office/powerpoint/2010/main" val="3855115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Отчеты и отчетные документы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Моя </a:t>
            </a:r>
            <a:r>
              <a:rPr lang="ru-RU" altLang="ru-RU" dirty="0">
                <a:latin typeface="Arial Narrow" panose="020B0606020202030204" pitchFamily="34" charset="0"/>
              </a:rPr>
              <a:t>позиция – </a:t>
            </a:r>
            <a:r>
              <a:rPr lang="ru-RU" altLang="ru-RU" dirty="0" smtClean="0">
                <a:latin typeface="Arial Narrow" panose="020B0606020202030204" pitchFamily="34" charset="0"/>
              </a:rPr>
              <a:t>обязательно в большинстве случаев. Для нас (дарителя) это вопрос целевого использования.</a:t>
            </a:r>
            <a:endParaRPr lang="ru-RU" altLang="ru-RU" dirty="0">
              <a:latin typeface="Arial Narrow" panose="020B0606020202030204" pitchFamily="34" charset="0"/>
            </a:endParaRPr>
          </a:p>
          <a:p>
            <a:r>
              <a:rPr lang="ru-RU" altLang="ru-RU" dirty="0">
                <a:latin typeface="Arial Narrow" panose="020B0606020202030204" pitchFamily="34" charset="0"/>
              </a:rPr>
              <a:t>Если предоставлены деньги – чеки, договоры, акты.</a:t>
            </a:r>
          </a:p>
          <a:p>
            <a:r>
              <a:rPr lang="ru-RU" altLang="ru-RU" dirty="0">
                <a:latin typeface="Arial Narrow" panose="020B0606020202030204" pitchFamily="34" charset="0"/>
              </a:rPr>
              <a:t>Если оплачены медицинские, образовательные услуги, путевки, проезд на мероприятие и пр. – акты об оказании, дипломы, свидетельства, билеты + фото, видео (если уместно).</a:t>
            </a:r>
          </a:p>
          <a:p>
            <a:r>
              <a:rPr lang="ru-RU" altLang="ru-RU" dirty="0">
                <a:latin typeface="Arial Narrow" panose="020B0606020202030204" pitchFamily="34" charset="0"/>
              </a:rPr>
              <a:t>Если едет куда-то группа в сопровождении сотрудника (волонтера), сотрудник (волонтер) может составить акт о фактически участии в мероприятии.</a:t>
            </a:r>
          </a:p>
          <a:p>
            <a:r>
              <a:rPr lang="ru-RU" altLang="ru-RU" dirty="0">
                <a:latin typeface="Arial Narrow" panose="020B0606020202030204" pitchFamily="34" charset="0"/>
              </a:rPr>
              <a:t>Если деньги даны на бытовые нужды (например для ребенка из бедной семьи) – решение </a:t>
            </a:r>
            <a:r>
              <a:rPr lang="ru-RU" altLang="ru-RU" dirty="0" smtClean="0">
                <a:latin typeface="Arial Narrow" panose="020B0606020202030204" pitchFamily="34" charset="0"/>
              </a:rPr>
              <a:t>об отчетности индивидуальное</a:t>
            </a:r>
            <a:r>
              <a:rPr lang="ru-RU" altLang="ru-RU" dirty="0">
                <a:latin typeface="Arial Narrow" panose="020B0606020202030204" pitchFamily="34" charset="0"/>
              </a:rPr>
              <a:t>, могут быть сложные этические моменты.</a:t>
            </a:r>
          </a:p>
          <a:p>
            <a:endParaRPr lang="ru-RU" alt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77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3</a:t>
            </a:r>
            <a:br>
              <a:rPr lang="ru-RU" dirty="0" smtClean="0"/>
            </a:br>
            <a:r>
              <a:rPr lang="ru-RU" dirty="0" smtClean="0"/>
              <a:t>Люди - вещи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145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Дорогостоящие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вещи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4400" dirty="0" smtClean="0"/>
              <a:t>(Как правило, это вещи </a:t>
            </a:r>
            <a:r>
              <a:rPr lang="ru-RU" sz="4400" dirty="0"/>
              <a:t>длительного </a:t>
            </a:r>
            <a:r>
              <a:rPr lang="ru-RU" sz="4400" dirty="0" smtClean="0"/>
              <a:t>пользования)</a:t>
            </a:r>
            <a:endParaRPr lang="ru-RU" sz="4400" dirty="0"/>
          </a:p>
          <a:p>
            <a:r>
              <a:rPr lang="ru-RU" sz="4400" dirty="0"/>
              <a:t>Оформление – договор (аналогичный денежной выплате).</a:t>
            </a:r>
          </a:p>
          <a:p>
            <a:r>
              <a:rPr lang="ru-RU" sz="4400" dirty="0"/>
              <a:t>Отличия: </a:t>
            </a:r>
          </a:p>
          <a:p>
            <a:pPr marL="0" indent="0">
              <a:buNone/>
            </a:pPr>
            <a:r>
              <a:rPr lang="ru-RU" sz="4400" dirty="0"/>
              <a:t>- сложность или невозможность проверки целевого использования</a:t>
            </a:r>
          </a:p>
          <a:p>
            <a:pPr marL="0" indent="0">
              <a:buNone/>
            </a:pPr>
            <a:r>
              <a:rPr lang="ru-RU" sz="4400" dirty="0"/>
              <a:t>- неразумность отчетов об использовании;</a:t>
            </a:r>
          </a:p>
          <a:p>
            <a:pPr marL="0" indent="0">
              <a:buNone/>
            </a:pPr>
            <a:r>
              <a:rPr lang="ru-RU" sz="4400" dirty="0"/>
              <a:t>- если не подпадает под налоговые льготы (НДФЛ) – уплата НДФЛ получателем, подача сведений в налоговый орган.</a:t>
            </a:r>
          </a:p>
          <a:p>
            <a:pPr>
              <a:buFontTx/>
              <a:buChar char="-"/>
            </a:pPr>
            <a:endParaRPr lang="ru-RU" sz="2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213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Малоценные вещи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Существует разница </a:t>
            </a:r>
            <a:r>
              <a:rPr lang="ru-RU" altLang="ru-RU" dirty="0">
                <a:latin typeface="Arial Narrow" panose="020B0606020202030204" pitchFamily="34" charset="0"/>
              </a:rPr>
              <a:t>между</a:t>
            </a:r>
          </a:p>
          <a:p>
            <a:pPr marL="0" indent="0">
              <a:buNone/>
            </a:pPr>
            <a:r>
              <a:rPr lang="ru-RU" altLang="ru-RU" dirty="0">
                <a:latin typeface="Arial Narrow" panose="020B0606020202030204" pitchFamily="34" charset="0"/>
              </a:rPr>
              <a:t>- систематической помощью и разовыми </a:t>
            </a:r>
            <a:r>
              <a:rPr lang="ru-RU" altLang="ru-RU" dirty="0" smtClean="0">
                <a:latin typeface="Arial Narrow" panose="020B0606020202030204" pitchFamily="34" charset="0"/>
              </a:rPr>
              <a:t>акциями,</a:t>
            </a:r>
            <a:endParaRPr lang="ru-RU" altLang="ru-RU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altLang="ru-RU" dirty="0">
                <a:latin typeface="Arial Narrow" panose="020B0606020202030204" pitchFamily="34" charset="0"/>
              </a:rPr>
              <a:t>- благотворительной организацией и прочими дарителями.</a:t>
            </a:r>
          </a:p>
          <a:p>
            <a:pPr marL="0" indent="0">
              <a:buNone/>
            </a:pPr>
            <a:r>
              <a:rPr lang="ru-RU" altLang="ru-RU" u="sng" dirty="0">
                <a:latin typeface="Arial Narrow" panose="020B0606020202030204" pitchFamily="34" charset="0"/>
              </a:rPr>
              <a:t>Благотворительная организация </a:t>
            </a:r>
            <a:r>
              <a:rPr lang="ru-RU" altLang="ru-RU" dirty="0">
                <a:latin typeface="Arial Narrow" panose="020B0606020202030204" pitchFamily="34" charset="0"/>
              </a:rPr>
              <a:t>оформляет как благотворительную помощь (именно эти </a:t>
            </a:r>
            <a:r>
              <a:rPr lang="ru-RU" altLang="ru-RU" dirty="0" smtClean="0">
                <a:latin typeface="Arial Narrow" panose="020B0606020202030204" pitchFamily="34" charset="0"/>
              </a:rPr>
              <a:t>слова надо использовать, </a:t>
            </a:r>
            <a:r>
              <a:rPr lang="ru-RU" altLang="ru-RU" dirty="0">
                <a:latin typeface="Arial Narrow" panose="020B0606020202030204" pitchFamily="34" charset="0"/>
              </a:rPr>
              <a:t>а не </a:t>
            </a:r>
            <a:r>
              <a:rPr lang="ru-RU" altLang="ru-RU" dirty="0" smtClean="0">
                <a:latin typeface="Arial Narrow" panose="020B0606020202030204" pitchFamily="34" charset="0"/>
              </a:rPr>
              <a:t>«материальная помощь», </a:t>
            </a:r>
            <a:r>
              <a:rPr lang="ru-RU" altLang="ru-RU" dirty="0">
                <a:latin typeface="Arial Narrow" panose="020B0606020202030204" pitchFamily="34" charset="0"/>
              </a:rPr>
              <a:t>не </a:t>
            </a:r>
            <a:r>
              <a:rPr lang="ru-RU" altLang="ru-RU" dirty="0" smtClean="0">
                <a:latin typeface="Arial Narrow" panose="020B0606020202030204" pitchFamily="34" charset="0"/>
              </a:rPr>
              <a:t>«пожертвование»), </a:t>
            </a:r>
            <a:r>
              <a:rPr lang="ru-RU" altLang="ru-RU" dirty="0">
                <a:latin typeface="Arial Narrow" panose="020B0606020202030204" pitchFamily="34" charset="0"/>
              </a:rPr>
              <a:t>и, если цели дарения вписываются в цели БД, то получатель свободен от налога, НКО – от налогового учета по НДФЛ и подачи сведений.</a:t>
            </a:r>
          </a:p>
          <a:p>
            <a:pPr marL="0" indent="0">
              <a:buNone/>
            </a:pPr>
            <a:r>
              <a:rPr lang="ru-RU" altLang="ru-RU" dirty="0">
                <a:latin typeface="Arial Narrow" panose="020B0606020202030204" pitchFamily="34" charset="0"/>
              </a:rPr>
              <a:t>Например, БФ поддержки детского творчества: устроили выставку детского рисунка, подарили каждому участнику относительно дорогой набор красок и кистей. Сделали внутренний отчет о мероприятии, написали отчет о проведении, составили акт на списание.</a:t>
            </a:r>
          </a:p>
          <a:p>
            <a:pPr marL="0" indent="0">
              <a:buNone/>
            </a:pPr>
            <a:r>
              <a:rPr lang="ru-RU" altLang="ru-RU" dirty="0">
                <a:latin typeface="Arial Narrow" panose="020B0606020202030204" pitchFamily="34" charset="0"/>
              </a:rPr>
              <a:t>Поименный учет нужен только по требованию донора. </a:t>
            </a:r>
          </a:p>
        </p:txBody>
      </p:sp>
    </p:spTree>
    <p:extLst>
      <p:ext uri="{BB962C8B-B14F-4D97-AF65-F5344CB8AC3E}">
        <p14:creationId xmlns:p14="http://schemas.microsoft.com/office/powerpoint/2010/main" val="457548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Малоценные вещи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dirty="0">
                <a:latin typeface="Arial Narrow" panose="020B0606020202030204" pitchFamily="34" charset="0"/>
              </a:rPr>
              <a:t>Если организация не благотворительная, у получателя льготы </a:t>
            </a:r>
            <a:r>
              <a:rPr lang="ru-RU" altLang="ru-RU" dirty="0" smtClean="0">
                <a:latin typeface="Arial Narrow" panose="020B0606020202030204" pitchFamily="34" charset="0"/>
              </a:rPr>
              <a:t>по НДФЛ ограничены:</a:t>
            </a:r>
          </a:p>
          <a:p>
            <a:pPr>
              <a:buFontTx/>
              <a:buChar char="-"/>
            </a:pPr>
            <a:r>
              <a:rPr lang="ru-RU" altLang="ru-RU" dirty="0" smtClean="0">
                <a:latin typeface="Arial Narrow" panose="020B0606020202030204" pitchFamily="34" charset="0"/>
              </a:rPr>
              <a:t>и </a:t>
            </a:r>
            <a:r>
              <a:rPr lang="ru-RU" altLang="ru-RU" dirty="0">
                <a:latin typeface="Arial Narrow" panose="020B0606020202030204" pitchFamily="34" charset="0"/>
              </a:rPr>
              <a:t>могут быть связаны с его </a:t>
            </a:r>
            <a:r>
              <a:rPr lang="ru-RU" altLang="ru-RU" dirty="0" smtClean="0">
                <a:latin typeface="Arial Narrow" panose="020B0606020202030204" pitchFamily="34" charset="0"/>
              </a:rPr>
              <a:t>индивидуальным, не групповым статусом </a:t>
            </a:r>
            <a:r>
              <a:rPr lang="ru-RU" altLang="ru-RU" dirty="0">
                <a:latin typeface="Arial Narrow" panose="020B0606020202030204" pitchFamily="34" charset="0"/>
              </a:rPr>
              <a:t>(бедная семья с детьми, сирота, ветеран</a:t>
            </a:r>
            <a:r>
              <a:rPr lang="ru-RU" altLang="ru-RU" dirty="0" smtClean="0">
                <a:latin typeface="Arial Narrow" panose="020B0606020202030204" pitchFamily="34" charset="0"/>
              </a:rPr>
              <a:t>).</a:t>
            </a:r>
          </a:p>
          <a:p>
            <a:pPr>
              <a:buFontTx/>
              <a:buChar char="-"/>
            </a:pPr>
            <a:r>
              <a:rPr lang="ru-RU" altLang="ru-RU" dirty="0" smtClean="0">
                <a:latin typeface="Arial Narrow" panose="020B0606020202030204" pitchFamily="34" charset="0"/>
              </a:rPr>
              <a:t>или </a:t>
            </a:r>
            <a:r>
              <a:rPr lang="ru-RU" altLang="ru-RU" dirty="0">
                <a:latin typeface="Arial Narrow" panose="020B0606020202030204" pitchFamily="34" charset="0"/>
              </a:rPr>
              <a:t>подарок до 4000 руб. в год</a:t>
            </a:r>
          </a:p>
          <a:p>
            <a:pPr marL="0" indent="0">
              <a:buNone/>
            </a:pPr>
            <a:r>
              <a:rPr lang="ru-RU" altLang="ru-RU" dirty="0">
                <a:latin typeface="Arial Narrow" panose="020B0606020202030204" pitchFamily="34" charset="0"/>
              </a:rPr>
              <a:t>Нужен индивидуальный учет. </a:t>
            </a:r>
            <a:endParaRPr lang="ru-RU" altLang="ru-RU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Возможно</a:t>
            </a:r>
            <a:r>
              <a:rPr lang="ru-RU" altLang="ru-RU" dirty="0">
                <a:latin typeface="Arial Narrow" panose="020B0606020202030204" pitchFamily="34" charset="0"/>
              </a:rPr>
              <a:t>, придется подавать сведения о доходах, с которых не удержан налог. </a:t>
            </a:r>
          </a:p>
          <a:p>
            <a:endParaRPr lang="ru-RU" alt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92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Систематическая и разовая помощь</a:t>
            </a:r>
            <a:endParaRPr lang="ru-RU" altLang="ru-RU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u="sng" dirty="0" smtClean="0">
                <a:latin typeface="Arial Narrow" panose="020B0606020202030204" pitchFamily="34" charset="0"/>
              </a:rPr>
              <a:t>Систематическая помощь (определенный круг лиц)</a:t>
            </a:r>
          </a:p>
          <a:p>
            <a:pPr marL="0" indent="0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Как правило, есть списки получателей с указанием персональных данных.</a:t>
            </a:r>
          </a:p>
          <a:p>
            <a:pPr marL="0" indent="0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Индивидуальный учет возможен и не требует больших трудозатрат.</a:t>
            </a:r>
          </a:p>
          <a:p>
            <a:pPr marL="0" indent="0">
              <a:buNone/>
            </a:pPr>
            <a:r>
              <a:rPr lang="ru-RU" altLang="ru-RU" u="sng" dirty="0" smtClean="0">
                <a:latin typeface="Arial Narrow" panose="020B0606020202030204" pitchFamily="34" charset="0"/>
              </a:rPr>
              <a:t>Разовая помощь (неопределенный круг лиц)</a:t>
            </a:r>
          </a:p>
          <a:p>
            <a:pPr marL="0" indent="0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Теоретически индивидуальный учет нужен. На практике списывают по акту, составленному работниками (волонтерами).</a:t>
            </a:r>
            <a:endParaRPr lang="ru-RU" alt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86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Письменная форма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Помним: если даритель ЮЛ, стоимость дара более 3000 руб. , нужна письменная форма договора.</a:t>
            </a:r>
          </a:p>
          <a:p>
            <a:pPr marL="0" indent="0">
              <a:buNone/>
            </a:pPr>
            <a:r>
              <a:rPr lang="ru-RU" dirty="0" smtClean="0"/>
              <a:t>Помним: письменные формы разные.</a:t>
            </a:r>
          </a:p>
          <a:p>
            <a:pPr marL="0" indent="0">
              <a:buNone/>
            </a:pPr>
            <a:r>
              <a:rPr lang="ru-RU" dirty="0" smtClean="0"/>
              <a:t>Можно составить совсем простую ведомость с указанием только фамилии, инициалов и, например, адреса. Если в названии ведомости есть слова «пожертвование» или «благотворительная помощь», можно доказать наличие письменной формы.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481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Часть </a:t>
            </a:r>
            <a:r>
              <a:rPr lang="ru-RU" dirty="0" smtClean="0"/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НКО – деньги и вещи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97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должны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учитывать для любых случаев: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- общие положения законов</a:t>
            </a:r>
          </a:p>
          <a:p>
            <a:pPr marL="0" indent="0">
              <a:buNone/>
            </a:pPr>
            <a:r>
              <a:rPr lang="ru-RU" dirty="0"/>
              <a:t>- устав, иные локальные акты, если они есть</a:t>
            </a:r>
          </a:p>
          <a:p>
            <a:pPr marL="0" indent="0">
              <a:buNone/>
            </a:pPr>
            <a:r>
              <a:rPr lang="ru-RU" dirty="0"/>
              <a:t>- требования донора</a:t>
            </a:r>
          </a:p>
          <a:p>
            <a:pPr marL="0" indent="0">
              <a:buNone/>
            </a:pPr>
            <a:r>
              <a:rPr lang="ru-RU" dirty="0"/>
              <a:t>- налогообложение получателя</a:t>
            </a:r>
          </a:p>
          <a:p>
            <a:pPr marL="0" indent="0">
              <a:buNone/>
            </a:pPr>
            <a:r>
              <a:rPr lang="ru-RU" dirty="0"/>
              <a:t>- возможный конфликт интересов</a:t>
            </a:r>
          </a:p>
          <a:p>
            <a:pPr marL="0" indent="0">
              <a:buNone/>
            </a:pPr>
            <a:r>
              <a:rPr lang="ru-RU" dirty="0"/>
              <a:t>- требования к крупным сделкам</a:t>
            </a:r>
          </a:p>
          <a:p>
            <a:pPr>
              <a:buFontTx/>
              <a:buChar char="-"/>
            </a:pPr>
            <a:r>
              <a:rPr lang="ru-RU" dirty="0" smtClean="0"/>
              <a:t>возможные </a:t>
            </a:r>
            <a:r>
              <a:rPr lang="ru-RU" dirty="0"/>
              <a:t>претензии потенциальных получателей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риски </a:t>
            </a:r>
            <a:r>
              <a:rPr lang="ru-RU" dirty="0"/>
              <a:t>для репутации.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032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Виды предоставления помощи</a:t>
            </a:r>
            <a:endParaRPr lang="ru-RU" alt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Возможные формы передачи – пожертвования,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гранты.</a:t>
            </a:r>
          </a:p>
          <a:p>
            <a:pPr marL="0" indent="0">
              <a:buNone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Слова «благотворительная помощь» к НКО не применяем.</a:t>
            </a:r>
          </a:p>
          <a:p>
            <a:pPr marL="0" indent="0">
              <a:buNone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Договоры составляем так же, как при получении пожертвований, только свою НКО ставим в позицию дарителя.</a:t>
            </a:r>
            <a:endParaRPr lang="ru-RU" altLang="ru-RU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ru-RU" altLang="ru-RU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1632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Спорный вопрос 1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u="sng" dirty="0"/>
              <a:t>Можно ли делать пожертвование за счет полученного пожертвования?</a:t>
            </a:r>
          </a:p>
          <a:p>
            <a:pPr marL="0" indent="0">
              <a:buNone/>
            </a:pPr>
            <a:r>
              <a:rPr lang="ru-RU" dirty="0"/>
              <a:t>Можно при соблюдении двух условий:</a:t>
            </a:r>
          </a:p>
          <a:p>
            <a:pPr marL="0" indent="0">
              <a:buNone/>
            </a:pPr>
            <a:r>
              <a:rPr lang="ru-RU" dirty="0"/>
              <a:t>1) это не противоречит пожеланиям или прямым указаниям первоначального донора;</a:t>
            </a:r>
          </a:p>
          <a:p>
            <a:pPr marL="0" indent="0">
              <a:buNone/>
            </a:pPr>
            <a:r>
              <a:rPr lang="ru-RU" dirty="0"/>
              <a:t>2) наша НКО (даритель) не имеет личного интереса к продукту, который будет создан на подаренные средства.</a:t>
            </a:r>
          </a:p>
          <a:p>
            <a:pPr marL="0" indent="0">
              <a:buNone/>
            </a:pPr>
            <a:r>
              <a:rPr lang="ru-RU" dirty="0"/>
              <a:t>Если не соблюдено (1) – донор может требовать </a:t>
            </a:r>
            <a:r>
              <a:rPr lang="ru-RU" dirty="0" smtClean="0"/>
              <a:t>возврата своего пожертвования, </a:t>
            </a:r>
            <a:r>
              <a:rPr lang="ru-RU" dirty="0"/>
              <a:t>как использованного не по назначению.</a:t>
            </a:r>
          </a:p>
          <a:p>
            <a:pPr marL="0" indent="0">
              <a:buNone/>
            </a:pPr>
            <a:r>
              <a:rPr lang="ru-RU" dirty="0"/>
              <a:t>Если не соблюдено (2) – проблемы могут возникнуть у получателя, для него </a:t>
            </a:r>
            <a:r>
              <a:rPr lang="ru-RU" dirty="0" smtClean="0"/>
              <a:t>полученные средства </a:t>
            </a:r>
            <a:r>
              <a:rPr lang="ru-RU" dirty="0"/>
              <a:t>будет выручкой. </a:t>
            </a:r>
          </a:p>
          <a:p>
            <a:pPr marL="0" indent="0">
              <a:buNone/>
            </a:pPr>
            <a:r>
              <a:rPr lang="ru-RU" u="sng" dirty="0"/>
              <a:t>Цепочки пожертвований нежелательны. </a:t>
            </a:r>
            <a:r>
              <a:rPr lang="ru-RU" dirty="0"/>
              <a:t>Можно использовать разные термины и формулировки: предоставить не пожертвование, а грант, или </a:t>
            </a:r>
            <a:r>
              <a:rPr lang="ru-RU" dirty="0" smtClean="0"/>
              <a:t>средства </a:t>
            </a:r>
            <a:r>
              <a:rPr lang="ru-RU" dirty="0"/>
              <a:t>на осуществление благотворительной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3204901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Спорный вопрос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Обязательна ли отчетность получателя перед нашей организацией?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Моя позиция – </a:t>
            </a:r>
            <a:r>
              <a:rPr lang="ru-RU" dirty="0" smtClean="0"/>
              <a:t>обязательна.</a:t>
            </a:r>
          </a:p>
          <a:p>
            <a:pPr marL="0" indent="0">
              <a:buNone/>
            </a:pPr>
            <a:r>
              <a:rPr lang="ru-RU" dirty="0" smtClean="0"/>
              <a:t>Наши обязанности как НКО:</a:t>
            </a:r>
            <a:endParaRPr lang="ru-RU" dirty="0"/>
          </a:p>
          <a:p>
            <a:r>
              <a:rPr lang="ru-RU" dirty="0"/>
              <a:t>Требовать отчеты, </a:t>
            </a:r>
            <a:endParaRPr lang="ru-RU" dirty="0" smtClean="0"/>
          </a:p>
          <a:p>
            <a:r>
              <a:rPr lang="ru-RU" dirty="0" smtClean="0"/>
              <a:t>контролировать </a:t>
            </a:r>
            <a:r>
              <a:rPr lang="ru-RU" dirty="0"/>
              <a:t>целевое использование,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случае нарушения сроков отчетности требовать возврата средств;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не возвращают – подавать в суд. </a:t>
            </a:r>
          </a:p>
          <a:p>
            <a:pPr marL="0" indent="0">
              <a:buNone/>
            </a:pPr>
            <a:r>
              <a:rPr lang="ru-RU" u="sng" dirty="0"/>
              <a:t>Для нас (дарителя) – это вопрос целевого использования.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60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Передача НКО вещей</a:t>
            </a: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Оформляем договором </a:t>
            </a:r>
            <a:r>
              <a:rPr lang="ru-RU" dirty="0"/>
              <a:t>пожертвования – письменная </a:t>
            </a:r>
            <a:r>
              <a:rPr lang="ru-RU" dirty="0" smtClean="0"/>
              <a:t>форма. </a:t>
            </a:r>
          </a:p>
          <a:p>
            <a:pPr marL="0" indent="0">
              <a:buNone/>
            </a:pPr>
            <a:r>
              <a:rPr lang="ru-RU" dirty="0" smtClean="0"/>
              <a:t>Составляем акт </a:t>
            </a:r>
            <a:r>
              <a:rPr lang="ru-RU" dirty="0"/>
              <a:t>передачи-приема (можно совместить в одном </a:t>
            </a:r>
            <a:r>
              <a:rPr lang="ru-RU" dirty="0" smtClean="0"/>
              <a:t>документе – договор, он же акт. Написать, что передача вещей и подписание договора состоялись одновременно).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Чаще мы дарим другим НКО недорогие вещи (книги, пособия, журналы</a:t>
            </a:r>
            <a:r>
              <a:rPr lang="ru-RU" dirty="0" smtClean="0"/>
              <a:t>), произведенные нами самими.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Рисков нет.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6529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6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положения законов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Какие </a:t>
            </a:r>
            <a:r>
              <a:rPr lang="ru-RU" dirty="0"/>
              <a:t>НКО могут раздавать деньги (иное имущество) и как они должны это делать?</a:t>
            </a:r>
          </a:p>
          <a:p>
            <a:r>
              <a:rPr lang="ru-RU" dirty="0"/>
              <a:t>Нет общих правил. Ориентируемся на смысл законодательства.</a:t>
            </a:r>
          </a:p>
          <a:p>
            <a:r>
              <a:rPr lang="ru-RU" dirty="0" smtClean="0"/>
              <a:t>Есть обобщенные цели создания </a:t>
            </a:r>
            <a:r>
              <a:rPr lang="ru-RU" dirty="0"/>
              <a:t>НКО различных </a:t>
            </a:r>
            <a:r>
              <a:rPr lang="ru-RU" dirty="0" smtClean="0"/>
              <a:t>видов.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раздачи приспособлены:</a:t>
            </a:r>
          </a:p>
          <a:p>
            <a:r>
              <a:rPr lang="ru-RU" dirty="0" smtClean="0"/>
              <a:t>фонды</a:t>
            </a:r>
            <a:r>
              <a:rPr lang="ru-RU" dirty="0"/>
              <a:t>, особенно благотворительные;</a:t>
            </a:r>
          </a:p>
          <a:p>
            <a:r>
              <a:rPr lang="ru-RU" dirty="0" smtClean="0"/>
              <a:t>благотворительные </a:t>
            </a:r>
            <a:r>
              <a:rPr lang="ru-RU" dirty="0"/>
              <a:t>общественные </a:t>
            </a:r>
            <a:r>
              <a:rPr lang="ru-RU" dirty="0" smtClean="0"/>
              <a:t>объединения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66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Общие положения законов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sz="2000" u="sng" dirty="0"/>
              <a:t>По общим целям не предназначены, но могут по закону:</a:t>
            </a:r>
          </a:p>
          <a:p>
            <a:pPr>
              <a:buFontTx/>
              <a:buNone/>
            </a:pPr>
            <a:r>
              <a:rPr lang="ru-RU" altLang="ru-RU" sz="2000" dirty="0"/>
              <a:t>- </a:t>
            </a:r>
            <a:r>
              <a:rPr lang="ru-RU" altLang="ru-RU" sz="2000" dirty="0" smtClean="0"/>
              <a:t>Прочие </a:t>
            </a:r>
            <a:r>
              <a:rPr lang="ru-RU" altLang="ru-RU" sz="2000" dirty="0"/>
              <a:t>общественные объединения (Допускается использование общественными объединениями своих средств на благотворительные цели, даже если это не указано в их уставах – ст. 37 № 82-ФЗ), в том </a:t>
            </a:r>
            <a:r>
              <a:rPr lang="ru-RU" altLang="ru-RU" sz="2000" dirty="0" smtClean="0"/>
              <a:t>числе политические </a:t>
            </a:r>
            <a:r>
              <a:rPr lang="ru-RU" altLang="ru-RU" sz="2000" dirty="0"/>
              <a:t>партии (п. 7 ст. 31 № 95-ФЗ)</a:t>
            </a:r>
          </a:p>
          <a:p>
            <a:pPr>
              <a:buFontTx/>
              <a:buNone/>
            </a:pPr>
            <a:r>
              <a:rPr lang="ru-RU" altLang="ru-RU" sz="2000" dirty="0"/>
              <a:t> - Религиозные организации (ст. 18 № 125-ФЗ</a:t>
            </a:r>
            <a:r>
              <a:rPr lang="ru-RU" altLang="ru-RU" sz="2000" dirty="0" smtClean="0"/>
              <a:t>).</a:t>
            </a:r>
          </a:p>
          <a:p>
            <a:pPr>
              <a:buFontTx/>
              <a:buNone/>
            </a:pPr>
            <a:r>
              <a:rPr lang="ru-RU" altLang="ru-RU" sz="2000" u="sng" dirty="0"/>
              <a:t>По целям не предназначены, надо смотреть устав:</a:t>
            </a:r>
          </a:p>
          <a:p>
            <a:pPr>
              <a:buFontTx/>
              <a:buNone/>
            </a:pPr>
            <a:r>
              <a:rPr lang="ru-RU" altLang="ru-RU" sz="2000" dirty="0"/>
              <a:t>- АНО</a:t>
            </a:r>
          </a:p>
          <a:p>
            <a:pPr>
              <a:buFontTx/>
              <a:buNone/>
            </a:pPr>
            <a:r>
              <a:rPr lang="ru-RU" altLang="ru-RU" sz="2000" dirty="0"/>
              <a:t>- ассоциации (союзы).</a:t>
            </a:r>
          </a:p>
          <a:p>
            <a:pPr>
              <a:buFontTx/>
              <a:buNone/>
            </a:pPr>
            <a:r>
              <a:rPr lang="ru-RU" altLang="ru-RU" sz="2000" u="sng" dirty="0"/>
              <a:t>Совсем не предназначены:</a:t>
            </a:r>
          </a:p>
          <a:p>
            <a:pPr>
              <a:buFontTx/>
              <a:buNone/>
            </a:pPr>
            <a:r>
              <a:rPr lang="ru-RU" altLang="ru-RU" sz="2000" dirty="0"/>
              <a:t>- адвокатские, нотариальные палаты, </a:t>
            </a:r>
            <a:r>
              <a:rPr lang="ru-RU" altLang="ru-RU" sz="2000" dirty="0" err="1"/>
              <a:t>госкорпорации</a:t>
            </a:r>
            <a:r>
              <a:rPr lang="ru-RU" altLang="ru-RU" sz="2000" dirty="0"/>
              <a:t>, потребительские кооперативы, товарищества собственников жилья и т.п.</a:t>
            </a:r>
          </a:p>
          <a:p>
            <a:pPr>
              <a:buFontTx/>
              <a:buNone/>
            </a:pPr>
            <a:endParaRPr lang="ru-RU" altLang="ru-RU" sz="2000" dirty="0"/>
          </a:p>
          <a:p>
            <a:pPr>
              <a:buFontTx/>
              <a:buNone/>
            </a:pPr>
            <a:endParaRPr lang="ru-RU" altLang="ru-RU" sz="2000" dirty="0"/>
          </a:p>
          <a:p>
            <a:pPr>
              <a:buFontTx/>
              <a:buNone/>
            </a:pPr>
            <a:endParaRPr lang="ru-RU" altLang="ru-RU" sz="2000" dirty="0"/>
          </a:p>
          <a:p>
            <a:pPr>
              <a:buFontTx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9535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Уставы и иные локальные 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Устав </a:t>
            </a:r>
          </a:p>
          <a:p>
            <a:pPr marL="0" indent="0">
              <a:buNone/>
            </a:pPr>
            <a:r>
              <a:rPr lang="ru-RU" altLang="ru-RU" dirty="0" smtClean="0">
                <a:latin typeface="Arial Narrow" panose="020B0606020202030204" pitchFamily="34" charset="0"/>
              </a:rPr>
              <a:t>Обращаем </a:t>
            </a:r>
            <a:r>
              <a:rPr lang="ru-RU" altLang="ru-RU" dirty="0">
                <a:latin typeface="Arial Narrow" panose="020B0606020202030204" pitchFamily="34" charset="0"/>
              </a:rPr>
              <a:t>внимание:</a:t>
            </a:r>
          </a:p>
          <a:p>
            <a:pPr marL="0" indent="0">
              <a:buNone/>
            </a:pPr>
            <a:r>
              <a:rPr lang="ru-RU" altLang="ru-RU" dirty="0">
                <a:latin typeface="Arial Narrow" panose="020B0606020202030204" pitchFamily="34" charset="0"/>
              </a:rPr>
              <a:t>- </a:t>
            </a:r>
            <a:r>
              <a:rPr lang="ru-RU" altLang="ru-RU" dirty="0" smtClean="0">
                <a:latin typeface="Arial Narrow" panose="020B0606020202030204" pitchFamily="34" charset="0"/>
              </a:rPr>
              <a:t>На </a:t>
            </a:r>
            <a:r>
              <a:rPr lang="ru-RU" altLang="ru-RU" dirty="0">
                <a:latin typeface="Arial Narrow" panose="020B0606020202030204" pitchFamily="34" charset="0"/>
              </a:rPr>
              <a:t>цели и предмет (виды) деятельности; для систематической раздачи хорошо, если прямо указано.</a:t>
            </a:r>
          </a:p>
          <a:p>
            <a:pPr marL="0" indent="0">
              <a:buNone/>
            </a:pPr>
            <a:r>
              <a:rPr lang="ru-RU" altLang="ru-RU" dirty="0">
                <a:latin typeface="Arial Narrow" panose="020B0606020202030204" pitchFamily="34" charset="0"/>
              </a:rPr>
              <a:t>- У </a:t>
            </a:r>
            <a:r>
              <a:rPr lang="ru-RU" altLang="ru-RU" dirty="0" err="1">
                <a:latin typeface="Arial Narrow" panose="020B0606020202030204" pitchFamily="34" charset="0"/>
              </a:rPr>
              <a:t>неблаготворительных</a:t>
            </a:r>
            <a:r>
              <a:rPr lang="ru-RU" altLang="ru-RU" dirty="0">
                <a:latin typeface="Arial Narrow" panose="020B0606020202030204" pitchFamily="34" charset="0"/>
              </a:rPr>
              <a:t> НКО может быть указана благотворительная деятельность как один из видов.</a:t>
            </a:r>
          </a:p>
          <a:p>
            <a:pPr marL="0" indent="0">
              <a:buNone/>
            </a:pPr>
            <a:r>
              <a:rPr lang="ru-RU" altLang="ru-RU" dirty="0">
                <a:latin typeface="Arial Narrow" panose="020B0606020202030204" pitchFamily="34" charset="0"/>
              </a:rPr>
              <a:t>- Без слова «благотворительный» может быть указана «финансовая поддержка», или «оказание имущественной помощи», или аналог.</a:t>
            </a:r>
          </a:p>
        </p:txBody>
      </p:sp>
    </p:spTree>
    <p:extLst>
      <p:ext uri="{BB962C8B-B14F-4D97-AF65-F5344CB8AC3E}">
        <p14:creationId xmlns:p14="http://schemas.microsoft.com/office/powerpoint/2010/main" val="248039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Уставы и иные локальные 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/>
              <a:t>Приоритетные направления деятельности.</a:t>
            </a:r>
          </a:p>
          <a:p>
            <a:r>
              <a:rPr lang="ru-RU" u="sng" dirty="0"/>
              <a:t>Принципы использования имущества. </a:t>
            </a:r>
            <a:r>
              <a:rPr lang="ru-RU" dirty="0"/>
              <a:t>Здесь надо обязательно прописать в самых общих выражениях. Например, «денежные средства могут быть использованы для оказания поддержки НКО с (такими-то) целями деятельности», «… могут быть использованы для оказания благотворительной помощи семьям, воспитывающим детей-инвалидов», «…. талантливой молодежи для совершенствования мастерства в области исполнительского искусства</a:t>
            </a:r>
            <a:r>
              <a:rPr lang="ru-RU" dirty="0" smtClean="0"/>
              <a:t>». Это </a:t>
            </a:r>
            <a:r>
              <a:rPr lang="ru-RU" dirty="0"/>
              <a:t>особенно важно, если в уставе нет никаких намеков на возможность раздачи денег (имущества).</a:t>
            </a:r>
          </a:p>
          <a:p>
            <a:r>
              <a:rPr lang="ru-RU" dirty="0"/>
              <a:t>Если НКО предоставляет помощь очень редко (единичные случаи), можно</a:t>
            </a:r>
            <a:r>
              <a:rPr lang="ru-RU" u="sng" dirty="0"/>
              <a:t> в положении о директоре (руководителе) </a:t>
            </a:r>
            <a:r>
              <a:rPr lang="ru-RU" dirty="0"/>
              <a:t>написать:</a:t>
            </a:r>
          </a:p>
          <a:p>
            <a:r>
              <a:rPr lang="ru-RU" dirty="0"/>
              <a:t>- вправе принимать решение о предоставлении денежной (или иной) помощи физическим лицам (или НКО) в пределах раздела сметы «Прочие расходы» и в сумме не более 500 тыс. руб. по одной сделке.</a:t>
            </a:r>
          </a:p>
          <a:p>
            <a:pPr marL="0" indent="0">
              <a:buNone/>
            </a:pPr>
            <a:r>
              <a:rPr lang="ru-RU" dirty="0" smtClean="0"/>
              <a:t>или</a:t>
            </a:r>
            <a:r>
              <a:rPr lang="ru-RU" u="sng" dirty="0" smtClean="0"/>
              <a:t> </a:t>
            </a:r>
            <a:r>
              <a:rPr lang="ru-RU" u="sng" dirty="0"/>
              <a:t>в </a:t>
            </a:r>
            <a:r>
              <a:rPr lang="ru-RU" u="sng" dirty="0" smtClean="0"/>
              <a:t>его должностной </a:t>
            </a:r>
            <a:r>
              <a:rPr lang="ru-RU" u="sng" dirty="0"/>
              <a:t>инструкции.</a:t>
            </a:r>
          </a:p>
        </p:txBody>
      </p:sp>
    </p:spTree>
    <p:extLst>
      <p:ext uri="{BB962C8B-B14F-4D97-AF65-F5344CB8AC3E}">
        <p14:creationId xmlns:p14="http://schemas.microsoft.com/office/powerpoint/2010/main" val="72962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Уставы и иные локальные 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Могут быть специальные </a:t>
            </a:r>
            <a:r>
              <a:rPr lang="ru-RU" dirty="0"/>
              <a:t>локальные акты по вопросам </a:t>
            </a:r>
            <a:r>
              <a:rPr lang="ru-RU" dirty="0" smtClean="0"/>
              <a:t>оказания помощи: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Положение о грантах Фонда</a:t>
            </a:r>
          </a:p>
          <a:p>
            <a:pPr marL="0" indent="0">
              <a:buNone/>
            </a:pPr>
            <a:r>
              <a:rPr lang="ru-RU" dirty="0"/>
              <a:t>- Положение об оказании благотворительной помощи физическим лицам;</a:t>
            </a:r>
          </a:p>
          <a:p>
            <a:pPr>
              <a:buFontTx/>
              <a:buChar char="-"/>
            </a:pPr>
            <a:r>
              <a:rPr lang="ru-RU" dirty="0" smtClean="0"/>
              <a:t>Положение </a:t>
            </a:r>
            <a:r>
              <a:rPr lang="ru-RU" dirty="0"/>
              <a:t>о финансовой поддержке </a:t>
            </a:r>
            <a:r>
              <a:rPr lang="ru-RU" dirty="0" smtClean="0"/>
              <a:t>НКО</a:t>
            </a:r>
          </a:p>
          <a:p>
            <a:pPr>
              <a:buFontTx/>
              <a:buChar char="-"/>
            </a:pPr>
            <a:r>
              <a:rPr lang="ru-RU" dirty="0" smtClean="0"/>
              <a:t>Положение о проведении конкретного конкурса.</a:t>
            </a:r>
          </a:p>
          <a:p>
            <a:pPr marL="0" indent="0">
              <a:buNone/>
            </a:pPr>
            <a:r>
              <a:rPr lang="ru-RU" dirty="0"/>
              <a:t>Если совсем ничего нет, </a:t>
            </a:r>
            <a:r>
              <a:rPr lang="ru-RU" dirty="0" smtClean="0"/>
              <a:t>у </a:t>
            </a:r>
            <a:r>
              <a:rPr lang="ru-RU" dirty="0"/>
              <a:t>нас </a:t>
            </a:r>
            <a:r>
              <a:rPr lang="ru-RU" dirty="0" smtClean="0"/>
              <a:t>будут риски нецелевого </a:t>
            </a:r>
            <a:r>
              <a:rPr lang="ru-RU" dirty="0"/>
              <a:t>использование.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156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донора (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начального источника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средств)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ru-RU" sz="2900" dirty="0" smtClean="0"/>
              <a:t>Может </a:t>
            </a:r>
            <a:r>
              <a:rPr lang="ru-RU" sz="2900" dirty="0"/>
              <a:t>быть прямой запрет в договоре, на основании которого наша раздающая НКО получила деньги.</a:t>
            </a:r>
          </a:p>
          <a:p>
            <a:r>
              <a:rPr lang="ru-RU" dirty="0"/>
              <a:t>Риски – у нас будет нецелевое использование.</a:t>
            </a:r>
          </a:p>
        </p:txBody>
      </p:sp>
    </p:spTree>
    <p:extLst>
      <p:ext uri="{BB962C8B-B14F-4D97-AF65-F5344CB8AC3E}">
        <p14:creationId xmlns:p14="http://schemas.microsoft.com/office/powerpoint/2010/main" val="242535517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2182</Words>
  <Application>Microsoft Office PowerPoint</Application>
  <PresentationFormat>Широкоэкранный</PresentationFormat>
  <Paragraphs>178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Arial Narrow</vt:lpstr>
      <vt:lpstr>Calibri</vt:lpstr>
      <vt:lpstr>Calibri Light</vt:lpstr>
      <vt:lpstr>Corbel</vt:lpstr>
      <vt:lpstr>Times New Roman</vt:lpstr>
      <vt:lpstr>Тема Office</vt:lpstr>
      <vt:lpstr>Параллакс</vt:lpstr>
      <vt:lpstr>Предоставление благотворительной помощи и пожертвований  физическим и юридическим лицам: правовые и налоговые аспекты</vt:lpstr>
      <vt:lpstr>Часть 1. Общие базовые условия</vt:lpstr>
      <vt:lpstr>Что должны учитывать для любых случаев:</vt:lpstr>
      <vt:lpstr>Общие положения законов</vt:lpstr>
      <vt:lpstr>Общие положения законов</vt:lpstr>
      <vt:lpstr>Уставы и иные локальные акты</vt:lpstr>
      <vt:lpstr>Уставы и иные локальные акты</vt:lpstr>
      <vt:lpstr>Уставы и иные локальные акты</vt:lpstr>
      <vt:lpstr>Требования донора (начального источника средств)</vt:lpstr>
      <vt:lpstr>Налогообложение получателя</vt:lpstr>
      <vt:lpstr>Возможный конфликт интересов и требования к крупным сделкам</vt:lpstr>
      <vt:lpstr>Возможные претензии потенциальных получателей и репутация</vt:lpstr>
      <vt:lpstr>Как составить локальный акт  о предоставлении помощи?</vt:lpstr>
      <vt:lpstr>Часть 2.  Люди - деньги</vt:lpstr>
      <vt:lpstr>Налоговые последствия</vt:lpstr>
      <vt:lpstr>Налоговые последствия</vt:lpstr>
      <vt:lpstr>Налоговые последствия</vt:lpstr>
      <vt:lpstr>Налоговые последствия</vt:lpstr>
      <vt:lpstr>Налоговые последствия</vt:lpstr>
      <vt:lpstr>Различия между дарением и пожертвованием</vt:lpstr>
      <vt:lpstr>Как оформлять конкретную выплату?</vt:lpstr>
      <vt:lpstr>Отчеты и отчетные документы</vt:lpstr>
      <vt:lpstr>Часть 3 Люди - вещи</vt:lpstr>
      <vt:lpstr>Дорогостоящие вещи </vt:lpstr>
      <vt:lpstr>Малоценные вещи</vt:lpstr>
      <vt:lpstr>Малоценные вещи</vt:lpstr>
      <vt:lpstr>Систематическая и разовая помощь</vt:lpstr>
      <vt:lpstr>Письменная форма</vt:lpstr>
      <vt:lpstr>Часть 4 НКО – деньги и вещи</vt:lpstr>
      <vt:lpstr>Виды предоставления помощи</vt:lpstr>
      <vt:lpstr>Спорный вопрос 1</vt:lpstr>
      <vt:lpstr>Спорный вопрос 2</vt:lpstr>
      <vt:lpstr>Передача НКО вещей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 Толмасова</dc:creator>
  <cp:lastModifiedBy>Алла Толмасова</cp:lastModifiedBy>
  <cp:revision>161</cp:revision>
  <dcterms:created xsi:type="dcterms:W3CDTF">2017-04-27T00:17:53Z</dcterms:created>
  <dcterms:modified xsi:type="dcterms:W3CDTF">2023-05-29T19:28:31Z</dcterms:modified>
</cp:coreProperties>
</file>