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7" r:id="rId4"/>
    <p:sldId id="313" r:id="rId5"/>
    <p:sldId id="274" r:id="rId6"/>
    <p:sldId id="268" r:id="rId7"/>
    <p:sldId id="297" r:id="rId8"/>
    <p:sldId id="293" r:id="rId9"/>
    <p:sldId id="271" r:id="rId10"/>
    <p:sldId id="292" r:id="rId11"/>
    <p:sldId id="291" r:id="rId12"/>
    <p:sldId id="294" r:id="rId13"/>
    <p:sldId id="295" r:id="rId14"/>
    <p:sldId id="296" r:id="rId15"/>
    <p:sldId id="298" r:id="rId16"/>
    <p:sldId id="299" r:id="rId17"/>
    <p:sldId id="301" r:id="rId18"/>
    <p:sldId id="300" r:id="rId19"/>
    <p:sldId id="302" r:id="rId20"/>
    <p:sldId id="303" r:id="rId21"/>
    <p:sldId id="304" r:id="rId22"/>
    <p:sldId id="312" r:id="rId23"/>
    <p:sldId id="309" r:id="rId24"/>
    <p:sldId id="310" r:id="rId25"/>
    <p:sldId id="315" r:id="rId26"/>
    <p:sldId id="305" r:id="rId27"/>
    <p:sldId id="308" r:id="rId28"/>
    <p:sldId id="306" r:id="rId29"/>
    <p:sldId id="307" r:id="rId30"/>
    <p:sldId id="311" r:id="rId31"/>
    <p:sldId id="320" r:id="rId32"/>
    <p:sldId id="316" r:id="rId33"/>
    <p:sldId id="317" r:id="rId34"/>
    <p:sldId id="318" r:id="rId35"/>
    <p:sldId id="319" r:id="rId36"/>
    <p:sldId id="314" r:id="rId37"/>
    <p:sldId id="289" r:id="rId38"/>
  </p:sldIdLst>
  <p:sldSz cx="12192000" cy="6858000"/>
  <p:notesSz cx="6858000" cy="9144000"/>
  <p:embeddedFontLst>
    <p:embeddedFont>
      <p:font typeface="Montserrat" panose="020B0604020202020204" charset="-52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wPF/QTIkLfVc6gIOBqsalmQ0KT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robyev" initials="V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007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191aad69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191aad69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17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842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11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922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110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7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354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505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7431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339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11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84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6840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597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927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217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358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975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511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773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958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91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6501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2943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995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465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111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2580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7552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481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31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896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25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95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90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44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ractivead.ru/wp-content/uploads/2022/07/arir22_wp_about_advertising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ya-ord-ask@yandex.team.ru" TargetMode="External"/><Relationship Id="rId13" Type="http://schemas.openxmlformats.org/officeDocument/2006/relationships/hyperlink" Target="mailto:support@1ord.ru" TargetMode="External"/><Relationship Id="rId3" Type="http://schemas.openxmlformats.org/officeDocument/2006/relationships/hyperlink" Target="https://www.mediascout.ru/" TargetMode="External"/><Relationship Id="rId7" Type="http://schemas.openxmlformats.org/officeDocument/2006/relationships/hyperlink" Target="https://ord.yandex.ru/" TargetMode="External"/><Relationship Id="rId12" Type="http://schemas.openxmlformats.org/officeDocument/2006/relationships/hyperlink" Target="https://1ord.ru/" TargetMode="External"/><Relationship Id="rId2" Type="http://schemas.openxmlformats.org/officeDocument/2006/relationships/notesSlide" Target="../notesSlides/notesSlide27.xml"/><Relationship Id="rId16" Type="http://schemas.openxmlformats.org/officeDocument/2006/relationships/hyperlink" Target="mailto:welcome@amberdata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ord-lab.ru" TargetMode="External"/><Relationship Id="rId11" Type="http://schemas.openxmlformats.org/officeDocument/2006/relationships/hyperlink" Target="mailto:info@ord-ozon.ru" TargetMode="External"/><Relationship Id="rId5" Type="http://schemas.openxmlformats.org/officeDocument/2006/relationships/hyperlink" Target="mailto:vladislav.shilov@mts.ru" TargetMode="External"/><Relationship Id="rId15" Type="http://schemas.openxmlformats.org/officeDocument/2006/relationships/hyperlink" Target="https://amberdata.ru/orda" TargetMode="External"/><Relationship Id="rId10" Type="http://schemas.openxmlformats.org/officeDocument/2006/relationships/hyperlink" Target="mailto:support@ord.vk.com" TargetMode="External"/><Relationship Id="rId4" Type="http://schemas.openxmlformats.org/officeDocument/2006/relationships/hyperlink" Target="mailto:client-service@mediascout.ru" TargetMode="External"/><Relationship Id="rId9" Type="http://schemas.openxmlformats.org/officeDocument/2006/relationships/hyperlink" Target="https://ord.vk.com/" TargetMode="External"/><Relationship Id="rId14" Type="http://schemas.openxmlformats.org/officeDocument/2006/relationships/hyperlink" Target="mailto:ceo@1ord.r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c.ru/technology_and_media/31/03/2023/64255c3b9a794746b82c6ad2?utm_source=app_ios_reader&amp;utm_medium=shar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9;p2"/>
          <p:cNvSpPr txBox="1"/>
          <p:nvPr/>
        </p:nvSpPr>
        <p:spPr>
          <a:xfrm>
            <a:off x="691392" y="267018"/>
            <a:ext cx="9217379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lvl="0"/>
            <a:r>
              <a:rPr lang="ru-RU" sz="4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Новые обязанности для НКО в связи с поправками в Федеральный закон </a:t>
            </a:r>
            <a:endParaRPr lang="ru-RU" sz="4800" b="1" dirty="0" smtClean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4800" b="1" dirty="0" smtClean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ru-RU" sz="4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О рекламе» от 13.03.2006 </a:t>
            </a:r>
            <a:endParaRPr lang="ru-RU" sz="4800" b="1" dirty="0" smtClean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sz="4800" b="1" dirty="0" smtClean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№ </a:t>
            </a:r>
            <a:r>
              <a:rPr lang="ru-RU" sz="4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38-ФЗ</a:t>
            </a:r>
            <a:endParaRPr sz="4800" b="1" dirty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99;p2"/>
          <p:cNvSpPr txBox="1"/>
          <p:nvPr/>
        </p:nvSpPr>
        <p:spPr>
          <a:xfrm>
            <a:off x="691392" y="4900185"/>
            <a:ext cx="65520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юрист </a:t>
            </a:r>
            <a:r>
              <a:rPr lang="ru-RU" sz="2400" b="1" dirty="0" err="1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БФ</a:t>
            </a:r>
            <a:r>
              <a:rPr lang="ru-RU" sz="24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«Нужна помощь»</a:t>
            </a:r>
            <a:endParaRPr sz="2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Product </a:t>
            </a:r>
            <a:r>
              <a:rPr lang="en-US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placement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461718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10</a:t>
            </a:fld>
            <a:endParaRPr dirty="0">
              <a:solidFill>
                <a:srgbClr val="22416D"/>
              </a:solidFill>
            </a:endParaRPr>
          </a:p>
        </p:txBody>
      </p:sp>
      <p:pic>
        <p:nvPicPr>
          <p:cNvPr id="1026" name="Picture 2" descr="Водка и блондинка: как «Столичная» стала любимой водкой Шарлиз Тер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1" y="1686010"/>
            <a:ext cx="4651933" cy="3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0195" y="5114317"/>
            <a:ext cx="4394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Montserrat" panose="020B0604020202020204" charset="-52"/>
              </a:rPr>
              <a:t>Кадр из фильма «Взрывная блондинка»</a:t>
            </a:r>
          </a:p>
        </p:txBody>
      </p:sp>
      <p:pic>
        <p:nvPicPr>
          <p:cNvPr id="1028" name="Picture 4" descr="http://cinemaplex.ru/wp-content/uploads/2014/06/Hortits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66" y="1686010"/>
            <a:ext cx="5796612" cy="32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25766" y="5114317"/>
            <a:ext cx="2557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Montserrat" panose="020B0604020202020204" charset="-52"/>
              </a:rPr>
              <a:t>Кадр из фильма «</a:t>
            </a:r>
            <a:r>
              <a:rPr lang="ru-RU" sz="1600" b="1" dirty="0" err="1">
                <a:latin typeface="Montserrat" panose="020B0604020202020204" charset="-52"/>
              </a:rPr>
              <a:t>Вий</a:t>
            </a:r>
            <a:r>
              <a:rPr lang="ru-RU" sz="1600" b="1" dirty="0">
                <a:latin typeface="Montserrat" panose="020B0604020202020204" charset="-52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7413" y="5801760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Montserrat" panose="020B0604020202020204" charset="-52"/>
              </a:rPr>
              <a:t>НЕ РЕКЛАМА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51231" y="5766061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tserrat" panose="020B0604020202020204" charset="-52"/>
              </a:rPr>
              <a:t>РЕКЛАМА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Product </a:t>
            </a:r>
            <a:r>
              <a:rPr lang="en-US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placement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400758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11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6450" y="4398765"/>
            <a:ext cx="9238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00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2.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В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сюжете фильма одноименный остров роли не играет, а использованное написание названия тождественно товарному знаку, зарегистрированному Федеральной службой по интеллектуальной собственности для водки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</a:p>
          <a:p>
            <a:pPr indent="-190500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indent="-190500"/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Решение ФАС России по делу № 3-21-15/00-08-14 от 11.07.2014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6450" y="1813785"/>
            <a:ext cx="9055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1. Упоминание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товарного знака в произведении не является использованием товарного знака, а водка «</a:t>
            </a:r>
            <a:r>
              <a:rPr lang="ru-RU" sz="2000" dirty="0" err="1">
                <a:solidFill>
                  <a:srgbClr val="313131"/>
                </a:solidFill>
                <a:latin typeface="Montserrat" panose="020B0604020202020204" charset="-52"/>
              </a:rPr>
              <a:t>Stolichnaya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» передает характер и привычки главной героини, которую сыграла </a:t>
            </a:r>
            <a:r>
              <a:rPr lang="ru-RU" sz="2000" dirty="0" err="1">
                <a:solidFill>
                  <a:srgbClr val="313131"/>
                </a:solidFill>
                <a:latin typeface="Montserrat" panose="020B0604020202020204" charset="-52"/>
              </a:rPr>
              <a:t>Шарлиз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 </a:t>
            </a:r>
            <a:r>
              <a:rPr lang="ru-RU" sz="2000" dirty="0" err="1">
                <a:solidFill>
                  <a:srgbClr val="313131"/>
                </a:solidFill>
                <a:latin typeface="Montserrat" panose="020B0604020202020204" charset="-52"/>
              </a:rPr>
              <a:t>Терон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, а не является объектом рекламы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</a:p>
          <a:p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indent="-190500"/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Постановление Суда по интеллектуальным правам </a:t>
            </a:r>
          </a:p>
          <a:p>
            <a:pPr indent="-190500"/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 от 10 февраля 2020 года №С01-1426/2019 по делу №А40-64050/2019</a:t>
            </a:r>
          </a:p>
          <a:p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250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Product </a:t>
            </a:r>
            <a:r>
              <a:rPr lang="en-US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placement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419600" cy="37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12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6450" y="1855070"/>
            <a:ext cx="92380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00"/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Признаки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органичной интегрированности:</a:t>
            </a:r>
          </a:p>
          <a:p>
            <a:pPr indent="-190500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indent="-190500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1) информация является составной частью сюжета;</a:t>
            </a:r>
          </a:p>
          <a:p>
            <a:pPr indent="-190500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indent="-190500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2) информация выступает в качестве дополнительной характеристики героя или ситуации;</a:t>
            </a:r>
          </a:p>
          <a:p>
            <a:pPr indent="-190500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indent="-190500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3) информация не может быть изъята без ущерба для целостного восприятия произведения;</a:t>
            </a:r>
          </a:p>
          <a:p>
            <a:pPr indent="-190500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indent="-190500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4) товар или организация не представлены в виде, когда внимание концентрируется именно на них, на их достоинствах и иных характеристиках, они не подменяют главных персонажей в произведении.</a:t>
            </a:r>
            <a:endParaRPr lang="ru-RU" sz="2000" b="1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42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Реклама?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419600" cy="37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13</a:t>
            </a:fld>
            <a:endParaRPr dirty="0">
              <a:solidFill>
                <a:srgbClr val="22416D"/>
              </a:solidFill>
            </a:endParaRPr>
          </a:p>
        </p:txBody>
      </p:sp>
      <p:pic>
        <p:nvPicPr>
          <p:cNvPr id="2050" name="Picture 2" descr="Лучшие каналы Телеграмм: Топ-5 каналов Telegram, на которые стоит  подписаться. PEOPLE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75" y="1657649"/>
            <a:ext cx="4629870" cy="40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6945" y="3328353"/>
            <a:ext cx="523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latin typeface="Montserrat" panose="020B0604020202020204" charset="-52"/>
              </a:rPr>
              <a:t>Посты в телеграмм-канале «Будь </a:t>
            </a:r>
            <a:r>
              <a:rPr lang="ru-RU" sz="1800" b="1" dirty="0" err="1" smtClean="0">
                <a:latin typeface="Montserrat" panose="020B0604020202020204" charset="-52"/>
              </a:rPr>
              <a:t>фэшнбл</a:t>
            </a:r>
            <a:r>
              <a:rPr lang="ru-RU" sz="1800" b="1" dirty="0" smtClean="0">
                <a:latin typeface="Montserrat" panose="020B0604020202020204" charset="-52"/>
              </a:rPr>
              <a:t>»</a:t>
            </a:r>
            <a:endParaRPr lang="ru-RU" sz="1800" b="1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01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19600" cy="37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14</a:t>
            </a:fld>
            <a:endParaRPr dirty="0">
              <a:solidFill>
                <a:srgbClr val="22416D"/>
              </a:solidFill>
            </a:endParaRPr>
          </a:p>
        </p:txBody>
      </p:sp>
      <p:pic>
        <p:nvPicPr>
          <p:cNvPr id="2050" name="Picture 2" descr="Лучшие каналы Телеграмм: Топ-5 каналов Telegram, на которые стоит  подписаться. PEOPLE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75" y="1657649"/>
            <a:ext cx="4629870" cy="40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5955" y="3343742"/>
            <a:ext cx="3549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Montserrat" panose="020B0604020202020204" charset="-52"/>
              </a:rPr>
              <a:t>Органичная интеграция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Montserrat" panose="020B0604020202020204" charset="-52"/>
              </a:rPr>
              <a:t>в тематический контент</a:t>
            </a:r>
            <a:endParaRPr lang="ru-RU" sz="2000" b="1" dirty="0">
              <a:solidFill>
                <a:schemeClr val="tx1"/>
              </a:solidFill>
              <a:latin typeface="Montserrat" panose="020B0604020202020204" charset="-52"/>
            </a:endParaRPr>
          </a:p>
        </p:txBody>
      </p:sp>
      <p:sp>
        <p:nvSpPr>
          <p:cNvPr id="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реклама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692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2514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15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Ближе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к НКО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6450" y="2240834"/>
            <a:ext cx="7173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Материалы </a:t>
            </a:r>
            <a:r>
              <a:rPr lang="ru-RU" sz="2400" b="1" dirty="0">
                <a:solidFill>
                  <a:srgbClr val="313131"/>
                </a:solidFill>
                <a:latin typeface="Montserrat" panose="020B0604020202020204" charset="-52"/>
              </a:rPr>
              <a:t>на 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сайте </a:t>
            </a:r>
            <a:r>
              <a:rPr lang="ru-RU" sz="2400" b="1" dirty="0">
                <a:solidFill>
                  <a:srgbClr val="313131"/>
                </a:solidFill>
                <a:latin typeface="Montserrat" panose="020B0604020202020204" charset="-52"/>
              </a:rPr>
              <a:t>про НКО или 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благотворителей?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9365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6451" y="3767555"/>
            <a:ext cx="82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313131"/>
                </a:solidFill>
                <a:latin typeface="Montserrat" panose="020B0604020202020204" charset="-52"/>
              </a:rPr>
              <a:t>Репосты</a:t>
            </a:r>
            <a:r>
              <a:rPr lang="ru-RU" sz="2400" b="1" dirty="0">
                <a:solidFill>
                  <a:srgbClr val="313131"/>
                </a:solidFill>
                <a:latin typeface="Montserrat" panose="020B0604020202020204" charset="-52"/>
              </a:rPr>
              <a:t> информационных партнеров в социальных 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сетях?</a:t>
            </a:r>
          </a:p>
          <a:p>
            <a:endParaRPr lang="ru-RU" sz="2400" dirty="0" smtClean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04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37334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16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Ближе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к НКО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6450" y="1767007"/>
            <a:ext cx="82738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Материалы </a:t>
            </a:r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на </a:t>
            </a:r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сайтах </a:t>
            </a:r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про НКО или </a:t>
            </a:r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благотворителей?</a:t>
            </a:r>
          </a:p>
          <a:p>
            <a:pPr marL="266700" indent="-457200">
              <a:buAutoNum type="arabicPeriod"/>
            </a:pP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Не реклама, если:</a:t>
            </a:r>
            <a:b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</a:b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1) отсутствует информация о предпринимательской деятельности;</a:t>
            </a:r>
          </a:p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2)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материал имеет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информационный, новостной характер.</a:t>
            </a:r>
          </a:p>
          <a:p>
            <a:pPr marL="266700" indent="-457200">
              <a:buAutoNum type="arabicPeriod"/>
            </a:pP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9365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6450" y="4059942"/>
            <a:ext cx="88556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313131"/>
                </a:solidFill>
                <a:latin typeface="Montserrat" panose="020B0604020202020204" charset="-52"/>
              </a:rPr>
              <a:t>Репосты</a:t>
            </a:r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 информационных партнеров в социальных </a:t>
            </a:r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сетях</a:t>
            </a:r>
          </a:p>
          <a:p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Не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реклама, если не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про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конкретные товары и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услуги, а материал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органично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интегрирован в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контент, то есть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должен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быть обязательно связан с деятельностью некоммерческих организаций, общественными инициативами или решением социальных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5975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2514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17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Ближе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к НКО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6450" y="2044006"/>
            <a:ext cx="8273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13131"/>
                </a:solidFill>
                <a:latin typeface="Montserrat" panose="020B0604020202020204" charset="-52"/>
              </a:rPr>
              <a:t>Партнерские 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материалы (комментарии экспертов, интервью, </a:t>
            </a:r>
            <a:r>
              <a:rPr lang="ru-RU" sz="2400" b="1" dirty="0" err="1" smtClean="0">
                <a:solidFill>
                  <a:srgbClr val="313131"/>
                </a:solidFill>
                <a:latin typeface="Montserrat" panose="020B0604020202020204" charset="-52"/>
              </a:rPr>
              <a:t>нативная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 реклама)? </a:t>
            </a:r>
          </a:p>
          <a:p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9365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6450" y="3409148"/>
            <a:ext cx="8855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13131"/>
                </a:solidFill>
                <a:latin typeface="Montserrat" panose="020B0604020202020204" charset="-52"/>
              </a:rPr>
              <a:t>Баннеры, контекстная 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реклама?</a:t>
            </a:r>
            <a:endParaRPr lang="ru-RU" sz="24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sz="2400" dirty="0" smtClean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50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1295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18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Ближе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к НКО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6450" y="1767007"/>
            <a:ext cx="82738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Партнерские </a:t>
            </a:r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материалы </a:t>
            </a:r>
          </a:p>
          <a:p>
            <a:endParaRPr lang="ru-RU" sz="20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Экспертные комментарии,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интервью,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новости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без упоминания товаров организации и призывов приобретать их услуги — не реклама.</a:t>
            </a:r>
          </a:p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В остальном всё зависит от подачи материала и привлечения внимания к заказчику (ссылок на его сайты, описания его товаров/услуг).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9365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6450" y="4701809"/>
            <a:ext cx="88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Баннеры, контекстная реклама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Однозначно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реклама.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326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2514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19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к интернет-рекламе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9365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6450" y="2958991"/>
            <a:ext cx="885569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До </a:t>
            </a:r>
            <a:r>
              <a:rPr lang="ru-RU" sz="2400" b="1" dirty="0">
                <a:solidFill>
                  <a:srgbClr val="313131"/>
                </a:solidFill>
                <a:latin typeface="Montserrat" panose="020B0604020202020204" charset="-52"/>
              </a:rPr>
              <a:t>1 сентября 2022 г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</a:p>
          <a:p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Нет никаких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специальных требований. Только общие — реклама должна быть добросовестной и достоверной, а также отдельные требования для некоторых видов товаров/услуг.</a:t>
            </a:r>
          </a:p>
        </p:txBody>
      </p:sp>
    </p:spTree>
    <p:extLst>
      <p:ext uri="{BB962C8B-B14F-4D97-AF65-F5344CB8AC3E}">
        <p14:creationId xmlns:p14="http://schemas.microsoft.com/office/powerpoint/2010/main" val="11518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1247412" y="2905098"/>
            <a:ext cx="4039918" cy="191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Что такое реклама</a:t>
            </a: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Органическая интеграция?</a:t>
            </a:r>
          </a:p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Какие требования к размещению рекламы?</a:t>
            </a:r>
          </a:p>
        </p:txBody>
      </p:sp>
      <p:sp>
        <p:nvSpPr>
          <p:cNvPr id="99" name="Google Shape;99;p2"/>
          <p:cNvSpPr txBox="1"/>
          <p:nvPr/>
        </p:nvSpPr>
        <p:spPr>
          <a:xfrm>
            <a:off x="1502579" y="1204790"/>
            <a:ext cx="2579534" cy="76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Теория</a:t>
            </a:r>
            <a:endParaRPr sz="4800" b="1" dirty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6" name="Google Shape;99;p2"/>
          <p:cNvSpPr txBox="1"/>
          <p:nvPr/>
        </p:nvSpPr>
        <p:spPr>
          <a:xfrm>
            <a:off x="7455954" y="1204790"/>
            <a:ext cx="3227524" cy="83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Практика</a:t>
            </a:r>
            <a:endParaRPr sz="4800" b="1" dirty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69033" y="1620582"/>
            <a:ext cx="0" cy="4480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98;p2"/>
          <p:cNvSpPr txBox="1"/>
          <p:nvPr/>
        </p:nvSpPr>
        <p:spPr>
          <a:xfrm>
            <a:off x="7203842" y="2927851"/>
            <a:ext cx="4718536" cy="191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Как маркировать рекламу?</a:t>
            </a:r>
          </a:p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Как выбрать оператора рекламных данных?</a:t>
            </a:r>
          </a:p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F2C"/>
              </a:buClr>
              <a:buSzPts val="2100"/>
            </a:pPr>
            <a:r>
              <a:rPr lang="ru-RU" sz="2100" b="1" dirty="0" smtClean="0">
                <a:solidFill>
                  <a:srgbClr val="302F2C"/>
                </a:solidFill>
                <a:latin typeface="Montserrat"/>
                <a:ea typeface="Montserrat"/>
                <a:cs typeface="Montserrat"/>
                <a:sym typeface="Montserrat"/>
              </a:rPr>
              <a:t>Как отчитаться о рекламе?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60802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20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к интернет-рекламе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9365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6450" y="2936558"/>
            <a:ext cx="885569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С </a:t>
            </a:r>
            <a:r>
              <a:rPr lang="ru-RU" sz="2400" b="1" dirty="0">
                <a:solidFill>
                  <a:srgbClr val="313131"/>
                </a:solidFill>
                <a:latin typeface="Montserrat" panose="020B0604020202020204" charset="-52"/>
              </a:rPr>
              <a:t>1 сентября 2022 г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</a:p>
          <a:p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Возникают обязанности: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а) маркировать всю рекламу в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интернете;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б) получать у оператора рекламных данных идентификатор до публикации и распространять рекламу в интернете только с идентификатором;</a:t>
            </a:r>
          </a:p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в) передавать сведения о размещенной рекламе в </a:t>
            </a:r>
            <a:r>
              <a:rPr lang="ru-RU" sz="2000" dirty="0" err="1">
                <a:solidFill>
                  <a:srgbClr val="313131"/>
                </a:solidFill>
                <a:latin typeface="Montserrat" panose="020B0604020202020204" charset="-52"/>
              </a:rPr>
              <a:t>Роскомнадзор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 через оператора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820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2514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21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Маркировка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интернет-рекламы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6450" y="2558020"/>
            <a:ext cx="8523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13131"/>
                </a:solidFill>
                <a:latin typeface="Montserrat" panose="020B0604020202020204" charset="-52"/>
              </a:rPr>
              <a:t>Пометка 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«реклама» </a:t>
            </a:r>
            <a:r>
              <a:rPr lang="ru-RU" sz="2400" b="1" dirty="0">
                <a:solidFill>
                  <a:srgbClr val="313131"/>
                </a:solidFill>
                <a:latin typeface="Montserrat" panose="020B0604020202020204" charset="-52"/>
              </a:rPr>
              <a:t>и информация о рекламодателе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6450" y="3716924"/>
            <a:ext cx="87725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Нет специальных требований к шрифту и размеру, но по умолчанию должна быть не слишком мелкой, иначе такую информацию ФАС может признать отсутствующей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</a:p>
          <a:p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Обязательно: слово “реклама”. Иные варианты, например “рекламная информация”, могут считаться нарушением.</a:t>
            </a:r>
          </a:p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Сведения о рекламодателе: Наименование, </a:t>
            </a:r>
            <a:r>
              <a:rPr lang="ru-RU" sz="2000" dirty="0" err="1" smtClean="0">
                <a:solidFill>
                  <a:srgbClr val="313131"/>
                </a:solidFill>
                <a:latin typeface="Montserrat" panose="020B0604020202020204" charset="-52"/>
              </a:rPr>
              <a:t>ОГРН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/ИНН.</a:t>
            </a:r>
            <a:b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0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7391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22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Маркировка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интернет-рекламы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6450" y="3106660"/>
            <a:ext cx="8523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13131"/>
                </a:solidFill>
                <a:latin typeface="Montserrat" panose="020B0604020202020204" charset="-52"/>
              </a:rPr>
              <a:t>Реклама. Рекламодатель ООО 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«………»</a:t>
            </a:r>
          </a:p>
          <a:p>
            <a:endParaRPr lang="ru-RU" sz="24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400" dirty="0">
                <a:solidFill>
                  <a:srgbClr val="313131"/>
                </a:solidFill>
                <a:latin typeface="Montserrat" panose="020B0604020202020204" charset="-52"/>
              </a:rPr>
              <a:t>Реклама. ООО 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«……..»</a:t>
            </a:r>
          </a:p>
          <a:p>
            <a:endParaRPr lang="ru-RU" sz="24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400" dirty="0">
                <a:solidFill>
                  <a:srgbClr val="313131"/>
                </a:solidFill>
                <a:latin typeface="Montserrat" panose="020B0604020202020204" charset="-52"/>
              </a:rPr>
              <a:t>Реклама. сайтрекламодателя.ru</a:t>
            </a:r>
          </a:p>
        </p:txBody>
      </p:sp>
    </p:spTree>
    <p:extLst>
      <p:ext uri="{BB962C8B-B14F-4D97-AF65-F5344CB8AC3E}">
        <p14:creationId xmlns:p14="http://schemas.microsoft.com/office/powerpoint/2010/main" val="37765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4952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23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Уведомление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оператора</a:t>
            </a:r>
          </a:p>
        </p:txBody>
      </p:sp>
      <p:pic>
        <p:nvPicPr>
          <p:cNvPr id="20482" name="Picture 2" descr="https://mediapravo.com/wp-content/uploads/ER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03" y="1672374"/>
            <a:ext cx="536257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4537" y="2382849"/>
            <a:ext cx="51282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Информация в </a:t>
            </a:r>
            <a:r>
              <a:rPr lang="ru-RU" sz="2000" dirty="0" err="1">
                <a:solidFill>
                  <a:srgbClr val="313131"/>
                </a:solidFill>
                <a:latin typeface="Montserrat" panose="020B0604020202020204" charset="-52"/>
              </a:rPr>
              <a:t>ЕРИР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 поступает от участников рекламного рынка через новых игроков рекламного рынка — операторов рекламных данных (ОРД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).</a:t>
            </a:r>
          </a:p>
          <a:p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Вся информация хранится в </a:t>
            </a:r>
            <a:r>
              <a:rPr lang="ru-RU" sz="2000" dirty="0" err="1" smtClean="0">
                <a:solidFill>
                  <a:srgbClr val="313131"/>
                </a:solidFill>
                <a:latin typeface="Montserrat" panose="020B0604020202020204" charset="-52"/>
              </a:rPr>
              <a:t>ЕРИР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 в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течение 5 лет, а доступ к ней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имеют </a:t>
            </a:r>
            <a:r>
              <a:rPr lang="ru-RU" sz="2000" dirty="0" err="1" smtClean="0">
                <a:solidFill>
                  <a:srgbClr val="313131"/>
                </a:solidFill>
                <a:latin typeface="Montserrat" panose="020B0604020202020204" charset="-52"/>
              </a:rPr>
              <a:t>ФНС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, ФАС, </a:t>
            </a:r>
            <a:r>
              <a:rPr lang="ru-RU" sz="2000" dirty="0" err="1" smtClean="0">
                <a:solidFill>
                  <a:srgbClr val="313131"/>
                </a:solidFill>
                <a:latin typeface="Montserrat" panose="020B0604020202020204" charset="-52"/>
              </a:rPr>
              <a:t>Роскомнадзор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790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38856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24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Уведомление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6450" y="2116842"/>
            <a:ext cx="83369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Кто обязан предоставлять информацию?</a:t>
            </a:r>
          </a:p>
          <a:p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Рекламодатели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b="1" dirty="0" err="1" smtClean="0">
                <a:solidFill>
                  <a:srgbClr val="313131"/>
                </a:solidFill>
                <a:latin typeface="Montserrat" panose="020B0604020202020204" charset="-52"/>
              </a:rPr>
              <a:t>Рекламораспространители</a:t>
            </a:r>
            <a:endParaRPr lang="ru-RU" sz="2400" b="1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Рекламные агентства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Операторы рекламных систем</a:t>
            </a:r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65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61718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25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292738" y="30717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Уведомление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оператора</a:t>
            </a:r>
          </a:p>
        </p:txBody>
      </p:sp>
      <p:pic>
        <p:nvPicPr>
          <p:cNvPr id="1026" name="Picture 2" descr="Схема взаимодействия при размещении интернет-рекламы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8" y="1290867"/>
            <a:ext cx="9293225" cy="51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170" y="6460225"/>
            <a:ext cx="1124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Montserrat" panose="020B0604020202020204" charset="-52"/>
              </a:rPr>
              <a:t>Руководство для рекламодателей, </a:t>
            </a:r>
            <a:r>
              <a:rPr lang="ru-RU" sz="1200" b="1" dirty="0" err="1" smtClean="0">
                <a:latin typeface="Montserrat" panose="020B0604020202020204" charset="-52"/>
              </a:rPr>
              <a:t>АКАР</a:t>
            </a:r>
            <a:r>
              <a:rPr lang="ru-RU" sz="1200" b="1" dirty="0" smtClean="0">
                <a:latin typeface="Montserrat" panose="020B0604020202020204" charset="-52"/>
              </a:rPr>
              <a:t>, </a:t>
            </a:r>
            <a:r>
              <a:rPr lang="ru-RU" sz="1200" b="1" dirty="0" err="1" smtClean="0">
                <a:latin typeface="Montserrat" panose="020B0604020202020204" charset="-52"/>
              </a:rPr>
              <a:t>АРИР</a:t>
            </a:r>
            <a:r>
              <a:rPr lang="ru-RU" sz="1200" b="1" dirty="0" smtClean="0">
                <a:latin typeface="Montserrat" panose="020B0604020202020204" charset="-52"/>
              </a:rPr>
              <a:t>: </a:t>
            </a:r>
            <a:r>
              <a:rPr lang="ru-RU" sz="1200" b="1" dirty="0" smtClean="0">
                <a:latin typeface="Montserrat" panose="020B0604020202020204" charset="-52"/>
                <a:hlinkClick r:id="rId4"/>
              </a:rPr>
              <a:t>https</a:t>
            </a:r>
            <a:r>
              <a:rPr lang="ru-RU" sz="1200" b="1" dirty="0">
                <a:latin typeface="Montserrat" panose="020B0604020202020204" charset="-52"/>
                <a:hlinkClick r:id="rId4"/>
              </a:rPr>
              <a:t>://</a:t>
            </a:r>
            <a:r>
              <a:rPr lang="ru-RU" sz="1200" b="1" dirty="0" smtClean="0">
                <a:latin typeface="Montserrat" panose="020B0604020202020204" charset="-52"/>
                <a:hlinkClick r:id="rId4"/>
              </a:rPr>
              <a:t>interactivead.ru/wp-content/uploads/2022/07/arir22_wp_about_advertising.pdf</a:t>
            </a:r>
            <a:r>
              <a:rPr lang="ru-RU" sz="1200" b="1" dirty="0" smtClean="0">
                <a:latin typeface="Montserrat" panose="020B0604020202020204" charset="-52"/>
              </a:rPr>
              <a:t> </a:t>
            </a:r>
            <a:endParaRPr lang="ru-RU" sz="1200" b="1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61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2514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26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Уведомление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6450" y="2210610"/>
            <a:ext cx="8262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Действие № 1.</a:t>
            </a:r>
          </a:p>
          <a:p>
            <a:endParaRPr lang="ru-RU" sz="20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Перед распространением рекламы </a:t>
            </a:r>
            <a:r>
              <a:rPr lang="ru-RU" sz="2000" dirty="0" err="1" smtClean="0">
                <a:solidFill>
                  <a:srgbClr val="313131"/>
                </a:solidFill>
                <a:latin typeface="Montserrat" panose="020B0604020202020204" charset="-52"/>
              </a:rPr>
              <a:t>рекламораспространитель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должен обратиться в специальную организацию — к оператору рекламных данных (ОРД), который присвоит ей идентификатор, чтобы обеспечить её </a:t>
            </a:r>
            <a:r>
              <a:rPr lang="ru-RU" sz="2000" dirty="0" err="1">
                <a:solidFill>
                  <a:srgbClr val="313131"/>
                </a:solidFill>
                <a:latin typeface="Montserrat" panose="020B0604020202020204" charset="-52"/>
              </a:rPr>
              <a:t>прослеживаемость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. После его получения рекламу можно распространять.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50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2514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27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Кто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операторы?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97964"/>
              </p:ext>
            </p:extLst>
          </p:nvPr>
        </p:nvGraphicFramePr>
        <p:xfrm>
          <a:off x="1195562" y="1897364"/>
          <a:ext cx="8746460" cy="4366060"/>
        </p:xfrm>
        <a:graphic>
          <a:graphicData uri="http://schemas.openxmlformats.org/drawingml/2006/table">
            <a:tbl>
              <a:tblPr/>
              <a:tblGrid>
                <a:gridCol w="3056894"/>
                <a:gridCol w="2807352"/>
                <a:gridCol w="2882214"/>
              </a:tblGrid>
              <a:tr h="5202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Оператор</a:t>
                      </a:r>
                      <a:endParaRPr lang="ru-RU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Сайт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Контактные данные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5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Медиаскаут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(МТС)</a:t>
                      </a:r>
                      <a:endParaRPr lang="ru-RU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hlinkClick r:id="rId3"/>
                        </a:rPr>
                        <a:t>https://www.mediascout.ru/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4"/>
                        </a:rPr>
                        <a:t>client-service@mediascout.ru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vladislav.shilov@mts.ru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1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Лаборатория разработки (Сбер)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info@ord-lab.ru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5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Яндекс Оператор Рекламных Данных (Яндекс)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hlinkClick r:id="rId7"/>
                        </a:rPr>
                        <a:t>https://ord.yandex.ru/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8"/>
                        </a:rPr>
                        <a:t>ya-ord-ask@yandex.team.ru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1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Рекламные Технологии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 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 dirty="0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hlinkClick r:id="rId9"/>
                        </a:rPr>
                        <a:t>https://ord.vk.com/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10"/>
                        </a:rPr>
                        <a:t>support@ord.vk.com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1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Озон ОРД (Озон)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11"/>
                        </a:rPr>
                        <a:t>info@ord-ozon.ru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1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Первый ОРД (Вымпелком)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 dirty="0" smtClean="0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hlinkClick r:id="rId12"/>
                        </a:rPr>
                        <a:t>https://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12"/>
                        </a:rPr>
                        <a:t>1ord.ru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13"/>
                        </a:rPr>
                        <a:t>support@1ord.ru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14"/>
                        </a:rPr>
                        <a:t>ceo@1ord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14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14"/>
                        </a:rPr>
                        <a:t>ru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1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ОРД-А (Амбердата)</a:t>
                      </a:r>
                      <a:endParaRPr lang="ru-RU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 dirty="0" smtClean="0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hlinkClick r:id="rId15"/>
                        </a:rPr>
                        <a:t>https://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15"/>
                        </a:rPr>
                        <a:t>amberdata.ru/orda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hlinkClick r:id="rId16"/>
                        </a:rPr>
                        <a:t>welcome@amberdata.ru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>
            <a:hlinkClick r:id="rId9"/>
          </p:cNvPr>
          <p:cNvSpPr>
            <a:spLocks noChangeArrowheads="1"/>
          </p:cNvSpPr>
          <p:nvPr/>
        </p:nvSpPr>
        <p:spPr bwMode="auto">
          <a:xfrm>
            <a:off x="1776587" y="25311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7391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28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Уведомление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6450" y="1946450"/>
            <a:ext cx="8262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Действие № 2.</a:t>
            </a:r>
          </a:p>
          <a:p>
            <a:endParaRPr lang="ru-RU" sz="20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После распространения рекламы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информацию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о ней передают оператору, а он, в свою очередь, направляет данные в </a:t>
            </a:r>
            <a:r>
              <a:rPr lang="ru-RU" sz="2000" dirty="0" err="1">
                <a:solidFill>
                  <a:srgbClr val="313131"/>
                </a:solidFill>
                <a:latin typeface="Montserrat" panose="020B0604020202020204" charset="-52"/>
              </a:rPr>
              <a:t>Роскомнадзор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775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61718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29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Уведомление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8400" y="1629242"/>
            <a:ext cx="1158397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100" dirty="0">
                <a:latin typeface="Times New Roman" panose="02020603050405020304" pitchFamily="18" charset="0"/>
              </a:rPr>
              <a:t>сведения о рекламе:</a:t>
            </a:r>
            <a:endParaRPr lang="ru-RU" sz="11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</a:rPr>
              <a:t>общее описание объекта рекламирования на русском языке;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</a:rPr>
              <a:t>основной тип рекламной кампании в сети "Интернет", определяемый исходя из: </a:t>
            </a:r>
          </a:p>
          <a:p>
            <a:pPr indent="457200" algn="just"/>
            <a:r>
              <a:rPr lang="ru-RU" sz="1100" dirty="0">
                <a:latin typeface="Times New Roman" panose="02020603050405020304" pitchFamily="18" charset="0"/>
              </a:rPr>
              <a:t>стоимости, равной произведению количества действий потребителей рекламы, определенных рекламодателем, и стоимости одного действия потребителя рекламы; </a:t>
            </a:r>
            <a:endParaRPr lang="ru-RU" sz="1100" dirty="0"/>
          </a:p>
          <a:p>
            <a:pPr indent="457200" algn="just"/>
            <a:r>
              <a:rPr lang="ru-RU" sz="1100" dirty="0">
                <a:latin typeface="Times New Roman" panose="02020603050405020304" pitchFamily="18" charset="0"/>
              </a:rPr>
              <a:t>стоимости, равной произведению количества показов рекламы потребителям рекламы и стоимости одного показа; </a:t>
            </a:r>
            <a:endParaRPr lang="ru-RU" sz="1100" dirty="0"/>
          </a:p>
          <a:p>
            <a:pPr indent="457200" algn="just"/>
            <a:r>
              <a:rPr lang="ru-RU" sz="1100" dirty="0">
                <a:latin typeface="Times New Roman" panose="02020603050405020304" pitchFamily="18" charset="0"/>
              </a:rPr>
              <a:t>стоимости, равной произведению количества фактов доступа (переходов) потребителей рекламы к информации об объекте рекламирования или самому объекту рекламирования (далее - факт доступа) и стоимости одного факта доступа; </a:t>
            </a:r>
            <a:endParaRPr lang="ru-RU" sz="1100" dirty="0"/>
          </a:p>
          <a:p>
            <a:pPr indent="457200" algn="just"/>
            <a:r>
              <a:rPr lang="ru-RU" sz="1100" dirty="0">
                <a:latin typeface="Times New Roman" panose="02020603050405020304" pitchFamily="18" charset="0"/>
              </a:rPr>
              <a:t>иной тип рекламной кампании в сети "Интернет", в том числе связанный с особенностями формирования ее стоимости; </a:t>
            </a:r>
            <a:endParaRPr lang="ru-RU" sz="11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</a:rPr>
              <a:t>сведения об использованных для распространения рекламы средствах распространения рекламы в сети "Интернет" (сайт и (или) страница сайта в сети "Интернет", информационная система, программа для электронных вычислительных машин), а также о рекламных системах (при использовании рекламной системы);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</a:rPr>
              <a:t>информация о форме распространения рекламы в сети "Интернет", включающей все типы баннеров, текстовый или </a:t>
            </a:r>
            <a:r>
              <a:rPr lang="ru-RU" sz="1100" dirty="0" err="1">
                <a:latin typeface="Times New Roman" panose="02020603050405020304" pitchFamily="18" charset="0"/>
              </a:rPr>
              <a:t>текстово</a:t>
            </a:r>
            <a:r>
              <a:rPr lang="ru-RU" sz="1100" dirty="0">
                <a:latin typeface="Times New Roman" panose="02020603050405020304" pitchFamily="18" charset="0"/>
              </a:rPr>
              <a:t>-графический блок, все типы видеороликов, аудиозаписи, аудио- и (или) видеотрансляции в прямом эфире;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</a:rPr>
              <a:t>срок размещения рекламы в сети "Интернет" или дата начала рекламной кампании в случае размещения рекламы в составе авторских произведений в форме текстового или </a:t>
            </a:r>
            <a:r>
              <a:rPr lang="ru-RU" sz="1100" dirty="0" err="1">
                <a:latin typeface="Times New Roman" panose="02020603050405020304" pitchFamily="18" charset="0"/>
              </a:rPr>
              <a:t>текстово</a:t>
            </a:r>
            <a:r>
              <a:rPr lang="ru-RU" sz="1100" dirty="0">
                <a:latin typeface="Times New Roman" panose="02020603050405020304" pitchFamily="18" charset="0"/>
              </a:rPr>
              <a:t>-графического блока, видеоролика или аудиозаписи;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</a:rPr>
              <a:t>параметры аудитории рекламы с учетом пола, возраста, территории проживания (нахождения), иных социально-демографических параметров дифференциации (при наличии такой информации);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</a:rPr>
              <a:t>информация о договоре (договорах), заключенных между рекламодателем, и (или) </a:t>
            </a:r>
            <a:r>
              <a:rPr lang="ru-RU" sz="1100" dirty="0" err="1">
                <a:latin typeface="Times New Roman" panose="02020603050405020304" pitchFamily="18" charset="0"/>
              </a:rPr>
              <a:t>рекламораспространителем</a:t>
            </a:r>
            <a:r>
              <a:rPr lang="ru-RU" sz="1100" dirty="0">
                <a:latin typeface="Times New Roman" panose="02020603050405020304" pitchFamily="18" charset="0"/>
              </a:rPr>
              <a:t>, на распространение рекламы в сети "Интернет" и (или) оказание услуг (работ) с использованием рекламной системы, осуществление действий по их поручению и за их счет, коммерческое посредничество, иное посредничество в их интересах в целях распространения или организации распространения в сети "Интернет" рекламы, включая: 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</a:rPr>
              <a:t>- сведения о сторонах договора (договоров) в составе сведений из российских и иностранных государственных и торговых реестров о рекламодателях, </a:t>
            </a:r>
            <a:r>
              <a:rPr lang="ru-RU" sz="1100" dirty="0" err="1">
                <a:latin typeface="Times New Roman" panose="02020603050405020304" pitchFamily="18" charset="0"/>
              </a:rPr>
              <a:t>рекламораспространителях</a:t>
            </a:r>
            <a:r>
              <a:rPr lang="ru-RU" sz="1100" dirty="0">
                <a:latin typeface="Times New Roman" panose="02020603050405020304" pitchFamily="18" charset="0"/>
              </a:rPr>
              <a:t>; </a:t>
            </a:r>
            <a:endParaRPr lang="ru-RU" sz="1100" dirty="0"/>
          </a:p>
          <a:p>
            <a:pPr algn="just"/>
            <a:r>
              <a:rPr lang="ru-RU" sz="1100" dirty="0">
                <a:latin typeface="Times New Roman" panose="02020603050405020304" pitchFamily="18" charset="0"/>
              </a:rPr>
              <a:t>- сведения о предмете договора (договоров); </a:t>
            </a:r>
            <a:endParaRPr lang="ru-RU" sz="1100" dirty="0"/>
          </a:p>
          <a:p>
            <a:pPr algn="just"/>
            <a:r>
              <a:rPr lang="ru-RU" sz="1100" dirty="0">
                <a:latin typeface="Times New Roman" panose="02020603050405020304" pitchFamily="18" charset="0"/>
              </a:rPr>
              <a:t>- дата и номер договора (договоров) (при наличии); </a:t>
            </a:r>
            <a:endParaRPr lang="ru-RU" sz="1100" dirty="0"/>
          </a:p>
          <a:p>
            <a:pPr algn="just"/>
            <a:r>
              <a:rPr lang="ru-RU" sz="1100" dirty="0">
                <a:latin typeface="Times New Roman" panose="02020603050405020304" pitchFamily="18" charset="0"/>
              </a:rPr>
              <a:t>- цена договора (договоров) (при наличии); </a:t>
            </a:r>
            <a:endParaRPr lang="ru-RU" sz="1100" dirty="0"/>
          </a:p>
          <a:p>
            <a:pPr algn="just"/>
            <a:r>
              <a:rPr lang="ru-RU" sz="1100" dirty="0">
                <a:latin typeface="Times New Roman" panose="02020603050405020304" pitchFamily="18" charset="0"/>
              </a:rPr>
              <a:t>- параметры целевой аудитории рекламы с учетом пола, возраста, территории проживания (нахождения), иных социально-демографических параметров дифференциации (при наличии); </a:t>
            </a:r>
            <a:endParaRPr lang="ru-RU" sz="1100" dirty="0"/>
          </a:p>
          <a:p>
            <a:pPr algn="just"/>
            <a:r>
              <a:rPr lang="ru-RU" sz="1100" dirty="0">
                <a:latin typeface="Times New Roman" panose="02020603050405020304" pitchFamily="18" charset="0"/>
              </a:rPr>
              <a:t>- сведения об исполнении договора (дата и номер акта (актов) сдачи-приемки оказанных услуг или иного документа, подтверждающего оказание услуг по договору (договорам), его содержание), в том числе о стоимости и количественном объеме оказанных услуг, сроке их оказания, типе рекламной кампании в сети "Интернет", характеристиках охваченной рекламой аудитории с учетом пола, возраста, территории проживания (нахождения), иных социально-демографических параметров дифференциации (при наличии такой информации).</a:t>
            </a:r>
            <a:endParaRPr lang="ru-RU" sz="1100" dirty="0"/>
          </a:p>
          <a:p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345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8489935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Что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такое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реклама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3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450" y="2434526"/>
            <a:ext cx="92879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00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Информация, распространенная любым способом и в любой форме, адресованная неопределенному кругу лиц и </a:t>
            </a:r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направленная на привлечение внимания к объекту рекламирования (товарам, </a:t>
            </a:r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бренду, мероприятию)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,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формирование или поддержание интереса к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нему.</a:t>
            </a:r>
          </a:p>
          <a:p>
            <a:pPr indent="-190500"/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indent="-190500"/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indent="-190500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По умолчанию считаются рекламой </a:t>
            </a:r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баннеры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, выделяющие определенные товары/услуги, </a:t>
            </a:r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контекстная реклама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.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6450" y="529684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3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1295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30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Уведомление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6450" y="1267518"/>
            <a:ext cx="804659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регистрационная </a:t>
            </a:r>
            <a:r>
              <a:rPr lang="ru-RU" sz="2400" dirty="0">
                <a:solidFill>
                  <a:srgbClr val="313131"/>
                </a:solidFill>
                <a:latin typeface="Montserrat" panose="020B0604020202020204" charset="-52"/>
              </a:rPr>
              <a:t>и контактная 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информация;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313131"/>
                </a:solidFill>
                <a:latin typeface="Montserrat" panose="020B0604020202020204" charset="-52"/>
              </a:rPr>
              <a:t>информация о рекламных 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договорах и об их исполнении;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313131"/>
                </a:solidFill>
                <a:latin typeface="Montserrat" panose="020B0604020202020204" charset="-52"/>
              </a:rPr>
              <a:t>наименование сайта или страницы 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сайта;</a:t>
            </a:r>
            <a:r>
              <a:rPr lang="ru-RU" sz="2400" dirty="0">
                <a:solidFill>
                  <a:srgbClr val="313131"/>
                </a:solidFill>
                <a:latin typeface="Montserrat" panose="020B0604020202020204" charset="-52"/>
              </a:rPr>
              <a:t> </a:t>
            </a:r>
            <a:endParaRPr lang="ru-RU" sz="24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идентификатор рекламы;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313131"/>
                </a:solidFill>
                <a:latin typeface="Montserrat" panose="020B0604020202020204" charset="-52"/>
              </a:rPr>
              <a:t>описание объекта 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рекламирования;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тип </a:t>
            </a:r>
            <a:r>
              <a:rPr lang="ru-RU" sz="2400" dirty="0">
                <a:solidFill>
                  <a:srgbClr val="313131"/>
                </a:solidFill>
                <a:latin typeface="Montserrat" panose="020B0604020202020204" charset="-52"/>
              </a:rPr>
              <a:t>рекламной 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кампании;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форма распространения рекламы;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информация </a:t>
            </a:r>
            <a:r>
              <a:rPr lang="ru-RU" sz="2400" dirty="0">
                <a:solidFill>
                  <a:srgbClr val="313131"/>
                </a:solidFill>
                <a:latin typeface="Montserrat" panose="020B0604020202020204" charset="-52"/>
              </a:rPr>
              <a:t>об объемах и распределении показов 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рекламы</a:t>
            </a:r>
            <a:r>
              <a:rPr lang="en-US" sz="2400" dirty="0">
                <a:solidFill>
                  <a:srgbClr val="313131"/>
                </a:solidFill>
                <a:latin typeface="Montserrat" panose="020B0604020202020204" charset="-52"/>
              </a:rPr>
              <a:t>;</a:t>
            </a:r>
            <a:endParaRPr lang="ru-RU" sz="24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срок размещения рекламы;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параметры аудитории рекламы.</a:t>
            </a:r>
            <a:endParaRPr lang="ru-RU" sz="24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3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00758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31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Уведомление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6450" y="1864926"/>
            <a:ext cx="80465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Когда маркируем, но не уведомляем:</a:t>
            </a:r>
          </a:p>
          <a:p>
            <a:endParaRPr lang="ru-RU" sz="24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информация 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о рекламе собственных товаров/услуг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, направленная группам пользователей на адреса электронной почты (</a:t>
            </a:r>
            <a:r>
              <a:rPr lang="en-US" sz="2400" dirty="0" smtClean="0">
                <a:solidFill>
                  <a:srgbClr val="313131"/>
                </a:solidFill>
                <a:latin typeface="Montserrat" panose="020B0604020202020204" charset="-52"/>
              </a:rPr>
              <a:t>e-mail-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рассылка), в закрытом телеграмм-канале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реклама, распространяемая в составе телепрограмм, телепередач.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7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25142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32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Порядок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действий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6450" y="1560126"/>
            <a:ext cx="797343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1. Планирование рекламной/информационной кампании</a:t>
            </a: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Определить, является ли рекламой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Выбрать ОРД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Выбрать площадку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Заключить договоры (уточнить обязанности в договоре)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Заключить договор с ОРД</a:t>
            </a:r>
          </a:p>
          <a:p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7391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33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Порядок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действий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6450" y="1560126"/>
            <a:ext cx="797343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2. Создаем рекламу (креатив)</a:t>
            </a: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Размещаем пометку «реклама»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Указываем на рекламодателя и его сайт</a:t>
            </a:r>
          </a:p>
          <a:p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8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37334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34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Порядок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действий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6450" y="1560126"/>
            <a:ext cx="797343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3. Передаем рекламу ОРД</a:t>
            </a: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Набор данных зависит от типа рекламы</a:t>
            </a:r>
          </a:p>
          <a:p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6450" y="3714562"/>
            <a:ext cx="797343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4. Получаем идентификатор</a:t>
            </a: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Интегрируем </a:t>
            </a:r>
            <a:r>
              <a:rPr lang="en-US" sz="2400" dirty="0" smtClean="0">
                <a:solidFill>
                  <a:srgbClr val="313131"/>
                </a:solidFill>
                <a:latin typeface="Montserrat" panose="020B0604020202020204" charset="-52"/>
              </a:rPr>
              <a:t>ID </a:t>
            </a:r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в рекламу</a:t>
            </a:r>
          </a:p>
          <a:p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00758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35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Порядок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действий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6450" y="1560126"/>
            <a:ext cx="797343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5. Публикуем/размещаем рекламу</a:t>
            </a:r>
          </a:p>
          <a:p>
            <a:r>
              <a:rPr lang="ru-RU" sz="2400" dirty="0" smtClean="0">
                <a:solidFill>
                  <a:srgbClr val="313131"/>
                </a:solidFill>
                <a:latin typeface="Montserrat" panose="020B0604020202020204" charset="-52"/>
              </a:rPr>
              <a:t>- Подписываем акт по договору</a:t>
            </a:r>
          </a:p>
          <a:p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6. Отчитываемся о рекламе в течение 30 дней</a:t>
            </a:r>
          </a:p>
          <a:p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7. Радуемся!</a:t>
            </a:r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5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522678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36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803346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Ответственность</a:t>
            </a:r>
            <a:endParaRPr lang="ru-RU" sz="4800" b="1" dirty="0" smtClean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450" y="1860840"/>
            <a:ext cx="8523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Отсутствие маркировки</a:t>
            </a:r>
          </a:p>
          <a:p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КоАП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РФ Статья 14.3. Нарушение законодательства о рекламе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6450" y="2864156"/>
            <a:ext cx="9566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Штрафы для граждан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составляют от 2000 до 2500 руб., для должностных лиц – от 4000 до 20 000 руб., для </a:t>
            </a:r>
            <a:r>
              <a:rPr lang="ru-RU" sz="2000" dirty="0" err="1">
                <a:solidFill>
                  <a:srgbClr val="313131"/>
                </a:solidFill>
                <a:latin typeface="Montserrat" panose="020B0604020202020204" charset="-52"/>
              </a:rPr>
              <a:t>юрлиц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 – от 100 000 до 500 000 руб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6450" y="4695505"/>
            <a:ext cx="89427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КоАП РФ Статья 19.7. Непредставление сведений (информации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)</a:t>
            </a:r>
          </a:p>
          <a:p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Штрафы для граждан от 100 до 300 рублей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;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для должностных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лиц - от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300 до 500 рублей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; на юридических лиц - от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3 000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до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5 000 рублей.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6450" y="4344797"/>
            <a:ext cx="4532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313131"/>
                </a:solidFill>
                <a:latin typeface="Montserrat" panose="020B0604020202020204" charset="-52"/>
              </a:rPr>
              <a:t>Неуведомление</a:t>
            </a:r>
            <a:r>
              <a:rPr lang="ru-RU" sz="2400" b="1" dirty="0" smtClean="0">
                <a:solidFill>
                  <a:srgbClr val="313131"/>
                </a:solidFill>
                <a:latin typeface="Montserrat" panose="020B0604020202020204" charset="-52"/>
              </a:rPr>
              <a:t> оператора</a:t>
            </a:r>
            <a:endParaRPr lang="ru-RU" sz="2400" b="1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75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841332" y="1105192"/>
            <a:ext cx="91389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Спасибо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80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7" y="6263425"/>
            <a:ext cx="386349" cy="42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37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1332" y="2515472"/>
            <a:ext cx="5725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Напишите мне</a:t>
            </a:r>
            <a:r>
              <a:rPr lang="en-US" sz="2000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 </a:t>
            </a:r>
            <a:r>
              <a:rPr lang="en-US" sz="2000" b="1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lawyer@nuzhnapomosh.ru</a:t>
            </a:r>
            <a:r>
              <a:rPr lang="ru-RU" sz="2000" b="1" dirty="0" smtClean="0">
                <a:solidFill>
                  <a:srgbClr val="302F2D"/>
                </a:solidFill>
                <a:latin typeface="Montserrat" panose="020B0604020202020204" charset="-52"/>
                <a:ea typeface="Kozuka Gothic Pro B" panose="020B0800000000000000" pitchFamily="34" charset="-128"/>
              </a:rPr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456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8489935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Текущее положение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4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6681" y="529684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6681" y="5698293"/>
            <a:ext cx="8973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По данным </a:t>
            </a:r>
            <a:r>
              <a:rPr lang="ru-RU" sz="2000" dirty="0" err="1" smtClean="0">
                <a:solidFill>
                  <a:srgbClr val="313131"/>
                </a:solidFill>
                <a:latin typeface="Montserrat" panose="020B0604020202020204" charset="-52"/>
              </a:rPr>
              <a:t>Роскомнадзора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, 6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млн участников рынка загрузили в </a:t>
            </a:r>
            <a:r>
              <a:rPr lang="ru-RU" sz="2000" dirty="0" err="1">
                <a:solidFill>
                  <a:srgbClr val="313131"/>
                </a:solidFill>
                <a:latin typeface="Montserrat" panose="020B0604020202020204" charset="-52"/>
              </a:rPr>
              <a:t>ЕРИР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 данные о 13 млрд креативах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6681" y="1788195"/>
            <a:ext cx="87294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Каждый третий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предприниматель (37%)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отказывается маркировать рекламу в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интернете,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ссылаясь на отсутствие штрафов. </a:t>
            </a:r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Почти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каждый десятый предприниматель вовсе не знает о новых нормах по регулированию рекламы в интернете — такой ответ дали 9% участников исследования.</a:t>
            </a:r>
          </a:p>
          <a:p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/>
            </a:r>
            <a:b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</a:br>
            <a:r>
              <a:rPr lang="ru-RU" dirty="0">
                <a:solidFill>
                  <a:srgbClr val="313131"/>
                </a:solidFill>
                <a:latin typeface="Montserrat" panose="020B0604020202020204" charset="-52"/>
              </a:rPr>
              <a:t>Подробнее на РБК:</a:t>
            </a:r>
            <a:br>
              <a:rPr lang="ru-RU" dirty="0">
                <a:solidFill>
                  <a:srgbClr val="313131"/>
                </a:solidFill>
                <a:latin typeface="Montserrat" panose="020B0604020202020204" charset="-52"/>
              </a:rPr>
            </a:br>
            <a:r>
              <a:rPr lang="ru-RU" dirty="0">
                <a:solidFill>
                  <a:srgbClr val="313131"/>
                </a:solidFill>
                <a:latin typeface="Montserrat" panose="020B0604020202020204" charset="-52"/>
                <a:hlinkClick r:id="rId3"/>
              </a:rPr>
              <a:t>https://</a:t>
            </a:r>
            <a:r>
              <a:rPr lang="ru-RU" dirty="0" smtClean="0">
                <a:solidFill>
                  <a:srgbClr val="313131"/>
                </a:solidFill>
                <a:latin typeface="Montserrat" panose="020B0604020202020204" charset="-52"/>
                <a:hlinkClick r:id="rId3"/>
              </a:rPr>
              <a:t>www.rbc.ru/technology_and_media/31/03/2023/64255c3b9a794746b82c6ad2?utm_source=app_ios_reader&amp;utm_medium=share</a:t>
            </a:r>
            <a:endParaRPr lang="ru-RU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574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реклама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5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6450" y="1948044"/>
            <a:ext cx="93544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90500"/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Информация на сайте организации.</a:t>
            </a:r>
          </a:p>
          <a:p>
            <a:pPr lvl="0" indent="-190500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lvl="0" indent="-190500"/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Сайт – это информационный ресурс, созданный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с целью размещения наиболее полной информации, например, о деятельности организации, ее товарах и услугах, и ознакомления заинтересованных лиц с данной информацией в целях правильного потребительского выбора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</a:p>
          <a:p>
            <a:pPr lvl="0" indent="-190500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lvl="0" indent="-190500"/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lvl="0" indent="-190500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Однако явное выделение одних товаров среди других на сайте и в социальных сетях (например, на баннерах) уже относят к рекламе.</a:t>
            </a:r>
          </a:p>
          <a:p>
            <a:pPr lvl="0" indent="-190500"/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lvl="0" indent="-190500"/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lvl="0" indent="-190500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lvl="0" indent="-190500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80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6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6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реклама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6450" y="2080417"/>
            <a:ext cx="88587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90500"/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Пресс-релизы и иные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материалы, включающие сведения о </a:t>
            </a:r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текущей деятельности </a:t>
            </a:r>
            <a:r>
              <a:rPr lang="ru-RU" sz="2000" b="1" dirty="0" smtClean="0">
                <a:solidFill>
                  <a:srgbClr val="313131"/>
                </a:solidFill>
                <a:latin typeface="Montserrat" panose="020B0604020202020204" charset="-52"/>
              </a:rPr>
              <a:t>организации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, а также те, что имеют, в первую очередь, информационный характер (направлены на информирование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).</a:t>
            </a:r>
          </a:p>
          <a:p>
            <a:pPr lvl="0" indent="-190500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lvl="0" indent="-190500"/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lvl="0" indent="-190500"/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Закон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не применяется к справочно-информационным и аналитическим материалам, не имеющим в качестве основной цели продвижение товара на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рынке.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450" y="537479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rgbClr val="313131"/>
                </a:solidFill>
                <a:latin typeface="Montserrat" panose="020B0604020202020204" charset="-52"/>
              </a:rPr>
              <a:t>Письмо ФАС России от 26.01.2017 N АК/4410/17</a:t>
            </a:r>
          </a:p>
        </p:txBody>
      </p:sp>
    </p:spTree>
    <p:extLst>
      <p:ext uri="{BB962C8B-B14F-4D97-AF65-F5344CB8AC3E}">
        <p14:creationId xmlns:p14="http://schemas.microsoft.com/office/powerpoint/2010/main" val="32693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419600" cy="37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7</a:t>
            </a:fld>
            <a:endParaRPr dirty="0">
              <a:solidFill>
                <a:srgbClr val="22416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6450" y="2123424"/>
            <a:ext cx="943771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00"/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К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рекламе не относятся </a:t>
            </a:r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объявления юридических лиц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, не связанные с предпринимательской деятельностью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.</a:t>
            </a:r>
          </a:p>
          <a:p>
            <a:pPr indent="-190500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/>
            </a:r>
            <a:b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</a:b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Информация о программах, мероприятиях, бесплатных услугах НКО имеет информационный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характер,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направлена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 на привлечение внимания к непредпринимательской деятельности некоммерческой организации и, следовательно, на нее закон о рекламе не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распространяется.</a:t>
            </a:r>
          </a:p>
          <a:p>
            <a:pPr indent="-190500"/>
            <a:endParaRPr lang="ru-RU" sz="2000" dirty="0" smtClean="0">
              <a:solidFill>
                <a:srgbClr val="313131"/>
              </a:solidFill>
              <a:latin typeface="Montserrat" panose="020B0604020202020204" charset="-52"/>
            </a:endParaRPr>
          </a:p>
          <a:p>
            <a:pPr indent="-190500"/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  <a:p>
            <a:pPr indent="-190500"/>
            <a:r>
              <a:rPr lang="ru-RU" sz="1800" b="1" dirty="0" smtClean="0">
                <a:solidFill>
                  <a:srgbClr val="313131"/>
                </a:solidFill>
                <a:latin typeface="Montserrat" panose="020B0604020202020204" charset="-52"/>
              </a:rPr>
              <a:t>Письмо ФАС</a:t>
            </a:r>
            <a:r>
              <a:rPr lang="ru-RU" sz="1800" b="1" dirty="0">
                <a:solidFill>
                  <a:srgbClr val="313131"/>
                </a:solidFill>
                <a:latin typeface="Montserrat" panose="020B0604020202020204" charset="-52"/>
              </a:rPr>
              <a:t> от 24.05.2021 N АК/41745/21.</a:t>
            </a:r>
          </a:p>
        </p:txBody>
      </p:sp>
      <p:sp>
        <p:nvSpPr>
          <p:cNvPr id="10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реклама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889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8</a:t>
            </a:fld>
            <a:endParaRPr>
              <a:solidFill>
                <a:srgbClr val="2241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450" y="2578217"/>
            <a:ext cx="8456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00"/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Закон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о рекламе не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распространяется на упоминания о товаре, средствах его индивидуализации, об изготовителе или о продавце товара, которые </a:t>
            </a:r>
            <a:r>
              <a:rPr lang="ru-RU" sz="2000" b="1" dirty="0">
                <a:solidFill>
                  <a:srgbClr val="313131"/>
                </a:solidFill>
                <a:latin typeface="Montserrat" panose="020B0604020202020204" charset="-52"/>
              </a:rPr>
              <a:t>органично интегрированы в произведения науки, литературы или искусства </a:t>
            </a:r>
            <a:r>
              <a:rPr lang="ru-RU" sz="2000" dirty="0">
                <a:solidFill>
                  <a:srgbClr val="313131"/>
                </a:solidFill>
                <a:latin typeface="Montserrat" panose="020B0604020202020204" charset="-52"/>
              </a:rPr>
              <a:t>и сами по себе не являются сведениями рекламного </a:t>
            </a:r>
            <a:r>
              <a:rPr lang="ru-RU" sz="2000" dirty="0" smtClean="0">
                <a:solidFill>
                  <a:srgbClr val="313131"/>
                </a:solidFill>
                <a:latin typeface="Montserrat" panose="020B0604020202020204" charset="-52"/>
              </a:rPr>
              <a:t>характера.</a:t>
            </a:r>
            <a:endParaRPr lang="ru-RU" sz="2000" dirty="0">
              <a:solidFill>
                <a:srgbClr val="313131"/>
              </a:solidFill>
              <a:latin typeface="Montserrat" panose="020B0604020202020204" charset="-52"/>
            </a:endParaRPr>
          </a:p>
        </p:txBody>
      </p:sp>
      <p:sp>
        <p:nvSpPr>
          <p:cNvPr id="9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Не </a:t>
            </a:r>
            <a:r>
              <a:rPr lang="ru-RU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реклама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017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036450" y="490050"/>
            <a:ext cx="9523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Product </a:t>
            </a:r>
            <a:r>
              <a:rPr lang="en-US" sz="4800" b="1" dirty="0" smtClean="0">
                <a:solidFill>
                  <a:srgbClr val="22416D"/>
                </a:solidFill>
                <a:latin typeface="Montserrat"/>
                <a:ea typeface="Montserrat"/>
                <a:cs typeface="Montserrat"/>
                <a:sym typeface="Montserrat"/>
              </a:rPr>
              <a:t>placement</a:t>
            </a:r>
            <a:endParaRPr sz="4800" b="1" dirty="0">
              <a:solidFill>
                <a:srgbClr val="2241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583978" y="6263425"/>
            <a:ext cx="33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22416D"/>
                </a:solidFill>
              </a:rPr>
              <a:t>9</a:t>
            </a:fld>
            <a:endParaRPr>
              <a:solidFill>
                <a:srgbClr val="22416D"/>
              </a:solidFill>
            </a:endParaRPr>
          </a:p>
        </p:txBody>
      </p:sp>
      <p:pic>
        <p:nvPicPr>
          <p:cNvPr id="1026" name="Picture 2" descr="Водка и блондинка: как «Столичная» стала любимой водкой Шарлиз Тер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1" y="1686010"/>
            <a:ext cx="4651933" cy="3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3941" y="5114317"/>
            <a:ext cx="4471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Montserrat" panose="020B0604020202020204" charset="-52"/>
              </a:rPr>
              <a:t>Кадр из фильма </a:t>
            </a:r>
            <a:r>
              <a:rPr lang="ru-RU" sz="1600" b="1" dirty="0">
                <a:latin typeface="Montserrat" panose="020B0604020202020204" charset="-52"/>
              </a:rPr>
              <a:t>«Взрывная блондинка»</a:t>
            </a:r>
          </a:p>
        </p:txBody>
      </p:sp>
      <p:pic>
        <p:nvPicPr>
          <p:cNvPr id="1028" name="Picture 4" descr="http://cinemaplex.ru/wp-content/uploads/2014/06/Hortits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66" y="1686010"/>
            <a:ext cx="5796612" cy="32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25766" y="5114317"/>
            <a:ext cx="2597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Montserrat" panose="020B0604020202020204" charset="-52"/>
              </a:rPr>
              <a:t>Кадр из фильма «</a:t>
            </a:r>
            <a:r>
              <a:rPr lang="ru-RU" sz="1600" b="1" dirty="0" err="1">
                <a:latin typeface="Montserrat" panose="020B0604020202020204" charset="-52"/>
              </a:rPr>
              <a:t>Вий</a:t>
            </a:r>
            <a:r>
              <a:rPr lang="ru-RU" sz="1600" b="1" dirty="0">
                <a:latin typeface="Montserrat" panose="020B0604020202020204" charset="-5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479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1318</Words>
  <Application>Microsoft Office PowerPoint</Application>
  <PresentationFormat>Широкоэкранный</PresentationFormat>
  <Paragraphs>306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Times New Roman</vt:lpstr>
      <vt:lpstr>Montserrat</vt:lpstr>
      <vt:lpstr>Arial</vt:lpstr>
      <vt:lpstr>Kozuka Gothic Pro B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Vorobyev</dc:creator>
  <cp:lastModifiedBy>Vorobyev</cp:lastModifiedBy>
  <cp:revision>56</cp:revision>
  <dcterms:created xsi:type="dcterms:W3CDTF">2021-11-12T09:07:52Z</dcterms:created>
  <dcterms:modified xsi:type="dcterms:W3CDTF">2023-04-04T06:48:19Z</dcterms:modified>
</cp:coreProperties>
</file>