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17.04.2023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17.04.2023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17.04.2023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17.04.2023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p4"/><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ogin.consultant.ru/link/?req=doc&amp;demo=2&amp;base=LAW&amp;n=443995&amp;dst=100070&amp;field=134&amp;date=14.04.2023" TargetMode="External"/><Relationship Id="rId2" Type="http://schemas.openxmlformats.org/officeDocument/2006/relationships/hyperlink" Target="https://login.consultant.ru/link/?req=doc&amp;demo=2&amp;base=LAW&amp;n=443995&amp;dst=100064&amp;field=134&amp;date=14.04.2023"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demo=2&amp;base=LAW&amp;n=443995&amp;dst=100071&amp;field=134&amp;date=14.04.2023"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ogin.consultant.ru/link/?req=doc&amp;demo=2&amp;base=LAW&amp;n=438470&amp;dst=22345&amp;field=134&amp;date=14.04.2023" TargetMode="External"/><Relationship Id="rId2" Type="http://schemas.openxmlformats.org/officeDocument/2006/relationships/hyperlink" Target="https://login.consultant.ru/link/?req=doc&amp;demo=2&amp;base=LAW&amp;n=418167&amp;dst=10719&amp;field=134&amp;date=14.04.202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ogin.consultant.ru/link/?req=doc&amp;demo=2&amp;base=LAW&amp;n=22472&amp;dst=100108&amp;field=134&amp;date=09.04.2023" TargetMode="External"/><Relationship Id="rId2" Type="http://schemas.openxmlformats.org/officeDocument/2006/relationships/hyperlink" Target="http://pravo.gov.r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ogin.consultant.ru/link/?req=doc&amp;demo=2&amp;base=LAW&amp;n=443995&amp;dst=100010&amp;field=134&amp;date=09.04.2023" TargetMode="External"/><Relationship Id="rId2" Type="http://schemas.openxmlformats.org/officeDocument/2006/relationships/hyperlink" Target="https://login.consultant.ru/link/?req=doc&amp;demo=2&amp;base=LAW&amp;n=296977&amp;dst=100090&amp;field=134&amp;date=09.04.20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268760"/>
            <a:ext cx="7776864" cy="2406129"/>
          </a:xfrm>
        </p:spPr>
        <p:txBody>
          <a:bodyPr>
            <a:normAutofit fontScale="90000"/>
          </a:bodyPr>
          <a:lstStyle/>
          <a:p>
            <a:r>
              <a:rPr lang="ru-RU" dirty="0" smtClean="0"/>
              <a:t>Инвентаризация активов и обязательств согласно требованиям ФСБУ 28/2023 «Инвентаризация» </a:t>
            </a:r>
            <a:endParaRPr lang="ru-RU" dirty="0"/>
          </a:p>
        </p:txBody>
      </p:sp>
      <p:sp>
        <p:nvSpPr>
          <p:cNvPr id="3" name="Подзаголовок 2"/>
          <p:cNvSpPr>
            <a:spLocks noGrp="1"/>
          </p:cNvSpPr>
          <p:nvPr>
            <p:ph type="subTitle" idx="1"/>
          </p:nvPr>
        </p:nvSpPr>
        <p:spPr/>
        <p:txBody>
          <a:bodyPr>
            <a:normAutofit fontScale="70000" lnSpcReduction="20000"/>
          </a:bodyPr>
          <a:lstStyle/>
          <a:p>
            <a:r>
              <a:rPr lang="ru-RU" dirty="0" smtClean="0"/>
              <a:t>Верещагин С. А</a:t>
            </a:r>
            <a:r>
              <a:rPr lang="ru-RU" dirty="0" smtClean="0"/>
              <a:t>.</a:t>
            </a:r>
          </a:p>
          <a:p>
            <a:r>
              <a:rPr lang="ru-RU" dirty="0" smtClean="0"/>
              <a:t>Эксперт по методологии бухгалтерского учета и налогообложения, член Комитета по бухгалтерскому учету Института профессиональных бухгалтеров Московского региона </a:t>
            </a:r>
            <a:endParaRPr lang="ru-RU" dirty="0"/>
          </a:p>
        </p:txBody>
      </p:sp>
    </p:spTree>
    <p:extLst>
      <p:ext uri="{BB962C8B-B14F-4D97-AF65-F5344CB8AC3E}">
        <p14:creationId xmlns:p14="http://schemas.microsoft.com/office/powerpoint/2010/main" val="2836583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pPr marL="0" indent="0" algn="just">
              <a:buNone/>
            </a:pPr>
            <a:r>
              <a:rPr lang="ru-RU" dirty="0"/>
              <a:t>5. Сведения о фактическом наличии объектов инвентаризации, сопоставление их с данными регистров бухгалтерского учета, результаты инвентаризации подлежат оформлению документами (в частности, инвентаризационные описи, акты инвентаризации, сличительные ведомости) (далее - документы инвентаризации). Допускается применение документов, в которых объединены показатели документов, содержащих сведения о фактическом наличии объектов инвентаризации, и документов, содержащих результаты инвентаризации. </a:t>
            </a:r>
          </a:p>
        </p:txBody>
      </p:sp>
    </p:spTree>
    <p:extLst>
      <p:ext uri="{BB962C8B-B14F-4D97-AF65-F5344CB8AC3E}">
        <p14:creationId xmlns:p14="http://schemas.microsoft.com/office/powerpoint/2010/main" val="3719276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lgn="just">
              <a:buNone/>
            </a:pPr>
            <a:r>
              <a:rPr lang="ru-RU" dirty="0"/>
              <a:t>Постановление Госкомстата РФ от 18.08.98 № </a:t>
            </a:r>
            <a:r>
              <a:rPr lang="ru-RU" dirty="0" smtClean="0"/>
              <a:t>88 </a:t>
            </a:r>
            <a:r>
              <a:rPr lang="ru-RU" dirty="0"/>
              <a:t>«Об утверждении унифицированных форм первичной учетной документации по учету кассовых операций, по учету результатов инвентаризации». </a:t>
            </a:r>
            <a:endParaRPr lang="ru-RU" dirty="0" smtClean="0"/>
          </a:p>
          <a:p>
            <a:pPr marL="0" indent="0" algn="just">
              <a:buNone/>
            </a:pPr>
            <a:r>
              <a:rPr lang="ru-RU" i="1" dirty="0"/>
              <a:t>Инвентаризационная опись основных средств ИНВ-1</a:t>
            </a:r>
          </a:p>
          <a:p>
            <a:pPr marL="0" indent="0" algn="just">
              <a:buNone/>
            </a:pPr>
            <a:r>
              <a:rPr lang="ru-RU" i="1" dirty="0"/>
              <a:t>Инвентаризационная опись товарно-материальных ценностей ИНВ-3</a:t>
            </a:r>
          </a:p>
          <a:p>
            <a:pPr marL="0" indent="0" algn="just">
              <a:buNone/>
            </a:pPr>
            <a:r>
              <a:rPr lang="ru-RU" i="1" dirty="0"/>
              <a:t>Инвентаризационная опись товарно-материальных ценностей, принятых на ответственное хранение ИНВ-5</a:t>
            </a:r>
          </a:p>
          <a:p>
            <a:pPr marL="0" indent="0" algn="just">
              <a:buNone/>
            </a:pPr>
            <a:r>
              <a:rPr lang="ru-RU" i="1" dirty="0"/>
              <a:t>Акт инвентаризации расчетов с покупателями, поставщиками и прочими дебиторами и кредиторами ИНВ-17</a:t>
            </a:r>
          </a:p>
          <a:p>
            <a:pPr marL="0" indent="0" algn="just">
              <a:buNone/>
            </a:pPr>
            <a:r>
              <a:rPr lang="ru-RU" i="1" dirty="0"/>
              <a:t>Сличительная ведомость результатов инвентаризации основных средств ИНВ-18</a:t>
            </a:r>
          </a:p>
          <a:p>
            <a:pPr marL="0" indent="0" algn="just">
              <a:buNone/>
            </a:pPr>
            <a:r>
              <a:rPr lang="ru-RU" i="1" dirty="0"/>
              <a:t>Сличительная ведомость результатов инвентаризации товарно-материальных ценностей ИНВ-19 </a:t>
            </a:r>
          </a:p>
          <a:p>
            <a:pPr marL="0" indent="0" algn="just">
              <a:buNone/>
            </a:pPr>
            <a:endParaRPr lang="ru-RU" dirty="0"/>
          </a:p>
          <a:p>
            <a:endParaRPr lang="ru-RU" dirty="0"/>
          </a:p>
        </p:txBody>
      </p:sp>
    </p:spTree>
    <p:extLst>
      <p:ext uri="{BB962C8B-B14F-4D97-AF65-F5344CB8AC3E}">
        <p14:creationId xmlns:p14="http://schemas.microsoft.com/office/powerpoint/2010/main" val="159392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lgn="just">
              <a:buNone/>
            </a:pPr>
            <a:r>
              <a:rPr lang="ru-RU" dirty="0"/>
              <a:t>под квалификацией результатов инвентаризации понимается определение: </a:t>
            </a:r>
          </a:p>
          <a:p>
            <a:pPr marL="0" indent="0" algn="just">
              <a:buNone/>
            </a:pPr>
            <a:r>
              <a:rPr lang="ru-RU" dirty="0"/>
              <a:t>а) объектов инвентаризации, оказавшихся в излишке; </a:t>
            </a:r>
          </a:p>
          <a:p>
            <a:pPr marL="0" indent="0" algn="just">
              <a:buNone/>
            </a:pPr>
            <a:r>
              <a:rPr lang="ru-RU" dirty="0"/>
              <a:t>б) утраченных активов и активов, оказавшихся испорченными (поврежденными) (далее вместе - недостача активов) в пределах, сверх или в отсутствие норм естественной убыли; </a:t>
            </a:r>
          </a:p>
          <a:p>
            <a:pPr marL="0" indent="0" algn="just">
              <a:buNone/>
            </a:pPr>
            <a:r>
              <a:rPr lang="ru-RU" dirty="0"/>
              <a:t>в) возможности использования активов, оказавшихся испорченными (поврежденными), либо их продажи; </a:t>
            </a:r>
          </a:p>
          <a:p>
            <a:pPr marL="0" indent="0" algn="just">
              <a:buNone/>
            </a:pPr>
            <a:r>
              <a:rPr lang="ru-RU" dirty="0"/>
              <a:t>г) наличия пересортицы активов; </a:t>
            </a:r>
          </a:p>
          <a:p>
            <a:pPr marL="0" indent="0" algn="just">
              <a:buNone/>
            </a:pPr>
            <a:r>
              <a:rPr lang="ru-RU" dirty="0"/>
              <a:t>д) наличия оснований для возмещения недостачи активов экономическому субъекту, для признания дебиторской задолженности сомнительной или безнадежной, для списания обязательств, для доначисления или </a:t>
            </a:r>
            <a:r>
              <a:rPr lang="ru-RU" dirty="0" err="1"/>
              <a:t>досписания</a:t>
            </a:r>
            <a:r>
              <a:rPr lang="ru-RU" dirty="0"/>
              <a:t> иных объектов бухгалтерского учета. </a:t>
            </a:r>
          </a:p>
          <a:p>
            <a:endParaRPr lang="ru-RU" dirty="0"/>
          </a:p>
        </p:txBody>
      </p:sp>
    </p:spTree>
    <p:extLst>
      <p:ext uri="{BB962C8B-B14F-4D97-AF65-F5344CB8AC3E}">
        <p14:creationId xmlns:p14="http://schemas.microsoft.com/office/powerpoint/2010/main" val="3828524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lgn="just">
              <a:buNone/>
            </a:pPr>
            <a:r>
              <a:rPr lang="ru-RU" dirty="0"/>
              <a:t>11. Результаты инвентаризации подлежат принятию к бухгалтерскому учету в следующей оценке, определяемой на дату, по состоянию на которую проводилась инвентаризация: </a:t>
            </a:r>
          </a:p>
          <a:p>
            <a:pPr marL="0" indent="0" algn="just">
              <a:buNone/>
            </a:pPr>
            <a:r>
              <a:rPr lang="ru-RU" dirty="0"/>
              <a:t>а) активы, оказавшиеся в излишке, - по их справедливой стоимости, либо по их балансовой стоимости, либо по балансовой стоимости аналогичных активов; </a:t>
            </a:r>
          </a:p>
          <a:p>
            <a:pPr marL="0" indent="0" algn="just">
              <a:buNone/>
            </a:pPr>
            <a:r>
              <a:rPr lang="ru-RU" dirty="0"/>
              <a:t>б) недостача активов - по балансовой стоимости активов; </a:t>
            </a:r>
          </a:p>
          <a:p>
            <a:pPr marL="0" indent="0" algn="just">
              <a:buNone/>
            </a:pPr>
            <a:r>
              <a:rPr lang="ru-RU" dirty="0"/>
              <a:t>в) расхождения в суммах дебиторской задолженности и обязательств, за исключением указанных в </a:t>
            </a:r>
            <a:r>
              <a:rPr lang="ru-RU" dirty="0">
                <a:hlinkClick r:id="rId2" action="ppaction://hlinkfile"/>
              </a:rPr>
              <a:t>подпункте "г"</a:t>
            </a:r>
            <a:r>
              <a:rPr lang="ru-RU" dirty="0"/>
              <a:t> настоящего пункта, - в суммах, вытекающих из документов, подтверждающих эти задолженность, обязательства и признаваемых правильными экономическим субъектом; </a:t>
            </a:r>
          </a:p>
          <a:p>
            <a:pPr marL="0" indent="0" algn="just">
              <a:buNone/>
            </a:pPr>
            <a:r>
              <a:rPr lang="ru-RU" dirty="0"/>
              <a:t>г) расхождения в суммах оценочных обязательств, отложенных налоговых активов и обязательств - в суммах, подтвержденных соответствующими расчетами. </a:t>
            </a:r>
          </a:p>
          <a:p>
            <a:pPr marL="0" indent="0">
              <a:buNone/>
            </a:pPr>
            <a:endParaRPr lang="ru-RU" dirty="0"/>
          </a:p>
        </p:txBody>
      </p:sp>
    </p:spTree>
    <p:extLst>
      <p:ext uri="{BB962C8B-B14F-4D97-AF65-F5344CB8AC3E}">
        <p14:creationId xmlns:p14="http://schemas.microsoft.com/office/powerpoint/2010/main" val="4113507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indent="0" algn="just">
              <a:buNone/>
            </a:pPr>
            <a:r>
              <a:rPr lang="ru-RU" dirty="0"/>
              <a:t>Дебет счета 73  Кредит счета 98 — 25 000 руб.;</a:t>
            </a:r>
          </a:p>
          <a:p>
            <a:pPr marL="0" indent="0" algn="just">
              <a:buNone/>
            </a:pPr>
            <a:r>
              <a:rPr lang="ru-RU" dirty="0"/>
              <a:t>Дебет счета 70  Кредит счета 73 — 12 000 руб.;</a:t>
            </a:r>
          </a:p>
          <a:p>
            <a:pPr marL="0" indent="0" algn="just">
              <a:buNone/>
            </a:pPr>
            <a:r>
              <a:rPr lang="ru-RU" dirty="0"/>
              <a:t>Дебет счета 98  Кредит счета 91.01 — 12 000 руб.;</a:t>
            </a:r>
          </a:p>
          <a:p>
            <a:pPr marL="0" indent="0" algn="just">
              <a:buNone/>
            </a:pPr>
            <a:r>
              <a:rPr lang="ru-RU" dirty="0"/>
              <a:t>Дебет счета 70  Кредит счета 73 — 13 000 руб.;</a:t>
            </a:r>
          </a:p>
          <a:p>
            <a:pPr marL="0" indent="0" algn="just">
              <a:buNone/>
            </a:pPr>
            <a:r>
              <a:rPr lang="ru-RU" dirty="0"/>
              <a:t>Дебет счета 98  Кредит счета 91.01 — 13 000 </a:t>
            </a:r>
            <a:r>
              <a:rPr lang="ru-RU"/>
              <a:t>руб</a:t>
            </a:r>
            <a:r>
              <a:rPr lang="ru-RU" smtClean="0"/>
              <a:t>.</a:t>
            </a:r>
            <a:endParaRPr lang="ru-RU" dirty="0"/>
          </a:p>
          <a:p>
            <a:endParaRPr lang="ru-RU" dirty="0"/>
          </a:p>
        </p:txBody>
      </p:sp>
    </p:spTree>
    <p:extLst>
      <p:ext uri="{BB962C8B-B14F-4D97-AF65-F5344CB8AC3E}">
        <p14:creationId xmlns:p14="http://schemas.microsoft.com/office/powerpoint/2010/main" val="165019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a:t>26. До начала проверки фактического наличия активов инвентаризационная комиссия получает последние на момент инвентаризации первичные учетные документы, на основании которых отражается движение активов в регистрах бухгалтерского учета (в частности, приходные и расходные документы, отчеты о движении активов). Председатель инвентаризационной комиссии визирует такие документы с указанием "до инвентаризации на "________" (дата)". </a:t>
            </a:r>
          </a:p>
          <a:p>
            <a:endParaRPr lang="ru-RU" dirty="0"/>
          </a:p>
        </p:txBody>
      </p:sp>
    </p:spTree>
    <p:extLst>
      <p:ext uri="{BB962C8B-B14F-4D97-AF65-F5344CB8AC3E}">
        <p14:creationId xmlns:p14="http://schemas.microsoft.com/office/powerpoint/2010/main" val="1549288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lgn="just">
              <a:buNone/>
            </a:pPr>
            <a:r>
              <a:rPr lang="ru-RU" dirty="0"/>
              <a:t>27. Материально ответственные лица дают расписки о том, что к началу инвентаризации все первичные учетные документы, на основании которых отражается движение активов в регистрах бухгалтерского учета, сданы в бухгалтерскую службу экономического субъекта или переданы инвентаризационной комиссии, и все активы, вверенные им для хранения или использования, оприходованы, а выбывшие - списаны в расход. Аналогичные расписки дают лица, получившие денежные средства в подотчет или доверенности на получение активов. </a:t>
            </a:r>
          </a:p>
          <a:p>
            <a:endParaRPr lang="ru-RU" dirty="0"/>
          </a:p>
        </p:txBody>
      </p:sp>
    </p:spTree>
    <p:extLst>
      <p:ext uri="{BB962C8B-B14F-4D97-AF65-F5344CB8AC3E}">
        <p14:creationId xmlns:p14="http://schemas.microsoft.com/office/powerpoint/2010/main" val="2056652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t>13. Зачет излишков и недостач активов, относящихся </a:t>
            </a:r>
            <a:r>
              <a:rPr lang="ru-RU" b="1" dirty="0"/>
              <a:t>к запасам, и иных аналогичных активов</a:t>
            </a:r>
            <a:r>
              <a:rPr lang="ru-RU" dirty="0"/>
              <a:t> в результате пересортицы допускается в исключительных случаях </a:t>
            </a:r>
            <a:r>
              <a:rPr lang="ru-RU" b="1" dirty="0"/>
              <a:t>за один и тот же период, у одного и того же материально ответственного лица, в отношении активов одного и того же наименования и в тождественных количествах. </a:t>
            </a:r>
          </a:p>
          <a:p>
            <a:endParaRPr lang="ru-RU" dirty="0"/>
          </a:p>
        </p:txBody>
      </p:sp>
    </p:spTree>
    <p:extLst>
      <p:ext uri="{BB962C8B-B14F-4D97-AF65-F5344CB8AC3E}">
        <p14:creationId xmlns:p14="http://schemas.microsoft.com/office/powerpoint/2010/main" val="92737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marL="0" indent="0" algn="just">
              <a:buNone/>
            </a:pPr>
            <a:r>
              <a:rPr lang="ru-RU" dirty="0"/>
              <a:t>Письмо Минфина России от 23.05.2016 № 03-03-06/1/29309.</a:t>
            </a:r>
          </a:p>
          <a:p>
            <a:pPr marL="0" indent="0" algn="just">
              <a:buNone/>
            </a:pPr>
            <a:r>
              <a:rPr lang="ru-RU" i="1" dirty="0"/>
              <a:t>Нормами главы 25 Кодекса не предусмотрена возможность взаимного зачета излишков и недостач, образовавшихся в результате пересортицы.</a:t>
            </a:r>
            <a:endParaRPr lang="ru-RU" dirty="0"/>
          </a:p>
          <a:p>
            <a:pPr marL="0" indent="0" algn="just">
              <a:buNone/>
            </a:pPr>
            <a:r>
              <a:rPr lang="ru-RU" i="1" dirty="0"/>
              <a:t>Таким образом, решение вопроса о взаимном зачете излишков и недостач по пересортице в налоговом учете возможно после внесения соответствующих изменений в Кодекс.</a:t>
            </a:r>
            <a:endParaRPr lang="ru-RU" dirty="0"/>
          </a:p>
          <a:p>
            <a:pPr marL="0" indent="0">
              <a:buNone/>
            </a:pPr>
            <a:endParaRPr lang="ru-RU" dirty="0"/>
          </a:p>
        </p:txBody>
      </p:sp>
    </p:spTree>
    <p:extLst>
      <p:ext uri="{BB962C8B-B14F-4D97-AF65-F5344CB8AC3E}">
        <p14:creationId xmlns:p14="http://schemas.microsoft.com/office/powerpoint/2010/main" val="2941268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1628800"/>
            <a:ext cx="8280920" cy="4752528"/>
          </a:xfrm>
        </p:spPr>
        <p:txBody>
          <a:bodyPr>
            <a:noAutofit/>
          </a:bodyPr>
          <a:lstStyle/>
          <a:p>
            <a:pPr marL="0" indent="0" algn="just">
              <a:buNone/>
            </a:pPr>
            <a:r>
              <a:rPr lang="ru-RU" sz="2000" i="1" dirty="0"/>
              <a:t>Ни одна статья налогового законодательства </a:t>
            </a:r>
            <a:r>
              <a:rPr lang="ru-RU" sz="2000" b="1" i="1" dirty="0"/>
              <a:t>не запрещает</a:t>
            </a:r>
            <a:r>
              <a:rPr lang="ru-RU" sz="2000" i="1" dirty="0"/>
              <a:t> производить зачеты внутри наименования по материалам.</a:t>
            </a:r>
            <a:r>
              <a:rPr lang="ru-RU" sz="2000" dirty="0"/>
              <a:t> </a:t>
            </a:r>
            <a:r>
              <a:rPr lang="ru-RU" sz="2000" i="1" dirty="0"/>
              <a:t>До момента проведения полного комплекса учетных процедур и оформления полного пакета документов по результатам проведенной инвентаризации не существует категории и предмета учета, таких как «излишки» или «недостачи».</a:t>
            </a:r>
            <a:endParaRPr lang="ru-RU" sz="2000" dirty="0"/>
          </a:p>
          <a:p>
            <a:pPr marL="0" indent="0" algn="just">
              <a:buNone/>
            </a:pPr>
            <a:r>
              <a:rPr lang="ru-RU" sz="2000" dirty="0"/>
              <a:t> (Постановление Девятого арбитражного апелляционного суда от 17.02.2011 № 09АП-510/2011-АК по делу № А40-22243/10-142-88, Постановление Девятого арбитражного апелляционного суда от 06.12.2012 № 09АП-35956/2012 по делу № А40-68073/12-108-51, Постановление ФАС Уральского округа от 02.04.2014 № Ф09-822/14 по делу № А60-23529/2013, Постановление ФАС Московского округа от 25.03.2013 по делу № А40-76825/12-37-294, Постановление Арбитражного суда Московского округа от 08.08.2016 № Ф05-10845/2016 по делу № А40-164384/2015). </a:t>
            </a:r>
          </a:p>
        </p:txBody>
      </p:sp>
    </p:spTree>
    <p:extLst>
      <p:ext uri="{BB962C8B-B14F-4D97-AF65-F5344CB8AC3E}">
        <p14:creationId xmlns:p14="http://schemas.microsoft.com/office/powerpoint/2010/main" val="125628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indent="0" algn="just">
              <a:buNone/>
            </a:pPr>
            <a:r>
              <a:rPr lang="ru-RU" dirty="0"/>
              <a:t>1. </a:t>
            </a:r>
            <a:r>
              <a:rPr lang="ru-RU" b="1" dirty="0"/>
              <a:t>Требования гражданского и налогового законодательства по проведению инвентаризаций</a:t>
            </a:r>
            <a:r>
              <a:rPr lang="ru-RU" dirty="0"/>
              <a:t>. Периодичность проведения инвентаризаций. Порядок проведения. Инвентаризационные комиссии.</a:t>
            </a:r>
          </a:p>
          <a:p>
            <a:pPr marL="0" indent="0" algn="just">
              <a:buNone/>
            </a:pPr>
            <a:r>
              <a:rPr lang="ru-RU" b="1" dirty="0"/>
              <a:t>2. Инвентаризация активов.</a:t>
            </a:r>
            <a:r>
              <a:rPr lang="ru-RU" dirty="0"/>
              <a:t> Плановая ежегодная инвентаризация. Инвентаризация при смене материально-ответственных лиц. Инвентаризация при хищениях, стихийных бедствиях и других форс-мажорных обстоятельствах. Порядок оформления инвентаризационных описей и сличительных ведомостей. Пересортица, излишки, недостачи. Нормы естественной убыли и нормы технологических отходов. Привлечение к материальной ответственности. Списание на расходы.  </a:t>
            </a:r>
          </a:p>
          <a:p>
            <a:pPr marL="0" indent="0" algn="just">
              <a:buNone/>
            </a:pPr>
            <a:r>
              <a:rPr lang="ru-RU" b="1" dirty="0"/>
              <a:t>3. Инвентаризация обязательств.</a:t>
            </a:r>
            <a:r>
              <a:rPr lang="ru-RU" dirty="0"/>
              <a:t> Срочная и просроченная задолженность. Периодичность проведения и документальное оформление. Формирование резерва по сомнительным долгам — право или обязанность? Безнадежная дебиторская задолженность — порядок ее признания и списания.</a:t>
            </a:r>
          </a:p>
          <a:p>
            <a:endParaRPr lang="ru-RU" dirty="0"/>
          </a:p>
        </p:txBody>
      </p:sp>
    </p:spTree>
    <p:extLst>
      <p:ext uri="{BB962C8B-B14F-4D97-AF65-F5344CB8AC3E}">
        <p14:creationId xmlns:p14="http://schemas.microsoft.com/office/powerpoint/2010/main" val="1419158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indent="0" algn="just">
              <a:buNone/>
            </a:pPr>
            <a:r>
              <a:rPr lang="ru-RU" dirty="0"/>
              <a:t>11. Результаты инвентаризации подлежат принятию к бухгалтерскому учету в следующей оценке, определяемой на дату, по состоянию на которую проводилась инвентаризация: </a:t>
            </a:r>
          </a:p>
          <a:p>
            <a:pPr marL="0" indent="0" algn="just">
              <a:buNone/>
            </a:pPr>
            <a:r>
              <a:rPr lang="ru-RU" dirty="0"/>
              <a:t>а) активы, оказавшиеся в излишке, - по их справедливой стоимости, либо по их балансовой стоимости, либо по балансовой стоимости аналогичных активов; </a:t>
            </a:r>
          </a:p>
          <a:p>
            <a:pPr marL="0" indent="0" algn="just">
              <a:buNone/>
            </a:pPr>
            <a:r>
              <a:rPr lang="ru-RU" dirty="0"/>
              <a:t> Дебет счета 10  Кредит счета 91.01  </a:t>
            </a:r>
          </a:p>
          <a:p>
            <a:pPr marL="0" indent="0">
              <a:buNone/>
            </a:pPr>
            <a:endParaRPr lang="ru-RU" dirty="0"/>
          </a:p>
        </p:txBody>
      </p:sp>
    </p:spTree>
    <p:extLst>
      <p:ext uri="{BB962C8B-B14F-4D97-AF65-F5344CB8AC3E}">
        <p14:creationId xmlns:p14="http://schemas.microsoft.com/office/powerpoint/2010/main" val="1588031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pPr marL="0" indent="0" algn="just">
              <a:buNone/>
            </a:pPr>
            <a:r>
              <a:rPr lang="ru-RU" sz="5500" dirty="0"/>
              <a:t>14. Недостача активов, для которых экономическим субъектом установлены нормы естественной убыли, подлежит отражению на счетах бухгалтерского учета в следующем порядке: </a:t>
            </a:r>
          </a:p>
          <a:p>
            <a:pPr marL="0" indent="0" algn="just">
              <a:buNone/>
            </a:pPr>
            <a:r>
              <a:rPr lang="ru-RU" sz="5500" dirty="0"/>
              <a:t>а) убыль активов в пределах норм относится на затраты, относящиеся к производству продукции, выполнению работ, оказанию услуг или расходы на продажу при осуществлении торговой деятельности. При этом: </a:t>
            </a:r>
          </a:p>
          <a:p>
            <a:pPr marL="0" indent="0" algn="just">
              <a:buNone/>
            </a:pPr>
            <a:r>
              <a:rPr lang="ru-RU" sz="5500" dirty="0"/>
              <a:t>нормы убыли применяются только в случае выявления фактической недостачи активов; </a:t>
            </a:r>
          </a:p>
          <a:p>
            <a:pPr marL="0" indent="0" algn="just">
              <a:buNone/>
            </a:pPr>
            <a:r>
              <a:rPr lang="ru-RU" sz="5500" dirty="0"/>
              <a:t>убыль активов в пределах норм определяется после зачета недостач активов излишками по пересортице. При наличии недостачи активов после зачета по пересортице нормы естественной убыли применяются только по тому наименованию активов, по которому установлена недостача; </a:t>
            </a:r>
          </a:p>
          <a:p>
            <a:pPr marL="0" indent="0">
              <a:buNone/>
            </a:pPr>
            <a:r>
              <a:rPr lang="ru-RU" sz="5500" dirty="0"/>
              <a:t>Дебет счета 26 (44, 86) Кредит счета 10 (41)  </a:t>
            </a:r>
          </a:p>
          <a:p>
            <a:pPr marL="0" indent="0">
              <a:buNone/>
            </a:pPr>
            <a:endParaRPr lang="ru-RU" dirty="0"/>
          </a:p>
        </p:txBody>
      </p:sp>
    </p:spTree>
    <p:extLst>
      <p:ext uri="{BB962C8B-B14F-4D97-AF65-F5344CB8AC3E}">
        <p14:creationId xmlns:p14="http://schemas.microsoft.com/office/powerpoint/2010/main" val="2214109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marL="0" indent="0">
              <a:buNone/>
            </a:pPr>
            <a:endParaRPr lang="ru-RU" dirty="0" smtClean="0"/>
          </a:p>
          <a:p>
            <a:pPr marL="0" indent="0">
              <a:buNone/>
            </a:pPr>
            <a:r>
              <a:rPr lang="ru-RU" dirty="0"/>
              <a:t>Постановление Минтруда </a:t>
            </a:r>
            <a:r>
              <a:rPr lang="ru-RU" dirty="0" smtClean="0"/>
              <a:t>России от 31.12.2002 № </a:t>
            </a:r>
            <a:r>
              <a:rPr lang="ru-RU" dirty="0"/>
              <a:t>85</a:t>
            </a:r>
          </a:p>
          <a:p>
            <a:pPr marL="0" indent="0">
              <a:buNone/>
            </a:pPr>
            <a:endParaRPr lang="ru-RU" dirty="0" smtClean="0"/>
          </a:p>
          <a:p>
            <a:pPr marL="0" indent="0">
              <a:buNone/>
            </a:pPr>
            <a:r>
              <a:rPr lang="ru-RU" dirty="0" smtClean="0"/>
              <a:t>Дебет </a:t>
            </a:r>
            <a:r>
              <a:rPr lang="ru-RU" dirty="0"/>
              <a:t>счета 94  Кредит счета 10 (41).</a:t>
            </a:r>
          </a:p>
          <a:p>
            <a:pPr marL="0" indent="0" algn="just">
              <a:buNone/>
            </a:pPr>
            <a:r>
              <a:rPr lang="ru-RU" dirty="0"/>
              <a:t>Дебет счета 73  Кредит счета 94</a:t>
            </a:r>
          </a:p>
          <a:p>
            <a:pPr marL="0" indent="0" algn="just">
              <a:buNone/>
            </a:pPr>
            <a:r>
              <a:rPr lang="ru-RU" dirty="0"/>
              <a:t>Дебет счета 70 (50, 51)  Кредит счета 73  </a:t>
            </a:r>
          </a:p>
          <a:p>
            <a:pPr marL="0" indent="0" algn="just">
              <a:buNone/>
            </a:pPr>
            <a:endParaRPr lang="ru-RU" dirty="0" smtClean="0"/>
          </a:p>
          <a:p>
            <a:pPr marL="0" indent="0" algn="just">
              <a:buNone/>
            </a:pPr>
            <a:r>
              <a:rPr lang="ru-RU" dirty="0"/>
              <a:t>Дебет счета 91.02  Кредит счета 94</a:t>
            </a:r>
          </a:p>
          <a:p>
            <a:pPr marL="0" indent="0" algn="just">
              <a:buNone/>
            </a:pPr>
            <a:endParaRPr lang="ru-RU" dirty="0"/>
          </a:p>
        </p:txBody>
      </p:sp>
    </p:spTree>
    <p:extLst>
      <p:ext uri="{BB962C8B-B14F-4D97-AF65-F5344CB8AC3E}">
        <p14:creationId xmlns:p14="http://schemas.microsoft.com/office/powerpoint/2010/main" val="1651836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t>5) расходы </a:t>
            </a:r>
            <a:r>
              <a:rPr lang="ru-RU" dirty="0"/>
              <a:t>в виде недостачи материальных ценностей в производстве и на складах, на предприятиях торговли в случае отсутствия виновных лиц, а также убытки от хищений, виновники которых не установлены. В данных случаях факт отсутствия виновных лиц должен быть документально подтвержден уполномоченным органом государственной власти; </a:t>
            </a:r>
            <a:endParaRPr lang="ru-RU" dirty="0" smtClean="0"/>
          </a:p>
          <a:p>
            <a:pPr marL="0" indent="0" algn="just">
              <a:buNone/>
            </a:pPr>
            <a:r>
              <a:rPr lang="ru-RU" dirty="0"/>
              <a:t>Письмо Минфина России от 20.08.2019 № 03-03-06/1/63646.</a:t>
            </a:r>
          </a:p>
          <a:p>
            <a:pPr marL="0" indent="0" algn="just">
              <a:buNone/>
            </a:pPr>
            <a:endParaRPr lang="ru-RU" dirty="0"/>
          </a:p>
          <a:p>
            <a:endParaRPr lang="ru-RU" dirty="0"/>
          </a:p>
        </p:txBody>
      </p:sp>
    </p:spTree>
    <p:extLst>
      <p:ext uri="{BB962C8B-B14F-4D97-AF65-F5344CB8AC3E}">
        <p14:creationId xmlns:p14="http://schemas.microsoft.com/office/powerpoint/2010/main" val="3866479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indent="0" algn="just">
              <a:buNone/>
            </a:pPr>
            <a:r>
              <a:rPr lang="ru-RU" dirty="0"/>
              <a:t>15. Проведение инвентаризации обязательно в случаях, установленных законодательством Российской Федерации, а также в следующих случаях:</a:t>
            </a:r>
          </a:p>
          <a:p>
            <a:pPr marL="0" indent="0" algn="just">
              <a:buNone/>
            </a:pPr>
            <a:r>
              <a:rPr lang="ru-RU" dirty="0"/>
              <a:t>д) при установлении факта утраты или порчи (повреждения) активов; </a:t>
            </a:r>
          </a:p>
          <a:p>
            <a:pPr marL="0" indent="0" algn="just">
              <a:buNone/>
            </a:pPr>
            <a:r>
              <a:rPr lang="ru-RU" dirty="0"/>
              <a:t>е) в случае пожара, аварии, стихийного бедствия, а также иного бедствия, в результате которого сложилась чрезвычайная ситуация; </a:t>
            </a:r>
          </a:p>
          <a:p>
            <a:endParaRPr lang="ru-RU" dirty="0"/>
          </a:p>
        </p:txBody>
      </p:sp>
    </p:spTree>
    <p:extLst>
      <p:ext uri="{BB962C8B-B14F-4D97-AF65-F5344CB8AC3E}">
        <p14:creationId xmlns:p14="http://schemas.microsoft.com/office/powerpoint/2010/main" val="66423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29600" cy="4709120"/>
          </a:xfrm>
        </p:spPr>
        <p:txBody>
          <a:bodyPr>
            <a:normAutofit fontScale="25000" lnSpcReduction="20000"/>
          </a:bodyPr>
          <a:lstStyle/>
          <a:p>
            <a:pPr marL="0" indent="0" algn="just">
              <a:buNone/>
            </a:pPr>
            <a:r>
              <a:rPr lang="ru-RU" sz="8800" dirty="0"/>
              <a:t>18. В случаях, указанных в </a:t>
            </a:r>
            <a:r>
              <a:rPr lang="ru-RU" sz="8800" dirty="0">
                <a:hlinkClick r:id="rId2"/>
              </a:rPr>
              <a:t>подпунктах "а"</a:t>
            </a:r>
            <a:r>
              <a:rPr lang="ru-RU" sz="8800" dirty="0"/>
              <a:t>, </a:t>
            </a:r>
            <a:r>
              <a:rPr lang="ru-RU" sz="8800" dirty="0">
                <a:hlinkClick r:id="rId3"/>
              </a:rPr>
              <a:t>"ж"</a:t>
            </a:r>
            <a:r>
              <a:rPr lang="ru-RU" sz="8800" dirty="0"/>
              <a:t>, </a:t>
            </a:r>
            <a:r>
              <a:rPr lang="ru-RU" sz="8800" dirty="0">
                <a:hlinkClick r:id="rId4"/>
              </a:rPr>
              <a:t>"з" пункта 15</a:t>
            </a:r>
            <a:r>
              <a:rPr lang="ru-RU" sz="8800" dirty="0"/>
              <a:t> Стандарта, инвентаризации подлежат следующие объекты бухгалтерского учета: </a:t>
            </a:r>
          </a:p>
          <a:p>
            <a:pPr marL="0" indent="0" algn="just">
              <a:buNone/>
            </a:pPr>
            <a:r>
              <a:rPr lang="ru-RU" sz="8800" dirty="0"/>
              <a:t>а) активы; </a:t>
            </a:r>
          </a:p>
          <a:p>
            <a:pPr marL="0" indent="0" algn="just">
              <a:buNone/>
            </a:pPr>
            <a:r>
              <a:rPr lang="ru-RU" sz="8800" dirty="0"/>
              <a:t>б) обязательства; </a:t>
            </a:r>
          </a:p>
          <a:p>
            <a:pPr marL="0" indent="0" algn="just">
              <a:buNone/>
            </a:pPr>
            <a:r>
              <a:rPr lang="ru-RU" sz="8800" dirty="0"/>
              <a:t>в) источники финансирования деятельности экономического субъекта; </a:t>
            </a:r>
          </a:p>
          <a:p>
            <a:pPr marL="0" indent="0" algn="just">
              <a:buNone/>
            </a:pPr>
            <a:r>
              <a:rPr lang="ru-RU" sz="8800" dirty="0"/>
              <a:t>г) объекты бухгалтерского учета экономического субъекта (в частности, имущество, имущественные права, в том числе других лиц), которые согласно федеральным стандартам бухгалтерского учета не учитываются в составе активов или обязательств, но подлежат отражению в бухгалтерском учете на </a:t>
            </a:r>
            <a:r>
              <a:rPr lang="ru-RU" sz="8800" dirty="0" err="1"/>
              <a:t>забалансовых</a:t>
            </a:r>
            <a:r>
              <a:rPr lang="ru-RU" sz="8800" dirty="0"/>
              <a:t> счетах и (или) информация о которых подлежит раскрытию в бухгалтерской (финансовой) отчетности; </a:t>
            </a:r>
          </a:p>
          <a:p>
            <a:pPr marL="0" indent="0" algn="just">
              <a:buNone/>
            </a:pPr>
            <a:r>
              <a:rPr lang="ru-RU" sz="8800" dirty="0"/>
              <a:t>д) имущество, имущественные права, обязательства, не учтенные экономическим субъектом. </a:t>
            </a:r>
          </a:p>
          <a:p>
            <a:pPr marL="0" indent="0" algn="just">
              <a:buNone/>
            </a:pPr>
            <a:r>
              <a:rPr lang="ru-RU" dirty="0"/>
              <a:t>      </a:t>
            </a:r>
          </a:p>
        </p:txBody>
      </p:sp>
    </p:spTree>
    <p:extLst>
      <p:ext uri="{BB962C8B-B14F-4D97-AF65-F5344CB8AC3E}">
        <p14:creationId xmlns:p14="http://schemas.microsoft.com/office/powerpoint/2010/main" val="3752068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indent="0" algn="just">
              <a:buNone/>
            </a:pPr>
            <a:r>
              <a:rPr lang="ru-RU" sz="3400" dirty="0"/>
              <a:t>70. Организация создает резервы сомнительных долгов в случае признания дебиторской задолженности сомнительной с отнесением сумм резервов на финансовые результаты организации. </a:t>
            </a:r>
          </a:p>
          <a:p>
            <a:pPr marL="0" indent="0" algn="just">
              <a:buNone/>
            </a:pPr>
            <a:r>
              <a:rPr lang="ru-RU" sz="3400" dirty="0"/>
              <a:t>Сомнительной считается дебиторская задолженность организации, которая не погашена или с высокой степенью вероятности не будет погашена в сроки, установленные договором, и не обеспечена соответствующими гарантиями. </a:t>
            </a:r>
          </a:p>
          <a:p>
            <a:pPr marL="0" indent="0" algn="just">
              <a:buNone/>
            </a:pPr>
            <a:r>
              <a:rPr lang="ru-RU" sz="3400" dirty="0"/>
              <a:t>Величина резерва определяется отдельно по каждому сомнительному долгу в зависимости от финансового состояния (платежеспособности) должника и оценки вероятности погашения долга полностью или частично. </a:t>
            </a:r>
          </a:p>
          <a:p>
            <a:pPr marL="0" indent="0" algn="just">
              <a:buNone/>
            </a:pPr>
            <a:r>
              <a:rPr lang="ru-RU" sz="3400" dirty="0"/>
              <a:t>Если до конца отчетного года, следующего за годом создания резерва сомнительных долгов, этот резерв в какой-либо части не будет использован, то неизрасходованные суммы присоединяются при составлении бухгалтерского баланса на конец отчетного года к финансовым результатам. </a:t>
            </a:r>
          </a:p>
          <a:p>
            <a:endParaRPr lang="ru-RU" dirty="0"/>
          </a:p>
        </p:txBody>
      </p:sp>
    </p:spTree>
    <p:extLst>
      <p:ext uri="{BB962C8B-B14F-4D97-AF65-F5344CB8AC3E}">
        <p14:creationId xmlns:p14="http://schemas.microsoft.com/office/powerpoint/2010/main" val="132968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t>Дебет счета 76.03  Кредит счета 51 — 1 000 000 руб.  </a:t>
            </a:r>
            <a:endParaRPr lang="ru-RU" dirty="0" smtClean="0"/>
          </a:p>
          <a:p>
            <a:pPr marL="0" indent="0" algn="just">
              <a:buNone/>
            </a:pPr>
            <a:endParaRPr lang="ru-RU" dirty="0"/>
          </a:p>
          <a:p>
            <a:pPr marL="0" indent="0" algn="just">
              <a:buNone/>
            </a:pPr>
            <a:r>
              <a:rPr lang="ru-RU" dirty="0"/>
              <a:t>Дебет счета 91.02 (86)  Кредит счета 63 — 50 000 руб.  </a:t>
            </a:r>
          </a:p>
          <a:p>
            <a:pPr marL="0" indent="0" algn="just">
              <a:buNone/>
            </a:pPr>
            <a:endParaRPr lang="ru-RU" dirty="0" smtClean="0"/>
          </a:p>
          <a:p>
            <a:pPr marL="0" indent="0" algn="just">
              <a:buNone/>
            </a:pPr>
            <a:r>
              <a:rPr lang="ru-RU" dirty="0"/>
              <a:t>Дебет счета 63  Кредит счета 76.03 — 1 000 000 руб.</a:t>
            </a:r>
          </a:p>
          <a:p>
            <a:endParaRPr lang="ru-RU" dirty="0"/>
          </a:p>
        </p:txBody>
      </p:sp>
    </p:spTree>
    <p:extLst>
      <p:ext uri="{BB962C8B-B14F-4D97-AF65-F5344CB8AC3E}">
        <p14:creationId xmlns:p14="http://schemas.microsoft.com/office/powerpoint/2010/main" val="247158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lgn="just">
              <a:buNone/>
            </a:pPr>
            <a:r>
              <a:rPr lang="ru-RU" sz="3400" dirty="0"/>
              <a:t>Письмо Минфина России от 14.03.2023 № 03-03-06/1/21456 </a:t>
            </a:r>
          </a:p>
          <a:p>
            <a:pPr marL="0" indent="0" algn="just">
              <a:buNone/>
            </a:pPr>
            <a:r>
              <a:rPr lang="ru-RU" sz="3400" dirty="0"/>
              <a:t>В соответствии со </a:t>
            </a:r>
            <a:r>
              <a:rPr lang="ru-RU" sz="3400" dirty="0">
                <a:hlinkClick r:id="rId2"/>
              </a:rPr>
              <a:t>статьей 415</a:t>
            </a:r>
            <a:r>
              <a:rPr lang="ru-RU" sz="3400" dirty="0"/>
              <a:t> Гражданского кодекса Российской Федерации обязательство прекращается освобождением кредитором должника от лежащих на нем обязанностей, если это не нарушает прав других лиц в отношении имущества кредитора, то есть является волевым свободным решением кредитора, и не подпадает под критерии </a:t>
            </a:r>
            <a:r>
              <a:rPr lang="ru-RU" sz="3400" dirty="0">
                <a:hlinkClick r:id="rId3"/>
              </a:rPr>
              <a:t>пункта 2 статьи 266</a:t>
            </a:r>
            <a:r>
              <a:rPr lang="ru-RU" sz="3400" dirty="0"/>
              <a:t> НК РФ, прощаемая задолженность не может быть признана безнадежной для целей налогообложения прибыли. </a:t>
            </a:r>
          </a:p>
          <a:p>
            <a:pPr marL="0" indent="0" algn="just">
              <a:buNone/>
            </a:pPr>
            <a:r>
              <a:rPr lang="ru-RU" sz="3400" dirty="0"/>
              <a:t>Таким образом, убытки, полученные налогоплательщиком при прощении им долга, не могут быть учтены при определении налоговой базы по налогу на прибыль организаций. </a:t>
            </a:r>
          </a:p>
          <a:p>
            <a:pPr marL="0" indent="0" algn="just">
              <a:buNone/>
            </a:pPr>
            <a:endParaRPr lang="ru-RU" dirty="0"/>
          </a:p>
        </p:txBody>
      </p:sp>
    </p:spTree>
    <p:extLst>
      <p:ext uri="{BB962C8B-B14F-4D97-AF65-F5344CB8AC3E}">
        <p14:creationId xmlns:p14="http://schemas.microsoft.com/office/powerpoint/2010/main" val="2421253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lgn="just">
              <a:buNone/>
            </a:pPr>
            <a:r>
              <a:rPr lang="ru-RU" dirty="0"/>
              <a:t>Письмо Минфина России от 19.10.2022 № 03-03-06/1/101038 </a:t>
            </a:r>
          </a:p>
          <a:p>
            <a:pPr marL="0" indent="0" algn="just">
              <a:buNone/>
            </a:pPr>
            <a:r>
              <a:rPr lang="ru-RU" dirty="0"/>
              <a:t>Письмо Минфина России от 06.02.2023 № 03-03-06/1/9234 </a:t>
            </a:r>
          </a:p>
          <a:p>
            <a:pPr marL="0" indent="0" algn="just">
              <a:buNone/>
            </a:pPr>
            <a:r>
              <a:rPr lang="ru-RU" dirty="0"/>
              <a:t>Письмо Минфина России от 03.03.2023 № 03-03-06/1/17912</a:t>
            </a:r>
          </a:p>
          <a:p>
            <a:pPr marL="0" indent="0" algn="just">
              <a:buNone/>
            </a:pPr>
            <a:r>
              <a:rPr lang="ru-RU" i="1" dirty="0"/>
              <a:t>признание списываемой задолженности безнадежной по основанию истечения установленного срока исковой давности осуществляется вне зависимости от предпринятых налогоплательщиком мер принудительного взыскания такой задолженности. </a:t>
            </a:r>
            <a:endParaRPr lang="ru-RU" dirty="0"/>
          </a:p>
          <a:p>
            <a:pPr marL="0" indent="0" algn="just">
              <a:buNone/>
            </a:pPr>
            <a:endParaRPr lang="ru-RU" dirty="0"/>
          </a:p>
        </p:txBody>
      </p:sp>
    </p:spTree>
    <p:extLst>
      <p:ext uri="{BB962C8B-B14F-4D97-AF65-F5344CB8AC3E}">
        <p14:creationId xmlns:p14="http://schemas.microsoft.com/office/powerpoint/2010/main" val="60083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a:t>Федеральный стандарт бухгалтерского учета ФСБУ 28/2023 «Инвентаризация», утвержденный приказ Минфина России от 13.01.2023 № 4н. </a:t>
            </a:r>
          </a:p>
          <a:p>
            <a:pPr marL="0" indent="0" algn="just">
              <a:buNone/>
            </a:pPr>
            <a:r>
              <a:rPr lang="ru-RU" dirty="0"/>
              <a:t>Источник публикации: </a:t>
            </a:r>
          </a:p>
          <a:p>
            <a:pPr marL="0" indent="0" algn="just">
              <a:buNone/>
            </a:pPr>
            <a:r>
              <a:rPr lang="ru-RU" dirty="0"/>
              <a:t>Официальный интернет-портал правовой информации </a:t>
            </a:r>
            <a:r>
              <a:rPr lang="ru-RU" dirty="0">
                <a:hlinkClick r:id="rId2" tooltip="&lt;div class=&quot;doc www&quot;&gt;&lt;span class=&quot;aligner&quot;&gt;&lt;div class=&quot;icon listDocWWW-16&quot;&gt;&lt;/div&gt;&lt;/span&gt;http://pravo.gov.ru&lt;/div&gt;"/>
              </a:rPr>
              <a:t>http://pravo.gov.ru</a:t>
            </a:r>
            <a:r>
              <a:rPr lang="ru-RU" dirty="0"/>
              <a:t>, 05.04.2023 </a:t>
            </a:r>
          </a:p>
          <a:p>
            <a:pPr marL="0" indent="0" algn="just">
              <a:buNone/>
            </a:pPr>
            <a:r>
              <a:rPr lang="ru-RU" dirty="0"/>
              <a:t>Начало действия документа - </a:t>
            </a:r>
            <a:r>
              <a:rPr lang="ru-RU" dirty="0">
                <a:hlinkClick r:id="rId3"/>
              </a:rPr>
              <a:t>16.04.2023</a:t>
            </a:r>
            <a:r>
              <a:rPr lang="ru-RU" dirty="0"/>
              <a:t>. </a:t>
            </a:r>
          </a:p>
          <a:p>
            <a:pPr marL="0" indent="0" algn="just">
              <a:buNone/>
            </a:pPr>
            <a:r>
              <a:rPr lang="ru-RU" dirty="0"/>
              <a:t>2. Установить, что Стандарт применяется с 1 апреля 2025 года. Организация может принять решение о применении настоящего Стандарта до указанного срока. </a:t>
            </a:r>
          </a:p>
          <a:p>
            <a:pPr marL="0" indent="0">
              <a:buNone/>
            </a:pPr>
            <a:endParaRPr lang="ru-RU" dirty="0"/>
          </a:p>
        </p:txBody>
      </p:sp>
    </p:spTree>
    <p:extLst>
      <p:ext uri="{BB962C8B-B14F-4D97-AF65-F5344CB8AC3E}">
        <p14:creationId xmlns:p14="http://schemas.microsoft.com/office/powerpoint/2010/main" val="3409631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endParaRPr lang="ru-RU" dirty="0" smtClean="0"/>
          </a:p>
          <a:p>
            <a:pPr marL="0" indent="0" algn="ctr">
              <a:buNone/>
            </a:pPr>
            <a:endParaRPr lang="ru-RU" dirty="0"/>
          </a:p>
          <a:p>
            <a:pPr marL="0" indent="0" algn="ctr">
              <a:buNone/>
            </a:pPr>
            <a:r>
              <a:rPr lang="ru-RU" dirty="0" smtClean="0"/>
              <a:t>Спасибо за внимание!</a:t>
            </a:r>
          </a:p>
          <a:p>
            <a:pPr marL="0" indent="0" algn="ctr">
              <a:buNone/>
            </a:pPr>
            <a:endParaRPr lang="ru-RU" dirty="0" smtClean="0"/>
          </a:p>
          <a:p>
            <a:pPr marL="0" indent="0" algn="ctr">
              <a:buNone/>
            </a:pPr>
            <a:r>
              <a:rPr lang="ru-RU" dirty="0" smtClean="0"/>
              <a:t>До новых встреч!</a:t>
            </a:r>
            <a:endParaRPr lang="ru-RU" dirty="0"/>
          </a:p>
        </p:txBody>
      </p:sp>
    </p:spTree>
    <p:extLst>
      <p:ext uri="{BB962C8B-B14F-4D97-AF65-F5344CB8AC3E}">
        <p14:creationId xmlns:p14="http://schemas.microsoft.com/office/powerpoint/2010/main" val="151542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Методические указания по инвентаризации имущества и финансовых обязательств, утвержденные приказом Минфина России от 13.06.95 № 49. </a:t>
            </a:r>
            <a:endParaRPr lang="ru-RU" dirty="0" smtClean="0"/>
          </a:p>
          <a:p>
            <a:pPr marL="0" indent="0">
              <a:buNone/>
            </a:pPr>
            <a:endParaRPr lang="ru-RU" dirty="0"/>
          </a:p>
        </p:txBody>
      </p:sp>
    </p:spTree>
    <p:extLst>
      <p:ext uri="{BB962C8B-B14F-4D97-AF65-F5344CB8AC3E}">
        <p14:creationId xmlns:p14="http://schemas.microsoft.com/office/powerpoint/2010/main" val="131094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indent="0" algn="just">
              <a:buNone/>
            </a:pPr>
            <a:r>
              <a:rPr lang="ru-RU" dirty="0"/>
              <a:t>Статья 11. Инвентаризация активов и обязательств </a:t>
            </a:r>
          </a:p>
          <a:p>
            <a:pPr marL="0" indent="0" algn="just">
              <a:buNone/>
            </a:pPr>
            <a:r>
              <a:rPr lang="ru-RU" dirty="0"/>
              <a:t>1. Активы и обязательства подлежат инвентаризации. </a:t>
            </a:r>
          </a:p>
          <a:p>
            <a:pPr marL="0" indent="0" algn="just">
              <a:buNone/>
            </a:pPr>
            <a:r>
              <a:rPr lang="ru-RU" dirty="0"/>
              <a:t>2. При инвентаризации выявляется фактическое наличие соответствующих объектов, которое сопоставляется с данными регистров бухгалтерского учета. </a:t>
            </a:r>
          </a:p>
          <a:p>
            <a:pPr marL="0" indent="0" algn="just">
              <a:buNone/>
            </a:pPr>
            <a:r>
              <a:rPr lang="ru-RU" dirty="0"/>
              <a:t>3. Случаи, сроки и порядок проведения инвентаризации, а также перечень объектов, подлежащих инвентаризации, определяются экономическим субъектом, за исключением обязательного проведения инвентаризации. Обязательное проведение инвентаризации устанавливается </a:t>
            </a:r>
            <a:r>
              <a:rPr lang="ru-RU" dirty="0">
                <a:hlinkClick r:id="rId2"/>
              </a:rPr>
              <a:t>законодательством</a:t>
            </a:r>
            <a:r>
              <a:rPr lang="ru-RU" dirty="0"/>
              <a:t> Российской Федерации, федеральными и отраслевыми </a:t>
            </a:r>
            <a:r>
              <a:rPr lang="ru-RU" dirty="0">
                <a:hlinkClick r:id="rId3"/>
              </a:rPr>
              <a:t>стандартами</a:t>
            </a:r>
            <a:r>
              <a:rPr lang="ru-RU" dirty="0"/>
              <a:t>. </a:t>
            </a:r>
          </a:p>
          <a:p>
            <a:pPr marL="0" indent="0" algn="just">
              <a:buNone/>
            </a:pPr>
            <a:r>
              <a:rPr lang="ru-RU" dirty="0"/>
              <a:t>4. Выявленные при инвентаризации расхождения между фактическим наличием объектов и данными регистров бухгалтерского учета подлежат регистрации в бухгалтерском учете в том отчетном периоде, к которому относится дата, по состоянию на которую проводилась инвентаризация. </a:t>
            </a:r>
          </a:p>
          <a:p>
            <a:pPr marL="0" indent="0" algn="just">
              <a:buNone/>
            </a:pPr>
            <a:endParaRPr lang="ru-RU" dirty="0"/>
          </a:p>
        </p:txBody>
      </p:sp>
    </p:spTree>
    <p:extLst>
      <p:ext uri="{BB962C8B-B14F-4D97-AF65-F5344CB8AC3E}">
        <p14:creationId xmlns:p14="http://schemas.microsoft.com/office/powerpoint/2010/main" val="2264194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lgn="just">
              <a:buNone/>
            </a:pPr>
            <a:r>
              <a:rPr lang="ru-RU" dirty="0"/>
              <a:t>26. Для обеспечения достоверности данных бухгалтерского учета и бухгалтерской отчетности организации обязаны проводить инвентаризацию имущества и обязательств, в ходе которой проверяются и документально подтверждаются их наличие, состояние и оценка. </a:t>
            </a:r>
          </a:p>
          <a:p>
            <a:pPr marL="0" indent="0" algn="just">
              <a:buNone/>
            </a:pPr>
            <a:r>
              <a:rPr lang="ru-RU" dirty="0"/>
              <a:t>Порядок (количество инвентаризаций в отчетном году, даты их проведения, перечень имущества и обязательств, проверяемых при каждой из них, и т.д.) проведения инвентаризации определяется руководителем организации, за исключением случаев, когда проведение инвентаризации обязательно. </a:t>
            </a:r>
          </a:p>
          <a:p>
            <a:pPr marL="0" indent="0">
              <a:buNone/>
            </a:pPr>
            <a:endParaRPr lang="ru-RU" dirty="0"/>
          </a:p>
        </p:txBody>
      </p:sp>
    </p:spTree>
    <p:extLst>
      <p:ext uri="{BB962C8B-B14F-4D97-AF65-F5344CB8AC3E}">
        <p14:creationId xmlns:p14="http://schemas.microsoft.com/office/powerpoint/2010/main" val="172038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pPr marL="0" indent="0" algn="just">
              <a:buNone/>
            </a:pPr>
            <a:r>
              <a:rPr lang="ru-RU" sz="4000" dirty="0"/>
              <a:t>15. Проведение инвентаризации обязательно в случаях, установленных законодательством Российской Федерации, а также в следующих случаях: </a:t>
            </a:r>
          </a:p>
          <a:p>
            <a:pPr marL="0" indent="0" algn="just">
              <a:buNone/>
            </a:pPr>
            <a:r>
              <a:rPr lang="ru-RU" sz="4000" dirty="0"/>
              <a:t>а) при составлении годовой бухгалтерской (финансовой) отчетности. Экономический субъект вправе проводить инвентаризацию библиотечных фондов один раз в пять лет, иных основных средств - один раз в три года; </a:t>
            </a:r>
          </a:p>
          <a:p>
            <a:pPr marL="0" indent="0" algn="just">
              <a:buNone/>
            </a:pPr>
            <a:r>
              <a:rPr lang="ru-RU" sz="4000" dirty="0"/>
              <a:t>б) при передаче (возврате) активов экономического субъекта, имущественного комплекса (за исключением обычной деятельности экономического субъекта) в аренду, управление, безвозмездное пользование, а также при отчуждении активов экономического субъекта; </a:t>
            </a:r>
          </a:p>
          <a:p>
            <a:pPr marL="0" indent="0" algn="just">
              <a:buNone/>
            </a:pPr>
            <a:r>
              <a:rPr lang="ru-RU" sz="4000" dirty="0"/>
              <a:t>в) при смене работника, на которого возложена материальная ответственность; </a:t>
            </a:r>
          </a:p>
          <a:p>
            <a:pPr marL="0" indent="0" algn="just">
              <a:buNone/>
            </a:pPr>
            <a:r>
              <a:rPr lang="ru-RU" sz="4000" dirty="0"/>
              <a:t>г) при смене руководителя коллектива (бригадира), при выбытии из коллектива (бригады) более 50 процентов его членов, а также по требованию одного или нескольких членов коллектива (бригады) (при коллективной (бригадной) материальной ответственности); </a:t>
            </a:r>
          </a:p>
          <a:p>
            <a:pPr marL="0" indent="0" algn="just">
              <a:buNone/>
            </a:pPr>
            <a:r>
              <a:rPr lang="ru-RU" sz="4000" dirty="0"/>
              <a:t>д) при установлении факта утраты или порчи (повреждения) активов; </a:t>
            </a:r>
          </a:p>
          <a:p>
            <a:pPr marL="0" indent="0" algn="just">
              <a:buNone/>
            </a:pPr>
            <a:r>
              <a:rPr lang="ru-RU" sz="4000" dirty="0"/>
              <a:t>е) в случае пожара, аварии, стихийного бедствия, а также иного бедствия, в результате которого сложилась чрезвычайная ситуация; </a:t>
            </a:r>
          </a:p>
          <a:p>
            <a:pPr marL="0" indent="0" algn="just">
              <a:buNone/>
            </a:pPr>
            <a:r>
              <a:rPr lang="ru-RU" sz="4000" dirty="0"/>
              <a:t>ж) при реорганизации организации, за исключением случаев реорганизации в форме преобразования; </a:t>
            </a:r>
          </a:p>
          <a:p>
            <a:pPr marL="0" indent="0" algn="just">
              <a:buNone/>
            </a:pPr>
            <a:r>
              <a:rPr lang="ru-RU" sz="4000" dirty="0"/>
              <a:t>з) при ликвидации организации. </a:t>
            </a:r>
          </a:p>
          <a:p>
            <a:pPr marL="0" indent="0">
              <a:buNone/>
            </a:pPr>
            <a:endParaRPr lang="ru-RU" dirty="0"/>
          </a:p>
        </p:txBody>
      </p:sp>
    </p:spTree>
    <p:extLst>
      <p:ext uri="{BB962C8B-B14F-4D97-AF65-F5344CB8AC3E}">
        <p14:creationId xmlns:p14="http://schemas.microsoft.com/office/powerpoint/2010/main" val="356530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indent="0" algn="just">
              <a:buNone/>
            </a:pPr>
            <a:r>
              <a:rPr lang="ru-RU" dirty="0"/>
              <a:t>22. Допускается не создавать инвентаризационную комиссию для обязательного проведения инвентаризации в следующих случаях: </a:t>
            </a:r>
          </a:p>
          <a:p>
            <a:pPr marL="0" indent="0" algn="just">
              <a:buNone/>
            </a:pPr>
            <a:r>
              <a:rPr lang="ru-RU" dirty="0"/>
              <a:t>а) если работниками экономического субъекта являются только руководитель и главный бухгалтер (бухгалтер) либо только руководитель; </a:t>
            </a:r>
          </a:p>
          <a:p>
            <a:pPr marL="0" indent="0" algn="just">
              <a:buNone/>
            </a:pPr>
            <a:r>
              <a:rPr lang="ru-RU" dirty="0"/>
              <a:t>б) если экономический субъект заключает договор об оказании услуг по проведению инвентаризации с аудиторской организацией или индивидуальным аудитором; </a:t>
            </a:r>
          </a:p>
          <a:p>
            <a:pPr marL="0" indent="0" algn="just">
              <a:buNone/>
            </a:pPr>
            <a:r>
              <a:rPr lang="ru-RU" dirty="0"/>
              <a:t>в) если инвентаризация проводится ревизионной комиссией экономического субъекта при условии, что его уставом предусмотрено создание такого органа, а также уставом либо иными документами экономического субъекта на этот орган возложены полномочия по проведению инвентаризации. </a:t>
            </a:r>
          </a:p>
          <a:p>
            <a:pPr marL="0" indent="0" algn="just">
              <a:buNone/>
            </a:pPr>
            <a:r>
              <a:rPr lang="ru-RU" dirty="0"/>
              <a:t>В случае, если для обязательного проведения инвентаризации инвентаризационная комиссия не создается, установленные Стандартом требования и полномочия инвентаризационной комиссии исполняет лицо (лица), на которое (которые) возложено обязательное проведение инвентаризации. </a:t>
            </a:r>
          </a:p>
          <a:p>
            <a:endParaRPr lang="ru-RU" dirty="0"/>
          </a:p>
        </p:txBody>
      </p:sp>
    </p:spTree>
    <p:extLst>
      <p:ext uri="{BB962C8B-B14F-4D97-AF65-F5344CB8AC3E}">
        <p14:creationId xmlns:p14="http://schemas.microsoft.com/office/powerpoint/2010/main" val="155797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indent="0" algn="just">
              <a:buNone/>
            </a:pPr>
            <a:r>
              <a:rPr lang="ru-RU" dirty="0"/>
              <a:t>20. Не допускается включение в состав инвентаризационной комиссии лиц, на которых возложена материальная ответственность за объекты, проверяемые этой комиссией. </a:t>
            </a:r>
          </a:p>
          <a:p>
            <a:pPr marL="0" indent="0" algn="just">
              <a:buNone/>
            </a:pPr>
            <a:r>
              <a:rPr lang="ru-RU" dirty="0"/>
              <a:t>21. Отсутствие одной пятой и более членов инвентаризационной комиссии при обязательном проведении инвентаризации является основанием для признания результатов инвентаризации недействительными. </a:t>
            </a:r>
          </a:p>
          <a:p>
            <a:pPr marL="0" indent="0">
              <a:buNone/>
            </a:pPr>
            <a:endParaRPr lang="ru-RU" dirty="0"/>
          </a:p>
        </p:txBody>
      </p:sp>
    </p:spTree>
    <p:extLst>
      <p:ext uri="{BB962C8B-B14F-4D97-AF65-F5344CB8AC3E}">
        <p14:creationId xmlns:p14="http://schemas.microsoft.com/office/powerpoint/2010/main" val="28466719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2225</Words>
  <Application>Microsoft Office PowerPoint</Application>
  <PresentationFormat>Экран (4:3)</PresentationFormat>
  <Paragraphs>116</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Инвентаризация активов и обязательств согласно требованиям ФСБУ 28/2023 «Инвентаризация»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Инвентаризация активов и обязательств  </dc:title>
  <dc:creator>1</dc:creator>
  <cp:lastModifiedBy>1</cp:lastModifiedBy>
  <cp:revision>50</cp:revision>
  <dcterms:created xsi:type="dcterms:W3CDTF">2023-04-09T08:16:45Z</dcterms:created>
  <dcterms:modified xsi:type="dcterms:W3CDTF">2023-04-17T07:05:11Z</dcterms:modified>
</cp:coreProperties>
</file>