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5"/>
  </p:notesMasterIdLst>
  <p:sldIdLst>
    <p:sldId id="258" r:id="rId2"/>
    <p:sldId id="260" r:id="rId3"/>
    <p:sldId id="302" r:id="rId4"/>
    <p:sldId id="287" r:id="rId5"/>
    <p:sldId id="288" r:id="rId6"/>
    <p:sldId id="263" r:id="rId7"/>
    <p:sldId id="265" r:id="rId8"/>
    <p:sldId id="279" r:id="rId9"/>
    <p:sldId id="290" r:id="rId10"/>
    <p:sldId id="294" r:id="rId11"/>
    <p:sldId id="295" r:id="rId12"/>
    <p:sldId id="296" r:id="rId13"/>
    <p:sldId id="297" r:id="rId14"/>
    <p:sldId id="303" r:id="rId15"/>
    <p:sldId id="304" r:id="rId16"/>
    <p:sldId id="305" r:id="rId17"/>
    <p:sldId id="298" r:id="rId18"/>
    <p:sldId id="309" r:id="rId19"/>
    <p:sldId id="299" r:id="rId20"/>
    <p:sldId id="306" r:id="rId21"/>
    <p:sldId id="307" r:id="rId22"/>
    <p:sldId id="308" r:id="rId23"/>
    <p:sldId id="300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286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  <a:srgbClr val="CC00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A93B4-592F-4BCD-9C92-3692931C2F92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DAB95-B27E-4E19-9F0D-3ECDD8B2E7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B81-CDB0-4FDA-9AA2-51CBB1F4BA57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FE97-74CC-4D6D-9133-4C648BC21A06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0920-BD2A-4D62-A437-4D9730BE0D25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31AA-9FB5-45D4-AA8C-234B52192213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D44-48DB-483E-898F-2412991212F7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535-8133-4E67-B230-B82BA1924F68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9A6-9963-4282-BF38-E82DC8BE67E8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38A2-9B21-44F2-8A95-FC3B08E7C07D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0CF-0099-4860-95CD-3B75ED625DB7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0BB9-B050-465A-810B-D3FF5D3348A6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9F4-2A4B-4289-92B8-C7D6479A69B9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285D-CB5B-4CB9-98DF-4B09C3011839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C098-9524-4294-9054-2785B6FDCE61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6D9C-4826-42D0-907C-40549BBFD029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679B-2197-41F5-90EC-4D47BEEC07EA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EB1E-0D9B-4EB3-B73F-98A43239BB77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04E56-7E72-414C-A422-8F7C0818C278}" type="datetime1">
              <a:rPr lang="en-US" smtClean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udit-ltd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6BE85F7C8C6662A67483C4CFEC9C604A2862C0780000A69787212A2942B794F11A40171A8BE8FA76AEECB8236D5420CABEF88C36918B9s2P5T" TargetMode="External"/><Relationship Id="rId2" Type="http://schemas.openxmlformats.org/officeDocument/2006/relationships/hyperlink" Target="consultantplus://offline/ref=F6BE85F7C8C6662A67483C4CFEC9C604A2862C0780000A69787212A2942B794F11A40171A8BE8FAE6AEECB8236D5420CABEF88C36918B9s2P5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F6BE85F7C8C6662A67483C4CFEC9C604A2802702800B5763702B1EA09324265816ED0D74A1BB80FB30FECFCB62D05D04B6F189DD69s1PB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6BE85F7C8C6662A67483C4CFEC9C604A4862C0685000A69787212A2942B794F11A40171A8BD88AA6AEECB8236D5420CABEF88C36918B9s2P5T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6BE85F7C8C6662A67483C4CFEC9C604A4862C0685000A69787212A2942B794F11A40171A8BC82AE6AEECB8236D5420CABEF88C36918B9s2P5T" TargetMode="External"/><Relationship Id="rId2" Type="http://schemas.openxmlformats.org/officeDocument/2006/relationships/hyperlink" Target="#Par57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F6BE85F7C8C6662A67483C4CFEC9C604A4862C0685000A69787212A2942B794F11A40171A8BD88AA6AEECB8236D5420CABEF88C36918B9s2P5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gl.ru/#/document/99/902123264/XA00M3G2M3/" TargetMode="External"/><Relationship Id="rId2" Type="http://schemas.openxmlformats.org/officeDocument/2006/relationships/hyperlink" Target="https://vip.1gl.ru/#/document/16/75033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p.1gl.ru/#/document/99/902316088/XA00M6G2N3/" TargetMode="External"/><Relationship Id="rId2" Type="http://schemas.openxmlformats.org/officeDocument/2006/relationships/hyperlink" Target="https://login.consultant.ru/link/?rnd=1B3C776B6FFD6D13787BE12367E569F2&amp;req=doc&amp;base=ROS&amp;n=357134&amp;REFFIELD=134&amp;REFDST=100019&amp;REFDOC=183682&amp;REFBASE=QSA&amp;stat=refcode%3D16876%3Bindex%3D21&amp;date=21.09.202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F6BE85F7C8C6662A67483C4CFEC9C604A7892D07870F5763702B1EA09324265804ED557CA9B495AF62A498C661sDPB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6BE85F7C8C6662A67483C4CFEC9C604A7892D07870F5763702B1EA09324265816ED0D70A8BC8BAF68B1CE97278D4E05BDF18BDE751ABB24s1P8T" TargetMode="External"/><Relationship Id="rId2" Type="http://schemas.openxmlformats.org/officeDocument/2006/relationships/hyperlink" Target="consultantplus://offline/ref=F6BE85F7C8C6662A67483C4CFEC9C604A2802702800B5763702B1EA09324265804ED557CA9B495AF62A498C661sDPBT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6BE85F7C8C6662A67483C4CFEC9C604A2802702800B5763702B1EA09324265816ED0D70A8BD8BA966B1CE97278D4E05BDF18BDE751ABB24s1P8T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#Par129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#Par137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8950C96C1AD30E7692DD14F6EF839CD663755D4F902B0A32D85586E046CA121A0FDDE5954207018C40FCAEF64tEF5X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9A0EE8731ADF6AE3CB3EBD4B666469152EFA6E2458B07603CD8B158E907DCCCB54EDCA5A266CD9552890B9C8E977B37F92620139D24DE03Y744S" TargetMode="External"/><Relationship Id="rId2" Type="http://schemas.openxmlformats.org/officeDocument/2006/relationships/hyperlink" Target="consultantplus://offline/ref=D547F7F319C5720507C33568BDD68974F444F421D4A1A9D817EBEB3BA6B3D9810A5D1F92BAD57ABBC006C392946793D937C13278518F6EF8O3p2P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6BE85F7C8C6662A67483C4CFEC9C604A2802702800B5763702B1EA09324265816ED0D70A8BC82AC64B1CE97278D4E05BDF18BDE751ABB24s1P8T" TargetMode="External"/><Relationship Id="rId2" Type="http://schemas.openxmlformats.org/officeDocument/2006/relationships/hyperlink" Target="#Par171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F6BE85F7C8C6662A67483C4CFEC9C604A2802702800B5763702B1EA09324265816ED0D70A8BC82AB62B1CE97278D4E05BDF18BDE751ABB24s1P8T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9A0EE8731ADF6AE3CB3EBD4B666469152EFA6E2458B07603CD8B158E907DCCCB54EDCA5A266CD9552890B9C8E977B37F92620139D24DE03Y744S" TargetMode="External"/><Relationship Id="rId2" Type="http://schemas.openxmlformats.org/officeDocument/2006/relationships/hyperlink" Target="consultantplus://offline/ref=7EC120970658C8914B7441803C308B6AEE2C1ED813DF31B9E6FA132ADF7C5C0376E74D0332A4C2FD8EA6248A8EBD03901337BED9CB79308560DDQ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6BE85F7C8C6662A67483C4CFEC9C604A784260283095763702B1EA09324265816ED0D70A8BC8BAA60B1CE97278D4E05BDF18BDE751ABB24s1P8T" TargetMode="External"/><Relationship Id="rId2" Type="http://schemas.openxmlformats.org/officeDocument/2006/relationships/hyperlink" Target="consultantplus://offline/ref=F6BE85F7C8C6662A67483C4CFEC9C604A2802702800B5763702B1EA09324265816ED0D70A8BD8DAC61B1CE97278D4E05BDF18BDE751ABB24s1P8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F6BE85F7C8C6662A67483C4CFEC9C604A2802702800B5763702B1EA09324265816ED0D70A8BD8DAA67B1CE97278D4E05BDF18BDE751ABB24s1P8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6BE85F7C8C6662A67483C4CFEC9C604A2802702800B5763702B1EA09324265816ED0D70A8BA8AA435EBDE936ED94B1AB5EC95DF6B1AsBP8T" TargetMode="External"/><Relationship Id="rId2" Type="http://schemas.openxmlformats.org/officeDocument/2006/relationships/hyperlink" Target="consultantplus://offline/ref=F6BE85F7C8C6662A67483C4CFEC9C604A2802702800B5763702B1EA09324265816ED0D70A8BA8BA435EBDE936ED94B1AB5EC95DF6B1AsBP8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F6BE85F7C8C6662A67483C4CFEC9C604A784260283095763702B1EA09324265816ED0D70A8BC8BAA63B1CE97278D4E05BDF18BDE751ABB24s1P8T" TargetMode="External"/><Relationship Id="rId4" Type="http://schemas.openxmlformats.org/officeDocument/2006/relationships/hyperlink" Target="consultantplus://offline/ref=F6BE85F7C8C6662A67483C4CFEC9C604A2802702800B5763702B1EA09324265816ED0D70A8BD8DAB65B1CE97278D4E05BDF18BDE751ABB24s1P8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6BE85F7C8C6662A67483C4CFEC9C604A2832E0885025763702B1EA09324265816ED0D72ABB980FB30FECFCB62D05D04B6F189DD69s1PBT" TargetMode="External"/><Relationship Id="rId2" Type="http://schemas.openxmlformats.org/officeDocument/2006/relationships/hyperlink" Target="consultantplus://offline/ref=F6BE85F7C8C6662A67483C4CFEC9C604A2802702800B5763702B1EA09324265816ED0D73A1BE82A435EBDE936ED94B1AB5EC95DF6B1AsBP8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F6BE85F7C8C6662A67483C4CFEC9C604A2802702800B5763702B1EA09324265816ED0D70A8BD89AC65B1CE97278D4E05BDF18BDE751ABB24s1P8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B0BBD71433311ADC308A799669EE9EF64A82654E1CC9FE6BAB57BA62335705A4A010C8DF86EEBE1A0D6F704C739DE886675DAED369C82R2TAU" TargetMode="External"/><Relationship Id="rId2" Type="http://schemas.openxmlformats.org/officeDocument/2006/relationships/hyperlink" Target="#Par15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FB0BBD71433311ADC308A490759EE9EF61AC255BE4C0C2ECB2EC77A4243A2F4D5F485880F965F1E7A89CA44090R3T7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453" y="385011"/>
            <a:ext cx="10705949" cy="345306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Вебинар № 187 </a:t>
            </a:r>
            <a:br>
              <a:rPr lang="ru-RU" sz="16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40404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</a:t>
            </a:r>
            <a:br>
              <a:rPr lang="ru-RU" sz="2000" b="1" i="1" dirty="0">
                <a:solidFill>
                  <a:srgbClr val="40404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ru-RU" sz="1600" b="1" i="1" dirty="0">
                <a:solidFill>
                  <a:srgbClr val="40404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из цикла</a:t>
            </a:r>
            <a:br>
              <a:rPr lang="ru-RU" sz="16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40404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учёт в НКО для бухгалтера, начинающего работу                                                 в некоммерческой организации»</a:t>
            </a:r>
            <a:br>
              <a:rPr lang="ru-RU" sz="16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40404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Тема занятия</a:t>
            </a: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Командировки в НКО</a:t>
            </a: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38074"/>
            <a:ext cx="9139989" cy="2367062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Эксперт: Шаронова Маргарита Игоревна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– Генеральный директор ООО «Первая Аудиторская компания», практикующий аудитор, специалист в области бухгалтерского учета и налогообложения в НКО, Советник налоговой службы 2 ранга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Контактные данные: </a:t>
            </a:r>
          </a:p>
          <a:p>
            <a:pPr algn="just"/>
            <a:r>
              <a:rPr lang="ru-RU" sz="1600" b="1" dirty="0" err="1">
                <a:solidFill>
                  <a:schemeClr val="tx1"/>
                </a:solidFill>
                <a:latin typeface="Georgia" pitchFamily="18" charset="0"/>
              </a:rPr>
              <a:t>эл.почта</a:t>
            </a:r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 - </a:t>
            </a:r>
            <a:r>
              <a:rPr lang="en-US" sz="1600" b="1" dirty="0">
                <a:solidFill>
                  <a:schemeClr val="tx1"/>
                </a:solidFill>
                <a:latin typeface="Georgia" pitchFamily="18" charset="0"/>
                <a:hlinkClick r:id="rId2"/>
              </a:rPr>
              <a:t>audit-ltd@yandex.ru</a:t>
            </a:r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 тел. +7(910)39-255-93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Дата проведения: 21.03.2023 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528810"/>
            <a:ext cx="11061495" cy="5926583"/>
          </a:xfrm>
        </p:spPr>
        <p:txBody>
          <a:bodyPr>
            <a:noAutofit/>
          </a:bodyPr>
          <a:lstStyle/>
          <a:p>
            <a:pPr indent="342900" algn="l">
              <a:lnSpc>
                <a:spcPct val="150000"/>
              </a:lnSpc>
              <a:spcBef>
                <a:spcPts val="1600"/>
              </a:spcBef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2.2.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Работник отдела кадров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являющийся в соответствии с должностной инструкцией, трудовым договором и приказом Работодателя ответственным за оформление кадровых документов, получив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служебную записк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у,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должен сделать следующее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подготовить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проект приказа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 направлении работника в командировку по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форме N Т-9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(при направлении нескольких работников -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форме N Т-9а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),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утв. Постановлением Госкомстата России от 05.01.2004 N 1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и передать его на подпись руководителю НКО;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ознакомить командируемого работника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 приказом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направлении в командировку (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форма N Т-9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или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Т-9а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 ___ дня до начала командировки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оформить привлечение командируемого работника к работе в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выходной или нерабочий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праздничный день в порядке, предусмотренном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113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ТК РФ, </a:t>
            </a:r>
            <a:r>
              <a:rPr lang="ru-RU" sz="1600" b="1" i="1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если день отъезда в командировку (день приезда из командировки) совпадает с выходным или нерабочим праздничным днем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либо работник направляется в командировку для выполнения работы в выходной или нерабочий праздничный день;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передать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копию приказа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 направлении работника в командировку 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16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форма N Т-9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</a:rPr>
              <a:t> или </a:t>
            </a:r>
            <a:r>
              <a:rPr lang="ru-RU" sz="16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Т-9а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</a:rPr>
              <a:t>)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бухгалтерию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 __ дня до начала командировки.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450215" algn="l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10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3"/>
            <a:ext cx="10148120" cy="3958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312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097" y="826265"/>
            <a:ext cx="11028150" cy="5629128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2.3. На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основании приказа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 направлении в командировку, переданной работником отдела кадров: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бронирует гостиничные номера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для проживания командированных работников;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заказывает билеты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(электронные билеты) для проезда к месту командировки и обратно,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организует доставку этих билетов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</a:t>
            </a:r>
            <a:r>
              <a:rPr lang="ru-RU" sz="16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НКОи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выдает их командируемым работникам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 позднее чем за два рабочих дня до дня начала командировки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2.4. На основании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приказа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 направлении в командировку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бухгалтер составляет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предварительную смету расходов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связанных с командировкой, передается руководителю НКО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на </a:t>
            </a:r>
            <a:r>
              <a:rPr lang="ru-RU" sz="16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утверждение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2.5.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Кассир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организации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 позднее чем за два рабочих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дня до дня начала командировки выдает командируемому работнику под отчет по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расходному кассовому ордеру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денежные средства (денежный аванс)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на основании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аявления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данного работника, которое завизировано руководителем НКО, и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предварительной сметы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заявлению работника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допускается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выдача денежного аванса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путем перечисления денежных средств на его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зарплатную банковскую карту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42372"/>
            <a:ext cx="10148120" cy="4690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711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148120" cy="5627648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2.6.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 возвращении из командировки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работник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течение трех рабочих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дней представляет в бухгалтерию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авансовый отчет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об израсходованных в связи с командировкой суммах.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Авансовый отчет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сдается в бухгалтерию 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 приложением следующи</a:t>
            </a:r>
            <a:r>
              <a:rPr lang="ru-RU" sz="2000" u="sng" dirty="0">
                <a:latin typeface="Georgia" panose="02040502050405020303" pitchFamily="18" charset="0"/>
                <a:ea typeface="Calibri" panose="020F0502020204030204" pitchFamily="34" charset="0"/>
              </a:rPr>
              <a:t>х 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документов: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документа о найме жилого помещения;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документов на проезд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(в том числе посадочных талонов), страхование и других документов,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подтверждающих произведенные работником с разрешения или ведома работодателя расходы в связи со служебной командировкой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из цикла    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011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616945"/>
            <a:ext cx="11061496" cy="5838448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2.7.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Бухгалтер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после получения от работника документов, перечисленных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2.6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Положения: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проверяет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авансовый отчет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и все приложенные к нему документы;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проверенный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авансовый отчет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передает на утверждение руководителю НКО или уполномоченному на утверждение отчета лицу.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После утверждения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авансового отчета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бухгалтер производит окончательный расчет с работником по денежному авансу, выданному перед командировкой.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Остаток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неиспользованного аванса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работник сдает в кассу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организации по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приходному кассовому ордеру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.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Перерасход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 авансовому отчету выдается работнику по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расходному кассовому ордеру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через кассу либо путем перечисления денежных средств на его зарплатную банковскую карту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из цикла    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079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2" y="827745"/>
            <a:ext cx="9232429" cy="5627648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3.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СРОК СЛУЖЕБНОЙ КОМАНДИРОВКИ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3.1.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Срок командировки и режим выполнения работником служебного поручения в период командировки определяет руководитель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подразделения, в котором работает командируемый работник,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 согласованию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 руководителем НКО.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3.2.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срок командировки входят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время нахождения в пути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(включая время вынужденной задержки в пути)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и время пребывания в месте командирования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(включая выходные и нерабочие праздничные дни, период нетрудоспособности командированного работника).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413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9728189" cy="5627648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Днем выезда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командировку считается день отправления поезда, самолета, автобуса или другого транспортного средства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из места постоянной работы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командированного, а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днем приезда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день прибытия указанного транспортного средства в место постоянной работы командированного.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 отправлении указанного транспортного средства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до 24 часов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включительно днем отъезда в командировку (днем приезда из командировки) считаются текущие сутки, а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 00 часов 00 минут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и позднее - последующие сутки.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Если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место прибытия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указанного транспортного средства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расположено за пределами населенного пункта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котором находится место постоянной работы командированного, день отъезда в командировку (день приезда из командировки) определяется с учетом времени, необходимого для проезда до данного места.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97455"/>
            <a:ext cx="10148120" cy="530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304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9353615" cy="5627648"/>
          </a:xfrm>
        </p:spPr>
        <p:txBody>
          <a:bodyPr>
            <a:noAutofit/>
          </a:bodyPr>
          <a:lstStyle/>
          <a:p>
            <a:pPr indent="450215" algn="l">
              <a:lnSpc>
                <a:spcPct val="150000"/>
              </a:lnSpc>
              <a:spcAft>
                <a:spcPts val="750"/>
              </a:spcAft>
            </a:pPr>
            <a:r>
              <a:rPr lang="ru-RU" sz="20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 10 марта 2023 года </a:t>
            </a:r>
            <a:r>
              <a:rPr lang="ru-RU" sz="2000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 отсутствии проездных документов</a:t>
            </a:r>
            <a:r>
              <a:rPr lang="ru-RU" sz="20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срок командировки</a:t>
            </a:r>
            <a:r>
              <a:rPr lang="ru-RU" sz="20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определяется на основании: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договора</a:t>
            </a:r>
            <a:r>
              <a:rPr lang="ru-RU" sz="2000" b="1" i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 гостиницей </a:t>
            </a:r>
            <a:r>
              <a:rPr lang="ru-RU" sz="2000" b="1" i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 месту командирования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 кассового чека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либо </a:t>
            </a:r>
            <a:r>
              <a:rPr lang="ru-RU" sz="2000" b="1" i="1" u="sng" dirty="0">
                <a:solidFill>
                  <a:srgbClr val="0047B3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бланка строгой отчетности</a:t>
            </a:r>
            <a:r>
              <a:rPr lang="ru-RU" sz="2000" b="1" i="1" u="sng" dirty="0">
                <a:solidFill>
                  <a:srgbClr val="0047B3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(БСО)</a:t>
            </a:r>
            <a:r>
              <a:rPr lang="ru-RU" sz="2000" b="1" i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который так же может быть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 кассовым чеком</a:t>
            </a:r>
            <a:r>
              <a:rPr lang="ru-RU" sz="2000" dirty="0">
                <a:solidFill>
                  <a:srgbClr val="6600CC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20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ru-RU" sz="20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Это правило введено в </a:t>
            </a:r>
            <a:r>
              <a:rPr lang="ru-RU" sz="2000" u="sng" dirty="0">
                <a:solidFill>
                  <a:srgbClr val="01745C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пункт 7</a:t>
            </a:r>
            <a:r>
              <a:rPr lang="ru-RU" sz="2000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Положения о командировках №749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3037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148121" cy="5627648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Если по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письменному решению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руководителя НКО к месту командирования и (или) обратно работник следовал на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служебном или собственном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транспорте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либо транспорте, используемом по доверенности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, то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фактический срок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пребывания в месте командирования необходимо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указать в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служебной записке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  Такая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записка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представляется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работником работодателю по прибытии из командировки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одновременно с документами, подтверждающими использование соответствующего транспорта для проезда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путевым листом, счетами, квитанциями, кассовыми чеками и другими документами, которые подтверждают маршрут следования транспорта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).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12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148121" cy="4945094"/>
          </a:xfrm>
        </p:spPr>
        <p:txBody>
          <a:bodyPr>
            <a:noAutofit/>
          </a:bodyPr>
          <a:lstStyle/>
          <a:p>
            <a:pPr lvl="0" indent="342900" algn="just">
              <a:lnSpc>
                <a:spcPct val="150000"/>
              </a:lnSpc>
              <a:spcBef>
                <a:spcPts val="1600"/>
              </a:spcBef>
              <a:buClr>
                <a:srgbClr val="F496CB">
                  <a:lumMod val="75000"/>
                </a:srgbClr>
              </a:buClr>
            </a:pP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3.5.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Вопрос о явке работника на работу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в день выезда в командировку и в день приезда из нее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решается по договоренности с работодателем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3.6.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течение срока командировки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(включая день отъезда, день приезда и время нахождения в пути)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 работником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сохраняются место работы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(должность) и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средний заработок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за все дни командировки по графику его работы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в НКО</a:t>
            </a: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18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933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960609" cy="5833872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4.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ПРОДЛЕНИЕ СРОКА СЛУЖЕБНОЙ КОМАНДИРОВКИ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4.1. В случае производственной необходимости в целях выполнения служебного поручения срок служебной командировки может быть продлен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 распоряжению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руководителя НКО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Для этого руководитель структурного подразделения, в котором работает командированный работник, пишет на имя руководителя НКО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служебную записку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 необходимости продления срока служебной командировки.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19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49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5" y="760164"/>
            <a:ext cx="10148120" cy="5215693"/>
          </a:xfrm>
        </p:spPr>
        <p:txBody>
          <a:bodyPr>
            <a:normAutofit fontScale="77500" lnSpcReduction="20000"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1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Основные нормативные акты</a:t>
            </a: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,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регулирующие </a:t>
            </a: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направления работников в служебные командировки, а так же порядок и размеры возмещения расходов по ним</a:t>
            </a: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l"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2E75B6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Трудовой </a:t>
            </a:r>
            <a:r>
              <a:rPr lang="ru-RU" sz="2400" b="1" i="1" dirty="0">
                <a:solidFill>
                  <a:srgbClr val="2E75B6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кодекс</a:t>
            </a:r>
            <a:r>
              <a:rPr lang="ru-RU" sz="2400" b="1" i="1" dirty="0">
                <a:solidFill>
                  <a:srgbClr val="2E75B6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Российской Федерации от 30.12.2001 № 197-ФЗ</a:t>
            </a:r>
            <a:endParaRPr lang="ru-RU" sz="2400" dirty="0"/>
          </a:p>
          <a:p>
            <a:pPr marL="342900" lvl="0" indent="-342900" algn="l"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2E75B6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Гражданский кодекс Российской Федерации от 30.11.1994 №51-ФЗ</a:t>
            </a:r>
            <a:endParaRPr lang="ru-RU" sz="2400" dirty="0"/>
          </a:p>
          <a:p>
            <a:pPr marL="342900" lvl="0" indent="-342900" algn="l"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2E75B6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Федеральный </a:t>
            </a:r>
            <a:r>
              <a:rPr lang="ru-RU" sz="2400" b="1" i="1" dirty="0">
                <a:solidFill>
                  <a:srgbClr val="2E75B6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 от 06.12.2011 № 402-ФЗ</a:t>
            </a:r>
            <a:r>
              <a:rPr lang="ru-RU" sz="2400" b="1" i="1" dirty="0">
                <a:solidFill>
                  <a:srgbClr val="2E75B6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«О бухгалтерском учете».</a:t>
            </a:r>
            <a:endParaRPr lang="ru-RU" sz="2400" dirty="0"/>
          </a:p>
          <a:p>
            <a:pPr marL="342900" lvl="0" indent="-342900" algn="l"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Постановление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</a:rPr>
              <a:t> Правительства РФ от 13.10.2008 N 749 "Об особенностях направления работников в служебные командировки" </a:t>
            </a:r>
            <a:r>
              <a:rPr lang="ru-RU" sz="2400" b="1" i="1" dirty="0">
                <a:solidFill>
                  <a:srgbClr val="2E75B6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(далее Положение 749).</a:t>
            </a:r>
            <a:endParaRPr lang="ru-RU" sz="2400" dirty="0"/>
          </a:p>
          <a:p>
            <a:pPr marL="342900" lvl="0" indent="-342900" algn="l"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Постановлением Госкомстата России от 01.08.2001 N 55  «Об утверждении унифицированной формы первичной учетной документации № АО-1 «Авансовый отчет».</a:t>
            </a:r>
            <a:endParaRPr lang="ru-RU" sz="2400" b="1" dirty="0"/>
          </a:p>
          <a:p>
            <a:pPr lvl="0" algn="just">
              <a:buClr>
                <a:srgbClr val="F496CB">
                  <a:lumMod val="75000"/>
                </a:srgbClr>
              </a:buClr>
            </a:pPr>
            <a:r>
              <a:rPr lang="ru-RU" sz="2000" strike="sngStrike" dirty="0">
                <a:solidFill>
                  <a:prstClr val="black"/>
                </a:solidFill>
                <a:latin typeface="Georgia" pitchFamily="18" charset="0"/>
              </a:rPr>
              <a:t> </a:t>
            </a: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3071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kumimoji="0" lang="ru-RU" sz="1100" b="0" i="1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2" y="707136"/>
            <a:ext cx="8857856" cy="5833872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5. ОТЗЫВ РАБОТНИКА ИЗ СЛУЖЕБНОЙ КОМАНДИРОВКИ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5.1.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случае производственной необходимости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работник может быть отозван из служебной командировки по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распоряжению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руководителя НКО.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Для этого руководитель структурного подразделения, в котором работает командированный работник, пишет на имя руководителя НКО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служебную записку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 необходимости отзыва работника из служебной командировки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20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979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561860"/>
            <a:ext cx="10960609" cy="5979148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6.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ГАРАНТИИ РАБОТНИКУ ПРИ НАПРАВЛЕНИИ В СЛУЖЕБНУЮ КОМАНДИРОВКУ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6.1. При направлении в служебную командировку работнику предоставляются гарантии, предусмотренные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Трудовым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кодексом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РФ и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Положением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749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6.2.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случае </a:t>
            </a:r>
            <a:r>
              <a:rPr lang="ru-RU" sz="16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временной нетрудоспособности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во время командировки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работнику при представлении им листка нетрудоспособности: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l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возмещаются </a:t>
            </a:r>
            <a:r>
              <a:rPr lang="ru-RU" sz="1600" b="1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расходы по найму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жилого помещения (</a:t>
            </a:r>
            <a:r>
              <a:rPr lang="ru-RU" sz="1600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кроме случаев нахождения работника на стационарном лечении)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l">
              <a:lnSpc>
                <a:spcPct val="150000"/>
              </a:lnSpc>
            </a:pP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выплачиваются </a:t>
            </a:r>
            <a:r>
              <a:rPr lang="ru-RU" sz="1600" b="1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суточные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за все время, пока работник по состоянию здоровья не имел возможности приступить к выполнению служебного поручения или вернуться к месту постоянного жительства;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выплачивается </a:t>
            </a:r>
            <a:r>
              <a:rPr lang="ru-RU" sz="1600" b="1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пособие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временной нетрудоспособности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279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456879"/>
            <a:ext cx="11215466" cy="5998513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7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.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РАЗМЕРЫ И ПОРЯДОК ВОЗМЕЩЕНИЯ РАСХОДОВ, СВЯЗАННЫХ С КОМАНДИРОВКАМИ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l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7.1. При направлении в командировку (в т.ч при ее продлении) работнику возмещаются </a:t>
            </a:r>
          </a:p>
          <a:p>
            <a:pPr indent="450215" algn="l">
              <a:lnSpc>
                <a:spcPct val="150000"/>
              </a:lnSpc>
            </a:pPr>
            <a:r>
              <a:rPr lang="ru-RU" sz="1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1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168</a:t>
            </a:r>
            <a:r>
              <a:rPr lang="ru-RU" sz="1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ТК РФ):</a:t>
            </a:r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l">
              <a:lnSpc>
                <a:spcPct val="150000"/>
              </a:lnSpc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расходы на проезд;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l">
              <a:lnSpc>
                <a:spcPct val="150000"/>
              </a:lnSpc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расходы на наем жилого помещения (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кроме случаев направления работника в однодневную служебную командировку или предоставления бесплатного жилого помещения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l">
              <a:lnSpc>
                <a:spcPct val="150000"/>
              </a:lnSpc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дополнительные расходы, связанные с проживанием вне постоянного места жительства (суточные) (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кроме случаев, когда работник направлен в однодневную служебную командировку или имеет возможность ежедневно возвращаться к месту жительства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l">
              <a:lnSpc>
                <a:spcPct val="150000"/>
              </a:lnSpc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иные расходы, произведенные работником с разрешения или ведома работодателя</a:t>
            </a:r>
            <a:r>
              <a:rPr lang="ru-RU" sz="1600" b="1" i="1" dirty="0"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3"/>
            <a:ext cx="10148120" cy="1398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549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960609" cy="5833872"/>
          </a:xfrm>
        </p:spPr>
        <p:txBody>
          <a:bodyPr>
            <a:noAutofit/>
          </a:bodyPr>
          <a:lstStyle/>
          <a:p>
            <a:pPr lvl="0" indent="342900" algn="just">
              <a:lnSpc>
                <a:spcPct val="150000"/>
              </a:lnSpc>
              <a:spcBef>
                <a:spcPts val="1600"/>
              </a:spcBef>
              <a:buClr>
                <a:srgbClr val="F496CB">
                  <a:lumMod val="75000"/>
                </a:srgbClr>
              </a:buClr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7.2. Возмещение расходов, перечисленных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7.1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Положения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производится на основании представленных работником в бухгалтерию документов: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авансового отчета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;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документов, подтверждающих расходы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связанные со служебной командировкой.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342900" algn="just">
              <a:lnSpc>
                <a:spcPct val="150000"/>
              </a:lnSpc>
              <a:buClr>
                <a:srgbClr val="F496CB">
                  <a:lumMod val="75000"/>
                </a:srgbClr>
              </a:buClr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7.3.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Расходы на проезд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 месту командировки и обратно к месту постоянной работы, а также на проезд из одного населенного пункта в другой при направлении работника в несколько организаций, расположенных в разных населенных пунктах, возмещаются в размере его фактических расходов (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включая расходы по оплате услуг за оформление проездных документов, предоставление в поездах постельных принадлежностей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), подтвержденных проездными документами, но не выше стоимости проезда, если иное не установлено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приказом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руководителя НКО: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861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2" y="707136"/>
            <a:ext cx="10025644" cy="5197905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железнодорожным транспортом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в вагоне повышенной комфортности, отнесенном к вагонам экономического класса (купейный вагон), с четырехместными купе категории "К" или в вагоне категории "С" с местами для сидения;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водным транспортом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в каюте V группы морского судна регулярных транспортных линий и линий с комплексным обслуживанием пассажиров, в каюте II категории речного судна всех линий сообщения;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воздушным транспортом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в салоне экономического класса;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автомобильным транспортом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в транспорте общего пользования.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929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378157" cy="5833872"/>
          </a:xfrm>
        </p:spPr>
        <p:txBody>
          <a:bodyPr>
            <a:noAutofit/>
          </a:bodyPr>
          <a:lstStyle/>
          <a:p>
            <a:pPr indent="342900" algn="l">
              <a:lnSpc>
                <a:spcPct val="150000"/>
              </a:lnSpc>
            </a:pP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    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Командированному работнику оплачиваются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расходы на такси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том случае,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если необходимость такого проезда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связана со служебной командировкой. Возмещение производится в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размере фактических расходов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Командированному работнику также оплачиваются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на проезд транспортом общего пользования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числе такси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к станции (вокзалу), пристани, аэропорту,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они находятся за чертой населенного пункта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Возмещение производится в сумме фактических расходов.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</a:p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7.4.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исключительных случаях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(например, при отсутствии билетов для проезда транспортом и необходимости срочного выезда в командировку или возвращения из нее) по согласованию с руководителем НКО могут быть приобретены проездные билеты более высокой категории, чем это установлено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7.3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Положения.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ru-RU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060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378157" cy="5833872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7.5. </a:t>
            </a:r>
            <a:r>
              <a:rPr lang="ru-RU" sz="2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Основанием для возмещения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расходов на проезд являются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проездные документы (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билет, маршрут/квитанция электронного авиабилета, контрольный купон электронного ж/д билета, посадочный талон или справка авиаперевозчика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), а также документы, подтверждающие оплату (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квитанции, кассовые чеки, чеки платежного терминала, слипы,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подтверждение кредитной организации (где работнику открыт банковский счет) о проведении операции по оплате электронного билета, транспортных карт и т.д. с использованием банковской карты).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случае утери работником проездного документа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расходы возмещаются на основании выданной перевозчиком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справки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подтверждающей факт проезда работника в место командирования.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Получить у перевозчика такую справку работник должен самостоятельно.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1013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378157" cy="5833872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7.6.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 отсутствии у работника документов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подтверждающих расходы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на проезд до места назначения и обратно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если указанные расходы 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производились работником лично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расходы возмещаются в размере стоимости проезда до места командировки и обратно: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железнодорожным транспортом - в купейном вагоне поезда;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водным транспортом - в каюте X группы морского судна регулярных транспортных линий и линий с комплексным обслуживанием пассажиров, в каюте III категории речного судна всех линий сообщения;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воздушным транспортом - в салоне экономического класса;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автомобильным транспортом - в автобусе общего типа.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073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378157" cy="5197905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</a:pPr>
            <a:r>
              <a:rPr lang="ru-RU" sz="2000" b="1" dirty="0">
                <a:solidFill>
                  <a:srgbClr val="6600CC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По общему правилу в качестве подтверждения расходов </a:t>
            </a:r>
            <a:r>
              <a:rPr lang="ru-RU" sz="2000" b="1" u="sng" dirty="0">
                <a:solidFill>
                  <a:srgbClr val="6600CC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для целей исчисления НДФЛ организаций выступают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подлинники документов</a:t>
            </a:r>
            <a:r>
              <a:rPr lang="ru-RU" sz="2000" b="1" dirty="0">
                <a:solidFill>
                  <a:srgbClr val="6600CC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Однако, Минфин считает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: </a:t>
            </a:r>
            <a:r>
              <a:rPr lang="ru-RU" sz="20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в случае утраты проездного документа, оформленного на бланке строгой отчетности, его </a:t>
            </a:r>
            <a:r>
              <a:rPr lang="ru-RU" sz="2000" b="1" i="1" u="sng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могут заменить дубликат</a:t>
            </a:r>
            <a:r>
              <a:rPr lang="ru-RU" sz="20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, копия экземпляра билета, оставшегося в распоряжении транспортной организации, осуществившей перевозку физического лица, или </a:t>
            </a: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справк</a:t>
            </a:r>
            <a:r>
              <a:rPr lang="ru-RU" sz="20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а из транспортной организации с указанием реквизитов, позволяющих идентифицировать физическое лицо, маршрут его проезда, стоимость билета и дату поездки</a:t>
            </a:r>
            <a:r>
              <a:rPr lang="ru-RU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Письмо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от 24.09.2019 N 03-03-07/73284).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28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6189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290049" cy="5833872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7.7.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Расходы, связанные с бронированием и наймом жилого помещения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16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включая оплату дополнительных услуг, оказываемых в гостиницах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кроме расходов на обслуживание в барах и ресторанах, обслуживание в номере, пользование рекреационно-оздоровительными объектами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),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 условии, что они </a:t>
            </a:r>
            <a:r>
              <a:rPr lang="ru-RU" sz="16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 выделены отдельно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возмещаются в размере фактических расходов командированного работника.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Данные расходы </a:t>
            </a:r>
            <a:r>
              <a:rPr lang="ru-RU" sz="1600" b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 возмещаются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в следующих случаях: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если по условиям транспортного сообщения и характера выполняемого служебного поручения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работник в период командировки </a:t>
            </a:r>
            <a:r>
              <a:rPr lang="ru-RU" sz="16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ежедневно возвращается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место постоянного проживания;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если жилое помещение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16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предоставляется бесплатно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Основанием для возмещения расходов по бронированию и найму жилого помещения являются</a:t>
            </a:r>
            <a:r>
              <a:rPr lang="ru-RU" sz="1600" b="1" dirty="0"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счета, квитанции, кассовые чеки, акты, чеки платежного терминала, договор аренды жилого помещения </a:t>
            </a:r>
            <a:r>
              <a:rPr lang="ru-RU" sz="1600" b="1" i="1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и </a:t>
            </a:r>
            <a:r>
              <a:rPr lang="ru-RU" sz="1600" b="1" dirty="0">
                <a:solidFill>
                  <a:srgbClr val="7030A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расписка в получении денег, </a:t>
            </a:r>
            <a:r>
              <a:rPr lang="ru-RU" sz="1600" dirty="0">
                <a:solidFill>
                  <a:srgbClr val="7030A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если арендодатель — физлицо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29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539828"/>
            <a:ext cx="11296493" cy="5765438"/>
          </a:xfrm>
        </p:spPr>
        <p:txBody>
          <a:bodyPr>
            <a:normAutofit fontScale="25000" lnSpcReduction="20000"/>
          </a:bodyPr>
          <a:lstStyle/>
          <a:p>
            <a:pPr indent="342900" algn="ctr">
              <a:lnSpc>
                <a:spcPct val="150000"/>
              </a:lnSpc>
              <a:spcBef>
                <a:spcPts val="1600"/>
              </a:spcBef>
            </a:pPr>
            <a:r>
              <a:rPr lang="ru-RU" sz="8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1.Основные понятия:</a:t>
            </a:r>
            <a:endParaRPr lang="ru-RU" sz="8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Служебной командировкой 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(далее - командировка) 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8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признается поездка работника по распоряжению работодателя на определенный срок для выполнения служебного поручения вне места постоянной работы</a:t>
            </a:r>
            <a:r>
              <a:rPr lang="ru-RU" sz="8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</a:t>
            </a:r>
            <a:r>
              <a:rPr lang="ru-RU" sz="8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166</a:t>
            </a:r>
            <a:r>
              <a:rPr lang="ru-RU" sz="8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ТК РФ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). 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200"/>
              </a:spcBef>
            </a:pP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Направление в служебную командировку возможно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только в рамках трудовых отношений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сторонами которых являются работник и работодатель </a:t>
            </a:r>
            <a:r>
              <a:rPr lang="ru-RU" sz="80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8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</a:t>
            </a:r>
            <a:r>
              <a:rPr lang="ru-RU" sz="8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Положения 749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).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Работники направляются в командировки на основании 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письменного решения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работодателя 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на определенный срок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для выполнения служебного поручения вне места постоянной работы. 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200"/>
              </a:spcBef>
            </a:pP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Местом постоянной работы 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следует считать место расположения организации (обособленного структурного подразделения организации), работа в которой обусловлена трудовым договором (далее - командирующая организация) 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8000" dirty="0" err="1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абз</a:t>
            </a:r>
            <a:r>
              <a:rPr lang="ru-RU" sz="8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 1 </a:t>
            </a:r>
            <a:r>
              <a:rPr lang="ru-RU" sz="8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3</a:t>
            </a:r>
            <a:r>
              <a:rPr lang="ru-RU" sz="8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Положения 749).</a:t>
            </a:r>
            <a:endParaRPr lang="ru-RU" sz="80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buClr>
                <a:srgbClr val="F496CB">
                  <a:lumMod val="75000"/>
                </a:srgbClr>
              </a:buClr>
            </a:pPr>
            <a:r>
              <a:rPr lang="ru-RU" sz="3300" strike="sngStrike" dirty="0">
                <a:solidFill>
                  <a:prstClr val="black"/>
                </a:solidFill>
                <a:latin typeface="Georgia" pitchFamily="18" charset="0"/>
              </a:rPr>
              <a:t> </a:t>
            </a: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5267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0822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290049" cy="5833872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7.8. </a:t>
            </a:r>
            <a:r>
              <a:rPr lang="ru-RU" sz="16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Суточные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1600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дополнительные расходы, связанные с проживанием вне места постоянного жительства)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возмещаются работникам за каждый день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нахождения в служебной командировке,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включая выходные и нерабочие праздничные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дни, в следующих размерах: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- 700 руб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 - при направлении в служебную командировку по территории РФ;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- 2500 руб.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при направлении в командировку за пределы территории РФ.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b="1" u="sng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Суточные не выплачиваются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если по условиям транспортного сообщения и характера выполняемого служебного поручения работник в период командировки ежедневно </a:t>
            </a:r>
            <a:r>
              <a:rPr lang="ru-RU" sz="16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возвращается в место постоянного проживания</a:t>
            </a:r>
            <a:r>
              <a:rPr lang="ru-RU" sz="16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Вопрос о целесообразности ежедневного возвращения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работника из места командирования к месту постоянного жительства в каждом конкретном случае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решается руководителем организации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учетом дальности расстояния, условий транспортного сообщения, характера выполняемого задания, а также необходимости создания работнику условий для отдыха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30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425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2" y="707136"/>
            <a:ext cx="9243446" cy="4911466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7.9.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Иные расходы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подлежащие возмещению.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Расходы на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оплату телефонной и сотовой связи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в служебных целях, услуг по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ксерокопированию и сканированию документов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услуг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почтовой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связи 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возмещаются в размере фактических расходов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командированного работника.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Основанием для возмещения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указанных расходов являются платежные документы (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кассовые чеки, квитанции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),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детализация счета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услуг телефонной и сотовой связи.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261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9507851" cy="5098753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7.10.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Остаток денежных средств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от денежного аванса свыше суммы, использованной согласно авансовому отчету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подлежит возвращению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работником в кассу 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той валюте, в которой был выдан денежный аванс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 позднее трех рабочих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дней после утверждения авансового отчета,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но не позднее 10 рабочих дней после возвращения из командировки.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7.11.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случае невозвращения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работником остатка средств от денежного аванса в срок, определенный в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7.10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Положения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работодатель на основании </a:t>
            </a:r>
            <a:r>
              <a:rPr lang="ru-RU" sz="2000" dirty="0" err="1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абз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3 ч. 2 ст. 137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ТК РФ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вправе удержать из заработной платы работника данную сумму с учетом предельной суммы удержания, установленной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138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ТК РФ</a:t>
            </a:r>
            <a:r>
              <a:rPr lang="ru-RU" sz="2000" b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.( 20%)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965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264" y="1269233"/>
            <a:ext cx="10399594" cy="4799058"/>
          </a:xfrm>
        </p:spPr>
        <p:txBody>
          <a:bodyPr>
            <a:noAutofit/>
          </a:bodyPr>
          <a:lstStyle/>
          <a:p>
            <a:pPr lvl="0" algn="ctr">
              <a:buClr>
                <a:srgbClr val="F496CB">
                  <a:lumMod val="75000"/>
                </a:srgbClr>
              </a:buClr>
            </a:pPr>
            <a:endParaRPr lang="ru-RU" sz="3600" b="1" i="1" dirty="0">
              <a:solidFill>
                <a:srgbClr val="0000FF"/>
              </a:solidFill>
              <a:latin typeface="Georgia" pitchFamily="18" charset="0"/>
            </a:endParaRPr>
          </a:p>
          <a:p>
            <a:pPr lvl="0" algn="ctr">
              <a:buClr>
                <a:srgbClr val="F496CB">
                  <a:lumMod val="75000"/>
                </a:srgbClr>
              </a:buClr>
            </a:pPr>
            <a:endParaRPr lang="ru-RU" sz="3600" b="1" i="1" dirty="0">
              <a:solidFill>
                <a:srgbClr val="0000FF"/>
              </a:solidFill>
              <a:latin typeface="Georgia" pitchFamily="18" charset="0"/>
            </a:endParaRPr>
          </a:p>
          <a:p>
            <a:pPr lvl="0" algn="ctr">
              <a:buClr>
                <a:srgbClr val="F496CB">
                  <a:lumMod val="75000"/>
                </a:srgbClr>
              </a:buClr>
            </a:pPr>
            <a:endParaRPr lang="ru-RU" sz="3600" b="1" i="1" dirty="0">
              <a:solidFill>
                <a:srgbClr val="0000FF"/>
              </a:solidFill>
              <a:latin typeface="Georgia" pitchFamily="18" charset="0"/>
            </a:endParaRPr>
          </a:p>
          <a:p>
            <a:pPr lvl="0" algn="ctr">
              <a:buClr>
                <a:srgbClr val="F496CB">
                  <a:lumMod val="75000"/>
                </a:srgbClr>
              </a:buClr>
            </a:pPr>
            <a:r>
              <a:rPr lang="ru-RU" sz="4800" b="1" i="1" dirty="0">
                <a:solidFill>
                  <a:srgbClr val="0000FF"/>
                </a:solidFill>
                <a:latin typeface="Georgia" pitchFamily="18" charset="0"/>
              </a:rPr>
              <a:t>Благодарю за внимание</a:t>
            </a:r>
            <a:r>
              <a:rPr lang="ru-RU" sz="4800" b="1" i="1" dirty="0">
                <a:solidFill>
                  <a:prstClr val="black"/>
                </a:solidFill>
                <a:latin typeface="Georgia" pitchFamily="18" charset="0"/>
              </a:rPr>
              <a:t>!</a:t>
            </a:r>
            <a:endParaRPr lang="ru-RU" sz="4800" dirty="0">
              <a:solidFill>
                <a:prstClr val="black"/>
              </a:solidFill>
              <a:latin typeface="Georgia" pitchFamily="18" charset="0"/>
            </a:endParaRPr>
          </a:p>
          <a:p>
            <a:pPr indent="342900" algn="just">
              <a:lnSpc>
                <a:spcPct val="107000"/>
              </a:lnSpc>
              <a:spcBef>
                <a:spcPts val="1400"/>
              </a:spcBef>
            </a:pPr>
            <a:endParaRPr lang="ru-RU" sz="16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58346"/>
            <a:ext cx="10148120" cy="431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4" y="865631"/>
            <a:ext cx="10746793" cy="5439633"/>
          </a:xfrm>
        </p:spPr>
        <p:txBody>
          <a:bodyPr>
            <a:normAutofit/>
          </a:bodyPr>
          <a:lstStyle/>
          <a:p>
            <a:pPr lvl="0" indent="450215" algn="just">
              <a:lnSpc>
                <a:spcPct val="150000"/>
              </a:lnSpc>
              <a:spcBef>
                <a:spcPts val="1200"/>
              </a:spcBef>
              <a:buClr>
                <a:srgbClr val="F496CB">
                  <a:lumMod val="75000"/>
                </a:srgbClr>
              </a:buClr>
            </a:pPr>
            <a:r>
              <a:rPr lang="ru-RU" sz="1700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ru-RU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Не являются служебными командировками </a:t>
            </a:r>
            <a:r>
              <a:rPr lang="ru-RU" sz="17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в частности: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l">
              <a:lnSpc>
                <a:spcPct val="150000"/>
              </a:lnSpc>
              <a:spcBef>
                <a:spcPts val="1200"/>
              </a:spcBef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1.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Служебные поездки работников, постоянная работа которых осуществляется в пути или имеет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разъездной характер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(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166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ТК РФ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).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l">
              <a:lnSpc>
                <a:spcPct val="150000"/>
              </a:lnSpc>
              <a:spcBef>
                <a:spcPts val="1200"/>
              </a:spcBef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По мнению Минтруда России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, под определение 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"разъездной характер работ" подпадает трудовая функция </a:t>
            </a:r>
            <a:r>
              <a:rPr lang="ru-RU" sz="1600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работника, при которой он</a:t>
            </a:r>
            <a:r>
              <a:rPr lang="ru-RU" sz="1600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постоянно выполняет должностные обязанности за пределами своей организации, но может ежедневно после работы возвращаться домой.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l">
              <a:lnSpc>
                <a:spcPct val="150000"/>
              </a:lnSpc>
              <a:spcBef>
                <a:spcPts val="1200"/>
              </a:spcBef>
            </a:pP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2.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 я</a:t>
            </a:r>
            <a:r>
              <a:rPr lang="ru-RU" sz="16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вляется служебной командировкой поездка, в которую направляется </a:t>
            </a:r>
            <a:r>
              <a:rPr lang="ru-RU" sz="16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лицо, заключившее с работодателем </a:t>
            </a:r>
            <a:r>
              <a:rPr lang="ru-RU" sz="1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гражданско-правовой договор</a:t>
            </a:r>
            <a:r>
              <a:rPr lang="ru-RU" sz="16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например договор подряда?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l">
              <a:lnSpc>
                <a:spcPct val="150000"/>
              </a:lnSpc>
              <a:spcBef>
                <a:spcPts val="1200"/>
              </a:spcBef>
            </a:pPr>
            <a:r>
              <a:rPr lang="ru-RU" sz="1600" b="1" i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Основание: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согласно 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1600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Положения 749</a:t>
            </a:r>
            <a:r>
              <a:rPr lang="ru-RU" sz="16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отношения сторон по гражданско-правовому договору не являются трудовыми, поэтому связанная с его исполнением поездка лица, которое оказывает услуги по такому договору, командировкой не признается.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F496CB">
                  <a:lumMod val="75000"/>
                </a:srgbClr>
              </a:buClr>
            </a:pPr>
            <a:endParaRPr lang="ru-RU" sz="2000" strike="sngStrike" dirty="0">
              <a:solidFill>
                <a:prstClr val="black"/>
              </a:solidFill>
              <a:latin typeface="Georgia" pitchFamily="18" charset="0"/>
            </a:endParaRP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4503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72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5" y="865631"/>
            <a:ext cx="9234986" cy="5439633"/>
          </a:xfrm>
        </p:spPr>
        <p:txBody>
          <a:bodyPr>
            <a:norm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 допускается направление в командировку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следующих категорий работников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беременных женщин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 ст. 259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ТК РФ, </a:t>
            </a:r>
            <a:r>
              <a:rPr lang="ru-RU" sz="2000" b="1" dirty="0" err="1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абз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1 п. 14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Постановления Пленума Верховного Суда РФ от 28.01.2014 N 1);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работников в возрасте до 18 лет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268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ТК РФ, </a:t>
            </a:r>
            <a:r>
              <a:rPr lang="ru-RU" sz="2000" b="1" dirty="0" err="1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абз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1 п. 14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Постановления Пленума Верховного Суда РФ от 28.01.2014 N 1).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5999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06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1" y="429658"/>
            <a:ext cx="10903026" cy="5775477"/>
          </a:xfrm>
        </p:spPr>
        <p:txBody>
          <a:bodyPr>
            <a:normAutofit fontScale="70000" lnSpcReduction="20000"/>
          </a:bodyPr>
          <a:lstStyle/>
          <a:p>
            <a:pPr indent="342900" algn="l">
              <a:lnSpc>
                <a:spcPct val="150000"/>
              </a:lnSpc>
              <a:spcBef>
                <a:spcPts val="1600"/>
              </a:spcBef>
            </a:pPr>
            <a:r>
              <a:rPr lang="ru-RU" sz="24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Допускается командировка только</a:t>
            </a:r>
            <a:r>
              <a:rPr lang="ru-RU" sz="2400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4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 определенных условиях</a:t>
            </a:r>
            <a:r>
              <a:rPr lang="ru-RU" sz="28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23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женщин, имеющих</a:t>
            </a: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23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дете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й в возрасте до трех лет</a:t>
            </a: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- если имеется их письменное согласие на командировку и такая служебная поездка не запрещена им в соответствии с медицинским заключением, выданным в установленном законом порядке 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259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ТК РФ). </a:t>
            </a:r>
            <a:endParaRPr lang="ru-RU" sz="23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Гарантия, предусмотренная в 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259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ТК РФ</a:t>
            </a: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предоставляется также работникам, имеющим детей-инвалидов; 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работникам, осуществляющим уход за больными членами их семей в соответствии с медицинским заключением, выданным в установленном порядке; 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одинокому родителю (опекуну) детей до 14 лет; 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другим лицам, воспитывающим детей в возрасте до 14 лет без матери;</a:t>
            </a: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родителю ребенка в возрасте до 14 лет, если другой родитель проходит военную службу по контракту,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работникам, имеющим трех и более детей в возрасте до 18 лет, если младшему не исполнилось 14 лет 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 ст. 259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264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ТК РФ, </a:t>
            </a:r>
            <a:r>
              <a:rPr lang="ru-RU" sz="2300" dirty="0" err="1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абз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2 п. 14</a:t>
            </a:r>
            <a:r>
              <a:rPr lang="ru-RU" sz="23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Постановления Пленума Верховного Суда РФ от 28.01.2014 N 1);</a:t>
            </a:r>
            <a:endParaRPr lang="ru-RU" sz="23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387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1100" b="1" i="1" dirty="0">
              <a:solidFill>
                <a:srgbClr val="3333CC"/>
              </a:solidFill>
              <a:latin typeface="Georgia" panose="02040502050405020303" pitchFamily="18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409" y="638978"/>
            <a:ext cx="9813531" cy="5748719"/>
          </a:xfrm>
        </p:spPr>
        <p:txBody>
          <a:bodyPr>
            <a:normAutofit fontScale="25000" lnSpcReduction="20000"/>
          </a:bodyPr>
          <a:lstStyle/>
          <a:p>
            <a:pPr lvl="0" indent="342900" algn="l">
              <a:lnSpc>
                <a:spcPct val="150000"/>
              </a:lnSpc>
              <a:spcBef>
                <a:spcPts val="1600"/>
              </a:spcBef>
              <a:buClr>
                <a:srgbClr val="F496CB">
                  <a:lumMod val="75000"/>
                </a:srgbClr>
              </a:buClr>
            </a:pPr>
            <a:r>
              <a:rPr lang="ru-RU" sz="8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Допускается командировка только</a:t>
            </a:r>
            <a:r>
              <a:rPr lang="ru-RU" sz="8000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z="8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при определенных условиях</a:t>
            </a:r>
            <a:r>
              <a:rPr lang="ru-RU" sz="8000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:</a:t>
            </a:r>
            <a:endParaRPr lang="ru-RU" sz="8000" dirty="0">
              <a:solidFill>
                <a:prstClr val="black">
                  <a:lumMod val="50000"/>
                  <a:lumOff val="50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8000" dirty="0"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80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работников-инвалидов</a:t>
            </a:r>
            <a:r>
              <a:rPr lang="ru-RU" sz="80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-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если имеется их письменное согласие на командировку и такая служебная поездка не запрещена им в соответствии с медицинским заключением, выданным в установленном законом </a:t>
            </a:r>
            <a:r>
              <a:rPr lang="ru-RU" sz="8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порядке (</a:t>
            </a:r>
            <a:r>
              <a:rPr lang="ru-RU" sz="8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2 ст. 167</a:t>
            </a:r>
            <a:r>
              <a:rPr lang="ru-RU" sz="8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ТК РФ);</a:t>
            </a:r>
            <a:endParaRPr lang="ru-RU" sz="80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работников, зарегистрированных в качестве кандидатов в выборный орган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- если командировка не выпадает на период проведения выборов </a:t>
            </a:r>
            <a:r>
              <a:rPr lang="ru-RU" sz="8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</a:t>
            </a:r>
            <a:r>
              <a:rPr lang="ru-RU" sz="8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 ст. 41</a:t>
            </a:r>
            <a:r>
              <a:rPr lang="ru-RU" sz="8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Федерального закона от 12.06.2002 N 67-ФЗ "Об основных гарантиях избирательных прав и права на участие в референдуме граждан Российской Федерации");</a:t>
            </a:r>
            <a:endParaRPr lang="ru-RU" sz="80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работников в период действия ученического договора</a:t>
            </a:r>
            <a:r>
              <a:rPr lang="ru-RU" sz="80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- если служебная командировка непосредственно связана с </a:t>
            </a:r>
            <a:r>
              <a:rPr lang="ru-RU" sz="8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ученичеством (</a:t>
            </a:r>
            <a:r>
              <a:rPr lang="ru-RU" sz="8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3 ст. 203</a:t>
            </a:r>
            <a:r>
              <a:rPr lang="ru-RU" sz="8000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ТК РФ).</a:t>
            </a:r>
            <a:endParaRPr lang="ru-RU" sz="80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ru-RU" sz="8000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b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83288"/>
            <a:ext cx="10148120" cy="3675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447753" y="6387697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37" y="583894"/>
            <a:ext cx="10817024" cy="5871499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u-RU" sz="2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Режим рабочего времени</a:t>
            </a:r>
            <a:r>
              <a:rPr lang="ru-RU" sz="2000" b="1" dirty="0">
                <a:latin typeface="Georgia" panose="02040502050405020303" pitchFamily="18" charset="0"/>
                <a:ea typeface="Calibri" panose="020F0502020204030204" pitchFamily="34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В период нахождения в служебной командировке на работника распространяется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режим рабочего времени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определенный локальными актами организации, в которую (к которому) он командирован.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200"/>
              </a:spcBef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Чтобы сверхурочная работа была законной, до отъезда сотрудника в командировку                 </a:t>
            </a:r>
            <a:r>
              <a:rPr lang="ru-RU" b="1" dirty="0">
                <a:solidFill>
                  <a:srgbClr val="0563C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ru-RU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99</a:t>
            </a:r>
            <a:r>
              <a:rPr lang="ru-RU" b="1" dirty="0">
                <a:solidFill>
                  <a:srgbClr val="0563C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ТК РФ</a:t>
            </a:r>
            <a:r>
              <a:rPr lang="ru-RU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)</a:t>
            </a:r>
            <a:r>
              <a:rPr lang="ru-RU" b="1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возьмите у работника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письменное согласие на сверхурочную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работу на период командировки;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издайте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приказ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о направлении в командировку (например, по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форме N Т-9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 указанием количества часов предстоящей сверхурочной работы и основания для привлечения к такой работе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Письмо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Минтруда от 14.11.2013 N 14-2-195);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3</a:t>
            </a:r>
            <a:r>
              <a:rPr lang="ru-RU" dirty="0"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договоритесь с принимающей стороной об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организации учета рабочего времени командированного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сотрудника </a:t>
            </a:r>
            <a:r>
              <a:rPr lang="ru-RU" b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и о передаче</a:t>
            </a:r>
            <a:r>
              <a:rPr lang="ru-RU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вам таких </a:t>
            </a:r>
            <a:r>
              <a:rPr lang="ru-RU" b="1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сведений по</a:t>
            </a:r>
            <a:r>
              <a:rPr lang="ru-RU" u="sng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 окончании командировки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8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45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638978"/>
            <a:ext cx="10613155" cy="5816415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2</a:t>
            </a:r>
            <a:r>
              <a:rPr lang="ru-RU" sz="2000" dirty="0">
                <a:latin typeface="Georgia" panose="02040502050405020303" pitchFamily="18" charset="0"/>
                <a:ea typeface="Calibri" panose="020F0502020204030204" pitchFamily="34" charset="0"/>
              </a:rPr>
              <a:t>.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ПОРЯДОК НАПРАВЛЕНИЯ РАБОТНИКОВ В СЛУЖЕБНЫЕ КОМАНДИРОВКИ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2.1. В целях направления работника в служебную командировку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руководитель подразделения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 в котором работает командируемый работник, пишет на имя руководителя НКО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служебную записку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,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в которой указываются: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Ф.И.О. и должность работника;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место командирования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(наименование принимающей стороны и населенный пункт)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цель командировки (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содержание служебного поручения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);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- срок командировки.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  <a:spcBef>
                <a:spcPts val="1600"/>
              </a:spcBef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Завизированная Руководителем НКО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служебная записка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подлежит передаче в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i="1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отдел кадров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не позднее чем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за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__ дней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до начала командировки.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9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100" b="1" i="1" dirty="0">
                <a:solidFill>
                  <a:srgbClr val="3333CC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10 Командировки в НКО</a:t>
            </a:r>
            <a:endParaRPr lang="ru-RU" sz="1100" i="1" dirty="0">
              <a:solidFill>
                <a:srgbClr val="3333CC"/>
              </a:solidFill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88405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1865</TotalTime>
  <Words>3498</Words>
  <Application>Microsoft Office PowerPoint</Application>
  <PresentationFormat>Широкоэкранный</PresentationFormat>
  <Paragraphs>214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Calibri</vt:lpstr>
      <vt:lpstr>Georgia</vt:lpstr>
      <vt:lpstr>Symbol</vt:lpstr>
      <vt:lpstr>Times New Roman</vt:lpstr>
      <vt:lpstr>Trebuchet MS</vt:lpstr>
      <vt:lpstr>Wingdings 3</vt:lpstr>
      <vt:lpstr>Аспект</vt:lpstr>
      <vt:lpstr>         Вебинар № 187  Занятие 10  из цикла     «Бухгалтерский учёт в НКО для бухгалтера, начинающего работу                                                 в некоммерческой организации»  Тема занятия Командировки в НКО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Марго</dc:creator>
  <cp:lastModifiedBy>Марго</cp:lastModifiedBy>
  <cp:revision>76</cp:revision>
  <dcterms:created xsi:type="dcterms:W3CDTF">2022-01-19T14:01:09Z</dcterms:created>
  <dcterms:modified xsi:type="dcterms:W3CDTF">2023-03-21T00:30:46Z</dcterms:modified>
</cp:coreProperties>
</file>