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9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6" r:id="rId11"/>
    <p:sldId id="258" r:id="rId12"/>
    <p:sldId id="267" r:id="rId13"/>
    <p:sldId id="705" r:id="rId14"/>
    <p:sldId id="925" r:id="rId15"/>
    <p:sldId id="926" r:id="rId16"/>
    <p:sldId id="934" r:id="rId17"/>
    <p:sldId id="935" r:id="rId18"/>
    <p:sldId id="936" r:id="rId19"/>
    <p:sldId id="938" r:id="rId20"/>
    <p:sldId id="937" r:id="rId21"/>
    <p:sldId id="939" r:id="rId22"/>
    <p:sldId id="940" r:id="rId23"/>
    <p:sldId id="941" r:id="rId24"/>
    <p:sldId id="942" r:id="rId25"/>
    <p:sldId id="943" r:id="rId26"/>
    <p:sldId id="944" r:id="rId27"/>
    <p:sldId id="945" r:id="rId28"/>
    <p:sldId id="946" r:id="rId29"/>
    <p:sldId id="947" r:id="rId30"/>
    <p:sldId id="948" r:id="rId31"/>
    <p:sldId id="949" r:id="rId32"/>
    <p:sldId id="950" r:id="rId33"/>
    <p:sldId id="865" r:id="rId34"/>
    <p:sldId id="951" r:id="rId35"/>
    <p:sldId id="952" r:id="rId36"/>
    <p:sldId id="953" r:id="rId37"/>
    <p:sldId id="954" r:id="rId38"/>
    <p:sldId id="955" r:id="rId39"/>
    <p:sldId id="956" r:id="rId40"/>
    <p:sldId id="929" r:id="rId41"/>
    <p:sldId id="957" r:id="rId42"/>
    <p:sldId id="933" r:id="rId43"/>
    <p:sldId id="958" r:id="rId44"/>
    <p:sldId id="977" r:id="rId45"/>
    <p:sldId id="978" r:id="rId46"/>
    <p:sldId id="979" r:id="rId47"/>
    <p:sldId id="980" r:id="rId48"/>
    <p:sldId id="959" r:id="rId49"/>
    <p:sldId id="960" r:id="rId50"/>
    <p:sldId id="961" r:id="rId51"/>
    <p:sldId id="962" r:id="rId52"/>
    <p:sldId id="963" r:id="rId53"/>
    <p:sldId id="964" r:id="rId54"/>
    <p:sldId id="981" r:id="rId55"/>
    <p:sldId id="982" r:id="rId56"/>
    <p:sldId id="983" r:id="rId57"/>
    <p:sldId id="984" r:id="rId58"/>
    <p:sldId id="965" r:id="rId59"/>
    <p:sldId id="966" r:id="rId60"/>
    <p:sldId id="970" r:id="rId61"/>
    <p:sldId id="971" r:id="rId62"/>
    <p:sldId id="972" r:id="rId63"/>
    <p:sldId id="967" r:id="rId64"/>
    <p:sldId id="986" r:id="rId65"/>
    <p:sldId id="985" r:id="rId66"/>
    <p:sldId id="968" r:id="rId67"/>
    <p:sldId id="974" r:id="rId68"/>
    <p:sldId id="976" r:id="rId69"/>
    <p:sldId id="973" r:id="rId70"/>
    <p:sldId id="969" r:id="rId71"/>
    <p:sldId id="975" r:id="rId72"/>
    <p:sldId id="987" r:id="rId73"/>
    <p:sldId id="988" r:id="rId74"/>
    <p:sldId id="989" r:id="rId75"/>
    <p:sldId id="990" r:id="rId76"/>
    <p:sldId id="991" r:id="rId77"/>
    <p:sldId id="992" r:id="rId78"/>
    <p:sldId id="993" r:id="rId79"/>
    <p:sldId id="994" r:id="rId80"/>
    <p:sldId id="995" r:id="rId81"/>
    <p:sldId id="996" r:id="rId82"/>
    <p:sldId id="997" r:id="rId83"/>
    <p:sldId id="998" r:id="rId84"/>
    <p:sldId id="999" r:id="rId85"/>
    <p:sldId id="1000" r:id="rId86"/>
    <p:sldId id="1001" r:id="rId87"/>
    <p:sldId id="1002" r:id="rId88"/>
    <p:sldId id="1003" r:id="rId89"/>
    <p:sldId id="1004" r:id="rId90"/>
    <p:sldId id="1005" r:id="rId91"/>
    <p:sldId id="1006" r:id="rId92"/>
    <p:sldId id="1007" r:id="rId93"/>
    <p:sldId id="1008" r:id="rId94"/>
    <p:sldId id="1009" r:id="rId95"/>
    <p:sldId id="1010" r:id="rId96"/>
    <p:sldId id="1011" r:id="rId97"/>
    <p:sldId id="1012" r:id="rId9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5D62E-3167-4732-8697-5A18AF74749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D2FC2-D172-45A4-B19A-B40DC46B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9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2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8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д титульн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C8A07F-19F7-4B24-B1E2-0F3D93F8FB9A}"/>
              </a:ext>
            </a:extLst>
          </p:cNvPr>
          <p:cNvSpPr/>
          <p:nvPr userDrawn="1"/>
        </p:nvSpPr>
        <p:spPr>
          <a:xfrm>
            <a:off x="0" y="4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13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</p:spPr>
        <p:txBody>
          <a:bodyPr/>
          <a:lstStyle>
            <a:lvl1pPr algn="l">
              <a:defRPr sz="1350" b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184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5C0524-F07B-45A8-9DFB-DC4ACCE2D076}"/>
              </a:ext>
            </a:extLst>
          </p:cNvPr>
          <p:cNvSpPr/>
          <p:nvPr userDrawn="1"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2227FDC-C12C-453A-B6FA-106ADC9E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21" y="1196982"/>
            <a:ext cx="5198368" cy="5661025"/>
          </a:xfrm>
        </p:spPr>
        <p:txBody>
          <a:bodyPr anchor="ctr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algn="r">
              <a:defRPr sz="1350">
                <a:solidFill>
                  <a:schemeClr val="bg1"/>
                </a:solidFill>
              </a:defRPr>
            </a:lvl2pPr>
            <a:lvl3pPr algn="r">
              <a:defRPr sz="1350">
                <a:solidFill>
                  <a:schemeClr val="bg1"/>
                </a:solidFill>
              </a:defRPr>
            </a:lvl3pPr>
            <a:lvl4pPr algn="r">
              <a:defRPr sz="1350">
                <a:solidFill>
                  <a:schemeClr val="bg1"/>
                </a:solidFill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92011" y="1196982"/>
            <a:ext cx="5198368" cy="5661025"/>
          </a:xfrm>
        </p:spPr>
        <p:txBody>
          <a:bodyPr anchor="ctr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094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екл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3ED186-23F1-4154-AAFA-DCE500BB9A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445" y="1988840"/>
            <a:ext cx="10478955" cy="4869160"/>
          </a:xfrm>
        </p:spPr>
        <p:txBody>
          <a:bodyPr anchor="ctr">
            <a:normAutofit/>
          </a:bodyPr>
          <a:lstStyle>
            <a:lvl1pPr marL="0" indent="0">
              <a:buClr>
                <a:srgbClr val="6FB63F"/>
              </a:buClr>
              <a:buNone/>
              <a:defRPr sz="1125">
                <a:solidFill>
                  <a:schemeClr val="bg1"/>
                </a:solidFill>
              </a:defRPr>
            </a:lvl1pPr>
            <a:lvl2pPr>
              <a:buClr>
                <a:srgbClr val="6FB63F"/>
              </a:buClr>
              <a:defRPr sz="1125">
                <a:solidFill>
                  <a:schemeClr val="bg1"/>
                </a:solidFill>
              </a:defRPr>
            </a:lvl2pPr>
            <a:lvl3pPr>
              <a:buClr>
                <a:srgbClr val="6FB63F"/>
              </a:buClr>
              <a:defRPr sz="1125">
                <a:solidFill>
                  <a:schemeClr val="bg1"/>
                </a:solidFill>
              </a:defRPr>
            </a:lvl3pPr>
            <a:lvl4pPr>
              <a:buClr>
                <a:srgbClr val="6FB63F"/>
              </a:buClr>
              <a:defRPr sz="1125">
                <a:solidFill>
                  <a:schemeClr val="bg1"/>
                </a:solidFill>
              </a:defRPr>
            </a:lvl4pPr>
            <a:lvl5pPr>
              <a:buClr>
                <a:srgbClr val="6FB63F"/>
              </a:buClr>
              <a:defRPr sz="1125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</p:spPr>
        <p:txBody>
          <a:bodyPr/>
          <a:lstStyle>
            <a:lvl1pPr algn="ctr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6993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1"/>
          </p:nvPr>
        </p:nvSpPr>
        <p:spPr>
          <a:xfrm>
            <a:off x="1103445" y="1484784"/>
            <a:ext cx="10465163" cy="537321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03445" y="3"/>
            <a:ext cx="10478955" cy="1484783"/>
          </a:xfrm>
        </p:spPr>
        <p:txBody>
          <a:bodyPr/>
          <a:lstStyle>
            <a:lvl1pPr algn="l"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AC36BEE9-8886-46C2-B60C-8FFCEB0E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21388"/>
            <a:ext cx="1200151" cy="836612"/>
          </a:xfrm>
        </p:spPr>
        <p:txBody>
          <a:bodyPr/>
          <a:lstStyle>
            <a:lvl1pPr algn="ctr">
              <a:defRPr sz="1200">
                <a:solidFill>
                  <a:srgbClr val="DF272F"/>
                </a:solidFill>
                <a:latin typeface="Arial" panose="020B0604020202020204" pitchFamily="34" charset="0"/>
              </a:defRPr>
            </a:lvl1pPr>
          </a:lstStyle>
          <a:p>
            <a:fld id="{7A7C0FDE-4872-445C-B2F2-A0478DFD63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04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7648" y="0"/>
            <a:ext cx="7983837" cy="6858000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295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1_контакты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48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2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5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4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8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0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AA9A1-88AF-4E10-A3B8-502962DECC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184-й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28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.02.2023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«Новое в правовом регулировании, налогообложении и бухгалтерском учёте в НКО в 2023 году»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рамках проекта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08FE9-999C-4906-9A82-57FFC199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Гамольский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Павел Юрьевич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FFAD270-6A71-4A33-9CCA-386A10EC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700214"/>
            <a:ext cx="11231217" cy="4465637"/>
          </a:xfrm>
        </p:spPr>
        <p:txBody>
          <a:bodyPr>
            <a:normAutofit/>
          </a:bodyPr>
          <a:lstStyle/>
          <a:p>
            <a:pPr algn="l"/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Ассоциации  </a:t>
            </a:r>
            <a:r>
              <a:rPr lang="en-US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бухгалтеров и аудиторов некоммерческих организаций</a:t>
            </a:r>
            <a:r>
              <a:rPr lang="en-US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5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758" y="1540641"/>
            <a:ext cx="8432593" cy="4336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сегодняшнем вебинаре ответы на вопросы не предусмотрены.</a:t>
            </a:r>
          </a:p>
          <a:p>
            <a:pPr marL="0" indent="0"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Ближайший вопросно-ответный вебинар пройдёт 14 марта.</a:t>
            </a:r>
          </a:p>
          <a:p>
            <a:pPr marL="0" indent="0"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него открыта.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70" y="316110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3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>
            <a:extLst>
              <a:ext uri="{FF2B5EF4-FFF2-40B4-BE49-F238E27FC236}">
                <a16:creationId xmlns:a16="http://schemas.microsoft.com/office/drawing/2014/main" id="{BFCD2CC6-88AD-4463-BBC4-9FEE869EAB0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05239" y="124419"/>
            <a:ext cx="11222935" cy="6514921"/>
          </a:xfrm>
        </p:spPr>
        <p:txBody>
          <a:bodyPr>
            <a:noAutofit/>
          </a:bodyPr>
          <a:lstStyle/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ПРАВОВОЙ СТАТУС НКО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ГОСУДАРСТВЕННАЯ РЕГИСТРАЦИЯ НКО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ГОСУДАРСТВЕННАЯ ПОДДЕРЖКА НКО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ЗА ДЕЯТЕЛЬНОСТЬЮ НКО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ХОЗЯЙСТВЕННАЯ ДЕЯТЕЛЬНОСТЬ НКО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БАНКОВСКОЕ ДЕЛО</a:t>
            </a:r>
          </a:p>
          <a:p>
            <a:pPr algn="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ВОПРОСЫ НАЛОГООБЛОЖЕНИЯ</a:t>
            </a:r>
          </a:p>
          <a:p>
            <a:pPr algn="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 НА ПРИБЫЛЬ</a:t>
            </a:r>
          </a:p>
          <a:p>
            <a:pPr algn="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 НА ДОХОДЫ ФИЗИЧЕСКИХ ЛИЦ (НДФЛ)</a:t>
            </a:r>
          </a:p>
          <a:p>
            <a:pPr algn="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НДС И ПРОСЛЕЖИВАЕМОСТЬ</a:t>
            </a:r>
          </a:p>
          <a:p>
            <a:pPr algn="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АКЦИЗЫ</a:t>
            </a:r>
          </a:p>
          <a:p>
            <a:pPr algn="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 НА ИМУЩЕСТВО. ТРАНСПОРТНЫЙ И ЗЕМЕЛЬНЫЙ НАЛОГИ</a:t>
            </a:r>
          </a:p>
          <a:p>
            <a:pPr algn="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УПРОЩЕННАЯ СИСТЕМА НАЛОГООБЛОЖЕНИЯ</a:t>
            </a:r>
          </a:p>
          <a:p>
            <a:pPr algn="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СОЦИАЛЬНОЕ ОБЕСПЕЧЕНИЕ И СОЦИАЛЬНОЕ СТРАХОВАНИЕ</a:t>
            </a:r>
          </a:p>
          <a:p>
            <a:pPr algn="r"/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 И ЗАРПЛАТА</a:t>
            </a:r>
          </a:p>
          <a:p>
            <a:pPr algn="r"/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БУХГАЛТЕРСКИЙ УЧЁТ И АУДИТ</a:t>
            </a:r>
          </a:p>
          <a:p>
            <a:pPr algn="r"/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СТАТИСТИКА</a:t>
            </a:r>
          </a:p>
          <a:p>
            <a:pPr algn="r"/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КАССОВЫЕ ОПЕРАЦИИ</a:t>
            </a:r>
          </a:p>
          <a:p>
            <a:pPr algn="r"/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ОБРАБОТКА ПЕРСОНАЛЬНЫХ ДАННЫХ</a:t>
            </a:r>
          </a:p>
          <a:p>
            <a:pPr algn="r"/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ВАЛЮТНОЕ РЕГУЛИРОВАНИЕ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66A7D5D-63BC-406D-8948-87D915D2D76C}"/>
              </a:ext>
            </a:extLst>
          </p:cNvPr>
          <p:cNvSpPr txBox="1">
            <a:spLocks/>
          </p:cNvSpPr>
          <p:nvPr/>
        </p:nvSpPr>
        <p:spPr>
          <a:xfrm>
            <a:off x="7402555" y="26969"/>
            <a:ext cx="5894784" cy="111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dirty="0">
                <a:solidFill>
                  <a:schemeClr val="tx1"/>
                </a:solidFill>
              </a:rPr>
              <a:t>Содержание: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A638C-038E-41F7-98BC-5E3B475E1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326" y="218660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4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80322" y="857250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СТАТУС НКО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62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02026"/>
            <a:ext cx="11380304" cy="52398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26.03.2022 N 72-ФЗ "О внесении изменений в отдельные законодательные акты Российской Федерации"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01.05.2022 N 133-ФЗ "О внесении изменений в статью 15 Закона Российской Федерации "О торгово-промышленных палатах в Российской Федерации"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01.04.2022 N 89-ФЗ "О внесении изменений в статьи 6 и 7 Федерального закона "О национально-культурной автономии"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340-ФЗ "О внесении изменений в статью 2 Федерального закона "О благотворительной деятельности и добровольчестве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)".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339-ФЗ "О внесении изменений в отдельные законодательные акты Российской Федерации"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279-ФЗ "О внесении изменений в отдельные законодательные акты Российской Федерации и о приостановлении действия отдельных положений Федерального закона "О порядке формирования и использования целевого капитала некоммерческих организаций"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62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302026"/>
            <a:ext cx="11380304" cy="52398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21.11.2022 № 460-ФЗ "О внесении изменений в статью 5 Федерального закона "О государственной службе российского казачества". // Официальный интернет-портал правовой информации http://pravo.gov.ru, 21.11.2022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21.11.2022 № 439-ФЗ "О внесении изменений в статью 17.1 Федерального закона "О благотворительной деятельности и добровольчестве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04.11.2022 № 426-ФЗ "О внесении изменения в статью 9 Федерального закона "Об общественных объединениях"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07.10.2022 № 394-ФЗ "О внесении изменений в Федеральный закон "О благотворительной деятельности и добровольчестве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01.04.2022 N 549 "О внесении изменений в некоторые акты Правительства Российской Федерации"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31.03.2022 N 535 "О внесении изменений в постановление Правительства Российской Федерации от 7 октября 2017 г. N 1231". // Официальный интернет-портал правовой информации http://pravo.gov.ru, 05.04.2022.</a:t>
            </a:r>
          </a:p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304509-F3D8-4F7D-B747-1A725F515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8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49287" y="857250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РЕГИСТРАЦИЯ НКО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90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0" y="636104"/>
            <a:ext cx="11532524" cy="62218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19.12.2022 № 535-ФЗ "О внесении изменений в статьи 19 и 20 Федерального закона "Об общественных объединениях" и статью 14 Федерального закона "О некоммерческих организациях"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28.06.2022 № 219-ФЗ "О внесении изменений в Федеральный закон "О противодействии легализации (отмыванию) доходов, полученных преступным путем, и финансированию терроризма" и отдельные законодательные акты Российской Федерации"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Апелляционное определение Апелляционной коллегии Верховного Суда РФ от 01.09.2022 № АПЛ22-296 &lt;Об оставлении без изменения решения Верховного Суда РФ от 23.05.2022 № АКПИ22-212, которым частично удовлетворено заявление о признании недействующими пунктов 41, 48, 75 Административного регламента предоставления Министерством юстиции Российской Федерации государственной услуги по принятию решения о государственной регистрации некоммерческих организаций, утв. приказом Минюста России от 30.12.2011 № 455&gt;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22.11.2022 № 2107 "О внесении изменения в Правила выдачи разрешения на включение в наименование некоммерческой организации официального наименования "Российская Федерация" или "Россия", а также слов, производных от этого наименования". // Официальный интернет-портал правовой информации http://pravo.gov.ru, 22.11.2022.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Минюста России от 26.09.2022 № 199 "Об утверждении Административного регламента Министерства юстиции Российской Федерации по предоставлению государственной услуги по принятию решения о государственной регистрации некоммерческих организаций". Зарегистрировано в Минюсте России 26.09.2022 № 70217. // Официальный интернет-портал правовой информации http://pravo.gov.ru, 26.09.2022. Начало действия документа - 07.10.2022.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Минюста России от 26.09.2022 № 198 "Об утверждении Административного регламента предоставления Министерством юстиции Российской Федерации государственной услуги по предоставлению информации физическим и юридическим лицам о зарегистрированных организациях". Зарегистрировано в Минюсте России 26.09.2022 № 70216. // Официальный интернет-портал правовой информации http://pravo.gov.ru, 26.09.2022. Начало действия документа - 07.10.2022.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26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611463"/>
            <a:ext cx="11380304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Минюста России от 30.12.2022 № 440 "Об утверждении Порядка взаимодействия Министерства юстиции Российской Федерации с Федеральной налоговой службой по вопросам государственной регистрации некоммерческих организаций". Зарегистрировано в Минюсте России 09.01.2023 № 71951. // Официальный интернет-портал правовой информации http://pravo.gov.ru, 09.01.2023. Начало действия документа - 20.01.2023.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28.12.2022 № ЕД-7-14/1268@ "Об утверждении Оснований, условий и способов проведения указанных в пункте 4.2 статьи 9 Федерального закона от 08.08.2001 № 129-ФЗ "О государственной регистрации юридических лиц и индивидуальных предпринимателей" мероприятий, порядка использования результатов этих мероприятий, а также формы письменного возражения относительно предстоящей государственной регистрации изменений устава юридического лица или предстоящего внесения сведений в Единый государственный реестр юридических лиц и формы заявления физического лица о недостоверности сведений о нем в Едином государственном реестре юридических лиц". Зарегистрировано в Минюсте России 08.02.2023 № 72287.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30.12.2022 № КВ-4-14/17900@ &lt;О направлении Обзора судебной практики по спорам с участием регистрирующих органов № 4 (2022)&gt;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Верховного Суда РФ от 23.05.2022 N АКПИ22-212 &lt;О частичном удовлетворении заявления о признании недействующим пунктов 41, 48, 75 Административного регламента предоставления Министерством юстиции Российской Федерации государственной услуги по принятию решения о государственной регистрации некоммерческих организаций, утв. Приказом Минюста России от 30.12.2011 N 455&gt;</a:t>
            </a:r>
          </a:p>
          <a:p>
            <a:pPr marL="0" indent="0" algn="ctr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0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49287" y="857250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НКО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9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611463"/>
            <a:ext cx="11380304" cy="600000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06.03.2022 N 36-ФЗ "О внесении изменений в Федеральный закон "О порядке формирования и использования целевого капитала некоммерческих организаций"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28.05.2022 N 144-ФЗ "О внесении изменения в статью 39.10 Земельного кодекса Российской Федерации"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08.03.2022 N 46-ФЗ "О внесении изменений в отдельные законодательные акты Российской Федерации"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19.08.2022 № 1461 "О внесении изменений в постановление Правительства Российской Федерации от 13 марта 2021 г. № 362"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18.03.2022 N 398 "О внесении изменений в постановление Правительства Российской Федерации от 13 марта 2021 г. N 362"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17.02.2022 N 199 "О внесении изменений в постановление Правительства Российской Федерации от 24 июня 2020 г. N 915"</a:t>
            </a:r>
          </a:p>
          <a:p>
            <a:pPr marL="0"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611463"/>
            <a:ext cx="11380304" cy="6000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17.02.2023 № 252 "О внесении изменений в Правила предоставления субсидий из федерального бюджета некоммерческим организациям (за исключением субсидий государственным (муниципальным) учреждениям) на реализацию творческих проектов в сфере музыкального, театрального, изобразительного искусства и народного творчества"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04.06.2022 N 1021 "О внесении изменений в Правила предоставления субсидий Фондом социального страхования Российской Федерации в 2022 году из бюджета Фонда социального страхования Российской Федерации юридическим лицам, включая некоммерческие организации, и индивидуальным предпринимателям в целях стимулирования занятости отдельных категорий граждан"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Минэкономразвития России от 25.07.2022 № 27703-ТИ/Д04и "О порядке включения в реестр СОНКО"</a:t>
            </a:r>
          </a:p>
          <a:p>
            <a:pPr marL="0"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9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90261" y="857250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ДЕЯТЕЛЬНОСТЬЮ НКО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5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611463"/>
            <a:ext cx="11380304" cy="6000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Конституционного Суда РФ от 20.10.2022 № 45-П "По делу о проверке конституционности статьи 15.33.2 Кодекса Российской Федерации об административных правонарушениях в связи с жалобами гражданки И.И. Пантелеевой"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26.03.2022 N 70-ФЗ "О внесении изменений в Кодекс Российской Федерации об административных правонарушениях"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255-ФЗ "О контроле за деятельностью лиц, находящихся под иностранным влиянием". Начало действия документа - 01.12.2022.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29.12.2022 № 622-ФЗ "О внесении изменений в Кодекс Российской Федерации об административных правонарушениях"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331-ФЗ "О внесении изменений в отдельные законодательные акты Российской Федерации и о приостановлении действия отдельных положений статьи 5.1 Федерального закона "О банках и банковской деятельности"</a:t>
            </a:r>
          </a:p>
          <a:p>
            <a:pPr marL="0" indent="0" algn="ctr">
              <a:buNone/>
            </a:pP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49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80" y="428999"/>
            <a:ext cx="11380304" cy="6000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290-ФЗ "О внесении изменений в Кодекс Российской Федерации об административных правонарушениях и статью 1 Федерального закона "О внесении изменений в Кодекс Российской Федерации об административных правонарушениях"</a:t>
            </a:r>
          </a:p>
          <a:p>
            <a:pPr marL="0"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10.03.2022 N 336 "Об особенностях организации и осуществления государственного контроля (надзора), муниципального контроля"</a:t>
            </a:r>
          </a:p>
          <a:p>
            <a:pPr marL="0"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Минюста России от 29.11.2022 № 307 "Об утверждении Порядка ведения реестра иностранных агентов и размещения содержащихся в нем сведений на официальном сайте Министерства юстиции Российской Федерации в информационно-телекоммуникационной сети "Интернет", Порядка принятия решения об исключении физического лица, впервые включенного в реестр иностранных агентов, из реестра иностранных агентов, формы заявления иностранного агента об исключении из реестра иностранных агентов". Зарегистрировано в Минюсте России 30.11.2022 № 71228.</a:t>
            </a:r>
          </a:p>
          <a:p>
            <a:pPr marL="0"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"Обзор типичных нарушений обязательных требований, выявленных при осуществлении контрольных (надзорных) функций Минюста России в отношении общественных объединений". Утв. Минюстом России.</a:t>
            </a:r>
          </a:p>
          <a:p>
            <a:pPr marL="0"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&lt;Информация&gt; Росфинмониторинга "Вниманию исполнительных органов личных фондов, имеющих статус международных фондов (кроме международных наследственных фондов)"</a:t>
            </a:r>
          </a:p>
          <a:p>
            <a:pPr marL="0" indent="0" algn="ctr"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0139" y="857250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ХОЗЯЙСТВЕННАЯ ДЕЯТЕЛЬНОСТЬ НКО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0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611463"/>
            <a:ext cx="11380304" cy="600000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01.05.2022 N 131-ФЗ "О внесении изменений в Федеральный закон "Об обязательном экземпляре документов"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25.02.2022 N 26-ФЗ "О внесении изменения в статью 7 Федерального закона "Об обязательном экземпляре документов"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29.12.2022 № 588-ФЗ "О внесении изменений в Основы законодательства Российской Федерации о нотариате"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326-ФЗ "О внесении изменений в отдельные законодательные акты Российской Федерации и о приостановлении действия отдельных положений законодательных актов Российской Федерации"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 Президента РФ от 27.05.2022 N 322 "О временном порядке исполнения обязательств перед некоторыми правообладателями". 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13.05.2022 N 862 "О внесении изменений в форму удостоверения, являющегося исполнительным документом и выдаваемого уполномоченным по правам потребителей финансовых услуг"</a:t>
            </a:r>
          </a:p>
          <a:p>
            <a:pPr marL="0" indent="0" algn="ctr">
              <a:buNone/>
            </a:pP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96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611463"/>
            <a:ext cx="11380304" cy="6000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Минюста России от 14.12.2022 № 391 "О внесении изменений в форму выписки из реестра распоряжений об отмене доверенностей, за исключением нотариально удостоверенных доверенностей, и порядок ее формирования, утвержденные приказом Министерства юстиции Российской Федерации от 03.12.2021 № 238". Зарегистрировано в Минюсте России 15.12.2022 № 71547.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Минздрава России от 18.02.2022 N 90н "Об утверждении формы, порядка ведения отчетности, учета и выдачи работникам личных медицинских книжек, в том числе в форме электронного документа". Зарегистрировано в Минюсте России 22.02.2022 N 67428.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Минэкономразвития России от 14.04.2022 N 200 "Об утверждении федеральных стандартов оценки и о внесении изменений в некоторые приказы Минэкономразвития России о федеральных стандартах оценки"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Минэкономразвития России от 29.12.2022 № 758 "Об утверждении методических рекомендаций по определению видов экономической деятельности хозяйствующих субъектов в соответствии с Общероссийским классификатором видов экономической деятельности (ОКВЭД) для формирования государственных реестров"</a:t>
            </a:r>
          </a:p>
          <a:p>
            <a:pPr marL="0" indent="0" algn="ctr">
              <a:buNone/>
            </a:pP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426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90261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БАНКОВСКОЕ ДЕЛО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209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2" y="611463"/>
            <a:ext cx="11231217" cy="6000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 Банка России от 25.03.2022 N 6104-У "О внесении изменений в Положение Банка России от 29 июня 2021 года N 762-П "О правилах осуществления перевода денежных средств". Зарегистрировано в Минюсте России 25.04.2022 N 68320. // Официальный сайт Банка России http://www.cbr.ru/, 26.04.2022, "Вестник Банка России", N 26, 05.05.2022. Начало действия документа - 01.05.2022.</a:t>
            </a:r>
          </a:p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Информационное письмо Банка России от 14.06.2022 № ИН-03-59/82 "О недопустимости одностороннего увеличения/установления комиссионных вознаграждений по договору с потребителем". // "Вестник Банка России", № 33, 23.06.2022</a:t>
            </a:r>
          </a:p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Банка России от 22.07.2022</a:t>
            </a:r>
          </a:p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Информационное сообщение Банка России от 16.09.2022</a:t>
            </a:r>
          </a:p>
          <a:p>
            <a:pPr marL="0" indent="0" algn="ctr">
              <a:buNone/>
            </a:pPr>
            <a:endParaRPr lang="ru-R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45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9957" y="1118022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НАЛОГООБЛОЖЕНИЯ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95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67" y="137205"/>
            <a:ext cx="11231217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N 263-ФЗ "О внесении изменений в части первую и вторую Налогового кодекса Российской Федерации"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02.11.2022 N ЕД-7-8/1047@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"Об 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форме"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01.05.2022 № 120-ФЗ "О внесении изменений в часть первую Налогового кодекса Российской Федерации"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28.12.2022 № 565-ФЗ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сборах".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19.12.2022 № 523-ФЗ "О внесении изменений в часть вторую Налогового кодекса Российской Федерации и отдельные законодательные акты Российской Федерации"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Минфина России от 22.11.2022 № 177н "О внесении изменений в приказ Министерства финансов Российской Федерации от 17 мая 2022 г. № 75н "Об утверждении кодов (перечней кодов) бюджетной классификации Российской Федерации на 2023 год (на 2023 год и на плановый период 2024 и 2025 годов)". Зарегистрировано в Минюсте России 27.12.2022 № 71827.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Минфина России от 30.12.2022 № 199н "О внесении изменений в приказ Министерства финансов Российской Федерации от 12 ноября 2013 г. № 107н". Зарегистрировано в Минюсте России 31.01.2023 № 72187.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14.11.2022 № ЕД-7-19/1085@ "Об утверждении документов, предусмотренных подпунктом 1 пункта 1 и пунктом 2.3 статьи 102 Налогового кодекса Российской Федерации". Зарегистрировано в Минюсте России 02.12.2022 № 71321.</a:t>
            </a:r>
          </a:p>
          <a:p>
            <a:pPr marL="0" indent="0" algn="ctr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59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67" y="333167"/>
            <a:ext cx="11327476" cy="6000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01.07.2022 № ЕД-7-19/610@ "Об утверждении перечней услуг, доступных для налогоплательщиков в электронной системе управления очередью"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10.06.2022 № ЕА-7-26/486@ "О внесении изменений в приказ ФНС России от 15.07.2011 № ММВ-7-6/443@"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13.05.2022 № ЕД-7-26/405@ "Об утверждении формата представления акта сверки взаимных расчетов в электронной форме". Зарегистрировано в Минюсте России 20.06.2022 № 68901. // Официальный интернет-портал правовой информации http://pravo.gov.ru, 20.06.2022.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14.11.2022 № ЕД-7-19/1086@ "Об утверждении формы заявления о представлении справки о наличии по состоянию на дату формирования справки положительного, отрицательного или нулевого сальдо единого налогового счета налогоплательщика, плательщика сбора, плательщика страховых взносов или налогового агента, справки о принадлежности сумм денежных средств, перечисленных в качестве единого налогового платежа, и справки об исполнении обязанности по уплате налогов, сборов, страховых взносов, пеней, штрафов, процентов и формата его представления в налоговый орган в электронной форме". Зарегистрировано в Минюсте России 22.12.2022 № 71768.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02.11.2022 № ЕД-7-8/1047@ "Об 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форме". Зарегистрировано в Минюсте России 06.12.2022 № 71387.</a:t>
            </a:r>
          </a:p>
          <a:p>
            <a:pPr marL="0"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02.12.2022 № ЕД-7-8/1151@ "Об утверждении форм требований об уплате, а также форм документов, используемых налоговыми органами при применении обеспечительных мер и взыскании задолженности". Зарегистрировано в Минюсте России 30.12.2022 № 71902.</a:t>
            </a:r>
          </a:p>
          <a:p>
            <a:pPr marL="0" indent="0" algn="ctr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50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44" y="246536"/>
            <a:ext cx="11439940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30.11.2022 № ЕД-7-8/1131@ "Об утверждении Порядка списания задолженности, признанной безнадежной к взысканию, и Перечня документов, подтверждающих обстоятельства признания задолженности безнадежной к взысканию". Зарегистрировано в Минюсте России 29.12.2022 № 71896.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30.11.2022 № ЕД-7-8/1135@ "Об утверждении формы, формата представления, порядка заполнения и порядка представления согласия налогоплательщика, плательщика сбора, плательщика страховых взносов, налогового агента на информирование о наличии задолженности". Зарегистрировано в Минюсте России 29.12.2022 № 71894.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30.11.2022 № ЕД-7-8/1136@ "Об утверждении формы требования о перечислении денежных средств, принятых в счет уплаты и перечисления сумм налогов, сборов, страховых взносов, пеней, штрафов, процентов в качестве единого налогового платежа в бюджетную систему Российской Федерации". Зарегистрировано в Минюсте России 29.12.2022 № 71893.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30.11.2022 № ЕД-7-8/1134@ "Об утверждении Порядка предоставления налоговыми органами отсрочки, рассрочки по уплате задолженности по налогам, сборам и страховым взносам в бюджеты бюджетной системы Российской Федерации и (или) налогов, сборов, страховых взносов, срок уплаты которых не наступил, инвестиционного налогового кредита". Зарегистрировано в Минюсте России 29.12.2022 № 71890.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30.11.2022 № ЕД-7-8/1138@ "Об утверждении Порядка ведения реестра решений о взыскании задолженности и размещения в указанном реестре документов, предусмотренных пунктом 3 статьи 46 Налогового кодекса Российской Федерации". Зарегистрировано в Минюсте России 29.12.2022 № 71891.</a:t>
            </a:r>
          </a:p>
          <a:p>
            <a:pPr indent="0" algn="ctr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068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323228"/>
            <a:ext cx="11390244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30.11.2022 № ЕД-7-8/1129@ "Об утверждении формы справки о принадлежности сумм денежных средств, перечисленных в качестве единого налогового платежа налогоплательщика, плательщика сбора, плательщика страховых взносов или налогового агента, и формата ее представления в электронной форме" Зарегистрировано в Минюсте России 29.12.2022 № 71888.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30.11.2022 № ЕД-7-8/1128@ "Об утверждении формы справки о наличии на дату формирования справки положительного, отрицательного или нулевого сальдо единого налогового счета налогоплательщика, плательщика сбора, плательщика страховых взносов или налогового агента и формата ее представления в электронной форме". Зарегистрировано в Минюсте России 29.12.2022 № 71889.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23.11.2022 № ЕД-7-8/1123@ "Об утверждении формы справки об исполнении налогоплательщиком (плательщиком сбора, плательщиком страховых взносов, налоговым агентом) обязанности по уплате налогов, сборов, страховых взносов, пеней, штрафов, процентов и формата ее представления в электронной форме". Зарегистрировано в Минюсте России 30.12.2022 № 71932.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02.12.2022 № ЕД-7-8/1149@ "О внесении изменений в приложение к приказу Федеральной налоговой службы от 20.03.2015 № ММВ-7-8/117@". Зарегистрировано в Минюсте России 30.12.2022 № 71899.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29.12.2022 № ЕД-7-19/1295@ "Об утверждении Методических рекомендаций по организации электронного документооборота между налоговыми органами и налогоплательщиками при информационном обслуживании и информировании налогоплательщиков в электронной форме"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09.01.2023 № ЕД-7-2/1@ "О внесении изменений в приказ Федеральной налоговой службы от 07.11.2018 № ММВ-7-2/628@". Зарегистрировано в Минюсте России 31.01.2023 № 72200.</a:t>
            </a:r>
          </a:p>
          <a:p>
            <a:pPr indent="0" algn="ctr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101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57" y="316110"/>
            <a:ext cx="11489636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29.12.2022 № АБ-4-19/17879 &lt;О направлении типовых (рекомендуемых) формы заявления о представлении на бумажном носителе акта сверки принадлежности сумм денежных средств, перечисленных и (или) признаваемых в качестве единого налогового платежа, либо сумм денежных средств, перечисленных не в качестве единого налогового платежа и формы акта сверки принадлежности сумм денежных средств, перечисленных и (или) признаваемых в качестве единого налогового платежа, либо сумм денежных средств, перечисленных не в качестве единого налогового платежа&gt;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09.01.2023 № АБ-4-19/7 &lt;О направлении типовых (рекомендуемых) форматов&gt;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30.12.2022 № СД-4-18/17916@ "О направлении Обзора успешных практик устранения схем уклонения от налогообложения"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30.12.2022 № 8-8-02/0048@ "О направлении образцов ПД и списка КБК на 2023 год"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30.12.2022 № 8-7-02/0001@ "О размещении материала«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26.01.2023 № ЕД-26-8/2@ "В отношении взыскания сумм задолженности"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24.10.2022 № 7-8-04/0005@ &lt;О направлении Обзора правовых позиций, отраженных в судебных актах Конституционного Суда Российской Федерации и Верховного Суда Российской Федерации, принятых во втором квартале 2022 года по вопросам налогообложения&gt;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18.10.2022 № КВ-4-1/13949@ &lt;О едином налоговом счете&gt;</a:t>
            </a:r>
          </a:p>
          <a:p>
            <a:pPr indent="0" algn="ctr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10.10.2022 № БВ-4-7/13450@ &lt;О направлении обзора судебной практики по вопросам установления действительных налоговых обязательств налогоплательщика по итогам налоговой проверки&gt;</a:t>
            </a:r>
          </a:p>
          <a:p>
            <a:pPr indent="0" algn="ctr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43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246536"/>
            <a:ext cx="11420062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13.09.2022 № ЕД-7-14/830@ "О внесении изменений в приложение к приказу Федеральной налоговой службы от 29 декабря 2016 года № ММВ-7-14/729@". Зарегистрировано в Минюсте России 18.10.2022 № 70588. // Официальный интернет-портал правовой информации http://pravo.gov.ru, 18.10.2022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ФНС России "Как разблокировать счет быстро и без посещения налоговой"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24.08.2022 № ЕД-7-14/765@ "О внесении изменений в приложения к приказу ФНС России от 04.09.2020 № ЕД-7-14/632@". Зарегистрировано в Минюсте России 22.09.2022 № 70186.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&lt;Информация&gt; ФНС России "ФНС России создала специальный портал для пользователей электронных доверенностей"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29.08.2022 № АБ-4-19/11332 "О рекомендуемом формате Согласия, порядке его направления и порядке предоставления сведений"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09.08.2022 № ЕА-4-15/10350 "О направлении Справочника"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03.08.2022 № СД-4-22/10067@ "Об исключении случаев необоснованного истребования"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02.08.2022 № КЧ-4-8/9976@ &lt;О едином налоговом платеже организации, индивидуального предпринимателя&gt;</a:t>
            </a:r>
          </a:p>
          <a:p>
            <a:pPr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Минэкономразвития России &lt;Об установлении коэффициентов-дефляторов на 2023 год&gt;</a:t>
            </a:r>
          </a:p>
          <a:p>
            <a:pPr indent="0" algn="ctr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4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B57AC-FD95-4D31-8D18-ADAB2153C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17" b="5797"/>
          <a:stretch/>
        </p:blipFill>
        <p:spPr>
          <a:xfrm>
            <a:off x="0" y="819977"/>
            <a:ext cx="12192000" cy="521804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9957" y="1118022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638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22" y="355867"/>
            <a:ext cx="11420062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04.11.2022 № 430-ФЗ "О внесении изменений в статью 286.1 части второй Налогового кодекса Российской Федерации«</a:t>
            </a:r>
          </a:p>
          <a:p>
            <a:pPr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28.06.2022 № 196-ФЗ "О внесении изменения в статью 251 части второй Налогового кодекса Российской Федерации«</a:t>
            </a:r>
          </a:p>
          <a:p>
            <a:pPr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28.06.2022 № 211-ФЗ "О внесении изменений в часть вторую Налогового кодекса Российской Федерации"</a:t>
            </a:r>
          </a:p>
          <a:p>
            <a:pPr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17.08.2022 N СД-7-3/753@ "О внесении изменений в приложения к приказу Федеральной налоговой службы от 23.09.2019 N ММВ-7-3/475@". Зарегистрировано в Минюсте России 19.09.2022 № 70146.</a:t>
            </a:r>
          </a:p>
          <a:p>
            <a:pPr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07.10.2022 № СД-4-3/13426@ "О признании в 2022 году доходов и расходов в виде курсовых разниц от переоценки требований (обязательств)"</a:t>
            </a:r>
          </a:p>
          <a:p>
            <a:pPr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26.12.2022 № СД-4-3/17561@ &lt;О применении положений Федерального закона от 26.03.2022 № 67-ФЗ "О внесении изменений в части первую и вторую Налогового кодекса Российской Федерации и статью 2 Федерального закона "О внесении изменений в часть вторую Налогового кодекса Российской Федерации" в части налогообложения курсовых разниц, возникших в период с 01 января 2022 года по 31 декабря 2024 года&gt;</a:t>
            </a:r>
          </a:p>
          <a:p>
            <a:pPr indent="0" algn="ctr"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259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9957" y="1118022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(НДФЛ)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936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54" y="504954"/>
            <a:ext cx="10558914" cy="5992099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N 263-ФЗ "О внесении изменений в части первую и вторую Налогового кодекса Российской Федерации«</a:t>
            </a:r>
          </a:p>
          <a:p>
            <a:pPr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21.11.2022 N 443-ФЗ "О внесении изменений в статью 4 части первой, часть вторую Налогового кодекса Российской Федерации и отдельные законодательные акты Российской Федерации"</a:t>
            </a:r>
          </a:p>
          <a:p>
            <a:pPr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19.12.2022 N 523-ФЗ "О внесении изменений в часть вторую Налогового кодекса Российской Федерации и отдельные </a:t>
            </a:r>
            <a:r>
              <a:rPr lang="ru-RU" sz="2400" dirty="0">
                <a:latin typeface="Times New Roman" panose="02020603050405020304" pitchFamily="18" charset="0"/>
              </a:rPr>
              <a:t>законодательные акты Российской Федерации"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Федеральный закон от 21.11.2022 № 440-ФЗ "О внесении изменения в статью 217 части второй Налогового кодекса Российской Федерации". 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Послание Президента РФ Федеральному Собранию от 21.02.2023 "Послание Президента Федеральному Собранию"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Постановление Правительства РФ от 31.03.2022 № 523 "О внесении изменений в постановление Правительства Российской Федерации от 15 июля 2009 г. № 602". </a:t>
            </a:r>
          </a:p>
          <a:p>
            <a:pPr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01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22" y="504954"/>
            <a:ext cx="11420062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Постановление Правительства РФ от 24.01.2023 № 84 "О внесении изменения в перечень некоммерческих организаций, получаемые налогоплательщиками гранты, премии, призы и (или) подарки которых в денежной и (или) натуральной формах по результатам участия в соревнованиях, конкурсах, иных мероприятиях не подлежат налогообложению"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Приказ ФНС России от 27.12.2022 № ЕД-7-11/1264@ "О внесении изменений в приложения к приказу ФНС России от 17.08.2021 № ЕД-7-11/755@". 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Приказ ФНС России от 16.12.2022 № ЕД-7-11/1216@ "О внесении изменений в приложения № 1 и № 2 к приказу ФНС России от 10.09.2015 № ММВ-7-11/387@ "Об утверждении кодов видов доходов и вычетов". 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Приказ ФНС России от 29.09.2022 N ЕД-7-11/881@ "О внесении изменений в приложения к приказу Федеральной налоговой службы от 15.10.2020 N ЕД-7-11/753@"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Письмо ФНС России от 09.11.2022 N БС-4-11/15099@ &lt;О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порядке исчисления и уплаты налога на доходы физических лиц с дохода в виде заработной платы (оплаты труда), полученного сотрудниками организации в 2023 году&gt;</a:t>
            </a:r>
          </a:p>
          <a:p>
            <a:pPr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7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82" y="519765"/>
            <a:ext cx="9817769" cy="5207268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Письмо ФНС России от 23.06.2022 № БС-15-11/71@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&lt;Письмо&gt; ФНС России от 02.11.2022 № БС-4-11/14823@ &lt;О предоставлении сведений о полученном налогоплательщиками доходе&gt;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&lt;Письмо&gt; Минфина России от 05.10.2022 № 03-04-05/96040 &lt;О налогообложении сумм возмещения организацией расходов работника по проезду до места командировки и обратно в случае, если дата, указанная в проездном документе, не совпадает с датой окончания командировки&gt;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&lt;Письмо&gt; ФНС России от 26.09.2022 № БС-4-11/12746@ &lt;О применении пункта 3 статьи 2 Федерального закона от 23.11.2020 № 372-ФЗ "О внесении изменений в часть вторую Налогового кодекса Российской Федерации в части налогообложения доходов физических лиц, превышающих 5 миллионов рублей за налоговый период"&gt;</a:t>
            </a:r>
          </a:p>
          <a:p>
            <a:pPr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78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22" y="504954"/>
            <a:ext cx="11420062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30.01.2023 № БС-4-11/1010@ "О применении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междокументных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контрольных соотношений показателей формы расчета сумм налога на доходы физических лиц, исчисленных и удержанных налоговым агентом (форма 6-НДФЛ), утвержденной приказом ФНС России от 15.10.2020 № ЕД-7-11/753@ "Об утверждении формы расчета сумм налога на доходы физических лиц, исчисленных и удержанных налоговым агентом (форма 6-НДФЛ), порядка ее заполнения и представления, формата представления расчета сумм налога на доходы физических лиц, исчисленных и удержанных налоговым агентом, в электронной форме, а также формы справки о полученных физическим лицом доходах и удержанных суммах налога на доходы физических лиц", направленных письмом ФНС России от 18.02.2022 № БС-4-11/1981@"</a:t>
            </a:r>
          </a:p>
          <a:p>
            <a:pPr indent="0" algn="ctr"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26.01.2023 № БС-4-11/850@ &lt;По вопросу обложения налогом на доходы физических лиц сумм компенсации за несвоевременную выплату заработной платы, взысканной на основании решения суда с организации-работодателя&gt;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93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664" y="442762"/>
            <a:ext cx="9692641" cy="537089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19.01.2023 № БС-4-11/517@ &lt;Об уплате налога на доходы физических лиц с дохода в виде заработной платы (оплаты труда) за декабрь 2022 года&gt;</a:t>
            </a:r>
          </a:p>
          <a:p>
            <a:pPr indent="0" algn="ctr"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11.01.2023 № ЗГ-3-11/125@ &lt;О заполнении формы 6-НДФЛ&gt;</a:t>
            </a:r>
          </a:p>
          <a:p>
            <a:pPr indent="0" algn="ctr"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11.01.2023 № КЧ-4-8/105@ "О направлении рекомендуемых формы и формата заявления о возврате НДФЛ по ст. 227.1 НК РФ, НПД и сборов за пользование ОЖМ и ВБР"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72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8603834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НДС И ПРОСЛЕЖИВАЕМОСТЬ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557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781" y="346510"/>
            <a:ext cx="10626291" cy="6102416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19.12.2022 N 523-ФЗ "О внесении изменений в часть вторую Налогового кодекса Российской Федерации и отдельные законодательные акты Российской Федерации»</a:t>
            </a:r>
          </a:p>
          <a:p>
            <a:pPr indent="0" algn="ctr">
              <a:buNone/>
            </a:pP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12.12.2022 № ЕД-7-3/1191@ "О внесении изменений в приложения к приказу Федеральной налоговой службы от 29.10.2014 № ММВ-7-3/558@". Зарегистрировано в Минюсте России 23.01.2023 № 72107.</a:t>
            </a:r>
          </a:p>
          <a:p>
            <a:pPr indent="0" algn="ctr">
              <a:buNone/>
            </a:pP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22.12.2022 № СД-4-3/17394@ "О налоге на добавленную стоимость"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25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88F30D-E954-4EE0-ABB7-D94EAFDD7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60" b="5653"/>
          <a:stretch/>
        </p:blipFill>
        <p:spPr>
          <a:xfrm>
            <a:off x="0" y="819978"/>
            <a:ext cx="12192000" cy="521804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708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1220572"/>
            <a:ext cx="11420062" cy="4156498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21.11.2022 N 443-ФЗ "О внесении изменений в статью 4 части первой, часть вторую Налогового кодекса Российской Федерации и отдельные законодательные акты Российской Федерации"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8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ИМУЩЕСТВО/ ТРАНСПОРТНЫЙ И ЗЕМЕЛЬНЫЙ НАЛОГИ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69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55" y="404261"/>
            <a:ext cx="10818796" cy="610241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N 263-ФЗ</a:t>
            </a:r>
            <a:endParaRPr lang="ru-RU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24.08.2022 N ЕД-7-21/766@ "Об утверждении формы и формата представления налоговой декларации по налогу на имущество организаций в электронной форме и порядка ее заполнения"</a:t>
            </a:r>
            <a:endParaRPr lang="ru-RU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21.10.2022 N БС-4-21/14195@ "О направлении контрольных соотношений показателей формы налоговой декларации по налогу на имущество организаций"</a:t>
            </a:r>
          </a:p>
          <a:p>
            <a:pPr indent="0" algn="ctr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26.09.2022 N БС-4-21/12737@ "О новой форме налоговой декларации по налогу на имущество организаций"</a:t>
            </a:r>
            <a:endParaRPr lang="ru-RU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09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55" y="404261"/>
            <a:ext cx="10818796" cy="610241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06.07.2022 № БС-4-21/8540@ "Об Обзоре правовых позиций Верховного Суда Российской Федерации и Конституционного Суда Российской Федерации по вопросам налогообложения имущества (за II квартал 2022 г.)"</a:t>
            </a:r>
          </a:p>
          <a:p>
            <a:pPr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23.09.2022 № БС-4-21/12683@ "О разъяснениях по отдельным вопросам администрирования налогообложения имущества"</a:t>
            </a:r>
          </a:p>
          <a:p>
            <a:pPr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07.11.2022 № БС-4-21/14973@ "Об обзоре правовых позиций Верховного Суда Российской Федерации и Конституционного Суда Российской Федерации по вопросам налогообложения имущества (за III квартал 2022 г.)"</a:t>
            </a:r>
          </a:p>
          <a:p>
            <a:pPr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08.12.2022 № БС-4-21/16658@ "Об установлении дифференцированных (пониженных) налоговых ставок и налоговых льгот по налогу на имущество организаций"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31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55" y="404261"/>
            <a:ext cx="10818796" cy="610241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&lt;Информация&gt; ФНС России "С 2023 года вступают в силу обновленные формы документов для плательщиков налогов на имущество"</a:t>
            </a:r>
          </a:p>
          <a:p>
            <a:pPr indent="0" algn="ctr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30.03.2022 N ЕД-7-21/247@</a:t>
            </a:r>
          </a:p>
          <a:p>
            <a:pPr indent="0" algn="ctr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14.09.2022 № БС-4-21/12179@ "О применении в отношении многоквартирных домов особенностей определения налоговой базы по налогу на имущество организаций исходя из кадастровой стоимости"</a:t>
            </a:r>
          </a:p>
          <a:p>
            <a:pPr indent="0" algn="ctr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16.08.2022 № СД-4-21/10747@ "О правовых позициях Верховного Суда Российской Федерации по налоговым спорам, касающимся определения вида имущества (движимое/недвижимое) в целях применения главы 30 "Налог на имущество организаций" Налогового кодекса Российской Федерации"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967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55" y="404261"/>
            <a:ext cx="10818796" cy="610241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09.02.2023 № БС-4-21/1528@ "Об определении налоговой базы по транспортному налогу в отношении автомототранспортного средства, имеющего несколько двигателей"</a:t>
            </a:r>
          </a:p>
          <a:p>
            <a:pPr indent="0" algn="ctr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ФНС России от 20.06.2022 № БС-4-21/7541@ "О прекращении исчисления транспортного налога в случае гибели застрахованного транспортного средства"</a:t>
            </a:r>
          </a:p>
          <a:p>
            <a:pPr indent="0" algn="ctr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14.06.2022 № БС-4-21/7230@ "Об изменении Порядка заполнения формы заявления налогоплательщика-организации о предоставлении налоговой льготы по транспортному налогу и (или) земельному налогу"</a:t>
            </a:r>
          </a:p>
          <a:p>
            <a:pPr indent="0" algn="ctr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23.09.2022 № БС-4-21/12683@ "О разъяснениях по отдельным вопросам администрирования налогообложения имущества"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789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55" y="404261"/>
            <a:ext cx="10818796" cy="610241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15.09.2022 № БС-4-21/12281@ "О применении приказа ФНС России от 10.08.2022 № ЕД-7-21/741@ и внесении изменений в приложение к письму ФНС России от 30.11.2020 № БС-4-21/19653@"</a:t>
            </a:r>
          </a:p>
          <a:p>
            <a:pPr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10.08.2022 № ЕД-7-21/741@ "Об утверждении формы, порядка заполнения и формата представления сообщения о наличии у налогоплательщика-организации транспортных средств и (или) объектов недвижимого имущества, налоговая база по которым определяется как их кадастровая стоимость, признаваемых объектами налогообложения по соответствующим налогам, в электронной форме". Зарегистрировано в Минюсте России 14.09.2022 № 70067.</a:t>
            </a:r>
          </a:p>
          <a:p>
            <a:pPr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Письма ФНС России от 12.07.2022 № БС-4-21/8879@, от 13.07.2022 № БС-4-21/8943@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13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УПРОЩЁННАЯ СИСТЕМА НАЛОГООБЛОЖЕНИЯ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210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976390"/>
            <a:ext cx="11308726" cy="537628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N 263-ФЗ</a:t>
            </a:r>
          </a:p>
          <a:p>
            <a:pPr indent="0" algn="ctr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Минэкономразвития России от 19.10.2022 N 573 "Об установлении коэффициентов-дефляторов на 2023 год"</a:t>
            </a:r>
          </a:p>
          <a:p>
            <a:pPr indent="0" algn="ctr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N 255-ФЗ "О контроле за деятельностью лиц, находящихся под иностранным влиянием"</a:t>
            </a:r>
            <a:endParaRPr lang="ru-RU" sz="16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16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1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EDAC2-13D0-453C-B28A-8A67F0470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51" b="5362"/>
          <a:stretch/>
        </p:blipFill>
        <p:spPr>
          <a:xfrm>
            <a:off x="0" y="819978"/>
            <a:ext cx="12192000" cy="521804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976390"/>
            <a:ext cx="11308726" cy="537628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300" dirty="0">
                <a:latin typeface="Times New Roman" panose="02020603050405020304" pitchFamily="18" charset="0"/>
              </a:rPr>
              <a:t>Постановление Правительства РФ от 30.03.2022 № 512 "Об изменении сроков уплаты налога (авансового платежа по налогу), уплачиваемого в связи с применением упрощенной системы налогообложения в 2022 году«</a:t>
            </a:r>
          </a:p>
          <a:p>
            <a:pPr indent="0" algn="ctr">
              <a:buNone/>
            </a:pPr>
            <a:endParaRPr lang="ru-RU" sz="3300" dirty="0">
              <a:latin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3300" dirty="0">
                <a:latin typeface="Times New Roman" panose="02020603050405020304" pitchFamily="18" charset="0"/>
              </a:rPr>
              <a:t>Письмо ФНС России от 31.03.2022 № СД-4-3/3868@ "О продлении сроков уплаты налога, уплачиваемого в связи с применением УСН«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12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976390"/>
            <a:ext cx="11308726" cy="537628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23.09.2022 № ЕД-7-3/862@ "О внесении изменений в приложения № 4 и № 5 к приказу Федеральной налоговой службы от 02.11.2012 № ММВ-7-3/829@»</a:t>
            </a:r>
          </a:p>
          <a:p>
            <a:pPr indent="0" algn="ctr">
              <a:buNone/>
            </a:pP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29.07.2022 № СД-4-3/9846@ "О налогообложении сумм возмещения, полученных при изъятии недвижимого имущества налогоплательщиками, при применении УСН«</a:t>
            </a:r>
          </a:p>
          <a:p>
            <a:pPr indent="0" algn="ctr">
              <a:buNone/>
            </a:pPr>
            <a:endParaRPr lang="ru-RU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31.01.2023 № СД-4-3/1023@ &lt;Об уменьшении суммы авансовых платежей по УСН на уплаченные страховые взносы в связи с введением ЕНП&gt;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89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976390"/>
            <a:ext cx="11308726" cy="537628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14.12.2022 № СД-4-3/16972@ "О порядке исчисления налога, уплачиваемого в связи с применением УСН"</a:t>
            </a:r>
          </a:p>
          <a:p>
            <a:pPr indent="0" algn="ctr">
              <a:buNone/>
            </a:pP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14.12.2022 № СД-4-3/16965@ "О предельном сроке подачи уведомления о переходе на УСН, ЕСХН,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АвтоУСН</a:t>
            </a: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</a:p>
          <a:p>
            <a:pPr indent="0" algn="ctr">
              <a:buNone/>
            </a:pP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01.11.2022 № ЕД-7-3/1036@ "О внесении изменений в приложения к приказу ФНС России от 25.12.2020 № ЕД-7-3/958@". Зарегистрировано в Минюсте России 02.02.2023 № 72217.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706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8603834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ПРОФЕССИОНАЛЬНЫЙ ДОХОД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646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976390"/>
            <a:ext cx="11308726" cy="537628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28.06.2022 № 206-ФЗ "О внесении изменений в статьи 3 и 5 Федерального закона "О проведении эксперимента по установлению специального налогового режима "Налог на профессиональный доход«</a:t>
            </a:r>
          </a:p>
          <a:p>
            <a:pPr indent="0" algn="ctr">
              <a:buNone/>
            </a:pPr>
            <a:endParaRPr lang="ru-RU" sz="3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6229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ОБЕСПЕЧЕНИЕ И СОЦИАЛЬНОЕ СТРАХОВАНИЕ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19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976390"/>
            <a:ext cx="11308726" cy="5472536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000" dirty="0">
                <a:latin typeface="Times New Roman" panose="02020603050405020304" pitchFamily="18" charset="0"/>
              </a:rPr>
              <a:t>Федеральный закон от 14.07.2022 № 236-ФЗ "О Фонде пенсионного и социального страхования Российской Федерации"</a:t>
            </a:r>
          </a:p>
          <a:p>
            <a:pPr indent="0" algn="ctr"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N 237-ФЗ "О внесении изменений в отдельные законодательные акты Российской Федерации"</a:t>
            </a:r>
          </a:p>
          <a:p>
            <a:pPr indent="0" algn="ctr"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N 239-ФЗ "О внесении изменений в части первую и вторую Налогового кодекса Российской Федерации и статьи 18 и 19 Федерального закона "О проведении эксперимента по установлению </a:t>
            </a:r>
            <a:r>
              <a:rPr lang="ru-RU" sz="3000" dirty="0">
                <a:latin typeface="Times New Roman" panose="02020603050405020304" pitchFamily="18" charset="0"/>
              </a:rPr>
              <a:t>специального налогового режима "Автоматизированная упрощенная система налогообложения«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464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976390"/>
            <a:ext cx="11481980" cy="563507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600" dirty="0">
                <a:latin typeface="Times New Roman" panose="02020603050405020304" pitchFamily="18" charset="0"/>
              </a:rPr>
              <a:t>Федеральный закон от 21.11.2022 № 455-ФЗ "О внесении изменений в Федеральный закон "О государственных пособиях гражданам, имеющим детей".</a:t>
            </a:r>
          </a:p>
          <a:p>
            <a:pPr indent="0" algn="ctr">
              <a:buNone/>
            </a:pPr>
            <a:r>
              <a:rPr lang="ru-RU" sz="2600" dirty="0">
                <a:latin typeface="Times New Roman" panose="02020603050405020304" pitchFamily="18" charset="0"/>
              </a:rPr>
              <a:t>Постановление Правительства РФ от 29.04.2022 N 776 "Об изменении сроков уплаты страховых взносов в 2022 году«</a:t>
            </a:r>
          </a:p>
          <a:p>
            <a:pPr indent="0" algn="ctr">
              <a:buNone/>
            </a:pPr>
            <a:r>
              <a:rPr lang="ru-RU" sz="2600" dirty="0">
                <a:latin typeface="Times New Roman" panose="02020603050405020304" pitchFamily="18" charset="0"/>
              </a:rPr>
              <a:t>Информация ФНС России от 31.03.2022 "Можно ли продлить сроки уплаты страховых взносов, поможет узнать сервис ФНС России"</a:t>
            </a:r>
          </a:p>
          <a:p>
            <a:pPr indent="0" algn="ctr">
              <a:buNone/>
            </a:pPr>
            <a:r>
              <a:rPr lang="ru-RU" sz="2600" dirty="0">
                <a:latin typeface="Times New Roman" panose="02020603050405020304" pitchFamily="18" charset="0"/>
              </a:rPr>
              <a:t>Постановление Правительства РФ от 17.01.2023 № 28 "О внесении изменений в постановление Правительства Российской Федерации от 29 апреля 2022 г. № 776«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611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976390"/>
            <a:ext cx="11481980" cy="563507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000" dirty="0">
                <a:latin typeface="Times New Roman" panose="02020603050405020304" pitchFamily="18" charset="0"/>
              </a:rPr>
              <a:t>&lt;Письмо&gt; ФНС России от 16.02.2023 № КЧ-4-8/1821@кс &lt;О предоставлении рассрочки по страховым взносам лицам, которым в 2022 году продлены сроки уплаты страховых взносов&gt;</a:t>
            </a:r>
          </a:p>
          <a:p>
            <a:pPr indent="0" algn="ctr">
              <a:buNone/>
            </a:pPr>
            <a:r>
              <a:rPr lang="ru-RU" sz="3000" dirty="0">
                <a:latin typeface="Times New Roman" panose="02020603050405020304" pitchFamily="18" charset="0"/>
              </a:rPr>
              <a:t>&lt;Письмо&gt; ФНС России от 20.02.2023 № КЧ-4-8/2003@кс "О направлении рекомендуемых формы и формата заявления о предоставлении рассрочки по уплате страховых взносов в соответствии с ПП РФ № 776"</a:t>
            </a:r>
          </a:p>
          <a:p>
            <a:pPr indent="0" algn="ctr">
              <a:buNone/>
            </a:pPr>
            <a:r>
              <a:rPr lang="ru-RU" sz="3000" dirty="0">
                <a:latin typeface="Times New Roman" panose="02020603050405020304" pitchFamily="18" charset="0"/>
              </a:rPr>
              <a:t>Постановление Правительства РФ от 25.11.2022 N 2143 "О единой предельной величине базы для исчисления страховых взносов с 1 января 2023 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г."</a:t>
            </a:r>
            <a:endParaRPr lang="ru-RU" sz="3000" dirty="0">
              <a:latin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5687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8" y="976389"/>
            <a:ext cx="11593815" cy="5280031"/>
          </a:xfrm>
        </p:spPr>
        <p:txBody>
          <a:bodyPr>
            <a:noAutofit/>
          </a:bodyPr>
          <a:lstStyle/>
          <a:p>
            <a:pPr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15.12.2022 N 2310 "О внесении изменений в Положение об особенностях порядка исчисления пособий по временной нетрудоспособности, по беременности и родам, ежемесячного пособия по уходу за ребенком гражданам, подлежащим обязательному социальному страхованию на случай временной нетрудоспособности и в связи с материнством«</a:t>
            </a:r>
            <a:endParaRPr lang="ru-RU" sz="2400" dirty="0">
              <a:latin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ФНС России от 29.09.2022 N ЕД-7-11/878@ "Об утверждении форм расчета по страховым взносам и персонифицированных сведений о физических лицах, порядков их заполнения, а также форматов их представления в электронной форме"</a:t>
            </a:r>
          </a:p>
          <a:p>
            <a:pPr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Правления ПФ РФ от 31.10.2022 N 245п "Об утверждении единой формы "Сведения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(ЕФС-1)" и порядка ее заполнения"</a:t>
            </a:r>
            <a:endParaRPr lang="ru-RU" sz="23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endParaRPr lang="ru-RU" sz="23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3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20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439676"/>
            <a:ext cx="11420062" cy="508648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Постановление Правления ПФ РФ от 31.10.2022 № 243п "Об утверждении форм и форматов сведений, используемых для регистрации граждан в системе индивидуального (персонифицированного) учета, и Порядка заполнения форм указанных сведений".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Минтруда России от </a:t>
            </a:r>
            <a:r>
              <a:rPr lang="ru-RU" sz="2400" dirty="0">
                <a:latin typeface="Times New Roman" panose="02020603050405020304" pitchFamily="18" charset="0"/>
              </a:rPr>
              <a:t>05.08.2022 N 17-1/В-103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Информация ФСС РФ от 09.11.2022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Приказ Минтруда России от 19.10.2022 N 677н "О признании утратившими силу некоторых приказов Министерства здравоохранения и социального развития Российской Федерации и Министерства труда и социальной защиты Российской Федерации по вопросам обязательного социального страхования"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491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439676"/>
            <a:ext cx="11420062" cy="508648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&lt;Информация&gt; ФСС РФ "Порядок заполнения формы Расчета в части отражения страхового тарифа в 2022 году"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&lt;Информация&gt; ФСС РФ "Вниманию страхователей!«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Постановление Правления ПФ РФ от 21.04.2022 № 62п "О внесении изменений в некоторые акты Правления Пенсионного фонда Российской Федерации в сфере индивидуального (персонифицированного) учета". </a:t>
            </a:r>
          </a:p>
          <a:p>
            <a:pPr indent="0" algn="ctr">
              <a:buNone/>
            </a:pPr>
            <a:r>
              <a:rPr lang="ru-RU" sz="2400" dirty="0">
                <a:latin typeface="Times New Roman" panose="02020603050405020304" pitchFamily="18" charset="0"/>
              </a:rPr>
              <a:t>&lt;Письмо&gt; ФНС России от 15.09.2022 № БС-4-11/12249@ &lt;В дополнение к письму ФНС России от 22.06.2022 № БС-4-11/7683@&gt;</a:t>
            </a:r>
          </a:p>
          <a:p>
            <a:pPr marL="0" indent="0" algn="ctr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2805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И ЗАРПЛАТА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603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167994"/>
            <a:ext cx="11420062" cy="652201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Конституционного Суда РФ от 15.07.2022 № 32-П "По делу о проверке конституционности частей первой и восьмой статьи 332 Трудового кодекса Российской Федерации в связи с жалобой гражданина А.А.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273-ФЗ "О внесении изменений в Трудовой кодекс Российской Федерации". // Официальный интернет-портал правовой информации http://pravo.gov.ru, 14.07.2022, "Российская газета", № 156-157, 20.07.2022.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04.11.2022 № 434-ФЗ "О внесении изменений в Трудовой кодекс Российской Федерации"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349-ФЗ "О внесении изменений в Трудовой кодекс Российской Федерации". Вступает в силу с 1 января 2023 года, за исключением положения, для которого предусмотрен иной срок его вступления в силу.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19.12.2022 № 522-ФЗ "О внесении изменения в статью 1 Федерального закона "О минимальном размере оплаты труда" и о приостановлении действия ее отдельных положений"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05.07.2022 № 1206 "О порядке расследования и учета случаев профессиональных заболеваний работников". Постановление действует до 1 марта 2029 г.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10.11.2022 № 2036 "О внесении изменения в постановление Правительства Российской Федерации от 10 марта 2022 г. № 336«</a:t>
            </a:r>
          </a:p>
          <a:p>
            <a:pPr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Российской Федерации от 10 марта 2022 г. № 336"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01.07.2022 № 1192 "Об утверждении Правил взаимодействия информационной системы работодателя, позволяющей обеспечить подписание электронного документа в соответствии с требованиями Трудового кодекса Российской Федерации, хранение электронного документа, а также фиксацию факта его получения сторонами трудовых отношений, и федеральной государственной информационной системы "Единый портал государственных и муниципальных услуг (функций)"</a:t>
            </a:r>
          </a:p>
          <a:p>
            <a:pPr marL="0" indent="0" algn="ctr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0519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439676"/>
            <a:ext cx="11420062" cy="61717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29.08.2022 № 1505 "О переносе выходных дней в 2023 году"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19.09.2022 № 1653 "О внесении изменений в постановление Правительства Российской Федерации от 30 марта 2022 г. № 511"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22.09.2022 № 1677 "О внесении изменений в особенности правового регулирования трудовых отношений и иных непосредственно связанных с ними отношений в 2022 и 2023 годах"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Минтруда России от 27.09.2022 № 14-6/10/В-13042 &lt;О направлении информации&gt;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Роструда от 13.05.2022 № 123 "Об утверждении Руководства по соблюдению обязательных требований трудового законодательства"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Минтруда России от 21.12.2022 № 804н "Об утверждении перечня профессий, должностей, специальностей и наименований квалификаций, по которым при поступлении на работу, требующую специальных знаний или специальной подготовки, возможно заключение трудового договора без предъявления документов об образовании и (или) о квалификации на основе свидетельства о квалификации, выданного в соответствии с Федеральным законом от 3 июля 2016 г. № 238-ФЗ "О независимой оценке квалификации", и перечня профессий, должностей, специальностей, по которым при поступлении на работу, требующую специальных знаний или специальной подготовки, возможно заключение трудового договора без предъявления документов об образовании и (или) о квалификации с последующим подтверждением квалификации в соответствии с правилами, установленными работодателем с учетом мнения представительного органа работников". Зарегистрировано в Минюсте России 30.01.2023 № 72181.</a:t>
            </a:r>
          </a:p>
          <a:p>
            <a:pPr marL="0" indent="0" algn="ctr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711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УЧЁТ И АУДИТ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260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167994"/>
            <a:ext cx="11420062" cy="652201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Информационное сообщение Минфина России от 15.08.2022 № ИС-учет-41 "Новое в бухгалтерском законодательстве: факты и комментарии"</a:t>
            </a:r>
          </a:p>
          <a:p>
            <a:pPr marL="0"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Информационное сообщение Минфина России от 18.07.2022 № ИС-учет-40 "Новое в бухгалтерском законодательстве: факты и комментарии"</a:t>
            </a:r>
          </a:p>
          <a:p>
            <a:pPr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Минфина России от 29.06.2022 № 101н "О внесении изменений в Федеральный стандарт бухгалтерского учета ФСБУ 25/2018 "Бухгалтерский учет аренды", утвержденный приказом Министерства финансов Российской Федерации от 16 октября 2018 г. № 208н". Зарегистрировано в Минюсте России 27.07.2022 № 69410.</a:t>
            </a:r>
          </a:p>
          <a:p>
            <a:pPr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ФСБ России от 23.06.2022 № С-2133 "О рассмотрении обращения"</a:t>
            </a:r>
          </a:p>
          <a:p>
            <a:pPr marL="0"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&lt;Информация&gt; Минфина России № ОП 17-2022</a:t>
            </a:r>
          </a:p>
          <a:p>
            <a:pPr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16.09.2022 № 1624 "О порядке ограничения и возобновления доступа к информации, содержащейся в государственном информационном ресурсе бухгалтерской (финансовой) отчетности, и о признании утратившими силу некоторых решений Правительства Российской Федерации" (вместе с "Правилами ограничения и возобновления доступа к информации, содержащейся в государственном информационном ресурсе бухгалтерской (финансовой) отчетности"). Начало действия документа - 01.01.2023.</a:t>
            </a:r>
          </a:p>
          <a:p>
            <a:pPr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Информационное сообщение Минфина России от 03.11.2022 № ИС-учет-42 "Новое в бухгалтерском законодательстве: факты и комментарии"</a:t>
            </a:r>
          </a:p>
          <a:p>
            <a:pPr marL="0" indent="0" algn="ctr">
              <a:buNone/>
            </a:pP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450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22" y="246536"/>
            <a:ext cx="11420062" cy="652201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Минфина России от 18.11.2022 № 173н "Об утверждении форм документов, используемых при формировании перечня лиц, к которым применяются, могут быть применены или на которых распространяются ограничительные меры, введенные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 или государственных объединений и (или) союзов, формы перечня лиц, к которым применяются, могут быть применены или на которых распространяются ограничительные меры, введенные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 или государственных объединений и (или) союзов, и состава документов, прилагаемых к заявлению о включении в перечень лиц, к которым применяются, могут быть применены или на которых распространяются ограничительные меры, введенные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 или государственных объединений и (или) союзов". Зарегистрировано в Минюсте России 16.12.2022 № 71605.</a:t>
            </a:r>
          </a:p>
          <a:p>
            <a:pPr marL="0"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"Рекомендации аудиторским организациям, индивидуальным аудиторам, аудиторам по проведению аудита годовой бухгалтерской отчетности организаций за 2022 год" (приложение к письму Минфина России от 23.12.2022 № 07-04-09/126779)</a:t>
            </a:r>
          </a:p>
          <a:p>
            <a:pPr marL="0" indent="0" algn="ctr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Минтранса России от 28.09.2022 N 390</a:t>
            </a:r>
          </a:p>
          <a:p>
            <a:pPr marL="0" indent="0" algn="ctr">
              <a:buNone/>
            </a:pP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973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6995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167994"/>
            <a:ext cx="11420062" cy="652201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Росстата от 01.07.2022 № 485 "Об утверждении форм федерального статистического наблюдения для организации федерального статистического наблюдения за травматизмом на производстве и профессиональными заболеваниями"</a:t>
            </a:r>
          </a:p>
          <a:p>
            <a:pPr marL="0"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Росстата от 16.09.2022 № 641 "Об утверждении форм федерального статистического наблюдения с указаниями по их заполнению для организации Министерством культуры Российской Федерации федерального статистического наблюдения за деятельностью театров, концертных организаций, самостоятельных коллективов, цирков, цирковых коллективов"</a:t>
            </a:r>
          </a:p>
          <a:p>
            <a:pPr marL="0"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Росстата от 30.11.2022 № 881 "Об утверждении указаний по заполнению форм федерального статистического наблюдения № 11 "Сведения о наличии и движении основных фондов (средств) и других нефинансовых активов", № 11 (краткая) "Сведения о наличии и движении основных фондов (средств) некоммерческих организаций"</a:t>
            </a:r>
          </a:p>
          <a:p>
            <a:pPr marL="0" indent="0" algn="ctr">
              <a:buNone/>
            </a:pP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36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КАССОВЫЕ ОПЕРАЦИИ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4379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1326388"/>
            <a:ext cx="11420062" cy="4205223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20.09.2022 № АБ-4-20/12526@ "О направлении информации", Письмо ФНС России от 09.09.2022 № АБ-4-20/11978@</a:t>
            </a:r>
          </a:p>
          <a:p>
            <a:pPr marL="0" indent="0" algn="ctr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29.12.2022 N 2516</a:t>
            </a:r>
          </a:p>
          <a:p>
            <a:pPr marL="0" indent="0" algn="ctr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Минфина России от 09.06.2022 № 30-01-15/54926 &lt;По вопросам применения контрольно-кассовой техники&gt;</a:t>
            </a:r>
          </a:p>
          <a:p>
            <a:pPr marL="0" indent="0" algn="ctr">
              <a:buNone/>
            </a:pP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557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ПЕРСОНАЛЬНЫХ ДАННЫХ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8136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779736"/>
            <a:ext cx="11420062" cy="544216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266-ФЗ "О внесении изменений в Федеральный закон "О персональных данных", отдельные законодательные акты Российской Федерации и признании утратившей силу части четырнадцатой статьи 30 Федерального закона "О банках и банковской деятельности"</a:t>
            </a:r>
          </a:p>
          <a:p>
            <a:pPr marL="0"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Роскомнадзора от 06.09.2022 № 08-80975 "О рассмотрении письма"</a:t>
            </a:r>
          </a:p>
          <a:p>
            <a:pPr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&lt;Информация&gt; Роскомнадзора "Об изменениях в законодательстве о персональных данных"</a:t>
            </a:r>
          </a:p>
          <a:p>
            <a:pPr marL="0"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&lt;Информация&gt; Роскомнадзора "На сайте Роскомнадзора доступны формы для подачи уведомлений от операторов персональных данных"</a:t>
            </a:r>
          </a:p>
          <a:p>
            <a:pPr marL="0" indent="0" algn="ctr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Роскомнадзора от 28.10.2022 № 180 "Об утверждении форм уведомлений о намерении осуществлять обработку персональных данных, об изменении сведений, содержащихся в уведомлении о намерении осуществлять обработку персональных данных, о прекращении обработки персональных данных". Зарегистрировано в Минюсте России 15.12.2022 № 71532.</a:t>
            </a:r>
          </a:p>
          <a:p>
            <a:pPr marL="0" indent="0" algn="ctr">
              <a:buNone/>
            </a:pP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106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ВАЛЮТНОЕ РЕГУЛИРОВАНИЕ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555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779736"/>
            <a:ext cx="11420062" cy="544216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ФНС России от 08.08.2022 № ШЮ-4-17/10279@ &lt;О Федеральном законе от 13.07.2022 № 235-ФЗ "О внесении изменений в статью 15.25 Кодекса Российской Федерации об административных правонарушениях"&gt;</a:t>
            </a:r>
          </a:p>
          <a:p>
            <a:pPr marL="0" indent="0" algn="ctr">
              <a:buNone/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3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АРХИВНОЕ ДЕЛО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368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779736"/>
            <a:ext cx="11420062" cy="544216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Росархива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 19.05.2022 № 62 "Об утверждении формы проверочного листа (списка контрольных вопросов, ответы на которые свидетельствуют о соблюдении или несоблюдении контролируемым лицом обязательных требований), применяемого при осуществлении федерального государственного контроля (надзора) за соблюдением законодательства об архивном деле". Зарегистрировано в Минюсте России 29.07.2022 № 69460.</a:t>
            </a:r>
          </a:p>
          <a:p>
            <a:pPr marL="0" indent="0" algn="ctr">
              <a:buNone/>
            </a:pPr>
            <a:endParaRPr lang="ru-RU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5043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САДОВОДЧЕСКИЕ И ОГОРОДНИЧЕСКИЕ НЕКОММЕРЧЕСКИЕ ОРГАНИЗАЦИИ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9749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2146852"/>
            <a:ext cx="11420062" cy="407504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312-ФЗ</a:t>
            </a:r>
          </a:p>
          <a:p>
            <a:pPr marL="0" indent="0" algn="ctr">
              <a:buNone/>
            </a:pPr>
            <a:endParaRPr lang="ru-RU" sz="19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7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март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612864"/>
            <a:ext cx="115699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07.03.2023. г. Москва. 185-й вебинар «Правовой аудит в НКО: как подготовиться к проверке Минюста России». </a:t>
            </a:r>
            <a:r>
              <a:rPr lang="ru-RU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Селитраров</a:t>
            </a:r>
            <a:r>
              <a:rPr lang="ru-RU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14.03.2023.  г. Москва. 186-й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учёту и налогообложению» для руководителей, бухгалтеров и активистов СО НКО.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21.03.2023. г. Москва. 187-й вебинар «Занятие десятое из цикла «Бухгалтерский учёт в НКО для бухгалтера, начинающего работу в некоммерческой организации» —  «Командировки в НКО». </a:t>
            </a:r>
            <a:r>
              <a:rPr lang="ru-RU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– Шаронова Маргарита Игоревна – генеральный директор ООО «Первая аудиторская компания».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28.03.2023. г. Москва. 188-й вебинар «Практические аспекты применения договоров ГПХ в деятельности НКО». </a:t>
            </a:r>
            <a:r>
              <a:rPr lang="ru-RU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–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Татаров</a:t>
            </a:r>
            <a:r>
              <a:rPr lang="ru-RU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 Юрьевич, 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лет), победитель конкурса «Лучший бухгалтер России».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1012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611463"/>
            <a:ext cx="11420062" cy="407504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14.07.2022 № 298-ФЗ "О внесении изменений в Федеральный закон "Об образовании в Российской Федерации"</a:t>
            </a:r>
          </a:p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Рособрнадзора от 29.09.2022 № 1039 "Об утверждении Административного регламента предоставления Федеральной службой по надзору в сфере образования и науки государственной услуги по государственной аккредитации образовательной деятельности". Зарегистрировано в Минюсте России 09.12.2022 № 71433.</a:t>
            </a:r>
          </a:p>
          <a:p>
            <a:pPr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Рособрнадзора от 27.09.2022 № 1029 "Об утверждении Административного регламента предоставления Федеральной службой по надзору в сфере образования и науки государственной услуги по лицензированию образовательной деятельности". Зарегистрировано в Минюсте России 01.12.2022 № 71298.</a:t>
            </a:r>
          </a:p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29.12.2022 № 631-ФЗ "О внесении изменений в Федеральный закон "Об образовании в Российской Федерации"</a:t>
            </a:r>
          </a:p>
          <a:p>
            <a:pPr marL="0" indent="0" algn="ctr">
              <a:buNone/>
            </a:pPr>
            <a:endParaRPr lang="ru-RU" sz="3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8382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ОРГАНИЗАЦИИ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641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611462"/>
            <a:ext cx="11420062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Росстата от 18.10.2022 № 707 "Об утверждении формы федерального статистического наблюдения с указаниями по ее заполнению для организации федерального статистического наблюдения за деятельностью религиозных организаций"</a:t>
            </a:r>
          </a:p>
          <a:p>
            <a:pPr marL="0" indent="0" algn="ctr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"Обзор судебной практики по спорам о передаче религиозным организациям имущества религиозного назначения" (утв. Президиумом Верховного Суда РФ 16.11.2022)</a:t>
            </a:r>
          </a:p>
          <a:p>
            <a:pPr marL="0" indent="0" algn="ctr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24.10.2022 № 1891 "О внесении изменений в постановление Правительства Российской Федерации от 31 марта 2001 г. № 251"</a:t>
            </a:r>
          </a:p>
          <a:p>
            <a:pPr marL="0" indent="0" algn="ctr">
              <a:buNone/>
            </a:pPr>
            <a:endParaRPr lang="ru-RU" sz="7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348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ЖИЛИЩЕ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2297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611462"/>
            <a:ext cx="11420062" cy="6000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Конституционного Суда РФ от 05.07.2022 № 28-П "По делу о проверке конституционности части 3.1 статьи 147 Жилищного кодекса Российской Федерации в связи с жалобой гражданки Г.А. Руденко". // Официальный интернет-портал правовой информации http://pravo.gov.ru, 08.07.2022</a:t>
            </a:r>
          </a:p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28.06.2022 № 217-ФЗ "О внесении изменений в Жилищный кодекс Российской Федерации"</a:t>
            </a:r>
          </a:p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от 29.06.2022 № 1163 "О внесении изменений в некоторые акты Правительства Российской Федерации"</a:t>
            </a:r>
          </a:p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&lt;Письмо&gt; Минстроя России от 15.11.2022 № 60372-ИФ/04 &lt;О направлении разъяснений по отдельным вопросам лицензирования предпринимательской деятельности по управлению многоквартирными домами и лицензионного контроля&gt;</a:t>
            </a:r>
          </a:p>
          <a:p>
            <a:pPr marL="0" indent="0" algn="ctr">
              <a:buNone/>
            </a:pPr>
            <a:endParaRPr lang="ru-RU" sz="12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5753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0444" y="753095"/>
            <a:ext cx="7599499" cy="5143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КООПЕРАЦИЯ И МИКРОФИНАНСОВЫЕ ОРГАНИЗАЦИИ</a:t>
            </a:r>
            <a:endParaRPr lang="ru-RU" altLang="ru-RU" sz="4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102D9-2115-4B32-8FED-FD64B140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5" y="2959918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9453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1918252"/>
            <a:ext cx="11420062" cy="469321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 Банка России от 14.07.2022 № 6202-У "О внесении изменений в Указание Банка России от 2 февраля 2021 года № 5722-У". Зарегистрировано в Минюсте России 16.08.2022 № 69651.</a:t>
            </a:r>
          </a:p>
          <a:p>
            <a:pPr marL="0" indent="0" algn="ctr">
              <a:buNone/>
            </a:pPr>
            <a:endParaRPr lang="ru-RU" sz="368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8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246536"/>
            <a:ext cx="58936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412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7835</Words>
  <Application>Microsoft Office PowerPoint</Application>
  <PresentationFormat>Широкоэкранный</PresentationFormat>
  <Paragraphs>350</Paragraphs>
  <Slides>97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102" baseType="lpstr">
      <vt:lpstr>Arial</vt:lpstr>
      <vt:lpstr>Calibri</vt:lpstr>
      <vt:lpstr>Calibri Light</vt:lpstr>
      <vt:lpstr>Times New Roman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Презентация PowerPoint</vt:lpstr>
      <vt:lpstr>Гамольский Павел Юрьевич</vt:lpstr>
      <vt:lpstr>Презентация PowerPoint</vt:lpstr>
      <vt:lpstr>Презентация PowerPoint</vt:lpstr>
      <vt:lpstr>ПРАВОВОЙ СТАТУС НКО</vt:lpstr>
      <vt:lpstr>Презентация PowerPoint</vt:lpstr>
      <vt:lpstr>Презентация PowerPoint</vt:lpstr>
      <vt:lpstr>ГОСУДАРСТВЕННАЯ РЕГИСТРАЦИЯ НКО</vt:lpstr>
      <vt:lpstr>Презентация PowerPoint</vt:lpstr>
      <vt:lpstr>Презентация PowerPoint</vt:lpstr>
      <vt:lpstr>ГОСУДАРСТВЕННАЯ ПОДДЕРЖКА НКО</vt:lpstr>
      <vt:lpstr>Презентация PowerPoint</vt:lpstr>
      <vt:lpstr>Презентация PowerPoint</vt:lpstr>
      <vt:lpstr>КОНТРОЛЬ ЗА ДЕЯТЕЛЬНОСТЬЮ НКО</vt:lpstr>
      <vt:lpstr>Презентация PowerPoint</vt:lpstr>
      <vt:lpstr>Презентация PowerPoint</vt:lpstr>
      <vt:lpstr>ХОЗЯЙСТВЕННАЯ ДЕЯТЕЛЬНОСТЬ НКО</vt:lpstr>
      <vt:lpstr>Презентация PowerPoint</vt:lpstr>
      <vt:lpstr>Презентация PowerPoint</vt:lpstr>
      <vt:lpstr>БАНКОВСКОЕ ДЕЛО</vt:lpstr>
      <vt:lpstr>Презентация PowerPoint</vt:lpstr>
      <vt:lpstr>ОБЩИЕ ВОПРОСЫ НАЛОГООБЛОЖЕНИЯ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 НА ПРИБЫЛЬ</vt:lpstr>
      <vt:lpstr>Презентация PowerPoint</vt:lpstr>
      <vt:lpstr>НАЛОГ НА ДОХОДЫ ФИЗИЧЕСКИХ ЛИЦ (НДФЛ)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НДС И ПРОСЛЕЖИВАЕМОСТЬ</vt:lpstr>
      <vt:lpstr>Презентация PowerPoint</vt:lpstr>
      <vt:lpstr>АКЦИЗЫ</vt:lpstr>
      <vt:lpstr>Презентация PowerPoint</vt:lpstr>
      <vt:lpstr>НАЛОГ НА ИМУЩЕСТВО/ ТРАНСПОРТНЫЙ И ЗЕМЕЛЬНЫЙ НАЛОГИ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УПРОЩЁННАЯ СИСТЕМА НАЛОГООБЛОЖЕНИЯ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  НА ПРОФЕССИОНАЛЬНЫЙ ДОХОД</vt:lpstr>
      <vt:lpstr>Презентация PowerPoint</vt:lpstr>
      <vt:lpstr>СОЦИАЛЬНОЕ ОБЕСПЕЧЕНИЕ И СОЦИАЛЬНОЕ СТРАХОВАНИЕ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 И ЗАРПЛАТА</vt:lpstr>
      <vt:lpstr>Презентация PowerPoint</vt:lpstr>
      <vt:lpstr>Презентация PowerPoint</vt:lpstr>
      <vt:lpstr>БУХГАЛТЕРСКИЙ УЧЁТ И АУДИТ</vt:lpstr>
      <vt:lpstr>Презентация PowerPoint</vt:lpstr>
      <vt:lpstr>Презентация PowerPoint</vt:lpstr>
      <vt:lpstr>СТАТИСТИКА</vt:lpstr>
      <vt:lpstr>Презентация PowerPoint</vt:lpstr>
      <vt:lpstr>КАССОВЫЕ ОПЕРАЦИИ</vt:lpstr>
      <vt:lpstr>Презентация PowerPoint</vt:lpstr>
      <vt:lpstr>ОБРАБОТКА ПЕРСОНАЛЬНЫХ ДАННЫХ</vt:lpstr>
      <vt:lpstr>Презентация PowerPoint</vt:lpstr>
      <vt:lpstr>ВАЛЮТНОЕ РЕГУЛИРОВАНИЕ</vt:lpstr>
      <vt:lpstr>Презентация PowerPoint</vt:lpstr>
      <vt:lpstr>АРХИВНОЕ ДЕЛО</vt:lpstr>
      <vt:lpstr>Презентация PowerPoint</vt:lpstr>
      <vt:lpstr>САДОВОДЧЕСКИЕ И ОГОРОДНИЧЕСКИЕ НЕКОММЕРЧЕСКИЕ ОРГАНИЗАЦИИ</vt:lpstr>
      <vt:lpstr>Презентация PowerPoint</vt:lpstr>
      <vt:lpstr>ОБРАЗОВАНИЕ</vt:lpstr>
      <vt:lpstr>Презентация PowerPoint</vt:lpstr>
      <vt:lpstr>РЕЛИГИОЗНЫЕ ОРГАНИЗАЦИИ</vt:lpstr>
      <vt:lpstr>Презентация PowerPoint</vt:lpstr>
      <vt:lpstr>ЖИЛИЩЕ</vt:lpstr>
      <vt:lpstr>Презентация PowerPoint</vt:lpstr>
      <vt:lpstr>КРЕДИТНАЯ КООПЕРАЦИЯ И МИКРОФИНАНСОВЫЕ ОРГАНИЗАЦИИ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 “Тематический ресурсный центр для НКО: налогообложение и бухгалтерский учёт”</dc:title>
  <dc:creator>Юлия Кузнецова</dc:creator>
  <cp:lastModifiedBy>Юлия Кузнецова</cp:lastModifiedBy>
  <cp:revision>57</cp:revision>
  <dcterms:created xsi:type="dcterms:W3CDTF">2020-12-07T18:29:14Z</dcterms:created>
  <dcterms:modified xsi:type="dcterms:W3CDTF">2023-03-02T14:03:11Z</dcterms:modified>
</cp:coreProperties>
</file>