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1107" r:id="rId2"/>
    <p:sldId id="382" r:id="rId3"/>
    <p:sldId id="2178" r:id="rId4"/>
    <p:sldId id="2177" r:id="rId5"/>
    <p:sldId id="2179" r:id="rId6"/>
    <p:sldId id="383" r:id="rId7"/>
    <p:sldId id="2139" r:id="rId8"/>
    <p:sldId id="2137" r:id="rId9"/>
    <p:sldId id="2093" r:id="rId10"/>
    <p:sldId id="2141" r:id="rId11"/>
    <p:sldId id="2143" r:id="rId12"/>
    <p:sldId id="2142" r:id="rId13"/>
    <p:sldId id="2144" r:id="rId14"/>
    <p:sldId id="2176" r:id="rId15"/>
    <p:sldId id="2170" r:id="rId16"/>
    <p:sldId id="2180" r:id="rId17"/>
    <p:sldId id="2174" r:id="rId18"/>
    <p:sldId id="2181" r:id="rId19"/>
    <p:sldId id="2157" r:id="rId20"/>
    <p:sldId id="2094" r:id="rId21"/>
    <p:sldId id="2167" r:id="rId22"/>
    <p:sldId id="2166" r:id="rId23"/>
    <p:sldId id="2096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80E286-A646-4DD2-A938-B33733C3237C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96E5F2A3-444E-4337-914D-11C62A789DC6}">
      <dgm:prSet phldrT="[Текст]" custT="1"/>
      <dgm:spPr/>
      <dgm:t>
        <a:bodyPr/>
        <a:lstStyle/>
        <a:p>
          <a:r>
            <a:rPr lang="ru-RU" sz="2000" dirty="0"/>
            <a:t>Договора ГПХ</a:t>
          </a:r>
        </a:p>
      </dgm:t>
    </dgm:pt>
    <dgm:pt modelId="{9B41B2EF-4816-405A-9A0E-57F420957983}" type="parTrans" cxnId="{3FE5A255-D927-4191-BBB0-563D49896914}">
      <dgm:prSet/>
      <dgm:spPr/>
      <dgm:t>
        <a:bodyPr/>
        <a:lstStyle/>
        <a:p>
          <a:endParaRPr lang="ru-RU"/>
        </a:p>
      </dgm:t>
    </dgm:pt>
    <dgm:pt modelId="{97407F07-39E1-455B-924C-D9CD728637FE}" type="sibTrans" cxnId="{3FE5A255-D927-4191-BBB0-563D49896914}">
      <dgm:prSet/>
      <dgm:spPr/>
      <dgm:t>
        <a:bodyPr/>
        <a:lstStyle/>
        <a:p>
          <a:endParaRPr lang="ru-RU"/>
        </a:p>
      </dgm:t>
    </dgm:pt>
    <dgm:pt modelId="{93EC8F01-051D-4007-8016-F0EF0E08BCF0}">
      <dgm:prSet phldrT="[Текст]" custT="1"/>
      <dgm:spPr/>
      <dgm:t>
        <a:bodyPr/>
        <a:lstStyle/>
        <a:p>
          <a:r>
            <a:rPr lang="ru-RU" sz="2000" dirty="0"/>
            <a:t>Объект договора – трудовой вклад</a:t>
          </a:r>
        </a:p>
      </dgm:t>
    </dgm:pt>
    <dgm:pt modelId="{DB645654-2D70-4D37-9BBF-5EC17289FC86}" type="parTrans" cxnId="{BF75A4BF-8AA1-499B-BCA8-E60FD035F0CE}">
      <dgm:prSet/>
      <dgm:spPr/>
      <dgm:t>
        <a:bodyPr/>
        <a:lstStyle/>
        <a:p>
          <a:endParaRPr lang="ru-RU"/>
        </a:p>
      </dgm:t>
    </dgm:pt>
    <dgm:pt modelId="{62CD6DE0-687F-4133-88B5-75D89B02BA2C}" type="sibTrans" cxnId="{BF75A4BF-8AA1-499B-BCA8-E60FD035F0CE}">
      <dgm:prSet/>
      <dgm:spPr/>
      <dgm:t>
        <a:bodyPr/>
        <a:lstStyle/>
        <a:p>
          <a:endParaRPr lang="ru-RU"/>
        </a:p>
      </dgm:t>
    </dgm:pt>
    <dgm:pt modelId="{DADB9D4C-6844-4A8E-AB89-062C8808E84A}">
      <dgm:prSet phldrT="[Текст]" custT="1"/>
      <dgm:spPr/>
      <dgm:t>
        <a:bodyPr/>
        <a:lstStyle/>
        <a:p>
          <a:r>
            <a:rPr lang="ru-RU" sz="2000" dirty="0"/>
            <a:t>Объект договора – предоставление благ</a:t>
          </a:r>
        </a:p>
      </dgm:t>
    </dgm:pt>
    <dgm:pt modelId="{FFAE1FD2-B3EF-43DA-9593-41EDA46CBB1F}" type="parTrans" cxnId="{C82C4E9F-D83B-4D82-A7A6-BF0B0742C8E8}">
      <dgm:prSet/>
      <dgm:spPr/>
      <dgm:t>
        <a:bodyPr/>
        <a:lstStyle/>
        <a:p>
          <a:endParaRPr lang="ru-RU"/>
        </a:p>
      </dgm:t>
    </dgm:pt>
    <dgm:pt modelId="{8A52B0E9-B6FC-4CB2-8087-A34D169FA8FD}" type="sibTrans" cxnId="{C82C4E9F-D83B-4D82-A7A6-BF0B0742C8E8}">
      <dgm:prSet/>
      <dgm:spPr/>
      <dgm:t>
        <a:bodyPr/>
        <a:lstStyle/>
        <a:p>
          <a:endParaRPr lang="ru-RU"/>
        </a:p>
      </dgm:t>
    </dgm:pt>
    <dgm:pt modelId="{8B5F38A2-0EA1-4C97-8A0F-933CD64DDC6C}">
      <dgm:prSet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ru-RU" dirty="0"/>
            <a:t>Договор подряда;</a:t>
          </a:r>
        </a:p>
        <a:p>
          <a:pPr>
            <a:buFont typeface="Arial" panose="020B0604020202020204" pitchFamily="34" charset="0"/>
            <a:buNone/>
          </a:pPr>
          <a:r>
            <a:rPr lang="ru-RU" dirty="0"/>
            <a:t>Договор возмездного оказания услуг;</a:t>
          </a:r>
        </a:p>
        <a:p>
          <a:pPr>
            <a:buFont typeface="Arial" panose="020B0604020202020204" pitchFamily="34" charset="0"/>
            <a:buNone/>
          </a:pPr>
          <a:r>
            <a:rPr lang="ru-RU" dirty="0"/>
            <a:t>Авторские договора.</a:t>
          </a:r>
        </a:p>
      </dgm:t>
    </dgm:pt>
    <dgm:pt modelId="{59405EAB-30AA-4315-8687-1392BB29EFFB}" type="parTrans" cxnId="{C4876FCC-1D71-4418-A02C-3A9B66874E43}">
      <dgm:prSet/>
      <dgm:spPr/>
      <dgm:t>
        <a:bodyPr/>
        <a:lstStyle/>
        <a:p>
          <a:endParaRPr lang="ru-RU"/>
        </a:p>
      </dgm:t>
    </dgm:pt>
    <dgm:pt modelId="{1CB10102-B7D5-4F1D-B112-07D615EE4D37}" type="sibTrans" cxnId="{C4876FCC-1D71-4418-A02C-3A9B66874E43}">
      <dgm:prSet/>
      <dgm:spPr/>
      <dgm:t>
        <a:bodyPr/>
        <a:lstStyle/>
        <a:p>
          <a:endParaRPr lang="ru-RU"/>
        </a:p>
      </dgm:t>
    </dgm:pt>
    <dgm:pt modelId="{7B3781D8-DBEE-427F-8F5D-BBE0D1F866D1}">
      <dgm:prSet/>
      <dgm:spPr/>
      <dgm:t>
        <a:bodyPr/>
        <a:lstStyle/>
        <a:p>
          <a:r>
            <a:rPr lang="ru-RU" dirty="0"/>
            <a:t>Договора аренды;</a:t>
          </a:r>
        </a:p>
        <a:p>
          <a:r>
            <a:rPr lang="ru-RU" dirty="0"/>
            <a:t>Договор найма.</a:t>
          </a:r>
        </a:p>
      </dgm:t>
    </dgm:pt>
    <dgm:pt modelId="{F33B2D32-7CC2-4708-89CA-5FC29E33B0D3}" type="parTrans" cxnId="{3A37FC8D-9422-4FC3-B5E4-0E820C68250A}">
      <dgm:prSet/>
      <dgm:spPr/>
      <dgm:t>
        <a:bodyPr/>
        <a:lstStyle/>
        <a:p>
          <a:endParaRPr lang="ru-RU"/>
        </a:p>
      </dgm:t>
    </dgm:pt>
    <dgm:pt modelId="{9DC4AF2A-10C0-43D8-94BE-BD3C20CDC5F6}" type="sibTrans" cxnId="{3A37FC8D-9422-4FC3-B5E4-0E820C68250A}">
      <dgm:prSet/>
      <dgm:spPr/>
      <dgm:t>
        <a:bodyPr/>
        <a:lstStyle/>
        <a:p>
          <a:endParaRPr lang="ru-RU"/>
        </a:p>
      </dgm:t>
    </dgm:pt>
    <dgm:pt modelId="{04432FBC-81AA-47C0-A9D1-5C94223F7C4D}" type="pres">
      <dgm:prSet presAssocID="{4C80E286-A646-4DD2-A938-B33733C3237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BDAEEC4-23C6-467D-9DFD-B16F62FCC3E8}" type="pres">
      <dgm:prSet presAssocID="{96E5F2A3-444E-4337-914D-11C62A789DC6}" presName="hierRoot1" presStyleCnt="0">
        <dgm:presLayoutVars>
          <dgm:hierBranch val="init"/>
        </dgm:presLayoutVars>
      </dgm:prSet>
      <dgm:spPr/>
    </dgm:pt>
    <dgm:pt modelId="{52A6F6BA-2DA7-4EE8-B24E-620911120700}" type="pres">
      <dgm:prSet presAssocID="{96E5F2A3-444E-4337-914D-11C62A789DC6}" presName="rootComposite1" presStyleCnt="0"/>
      <dgm:spPr/>
    </dgm:pt>
    <dgm:pt modelId="{C7E6B056-EC16-4726-A8D1-F9723BFC8BE6}" type="pres">
      <dgm:prSet presAssocID="{96E5F2A3-444E-4337-914D-11C62A789DC6}" presName="rootText1" presStyleLbl="node0" presStyleIdx="0" presStyleCnt="1" custScaleX="185608" custScaleY="85677" custLinFactNeighborX="266" custLinFactNeighborY="-1299">
        <dgm:presLayoutVars>
          <dgm:chPref val="3"/>
        </dgm:presLayoutVars>
      </dgm:prSet>
      <dgm:spPr/>
    </dgm:pt>
    <dgm:pt modelId="{1B57BE2B-C9AC-4A34-AE1A-2B897F8FB478}" type="pres">
      <dgm:prSet presAssocID="{96E5F2A3-444E-4337-914D-11C62A789DC6}" presName="rootConnector1" presStyleLbl="node1" presStyleIdx="0" presStyleCnt="0"/>
      <dgm:spPr/>
    </dgm:pt>
    <dgm:pt modelId="{79637078-3E94-408D-9097-BB8E68FB1E35}" type="pres">
      <dgm:prSet presAssocID="{96E5F2A3-444E-4337-914D-11C62A789DC6}" presName="hierChild2" presStyleCnt="0"/>
      <dgm:spPr/>
    </dgm:pt>
    <dgm:pt modelId="{97B3E21F-EF8D-44BD-B9F7-77593F0D2F49}" type="pres">
      <dgm:prSet presAssocID="{DB645654-2D70-4D37-9BBF-5EC17289FC86}" presName="Name37" presStyleLbl="parChTrans1D2" presStyleIdx="0" presStyleCnt="2"/>
      <dgm:spPr/>
    </dgm:pt>
    <dgm:pt modelId="{39DF904F-789E-4B2A-8512-B46688527DBB}" type="pres">
      <dgm:prSet presAssocID="{93EC8F01-051D-4007-8016-F0EF0E08BCF0}" presName="hierRoot2" presStyleCnt="0">
        <dgm:presLayoutVars>
          <dgm:hierBranch val="init"/>
        </dgm:presLayoutVars>
      </dgm:prSet>
      <dgm:spPr/>
    </dgm:pt>
    <dgm:pt modelId="{5D30425D-D524-453B-86FD-7DC11D6D1A49}" type="pres">
      <dgm:prSet presAssocID="{93EC8F01-051D-4007-8016-F0EF0E08BCF0}" presName="rootComposite" presStyleCnt="0"/>
      <dgm:spPr/>
    </dgm:pt>
    <dgm:pt modelId="{BE8E8791-0EE1-45DE-A8F7-3E3A7834AF95}" type="pres">
      <dgm:prSet presAssocID="{93EC8F01-051D-4007-8016-F0EF0E08BCF0}" presName="rootText" presStyleLbl="node2" presStyleIdx="0" presStyleCnt="2" custScaleX="167621" custLinFactNeighborX="1657" custLinFactNeighborY="-9345">
        <dgm:presLayoutVars>
          <dgm:chPref val="3"/>
        </dgm:presLayoutVars>
      </dgm:prSet>
      <dgm:spPr/>
    </dgm:pt>
    <dgm:pt modelId="{A795D49F-4992-4307-86DD-638ECF039BB8}" type="pres">
      <dgm:prSet presAssocID="{93EC8F01-051D-4007-8016-F0EF0E08BCF0}" presName="rootConnector" presStyleLbl="node2" presStyleIdx="0" presStyleCnt="2"/>
      <dgm:spPr/>
    </dgm:pt>
    <dgm:pt modelId="{6BBDAA10-6E2F-4F6C-9735-7CE69E514C81}" type="pres">
      <dgm:prSet presAssocID="{93EC8F01-051D-4007-8016-F0EF0E08BCF0}" presName="hierChild4" presStyleCnt="0"/>
      <dgm:spPr/>
    </dgm:pt>
    <dgm:pt modelId="{9BD4DE8F-7A6F-420F-A6CB-D762696BACA9}" type="pres">
      <dgm:prSet presAssocID="{59405EAB-30AA-4315-8687-1392BB29EFFB}" presName="Name37" presStyleLbl="parChTrans1D3" presStyleIdx="0" presStyleCnt="2"/>
      <dgm:spPr/>
    </dgm:pt>
    <dgm:pt modelId="{EA457730-17F6-4BBD-B6AB-CBBCE9E509F2}" type="pres">
      <dgm:prSet presAssocID="{8B5F38A2-0EA1-4C97-8A0F-933CD64DDC6C}" presName="hierRoot2" presStyleCnt="0">
        <dgm:presLayoutVars>
          <dgm:hierBranch val="init"/>
        </dgm:presLayoutVars>
      </dgm:prSet>
      <dgm:spPr/>
    </dgm:pt>
    <dgm:pt modelId="{D4090D96-C12D-43D4-B51B-7F22572CF0E0}" type="pres">
      <dgm:prSet presAssocID="{8B5F38A2-0EA1-4C97-8A0F-933CD64DDC6C}" presName="rootComposite" presStyleCnt="0"/>
      <dgm:spPr/>
    </dgm:pt>
    <dgm:pt modelId="{355205BD-EB8C-419C-BBF5-8CFACC2BC0C7}" type="pres">
      <dgm:prSet presAssocID="{8B5F38A2-0EA1-4C97-8A0F-933CD64DDC6C}" presName="rootText" presStyleLbl="node3" presStyleIdx="0" presStyleCnt="2" custScaleX="164778" custLinFactNeighborX="-3160" custLinFactNeighborY="7984">
        <dgm:presLayoutVars>
          <dgm:chPref val="3"/>
        </dgm:presLayoutVars>
      </dgm:prSet>
      <dgm:spPr/>
    </dgm:pt>
    <dgm:pt modelId="{A04B30B7-A1CE-4493-A756-2CB788A7AED6}" type="pres">
      <dgm:prSet presAssocID="{8B5F38A2-0EA1-4C97-8A0F-933CD64DDC6C}" presName="rootConnector" presStyleLbl="node3" presStyleIdx="0" presStyleCnt="2"/>
      <dgm:spPr/>
    </dgm:pt>
    <dgm:pt modelId="{8EBE1146-B4BB-44AE-9875-8B3D2DD60038}" type="pres">
      <dgm:prSet presAssocID="{8B5F38A2-0EA1-4C97-8A0F-933CD64DDC6C}" presName="hierChild4" presStyleCnt="0"/>
      <dgm:spPr/>
    </dgm:pt>
    <dgm:pt modelId="{82BCF6EA-01E1-452D-A873-0BDDC5931A4F}" type="pres">
      <dgm:prSet presAssocID="{8B5F38A2-0EA1-4C97-8A0F-933CD64DDC6C}" presName="hierChild5" presStyleCnt="0"/>
      <dgm:spPr/>
    </dgm:pt>
    <dgm:pt modelId="{7EED6BBC-5CEA-410C-8A51-B4CE65C3F15A}" type="pres">
      <dgm:prSet presAssocID="{93EC8F01-051D-4007-8016-F0EF0E08BCF0}" presName="hierChild5" presStyleCnt="0"/>
      <dgm:spPr/>
    </dgm:pt>
    <dgm:pt modelId="{B4A73149-58E2-479C-B73E-AEBC55190B04}" type="pres">
      <dgm:prSet presAssocID="{FFAE1FD2-B3EF-43DA-9593-41EDA46CBB1F}" presName="Name37" presStyleLbl="parChTrans1D2" presStyleIdx="1" presStyleCnt="2"/>
      <dgm:spPr/>
    </dgm:pt>
    <dgm:pt modelId="{96C4D9A8-9F69-4EA6-B133-D205597054B1}" type="pres">
      <dgm:prSet presAssocID="{DADB9D4C-6844-4A8E-AB89-062C8808E84A}" presName="hierRoot2" presStyleCnt="0">
        <dgm:presLayoutVars>
          <dgm:hierBranch val="init"/>
        </dgm:presLayoutVars>
      </dgm:prSet>
      <dgm:spPr/>
    </dgm:pt>
    <dgm:pt modelId="{E181D423-AC81-404A-9CEB-7CAFF6176301}" type="pres">
      <dgm:prSet presAssocID="{DADB9D4C-6844-4A8E-AB89-062C8808E84A}" presName="rootComposite" presStyleCnt="0"/>
      <dgm:spPr/>
    </dgm:pt>
    <dgm:pt modelId="{F8FDBF96-107A-4C03-8E60-AF75E56ED2B8}" type="pres">
      <dgm:prSet presAssocID="{DADB9D4C-6844-4A8E-AB89-062C8808E84A}" presName="rootText" presStyleLbl="node2" presStyleIdx="1" presStyleCnt="2" custScaleX="159762" custScaleY="87187">
        <dgm:presLayoutVars>
          <dgm:chPref val="3"/>
        </dgm:presLayoutVars>
      </dgm:prSet>
      <dgm:spPr/>
    </dgm:pt>
    <dgm:pt modelId="{F2AD8779-F501-44BB-AE72-69DC1FA7A705}" type="pres">
      <dgm:prSet presAssocID="{DADB9D4C-6844-4A8E-AB89-062C8808E84A}" presName="rootConnector" presStyleLbl="node2" presStyleIdx="1" presStyleCnt="2"/>
      <dgm:spPr/>
    </dgm:pt>
    <dgm:pt modelId="{7BB0C8FF-DF30-4A77-9B2A-C439291E67EC}" type="pres">
      <dgm:prSet presAssocID="{DADB9D4C-6844-4A8E-AB89-062C8808E84A}" presName="hierChild4" presStyleCnt="0"/>
      <dgm:spPr/>
    </dgm:pt>
    <dgm:pt modelId="{D109C437-83B3-4940-A9F5-14C4C5E02978}" type="pres">
      <dgm:prSet presAssocID="{F33B2D32-7CC2-4708-89CA-5FC29E33B0D3}" presName="Name37" presStyleLbl="parChTrans1D3" presStyleIdx="1" presStyleCnt="2"/>
      <dgm:spPr/>
    </dgm:pt>
    <dgm:pt modelId="{9320DAD8-5E67-4611-827F-ED66E0FB65FF}" type="pres">
      <dgm:prSet presAssocID="{7B3781D8-DBEE-427F-8F5D-BBE0D1F866D1}" presName="hierRoot2" presStyleCnt="0">
        <dgm:presLayoutVars>
          <dgm:hierBranch val="init"/>
        </dgm:presLayoutVars>
      </dgm:prSet>
      <dgm:spPr/>
    </dgm:pt>
    <dgm:pt modelId="{BA7BD90D-6D4D-4BD1-8299-A0C59CE499B9}" type="pres">
      <dgm:prSet presAssocID="{7B3781D8-DBEE-427F-8F5D-BBE0D1F866D1}" presName="rootComposite" presStyleCnt="0"/>
      <dgm:spPr/>
    </dgm:pt>
    <dgm:pt modelId="{BC6BACEB-AAE6-4B22-B8C3-373AACA71B76}" type="pres">
      <dgm:prSet presAssocID="{7B3781D8-DBEE-427F-8F5D-BBE0D1F866D1}" presName="rootText" presStyleLbl="node3" presStyleIdx="1" presStyleCnt="2" custScaleX="159143">
        <dgm:presLayoutVars>
          <dgm:chPref val="3"/>
        </dgm:presLayoutVars>
      </dgm:prSet>
      <dgm:spPr/>
    </dgm:pt>
    <dgm:pt modelId="{A5A0DE5A-D948-49E3-AA33-8495963B7CC6}" type="pres">
      <dgm:prSet presAssocID="{7B3781D8-DBEE-427F-8F5D-BBE0D1F866D1}" presName="rootConnector" presStyleLbl="node3" presStyleIdx="1" presStyleCnt="2"/>
      <dgm:spPr/>
    </dgm:pt>
    <dgm:pt modelId="{66B8DABF-6BF0-4778-ACBF-AAC906CA3C9D}" type="pres">
      <dgm:prSet presAssocID="{7B3781D8-DBEE-427F-8F5D-BBE0D1F866D1}" presName="hierChild4" presStyleCnt="0"/>
      <dgm:spPr/>
    </dgm:pt>
    <dgm:pt modelId="{1E8BD295-64C6-4F50-A224-083C4DA317D0}" type="pres">
      <dgm:prSet presAssocID="{7B3781D8-DBEE-427F-8F5D-BBE0D1F866D1}" presName="hierChild5" presStyleCnt="0"/>
      <dgm:spPr/>
    </dgm:pt>
    <dgm:pt modelId="{FD2C8D54-CB73-4BB0-8E97-79441F5964B2}" type="pres">
      <dgm:prSet presAssocID="{DADB9D4C-6844-4A8E-AB89-062C8808E84A}" presName="hierChild5" presStyleCnt="0"/>
      <dgm:spPr/>
    </dgm:pt>
    <dgm:pt modelId="{E9F787BB-B316-4A9A-9E65-89981014834E}" type="pres">
      <dgm:prSet presAssocID="{96E5F2A3-444E-4337-914D-11C62A789DC6}" presName="hierChild3" presStyleCnt="0"/>
      <dgm:spPr/>
    </dgm:pt>
  </dgm:ptLst>
  <dgm:cxnLst>
    <dgm:cxn modelId="{EF221019-EDE1-4644-9F8C-F9B2A0C85534}" type="presOf" srcId="{96E5F2A3-444E-4337-914D-11C62A789DC6}" destId="{C7E6B056-EC16-4726-A8D1-F9723BFC8BE6}" srcOrd="0" destOrd="0" presId="urn:microsoft.com/office/officeart/2005/8/layout/orgChart1"/>
    <dgm:cxn modelId="{8595213B-9517-4BCF-A311-7317A53D461B}" type="presOf" srcId="{DADB9D4C-6844-4A8E-AB89-062C8808E84A}" destId="{F2AD8779-F501-44BB-AE72-69DC1FA7A705}" srcOrd="1" destOrd="0" presId="urn:microsoft.com/office/officeart/2005/8/layout/orgChart1"/>
    <dgm:cxn modelId="{EF845961-A2DD-493C-9573-DA5CA5A5F591}" type="presOf" srcId="{DB645654-2D70-4D37-9BBF-5EC17289FC86}" destId="{97B3E21F-EF8D-44BD-B9F7-77593F0D2F49}" srcOrd="0" destOrd="0" presId="urn:microsoft.com/office/officeart/2005/8/layout/orgChart1"/>
    <dgm:cxn modelId="{7A29454B-9AD2-4839-8AB0-F22690B812D1}" type="presOf" srcId="{59405EAB-30AA-4315-8687-1392BB29EFFB}" destId="{9BD4DE8F-7A6F-420F-A6CB-D762696BACA9}" srcOrd="0" destOrd="0" presId="urn:microsoft.com/office/officeart/2005/8/layout/orgChart1"/>
    <dgm:cxn modelId="{3FE5A255-D927-4191-BBB0-563D49896914}" srcId="{4C80E286-A646-4DD2-A938-B33733C3237C}" destId="{96E5F2A3-444E-4337-914D-11C62A789DC6}" srcOrd="0" destOrd="0" parTransId="{9B41B2EF-4816-405A-9A0E-57F420957983}" sibTransId="{97407F07-39E1-455B-924C-D9CD728637FE}"/>
    <dgm:cxn modelId="{D2EDEF79-AC13-425B-8640-0710C90DBCBF}" type="presOf" srcId="{93EC8F01-051D-4007-8016-F0EF0E08BCF0}" destId="{A795D49F-4992-4307-86DD-638ECF039BB8}" srcOrd="1" destOrd="0" presId="urn:microsoft.com/office/officeart/2005/8/layout/orgChart1"/>
    <dgm:cxn modelId="{19ED6C7F-928C-4C16-BBBD-2999E3736C1C}" type="presOf" srcId="{8B5F38A2-0EA1-4C97-8A0F-933CD64DDC6C}" destId="{355205BD-EB8C-419C-BBF5-8CFACC2BC0C7}" srcOrd="0" destOrd="0" presId="urn:microsoft.com/office/officeart/2005/8/layout/orgChart1"/>
    <dgm:cxn modelId="{3A37FC8D-9422-4FC3-B5E4-0E820C68250A}" srcId="{DADB9D4C-6844-4A8E-AB89-062C8808E84A}" destId="{7B3781D8-DBEE-427F-8F5D-BBE0D1F866D1}" srcOrd="0" destOrd="0" parTransId="{F33B2D32-7CC2-4708-89CA-5FC29E33B0D3}" sibTransId="{9DC4AF2A-10C0-43D8-94BE-BD3C20CDC5F6}"/>
    <dgm:cxn modelId="{DE8BCD94-0E85-42C7-B824-14A9B64CA682}" type="presOf" srcId="{93EC8F01-051D-4007-8016-F0EF0E08BCF0}" destId="{BE8E8791-0EE1-45DE-A8F7-3E3A7834AF95}" srcOrd="0" destOrd="0" presId="urn:microsoft.com/office/officeart/2005/8/layout/orgChart1"/>
    <dgm:cxn modelId="{C82C4E9F-D83B-4D82-A7A6-BF0B0742C8E8}" srcId="{96E5F2A3-444E-4337-914D-11C62A789DC6}" destId="{DADB9D4C-6844-4A8E-AB89-062C8808E84A}" srcOrd="1" destOrd="0" parTransId="{FFAE1FD2-B3EF-43DA-9593-41EDA46CBB1F}" sibTransId="{8A52B0E9-B6FC-4CB2-8087-A34D169FA8FD}"/>
    <dgm:cxn modelId="{321055B5-A306-492A-8A14-863541A89D8F}" type="presOf" srcId="{7B3781D8-DBEE-427F-8F5D-BBE0D1F866D1}" destId="{BC6BACEB-AAE6-4B22-B8C3-373AACA71B76}" srcOrd="0" destOrd="0" presId="urn:microsoft.com/office/officeart/2005/8/layout/orgChart1"/>
    <dgm:cxn modelId="{BF75A4BF-8AA1-499B-BCA8-E60FD035F0CE}" srcId="{96E5F2A3-444E-4337-914D-11C62A789DC6}" destId="{93EC8F01-051D-4007-8016-F0EF0E08BCF0}" srcOrd="0" destOrd="0" parTransId="{DB645654-2D70-4D37-9BBF-5EC17289FC86}" sibTransId="{62CD6DE0-687F-4133-88B5-75D89B02BA2C}"/>
    <dgm:cxn modelId="{6D41BFC2-BAA2-4942-B089-163BB2C94D4B}" type="presOf" srcId="{7B3781D8-DBEE-427F-8F5D-BBE0D1F866D1}" destId="{A5A0DE5A-D948-49E3-AA33-8495963B7CC6}" srcOrd="1" destOrd="0" presId="urn:microsoft.com/office/officeart/2005/8/layout/orgChart1"/>
    <dgm:cxn modelId="{4EA873C7-9E9D-471C-BB51-9B70B92616B3}" type="presOf" srcId="{FFAE1FD2-B3EF-43DA-9593-41EDA46CBB1F}" destId="{B4A73149-58E2-479C-B73E-AEBC55190B04}" srcOrd="0" destOrd="0" presId="urn:microsoft.com/office/officeart/2005/8/layout/orgChart1"/>
    <dgm:cxn modelId="{C4876FCC-1D71-4418-A02C-3A9B66874E43}" srcId="{93EC8F01-051D-4007-8016-F0EF0E08BCF0}" destId="{8B5F38A2-0EA1-4C97-8A0F-933CD64DDC6C}" srcOrd="0" destOrd="0" parTransId="{59405EAB-30AA-4315-8687-1392BB29EFFB}" sibTransId="{1CB10102-B7D5-4F1D-B112-07D615EE4D37}"/>
    <dgm:cxn modelId="{45570CD3-E60D-45CC-B378-2F43A9EC7682}" type="presOf" srcId="{4C80E286-A646-4DD2-A938-B33733C3237C}" destId="{04432FBC-81AA-47C0-A9D1-5C94223F7C4D}" srcOrd="0" destOrd="0" presId="urn:microsoft.com/office/officeart/2005/8/layout/orgChart1"/>
    <dgm:cxn modelId="{4935A6DD-E012-4A9B-AB85-C30E7773F54E}" type="presOf" srcId="{DADB9D4C-6844-4A8E-AB89-062C8808E84A}" destId="{F8FDBF96-107A-4C03-8E60-AF75E56ED2B8}" srcOrd="0" destOrd="0" presId="urn:microsoft.com/office/officeart/2005/8/layout/orgChart1"/>
    <dgm:cxn modelId="{2D5660DF-BC5B-4553-AD15-08AF055C329E}" type="presOf" srcId="{F33B2D32-7CC2-4708-89CA-5FC29E33B0D3}" destId="{D109C437-83B3-4940-A9F5-14C4C5E02978}" srcOrd="0" destOrd="0" presId="urn:microsoft.com/office/officeart/2005/8/layout/orgChart1"/>
    <dgm:cxn modelId="{C28790E9-D87F-4754-A7FF-E2090FA6B4DB}" type="presOf" srcId="{96E5F2A3-444E-4337-914D-11C62A789DC6}" destId="{1B57BE2B-C9AC-4A34-AE1A-2B897F8FB478}" srcOrd="1" destOrd="0" presId="urn:microsoft.com/office/officeart/2005/8/layout/orgChart1"/>
    <dgm:cxn modelId="{8224C8EC-DD0D-4B09-8D23-C96307EA4355}" type="presOf" srcId="{8B5F38A2-0EA1-4C97-8A0F-933CD64DDC6C}" destId="{A04B30B7-A1CE-4493-A756-2CB788A7AED6}" srcOrd="1" destOrd="0" presId="urn:microsoft.com/office/officeart/2005/8/layout/orgChart1"/>
    <dgm:cxn modelId="{BA0C54EA-C333-4D5F-B22B-2045BE8294C4}" type="presParOf" srcId="{04432FBC-81AA-47C0-A9D1-5C94223F7C4D}" destId="{ABDAEEC4-23C6-467D-9DFD-B16F62FCC3E8}" srcOrd="0" destOrd="0" presId="urn:microsoft.com/office/officeart/2005/8/layout/orgChart1"/>
    <dgm:cxn modelId="{F807180E-BE9F-4149-9098-6D1EFC0E1120}" type="presParOf" srcId="{ABDAEEC4-23C6-467D-9DFD-B16F62FCC3E8}" destId="{52A6F6BA-2DA7-4EE8-B24E-620911120700}" srcOrd="0" destOrd="0" presId="urn:microsoft.com/office/officeart/2005/8/layout/orgChart1"/>
    <dgm:cxn modelId="{3FA23849-83FC-4069-92A4-D620DCEF0F87}" type="presParOf" srcId="{52A6F6BA-2DA7-4EE8-B24E-620911120700}" destId="{C7E6B056-EC16-4726-A8D1-F9723BFC8BE6}" srcOrd="0" destOrd="0" presId="urn:microsoft.com/office/officeart/2005/8/layout/orgChart1"/>
    <dgm:cxn modelId="{F8386B43-C971-44E9-8C53-0B292DB6D0C2}" type="presParOf" srcId="{52A6F6BA-2DA7-4EE8-B24E-620911120700}" destId="{1B57BE2B-C9AC-4A34-AE1A-2B897F8FB478}" srcOrd="1" destOrd="0" presId="urn:microsoft.com/office/officeart/2005/8/layout/orgChart1"/>
    <dgm:cxn modelId="{24425EB5-83AF-423E-B967-1F5CF9262988}" type="presParOf" srcId="{ABDAEEC4-23C6-467D-9DFD-B16F62FCC3E8}" destId="{79637078-3E94-408D-9097-BB8E68FB1E35}" srcOrd="1" destOrd="0" presId="urn:microsoft.com/office/officeart/2005/8/layout/orgChart1"/>
    <dgm:cxn modelId="{ED2CEC08-6812-4157-A2FA-317B80DEE13B}" type="presParOf" srcId="{79637078-3E94-408D-9097-BB8E68FB1E35}" destId="{97B3E21F-EF8D-44BD-B9F7-77593F0D2F49}" srcOrd="0" destOrd="0" presId="urn:microsoft.com/office/officeart/2005/8/layout/orgChart1"/>
    <dgm:cxn modelId="{B942BA3F-0382-4D82-B772-666C9D6C68F7}" type="presParOf" srcId="{79637078-3E94-408D-9097-BB8E68FB1E35}" destId="{39DF904F-789E-4B2A-8512-B46688527DBB}" srcOrd="1" destOrd="0" presId="urn:microsoft.com/office/officeart/2005/8/layout/orgChart1"/>
    <dgm:cxn modelId="{0C6181FA-08E1-491E-B639-8F73834D0E28}" type="presParOf" srcId="{39DF904F-789E-4B2A-8512-B46688527DBB}" destId="{5D30425D-D524-453B-86FD-7DC11D6D1A49}" srcOrd="0" destOrd="0" presId="urn:microsoft.com/office/officeart/2005/8/layout/orgChart1"/>
    <dgm:cxn modelId="{D955A141-51CF-45DC-924F-E5C3443DE94A}" type="presParOf" srcId="{5D30425D-D524-453B-86FD-7DC11D6D1A49}" destId="{BE8E8791-0EE1-45DE-A8F7-3E3A7834AF95}" srcOrd="0" destOrd="0" presId="urn:microsoft.com/office/officeart/2005/8/layout/orgChart1"/>
    <dgm:cxn modelId="{63F4ED59-3373-412B-8433-EEC32AA05E2F}" type="presParOf" srcId="{5D30425D-D524-453B-86FD-7DC11D6D1A49}" destId="{A795D49F-4992-4307-86DD-638ECF039BB8}" srcOrd="1" destOrd="0" presId="urn:microsoft.com/office/officeart/2005/8/layout/orgChart1"/>
    <dgm:cxn modelId="{CC17C4DD-9B81-49AA-B49C-BDF13704A3F2}" type="presParOf" srcId="{39DF904F-789E-4B2A-8512-B46688527DBB}" destId="{6BBDAA10-6E2F-4F6C-9735-7CE69E514C81}" srcOrd="1" destOrd="0" presId="urn:microsoft.com/office/officeart/2005/8/layout/orgChart1"/>
    <dgm:cxn modelId="{A325CEA8-0B94-4523-842B-FF8A187166D8}" type="presParOf" srcId="{6BBDAA10-6E2F-4F6C-9735-7CE69E514C81}" destId="{9BD4DE8F-7A6F-420F-A6CB-D762696BACA9}" srcOrd="0" destOrd="0" presId="urn:microsoft.com/office/officeart/2005/8/layout/orgChart1"/>
    <dgm:cxn modelId="{90486AF7-60A9-4B0B-903A-ED35FE59182B}" type="presParOf" srcId="{6BBDAA10-6E2F-4F6C-9735-7CE69E514C81}" destId="{EA457730-17F6-4BBD-B6AB-CBBCE9E509F2}" srcOrd="1" destOrd="0" presId="urn:microsoft.com/office/officeart/2005/8/layout/orgChart1"/>
    <dgm:cxn modelId="{2B667792-CD5C-41EF-B241-32DC8865F1BF}" type="presParOf" srcId="{EA457730-17F6-4BBD-B6AB-CBBCE9E509F2}" destId="{D4090D96-C12D-43D4-B51B-7F22572CF0E0}" srcOrd="0" destOrd="0" presId="urn:microsoft.com/office/officeart/2005/8/layout/orgChart1"/>
    <dgm:cxn modelId="{F9CF1D65-A698-40AA-BA95-A1A5900D38A4}" type="presParOf" srcId="{D4090D96-C12D-43D4-B51B-7F22572CF0E0}" destId="{355205BD-EB8C-419C-BBF5-8CFACC2BC0C7}" srcOrd="0" destOrd="0" presId="urn:microsoft.com/office/officeart/2005/8/layout/orgChart1"/>
    <dgm:cxn modelId="{5A42941B-9400-43DF-A304-4FB402A27596}" type="presParOf" srcId="{D4090D96-C12D-43D4-B51B-7F22572CF0E0}" destId="{A04B30B7-A1CE-4493-A756-2CB788A7AED6}" srcOrd="1" destOrd="0" presId="urn:microsoft.com/office/officeart/2005/8/layout/orgChart1"/>
    <dgm:cxn modelId="{8A28F7CD-A6AA-41CF-ADCB-E1438092EFA8}" type="presParOf" srcId="{EA457730-17F6-4BBD-B6AB-CBBCE9E509F2}" destId="{8EBE1146-B4BB-44AE-9875-8B3D2DD60038}" srcOrd="1" destOrd="0" presId="urn:microsoft.com/office/officeart/2005/8/layout/orgChart1"/>
    <dgm:cxn modelId="{9F0F9FF4-5863-4643-9C79-EDA9172A45E7}" type="presParOf" srcId="{EA457730-17F6-4BBD-B6AB-CBBCE9E509F2}" destId="{82BCF6EA-01E1-452D-A873-0BDDC5931A4F}" srcOrd="2" destOrd="0" presId="urn:microsoft.com/office/officeart/2005/8/layout/orgChart1"/>
    <dgm:cxn modelId="{67854DC8-199F-45FE-9E01-5B77623ED88A}" type="presParOf" srcId="{39DF904F-789E-4B2A-8512-B46688527DBB}" destId="{7EED6BBC-5CEA-410C-8A51-B4CE65C3F15A}" srcOrd="2" destOrd="0" presId="urn:microsoft.com/office/officeart/2005/8/layout/orgChart1"/>
    <dgm:cxn modelId="{B8D795D7-6022-4C04-8298-E35D9C7B9AB1}" type="presParOf" srcId="{79637078-3E94-408D-9097-BB8E68FB1E35}" destId="{B4A73149-58E2-479C-B73E-AEBC55190B04}" srcOrd="2" destOrd="0" presId="urn:microsoft.com/office/officeart/2005/8/layout/orgChart1"/>
    <dgm:cxn modelId="{446C8F94-FF6C-4753-9B7C-335E5A9AF136}" type="presParOf" srcId="{79637078-3E94-408D-9097-BB8E68FB1E35}" destId="{96C4D9A8-9F69-4EA6-B133-D205597054B1}" srcOrd="3" destOrd="0" presId="urn:microsoft.com/office/officeart/2005/8/layout/orgChart1"/>
    <dgm:cxn modelId="{344A50F8-25E5-4A96-BBD4-CF8C2D3399AC}" type="presParOf" srcId="{96C4D9A8-9F69-4EA6-B133-D205597054B1}" destId="{E181D423-AC81-404A-9CEB-7CAFF6176301}" srcOrd="0" destOrd="0" presId="urn:microsoft.com/office/officeart/2005/8/layout/orgChart1"/>
    <dgm:cxn modelId="{C8B538EA-DD93-49CD-A67C-E81711237A24}" type="presParOf" srcId="{E181D423-AC81-404A-9CEB-7CAFF6176301}" destId="{F8FDBF96-107A-4C03-8E60-AF75E56ED2B8}" srcOrd="0" destOrd="0" presId="urn:microsoft.com/office/officeart/2005/8/layout/orgChart1"/>
    <dgm:cxn modelId="{BCA40B58-17DE-4421-B686-F1B25D6A5822}" type="presParOf" srcId="{E181D423-AC81-404A-9CEB-7CAFF6176301}" destId="{F2AD8779-F501-44BB-AE72-69DC1FA7A705}" srcOrd="1" destOrd="0" presId="urn:microsoft.com/office/officeart/2005/8/layout/orgChart1"/>
    <dgm:cxn modelId="{ACC97D8E-0C04-4C90-8D04-47EA317AC113}" type="presParOf" srcId="{96C4D9A8-9F69-4EA6-B133-D205597054B1}" destId="{7BB0C8FF-DF30-4A77-9B2A-C439291E67EC}" srcOrd="1" destOrd="0" presId="urn:microsoft.com/office/officeart/2005/8/layout/orgChart1"/>
    <dgm:cxn modelId="{1D999657-B991-4C72-A63A-8C79788A54A8}" type="presParOf" srcId="{7BB0C8FF-DF30-4A77-9B2A-C439291E67EC}" destId="{D109C437-83B3-4940-A9F5-14C4C5E02978}" srcOrd="0" destOrd="0" presId="urn:microsoft.com/office/officeart/2005/8/layout/orgChart1"/>
    <dgm:cxn modelId="{FB5FFC77-3FD0-44AC-A930-395F1AED5985}" type="presParOf" srcId="{7BB0C8FF-DF30-4A77-9B2A-C439291E67EC}" destId="{9320DAD8-5E67-4611-827F-ED66E0FB65FF}" srcOrd="1" destOrd="0" presId="urn:microsoft.com/office/officeart/2005/8/layout/orgChart1"/>
    <dgm:cxn modelId="{EA0D6EA0-64B3-4A46-9B70-8F88D4BBFD12}" type="presParOf" srcId="{9320DAD8-5E67-4611-827F-ED66E0FB65FF}" destId="{BA7BD90D-6D4D-4BD1-8299-A0C59CE499B9}" srcOrd="0" destOrd="0" presId="urn:microsoft.com/office/officeart/2005/8/layout/orgChart1"/>
    <dgm:cxn modelId="{F122FC7B-EF69-4E1D-95F9-11B6E507D426}" type="presParOf" srcId="{BA7BD90D-6D4D-4BD1-8299-A0C59CE499B9}" destId="{BC6BACEB-AAE6-4B22-B8C3-373AACA71B76}" srcOrd="0" destOrd="0" presId="urn:microsoft.com/office/officeart/2005/8/layout/orgChart1"/>
    <dgm:cxn modelId="{BC7CEA2C-1CCF-4F9D-B66C-2CFD0A0B640F}" type="presParOf" srcId="{BA7BD90D-6D4D-4BD1-8299-A0C59CE499B9}" destId="{A5A0DE5A-D948-49E3-AA33-8495963B7CC6}" srcOrd="1" destOrd="0" presId="urn:microsoft.com/office/officeart/2005/8/layout/orgChart1"/>
    <dgm:cxn modelId="{75978C33-228F-43A4-8748-2D187AB2D0E7}" type="presParOf" srcId="{9320DAD8-5E67-4611-827F-ED66E0FB65FF}" destId="{66B8DABF-6BF0-4778-ACBF-AAC906CA3C9D}" srcOrd="1" destOrd="0" presId="urn:microsoft.com/office/officeart/2005/8/layout/orgChart1"/>
    <dgm:cxn modelId="{FF1D8574-BB72-4402-A285-5DA3A96F71F9}" type="presParOf" srcId="{9320DAD8-5E67-4611-827F-ED66E0FB65FF}" destId="{1E8BD295-64C6-4F50-A224-083C4DA317D0}" srcOrd="2" destOrd="0" presId="urn:microsoft.com/office/officeart/2005/8/layout/orgChart1"/>
    <dgm:cxn modelId="{F2108540-BB8F-470A-8CD5-396DCF816847}" type="presParOf" srcId="{96C4D9A8-9F69-4EA6-B133-D205597054B1}" destId="{FD2C8D54-CB73-4BB0-8E97-79441F5964B2}" srcOrd="2" destOrd="0" presId="urn:microsoft.com/office/officeart/2005/8/layout/orgChart1"/>
    <dgm:cxn modelId="{C5F6A768-596D-491A-A171-3D758E195892}" type="presParOf" srcId="{ABDAEEC4-23C6-467D-9DFD-B16F62FCC3E8}" destId="{E9F787BB-B316-4A9A-9E65-89981014834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09C437-83B3-4940-A9F5-14C4C5E02978}">
      <dsp:nvSpPr>
        <dsp:cNvPr id="0" name=""/>
        <dsp:cNvSpPr/>
      </dsp:nvSpPr>
      <dsp:spPr>
        <a:xfrm>
          <a:off x="5510550" y="2528810"/>
          <a:ext cx="563706" cy="1082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2046"/>
              </a:lnTo>
              <a:lnTo>
                <a:pt x="563706" y="10820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A73149-58E2-479C-B73E-AEBC55190B04}">
      <dsp:nvSpPr>
        <dsp:cNvPr id="0" name=""/>
        <dsp:cNvSpPr/>
      </dsp:nvSpPr>
      <dsp:spPr>
        <a:xfrm>
          <a:off x="4801582" y="1007679"/>
          <a:ext cx="2212185" cy="4956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702"/>
              </a:lnTo>
              <a:lnTo>
                <a:pt x="2212185" y="248702"/>
              </a:lnTo>
              <a:lnTo>
                <a:pt x="2212185" y="4956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D4DE8F-7A6F-420F-A6CB-D762696BACA9}">
      <dsp:nvSpPr>
        <dsp:cNvPr id="0" name=""/>
        <dsp:cNvSpPr/>
      </dsp:nvSpPr>
      <dsp:spPr>
        <a:xfrm>
          <a:off x="1131129" y="2569598"/>
          <a:ext cx="478126" cy="11936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3670"/>
              </a:lnTo>
              <a:lnTo>
                <a:pt x="478126" y="119367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B3E21F-EF8D-44BD-B9F7-77593F0D2F49}">
      <dsp:nvSpPr>
        <dsp:cNvPr id="0" name=""/>
        <dsp:cNvSpPr/>
      </dsp:nvSpPr>
      <dsp:spPr>
        <a:xfrm>
          <a:off x="2708292" y="1007679"/>
          <a:ext cx="2093289" cy="385781"/>
        </a:xfrm>
        <a:custGeom>
          <a:avLst/>
          <a:gdLst/>
          <a:ahLst/>
          <a:cxnLst/>
          <a:rect l="0" t="0" r="0" b="0"/>
          <a:pathLst>
            <a:path>
              <a:moveTo>
                <a:pt x="2093289" y="0"/>
              </a:moveTo>
              <a:lnTo>
                <a:pt x="2093289" y="138792"/>
              </a:lnTo>
              <a:lnTo>
                <a:pt x="0" y="138792"/>
              </a:lnTo>
              <a:lnTo>
                <a:pt x="0" y="38578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E6B056-EC16-4726-A8D1-F9723BFC8BE6}">
      <dsp:nvSpPr>
        <dsp:cNvPr id="0" name=""/>
        <dsp:cNvSpPr/>
      </dsp:nvSpPr>
      <dsp:spPr>
        <a:xfrm>
          <a:off x="2618576" y="0"/>
          <a:ext cx="4366010" cy="10076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Договора ГПХ</a:t>
          </a:r>
        </a:p>
      </dsp:txBody>
      <dsp:txXfrm>
        <a:off x="2618576" y="0"/>
        <a:ext cx="4366010" cy="1007679"/>
      </dsp:txXfrm>
    </dsp:sp>
    <dsp:sp modelId="{BE8E8791-0EE1-45DE-A8F7-3E3A7834AF95}">
      <dsp:nvSpPr>
        <dsp:cNvPr id="0" name=""/>
        <dsp:cNvSpPr/>
      </dsp:nvSpPr>
      <dsp:spPr>
        <a:xfrm>
          <a:off x="736839" y="1393461"/>
          <a:ext cx="3942906" cy="11761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Объект договора – трудовой вклад</a:t>
          </a:r>
        </a:p>
      </dsp:txBody>
      <dsp:txXfrm>
        <a:off x="736839" y="1393461"/>
        <a:ext cx="3942906" cy="1176137"/>
      </dsp:txXfrm>
    </dsp:sp>
    <dsp:sp modelId="{355205BD-EB8C-419C-BBF5-8CFACC2BC0C7}">
      <dsp:nvSpPr>
        <dsp:cNvPr id="0" name=""/>
        <dsp:cNvSpPr/>
      </dsp:nvSpPr>
      <dsp:spPr>
        <a:xfrm>
          <a:off x="1609256" y="3175200"/>
          <a:ext cx="3876031" cy="11761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800" kern="1200" dirty="0"/>
            <a:t>Договор подряда;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800" kern="1200" dirty="0"/>
            <a:t>Договор возмездного оказания услуг;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800" kern="1200" dirty="0"/>
            <a:t>Авторские договора.</a:t>
          </a:r>
        </a:p>
      </dsp:txBody>
      <dsp:txXfrm>
        <a:off x="1609256" y="3175200"/>
        <a:ext cx="3876031" cy="1176137"/>
      </dsp:txXfrm>
    </dsp:sp>
    <dsp:sp modelId="{F8FDBF96-107A-4C03-8E60-AF75E56ED2B8}">
      <dsp:nvSpPr>
        <dsp:cNvPr id="0" name=""/>
        <dsp:cNvSpPr/>
      </dsp:nvSpPr>
      <dsp:spPr>
        <a:xfrm>
          <a:off x="5134746" y="1503371"/>
          <a:ext cx="3758041" cy="10254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Объект договора – предоставление благ</a:t>
          </a:r>
        </a:p>
      </dsp:txBody>
      <dsp:txXfrm>
        <a:off x="5134746" y="1503371"/>
        <a:ext cx="3758041" cy="1025439"/>
      </dsp:txXfrm>
    </dsp:sp>
    <dsp:sp modelId="{BC6BACEB-AAE6-4B22-B8C3-373AACA71B76}">
      <dsp:nvSpPr>
        <dsp:cNvPr id="0" name=""/>
        <dsp:cNvSpPr/>
      </dsp:nvSpPr>
      <dsp:spPr>
        <a:xfrm>
          <a:off x="6074257" y="3022787"/>
          <a:ext cx="3743481" cy="11761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Договора аренды;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Договор найма.</a:t>
          </a:r>
        </a:p>
      </dsp:txBody>
      <dsp:txXfrm>
        <a:off x="6074257" y="3022787"/>
        <a:ext cx="3743481" cy="11761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F5556-157C-45E7-A15B-0DC8FEA9C7E2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E6A20F-D49D-4854-886D-E80A6E8DC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061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/>
              <a:t>Внимание! </a:t>
            </a:r>
            <a:r>
              <a:rPr lang="ru-RU" sz="1200" dirty="0"/>
              <a:t>Доходы Никитиной по основному месту работы в вузе (НИИ и т.д.) при расчете страховых взносов не учитываются. Налоговая база считается </a:t>
            </a:r>
            <a:br>
              <a:rPr lang="ru-RU" sz="1200" dirty="0"/>
            </a:br>
            <a:r>
              <a:rPr lang="ru-RU" sz="1200" dirty="0"/>
              <a:t>у каждого работодателя отдельно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405E3F-5EBA-4780-84D6-DAEA533B6248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10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9234B3-7FBA-4853-9581-98BC1FC80D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0FC59AA-C0A3-4CFB-AC4C-B262B960A5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430E96-49AD-4970-BFD4-332B1743B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0D16-FE4D-46F4-B30A-F3E4F7FE6370}" type="datetime1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010690-C0E4-47F3-8C3F-E36EB7BB3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 К.Ю. Татаров,2023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C194A5-4A88-4944-B66F-91F7FCB54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5453-E046-4C82-B50E-5E89A6EEA5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982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520C18-DFAD-4CE8-9CAB-E5A27D31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269036B-0785-460C-A557-5529505E42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9D488E-5247-4A7A-92B4-43114F5CD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6184-ACC7-4F99-A7C5-CF81534D0DA8}" type="datetime1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C180127-A99F-4213-A8C1-125816E2A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 К.Ю. Татаров,2023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CE6209-E55A-430A-9555-A88542870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5453-E046-4C82-B50E-5E89A6EEA5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387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E34F90B-CAB9-46A2-BF52-B5230B256F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BB5EAA3-F44B-4869-BEE4-F6033C475C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B91F9F-4C10-401F-B190-CCFB23EA4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6855-DDA7-450B-B7D0-67712631FA33}" type="datetime1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44240D-979C-42F9-96EF-4F8F45187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 К.Ю. Татаров,2023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8637E3-9769-4972-A14B-53708B864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5453-E046-4C82-B50E-5E89A6EEA5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253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Таблица или графи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1" hasCustomPrompt="1"/>
          </p:nvPr>
        </p:nvSpPr>
        <p:spPr bwMode="auto">
          <a:xfrm>
            <a:off x="1005115" y="1496073"/>
            <a:ext cx="10226887" cy="3258808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1500"/>
              </a:spcBef>
              <a:buClr>
                <a:schemeClr val="accent3"/>
              </a:buClr>
              <a:buFont typeface="+mj-lt"/>
              <a:buNone/>
              <a:defRPr sz="1600"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>
              <a:defRPr/>
            </a:pPr>
            <a:r>
              <a:rPr lang="ru-RU"/>
              <a:t>Место под таблицу, схему или скриншот</a:t>
            </a:r>
            <a:endParaRPr/>
          </a:p>
          <a:p>
            <a:pPr lvl="0">
              <a:defRPr/>
            </a:pPr>
            <a:endParaRPr lang="ru-RU"/>
          </a:p>
          <a:p>
            <a:pPr lvl="0">
              <a:defRPr/>
            </a:pPr>
            <a:endParaRPr lang="ru-RU"/>
          </a:p>
          <a:p>
            <a:pPr lvl="0">
              <a:defRPr/>
            </a:pPr>
            <a:endParaRPr lang="ru-RU"/>
          </a:p>
        </p:txBody>
      </p:sp>
      <p:sp>
        <p:nvSpPr>
          <p:cNvPr id="4" name="Текст 4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1005115" y="5016137"/>
            <a:ext cx="10226885" cy="851262"/>
          </a:xfrm>
        </p:spPr>
        <p:txBody>
          <a:bodyPr lIns="36000"/>
          <a:lstStyle>
            <a:lvl1pPr marL="0" indent="0">
              <a:lnSpc>
                <a:spcPct val="100000"/>
              </a:lnSpc>
              <a:spcBef>
                <a:spcPts val="1500"/>
              </a:spcBef>
              <a:buNone/>
              <a:defRPr sz="1600"/>
            </a:lvl1pPr>
            <a:lvl2pPr marL="420075" indent="0">
              <a:buNone/>
              <a:defRPr/>
            </a:lvl2pPr>
            <a:lvl3pPr marL="820125" indent="0">
              <a:buNone/>
              <a:defRPr/>
            </a:lvl3pPr>
            <a:lvl4pPr marL="1220175" indent="0">
              <a:buNone/>
              <a:defRPr/>
            </a:lvl4pPr>
            <a:lvl5pPr marL="1620225" indent="0">
              <a:buNone/>
              <a:defRPr/>
            </a:lvl5pPr>
          </a:lstStyle>
          <a:p>
            <a:pPr lvl="0">
              <a:defRPr/>
            </a:pPr>
            <a:r>
              <a:rPr lang="ru-RU"/>
              <a:t>Подпись</a:t>
            </a:r>
            <a:endParaRPr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 bwMode="auto">
          <a:xfrm>
            <a:off x="1005115" y="576191"/>
            <a:ext cx="10226885" cy="559882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ct val="100000"/>
              </a:lnSpc>
              <a:defRPr sz="3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Заголовок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98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Заголовок+текс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auto">
          <a:xfrm>
            <a:off x="1005115" y="576191"/>
            <a:ext cx="10226885" cy="559882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ct val="100000"/>
              </a:lnSpc>
              <a:defRPr sz="3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Заголовок</a:t>
            </a:r>
            <a:endParaRPr lang="en-US"/>
          </a:p>
        </p:txBody>
      </p:sp>
      <p:sp>
        <p:nvSpPr>
          <p:cNvPr id="4" name="Текст 4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1005115" y="1496072"/>
            <a:ext cx="10226885" cy="4371328"/>
          </a:xfrm>
        </p:spPr>
        <p:txBody>
          <a:bodyPr lIns="36000"/>
          <a:lstStyle>
            <a:lvl1pPr marL="0" indent="0">
              <a:lnSpc>
                <a:spcPct val="100000"/>
              </a:lnSpc>
              <a:spcBef>
                <a:spcPts val="1500"/>
              </a:spcBef>
              <a:buClr>
                <a:schemeClr val="accent3"/>
              </a:buClr>
              <a:buFont typeface="+mj-lt"/>
              <a:buNone/>
              <a:defRPr/>
            </a:lvl1pPr>
            <a:lvl2pPr marL="420075" indent="0">
              <a:buNone/>
              <a:defRPr/>
            </a:lvl2pPr>
            <a:lvl3pPr marL="820125" indent="0">
              <a:buNone/>
              <a:defRPr/>
            </a:lvl3pPr>
            <a:lvl4pPr marL="1220175" indent="0">
              <a:buNone/>
              <a:defRPr/>
            </a:lvl4pPr>
            <a:lvl5pPr marL="1620225" indent="0">
              <a:buNone/>
              <a:defRPr/>
            </a:lvl5pPr>
          </a:lstStyle>
          <a:p>
            <a:pPr lvl="0">
              <a:defRPr/>
            </a:pPr>
            <a:r>
              <a:rPr lang="ru-RU"/>
              <a:t>Текст, или нумерованный/маркированный список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23332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Длинный заголовок+текс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Текст 4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1005115" y="2022546"/>
            <a:ext cx="10226885" cy="3844854"/>
          </a:xfrm>
        </p:spPr>
        <p:txBody>
          <a:bodyPr lIns="36000"/>
          <a:lstStyle>
            <a:lvl1pPr marL="0" indent="0">
              <a:lnSpc>
                <a:spcPct val="100000"/>
              </a:lnSpc>
              <a:spcBef>
                <a:spcPts val="1500"/>
              </a:spcBef>
              <a:buClr>
                <a:schemeClr val="accent3"/>
              </a:buClr>
              <a:buFont typeface="+mj-lt"/>
              <a:buNone/>
              <a:defRPr/>
            </a:lvl1pPr>
            <a:lvl2pPr marL="420075" indent="0">
              <a:buNone/>
              <a:defRPr/>
            </a:lvl2pPr>
            <a:lvl3pPr marL="820125" indent="0">
              <a:buNone/>
              <a:defRPr/>
            </a:lvl3pPr>
            <a:lvl4pPr marL="1220175" indent="0">
              <a:buNone/>
              <a:defRPr/>
            </a:lvl4pPr>
            <a:lvl5pPr marL="1620225" indent="0">
              <a:buNone/>
              <a:defRPr/>
            </a:lvl5pPr>
          </a:lstStyle>
          <a:p>
            <a:pPr lvl="0">
              <a:defRPr/>
            </a:pPr>
            <a:r>
              <a:rPr lang="ru-RU"/>
              <a:t>Текст, нумерованный/маркированный список</a:t>
            </a:r>
            <a:endParaRPr/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 bwMode="auto">
          <a:xfrm>
            <a:off x="1005115" y="576192"/>
            <a:ext cx="10226885" cy="108635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ct val="100000"/>
              </a:lnSpc>
              <a:defRPr sz="3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Длинный</a:t>
            </a:r>
            <a:br>
              <a:rPr lang="ru-RU"/>
            </a:br>
            <a:r>
              <a:rPr lang="ru-RU"/>
              <a:t>заголовок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59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E7134B-9D23-4FCB-9F11-A478E2C22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C5FD3B-E3A9-437F-8C8B-86ABA479F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8245B1-4CB5-435D-BDD8-EA476EA73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6EAF-A913-4E5F-A83F-F692BAFDB547}" type="datetime1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1E4ED4-CB16-461E-A0F1-05ADE405C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 К.Ю. Татаров,2023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6057F4-7C3A-4C8B-9DF2-93734E861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5453-E046-4C82-B50E-5E89A6EEA5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71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2B5831-E49F-479C-9A96-3215A2EC1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CD6F665-2C5D-4D93-B3E3-BDB253650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192436-F0EA-4ADA-A8D7-38F0313DE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228E-AC7A-456D-AE44-827F57086DDD}" type="datetime1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CC5907-4B4E-43B7-8525-45BF715B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 К.Ю. Татаров,2023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4BDC07-17BB-45ED-BE18-0D98251F7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5453-E046-4C82-B50E-5E89A6EEA5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101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EC26CC-6D43-4D4E-8C08-3B5ACF99C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786CA3-95B4-4BE3-8FD3-54A6F290B2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E0956FC-D487-4ABD-92C4-444BEA745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6E6188D-6210-4114-A141-EA0456D3A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8D972-E899-4ADB-92EB-467F7A1738F4}" type="datetime1">
              <a:rPr lang="ru-RU" smtClean="0"/>
              <a:t>27.03.2023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862FEEB-055B-4BCD-AE75-4797EC898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 К.Ю. Татаров,2023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51BE86C-625B-4FEA-8BC7-17F88FD56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5453-E046-4C82-B50E-5E89A6EEA5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718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AB4CFC-76EE-4DEB-9506-12C5E1F0F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6337DA1-961A-49E9-8BE2-28E592FF3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FC5C5B0-2A5C-482D-B94C-9CFBFC23E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3D7356B-282C-4ABA-AF3E-5DE8E37509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F7529A9-0F39-4885-AED6-5A62F00F72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2700C1-76C1-49AB-B40D-DA8AC8403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9FF21-D1F4-40E7-8F0C-8C69A8B52B17}" type="datetime1">
              <a:rPr lang="ru-RU" smtClean="0"/>
              <a:t>27.03.2023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36CA338-01C0-490F-9EE5-2D5C70B76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 К.Ю. Татаров,2023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AB9E0D5-BBC5-48B6-B515-E849A55D0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5453-E046-4C82-B50E-5E89A6EEA5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631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D76AA3-18D7-4F1F-BB46-611C1C589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F24270A-6137-48E0-ABD0-FE9D03D58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DF8D-9AC2-425C-A6EB-24CF1F8ECF86}" type="datetime1">
              <a:rPr lang="ru-RU" smtClean="0"/>
              <a:t>27.03.2023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E198896-0A23-477F-9EE2-DF413E5A7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 К.Ю. Татаров,2023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68A44D9-30D2-48A4-83CD-3B7951296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5453-E046-4C82-B50E-5E89A6EEA5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497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68B1E71-5FFE-4722-B2A3-739F5F2A2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C839-8656-4C82-966E-4D2AE41243B6}" type="datetime1">
              <a:rPr lang="ru-RU" smtClean="0"/>
              <a:t>27.03.2023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F07A1AF-B0F0-488D-9474-8A880C1A6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 К.Ю. Татаров,2023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21A0842-621A-4E5B-BFAF-8FEBD15CA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5453-E046-4C82-B50E-5E89A6EEA5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729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EEFFB6-52A0-47C9-AC31-2D745906F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3DE3DE-F224-4A98-8470-56CE09C79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462569B-A716-4361-A192-2D1FF58E7E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91CE08F-7925-4876-A52B-FC084DDAE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07FB-0886-4376-8985-E752266DB552}" type="datetime1">
              <a:rPr lang="ru-RU" smtClean="0"/>
              <a:t>27.03.2023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6F5B710-7725-457A-B7C8-1063B150B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 К.Ю. Татаров,2023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718D36-6F9E-4736-8990-85300665A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5453-E046-4C82-B50E-5E89A6EEA5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126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C37C91-C41B-40A8-8047-E75B1807F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7D412F7-714E-43B7-8688-A4B879169A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8945B2B-A04C-4A18-B2D7-38F6ABCE3F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28EA7B5-BD3E-4E65-9FF1-021CC92EF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F796B-E329-453C-BADA-75C038047246}" type="datetime1">
              <a:rPr lang="ru-RU" smtClean="0"/>
              <a:t>27.03.2023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3B13FA4-1D0C-4C2B-8C34-3DC559031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 К.Ю. Татаров,2023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6D626E5-D160-4025-BE94-CC503B7A3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5453-E046-4C82-B50E-5E89A6EEA5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574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0B72D8-9CC2-452D-84B8-177A4B448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19B3A66-4958-4EA9-BFE8-815C830DDC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0DDB93-0305-4B79-B6F4-02045BD6E0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A8969-B2BA-48F9-A028-65E1FA0A9550}" type="datetime1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4D387B-032B-4DD1-9F8E-CB60C964D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© К.Ю. Татаров,2023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8FFC6B-9727-4B1E-AAD9-37185F90DC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B5453-E046-4C82-B50E-5E89A6EEA5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696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tatarov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185A4A-FC0B-4DC3-B169-3193CE1EF0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5521" y="230819"/>
            <a:ext cx="10306975" cy="3133818"/>
          </a:xfrm>
        </p:spPr>
        <p:txBody>
          <a:bodyPr>
            <a:noAutofit/>
          </a:bodyPr>
          <a:lstStyle/>
          <a:p>
            <a:br>
              <a:rPr lang="ru-RU" sz="4400" dirty="0">
                <a:solidFill>
                  <a:srgbClr val="FF0000"/>
                </a:solidFill>
              </a:rPr>
            </a:br>
            <a:br>
              <a:rPr lang="ru-RU" sz="4400" dirty="0">
                <a:solidFill>
                  <a:srgbClr val="FF0000"/>
                </a:solidFill>
              </a:rPr>
            </a:br>
            <a:br>
              <a:rPr lang="ru-RU" sz="4400" dirty="0">
                <a:solidFill>
                  <a:srgbClr val="FF0000"/>
                </a:solidFill>
              </a:rPr>
            </a:br>
            <a:br>
              <a:rPr lang="ru-RU" sz="4400" dirty="0">
                <a:solidFill>
                  <a:srgbClr val="FF0000"/>
                </a:solidFill>
              </a:rPr>
            </a:br>
            <a:br>
              <a:rPr lang="ru-RU" sz="4400" dirty="0">
                <a:solidFill>
                  <a:srgbClr val="FF0000"/>
                </a:solidFill>
              </a:rPr>
            </a:br>
            <a:br>
              <a:rPr lang="ru-RU" sz="4400" dirty="0">
                <a:solidFill>
                  <a:srgbClr val="FF0000"/>
                </a:solidFill>
              </a:rPr>
            </a:br>
            <a:br>
              <a:rPr lang="ru-RU" sz="4400" dirty="0">
                <a:solidFill>
                  <a:srgbClr val="FF0000"/>
                </a:solidFill>
              </a:rPr>
            </a:br>
            <a:br>
              <a:rPr lang="ru-RU" sz="4400" dirty="0">
                <a:solidFill>
                  <a:srgbClr val="FF0000"/>
                </a:solidFill>
              </a:rPr>
            </a:br>
            <a:br>
              <a:rPr lang="ru-RU" sz="4400" dirty="0">
                <a:solidFill>
                  <a:srgbClr val="FF0000"/>
                </a:solidFill>
              </a:rPr>
            </a:br>
            <a:br>
              <a:rPr lang="ru-RU" sz="4400" dirty="0">
                <a:solidFill>
                  <a:srgbClr val="FF0000"/>
                </a:solidFill>
              </a:rPr>
            </a:br>
            <a:r>
              <a:rPr lang="ru-RU" sz="3600" dirty="0">
                <a:solidFill>
                  <a:srgbClr val="FF0000"/>
                </a:solidFill>
              </a:rPr>
              <a:t>188-й вебинар Ассоциации «КБА НКО» — «Практические аспекты применения договоров ГПХ в деятельности НКО»</a:t>
            </a:r>
            <a:br>
              <a:rPr lang="ru-RU" sz="3600" dirty="0">
                <a:solidFill>
                  <a:srgbClr val="FF0000"/>
                </a:solidFill>
              </a:rPr>
            </a:br>
            <a:r>
              <a:rPr lang="ru-RU" sz="2800" dirty="0">
                <a:solidFill>
                  <a:srgbClr val="00B050"/>
                </a:solidFill>
              </a:rPr>
              <a:t>Автор и ведущий: Татаров Константин Юрьевич, </a:t>
            </a:r>
            <a:br>
              <a:rPr lang="ru-RU" sz="2800" dirty="0">
                <a:solidFill>
                  <a:srgbClr val="00B050"/>
                </a:solidFill>
              </a:rPr>
            </a:br>
            <a:r>
              <a:rPr lang="ru-RU" sz="2800" dirty="0">
                <a:solidFill>
                  <a:srgbClr val="00B050"/>
                </a:solidFill>
              </a:rPr>
              <a:t>кандидат экономических наук, аттестованный преподаватель ИПБ РФ, судебный эксперт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FE3C0CB-D825-457F-AC1B-1361A7220B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521" y="3781886"/>
            <a:ext cx="10484528" cy="197084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817BA8A4-874F-424E-8A15-2F7724382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315" y="3640505"/>
            <a:ext cx="11043821" cy="2564985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7577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9A439C-5E97-44F2-A9D3-B2C7C2D90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730004"/>
          </a:xfrm>
        </p:spPr>
        <p:txBody>
          <a:bodyPr>
            <a:normAutofit fontScale="90000"/>
          </a:bodyPr>
          <a:lstStyle/>
          <a:p>
            <a:br>
              <a:rPr lang="ru-RU" sz="3600" dirty="0">
                <a:solidFill>
                  <a:srgbClr val="FF0000"/>
                </a:solidFill>
              </a:rPr>
            </a:br>
            <a:r>
              <a:rPr lang="ru-RU" sz="3600" dirty="0">
                <a:solidFill>
                  <a:srgbClr val="FF0000"/>
                </a:solidFill>
              </a:rPr>
              <a:t>ОСНОВНОЕ ИЗМЕНЕНИЕ ПО ДОГОВОРАМ ГПХ</a:t>
            </a:r>
            <a:br>
              <a:rPr lang="ru-RU" sz="3600" dirty="0">
                <a:solidFill>
                  <a:srgbClr val="FF0000"/>
                </a:solidFill>
              </a:rPr>
            </a:br>
            <a:r>
              <a:rPr lang="ru-RU" sz="3100" dirty="0">
                <a:solidFill>
                  <a:srgbClr val="FF0000"/>
                </a:solidFill>
              </a:rPr>
              <a:t>Новая редакция подп. 5 п. 2 ст. 11 Федерального закона от 01.04.1996 № 27-ФЗ “Об индивидуальном (персонифицированном) учете»</a:t>
            </a:r>
            <a:br>
              <a:rPr lang="ru-RU" sz="3100" dirty="0"/>
            </a:br>
            <a:endParaRPr lang="ru-RU" sz="31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B242FE-F485-4D31-B43C-B895577ED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5029"/>
            <a:ext cx="10515600" cy="40019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С 01.01.2023 нужно оперативно сообщать в СФР о заключении и прекращении договоров ГПХ.</a:t>
            </a:r>
          </a:p>
          <a:p>
            <a:pPr marL="0" indent="0">
              <a:buNone/>
            </a:pPr>
            <a:r>
              <a:rPr lang="ru-RU" dirty="0"/>
              <a:t>А именно, не позднее следующего рабочего дня после заключения или прекращения гражданско-правового договора нужно сообщить в Социальный фонд России следующие сведения:</a:t>
            </a:r>
          </a:p>
          <a:p>
            <a:r>
              <a:rPr lang="ru-RU" dirty="0"/>
              <a:t>дату заключения договора;</a:t>
            </a:r>
          </a:p>
          <a:p>
            <a:r>
              <a:rPr lang="ru-RU" dirty="0"/>
              <a:t>дату прекращения;</a:t>
            </a:r>
          </a:p>
          <a:p>
            <a:r>
              <a:rPr lang="ru-RU" dirty="0"/>
              <a:t>иные реквизиты договора;</a:t>
            </a:r>
          </a:p>
          <a:p>
            <a:r>
              <a:rPr lang="ru-RU" dirty="0"/>
              <a:t>периоды выполнения работ либо оказания услуг.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8162BBF-D1EE-4C71-9BD1-42303160D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 К.Ю. Татаров,2023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D989E49-AED2-4F54-84C4-4FDD2BEE3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5453-E046-4C82-B50E-5E89A6EEA50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517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6DD249-31CB-4846-ADEA-1804B7262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4256"/>
            <a:ext cx="10515600" cy="673562"/>
          </a:xfrm>
        </p:spPr>
        <p:txBody>
          <a:bodyPr>
            <a:normAutofit fontScale="90000"/>
          </a:bodyPr>
          <a:lstStyle/>
          <a:p>
            <a:br>
              <a:rPr lang="ru-RU" sz="3600" dirty="0">
                <a:solidFill>
                  <a:srgbClr val="FF0000"/>
                </a:solidFill>
              </a:rPr>
            </a:br>
            <a:r>
              <a:rPr lang="ru-RU" sz="3600" dirty="0">
                <a:solidFill>
                  <a:srgbClr val="FF0000"/>
                </a:solidFill>
              </a:rPr>
              <a:t>КАКИЕ ДОГОВОРЫ ГПХ НЕОБХОДИМО ОТРАЖАТЬ В ЕФС-1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372689-3CAA-43D5-9F9A-50582CD23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2874"/>
            <a:ext cx="10515600" cy="49340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Указанное правило и срок касаются договоров, на вознаграждения по которым начисляют страховые взносы по НК РФ. Это:</a:t>
            </a:r>
          </a:p>
          <a:p>
            <a:endParaRPr lang="ru-RU" dirty="0"/>
          </a:p>
          <a:p>
            <a:r>
              <a:rPr lang="ru-RU" dirty="0"/>
              <a:t>договоры ГПХ о выполнении работ/оказании услуг;</a:t>
            </a:r>
          </a:p>
          <a:p>
            <a:r>
              <a:rPr lang="ru-RU" dirty="0"/>
              <a:t>авторского заказа;</a:t>
            </a:r>
          </a:p>
          <a:p>
            <a:r>
              <a:rPr lang="ru-RU" dirty="0"/>
              <a:t>об отчуждении исключительных прав на произведения науки, литературы, искусства;</a:t>
            </a:r>
          </a:p>
          <a:p>
            <a:r>
              <a:rPr lang="ru-RU" dirty="0"/>
              <a:t>издательские лицензионные договоры;</a:t>
            </a:r>
          </a:p>
          <a:p>
            <a:r>
              <a:rPr lang="ru-RU" dirty="0"/>
              <a:t>лицензионные договоры о предоставлении права использования произведения науки, литературы, искусства;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2D1EA71-24A5-4E91-B791-5CA0E4F69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 К.Ю. Татаров,2023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962668D-F3FA-4635-A308-798EC0561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5453-E046-4C82-B50E-5E89A6EEA50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777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C0A2F4-94AE-4F00-93F4-64FD87C5C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F114F50D-7739-47F3-8185-4064E5D86D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740" y="2050742"/>
            <a:ext cx="11469949" cy="3790765"/>
          </a:xfrm>
          <a:prstGeom prst="rect">
            <a:avLst/>
          </a:prstGeom>
        </p:spPr>
      </p:pic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2C29CF2-5DC3-40D8-9F8C-BA9DF5012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 К.Ю. Татаров,2023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2F5699D-FC1B-4CAD-9ED4-B5A8ADF7B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5453-E046-4C82-B50E-5E89A6EEA50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002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AF2AEE-BFF3-4AEA-9D59-0F9E045D5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562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Графа 6 “Код выполняемой функции”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3798729-7707-45A8-BF98-5D710C2A27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6423243"/>
              </p:ext>
            </p:extLst>
          </p:nvPr>
        </p:nvGraphicFramePr>
        <p:xfrm>
          <a:off x="838200" y="1447060"/>
          <a:ext cx="10515600" cy="39599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46033">
                  <a:extLst>
                    <a:ext uri="{9D8B030D-6E8A-4147-A177-3AD203B41FA5}">
                      <a16:colId xmlns:a16="http://schemas.microsoft.com/office/drawing/2014/main" val="3001076205"/>
                    </a:ext>
                  </a:extLst>
                </a:gridCol>
                <a:gridCol w="7669567">
                  <a:extLst>
                    <a:ext uri="{9D8B030D-6E8A-4147-A177-3AD203B41FA5}">
                      <a16:colId xmlns:a16="http://schemas.microsoft.com/office/drawing/2014/main" val="1781051134"/>
                    </a:ext>
                  </a:extLst>
                </a:gridCol>
              </a:tblGrid>
              <a:tr h="410039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Код</a:t>
                      </a:r>
                      <a:endParaRPr lang="ru-RU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Вид договора</a:t>
                      </a:r>
                      <a:endParaRPr lang="ru-RU" b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505525"/>
                  </a:ext>
                </a:extLst>
              </a:tr>
              <a:tr h="707738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ДГПХ</a:t>
                      </a:r>
                      <a:endParaRPr lang="ru-RU" b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Договор гражданско-правового характера о выполнении работ (оказании услуг)</a:t>
                      </a:r>
                      <a:endParaRPr lang="ru-RU" b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9164164"/>
                  </a:ext>
                </a:extLst>
              </a:tr>
              <a:tr h="410039"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ДАВТ</a:t>
                      </a:r>
                      <a:endParaRPr lang="ru-RU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Договор авторского заказа</a:t>
                      </a:r>
                      <a:endParaRPr lang="ru-RU" b="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7095578"/>
                  </a:ext>
                </a:extLst>
              </a:tr>
              <a:tr h="707738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ДОИП</a:t>
                      </a:r>
                      <a:endParaRPr lang="ru-RU" b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Договор об отчуждении исключительного права на произведения науки, литературы, искусства</a:t>
                      </a:r>
                      <a:endParaRPr lang="ru-RU" b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8865727"/>
                  </a:ext>
                </a:extLst>
              </a:tr>
              <a:tr h="410039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ИЗЛД</a:t>
                      </a:r>
                      <a:endParaRPr lang="ru-RU" b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Издательский лицензионный договор</a:t>
                      </a:r>
                      <a:endParaRPr lang="ru-RU" b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8564479"/>
                  </a:ext>
                </a:extLst>
              </a:tr>
              <a:tr h="1314371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ЛДПИ</a:t>
                      </a:r>
                      <a:endParaRPr lang="ru-RU" b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Лицензионный договор о предоставлении права использования произведения науки, литературы, искусства. В т. ч. договор о передаче полномочий по управлению правами организации по управлению правами на коллективной основе</a:t>
                      </a:r>
                      <a:endParaRPr lang="ru-RU" b="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177582"/>
                  </a:ext>
                </a:extLst>
              </a:tr>
            </a:tbl>
          </a:graphicData>
        </a:graphic>
      </p:graphicFrame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30AFB5A-F690-4E2C-AE88-7CAA84E70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 К.Ю. Татаров,2023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FD6BD81-5847-4C35-B266-94F84396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5453-E046-4C82-B50E-5E89A6EEA50C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474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D36128-AD14-4055-807A-2502B5DF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5017" y="417249"/>
            <a:ext cx="8967447" cy="491471"/>
          </a:xfrm>
        </p:spPr>
        <p:txBody>
          <a:bodyPr/>
          <a:lstStyle/>
          <a:p>
            <a:r>
              <a:rPr lang="ru-RU" sz="2800" dirty="0">
                <a:solidFill>
                  <a:srgbClr val="FF0000"/>
                </a:solidFill>
              </a:rPr>
              <a:t>Письмо СФР от 07.02.2023 № 19-02/11195л.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5D97C32-647F-4019-9FFF-A8DB16769C3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5017" y="1518082"/>
            <a:ext cx="9534618" cy="4349318"/>
          </a:xfrm>
        </p:spPr>
        <p:txBody>
          <a:bodyPr/>
          <a:lstStyle/>
          <a:p>
            <a:r>
              <a:rPr lang="ru-RU" dirty="0"/>
              <a:t>Фонд рассмотрел следующую ситуацию: </a:t>
            </a:r>
          </a:p>
          <a:p>
            <a:r>
              <a:rPr lang="ru-RU" dirty="0"/>
              <a:t>договор подряда заключен 10.01.2023 года. При этом дата начала действия договора – 01.02.2023. В какой срок нужно сдать ЕФС-1: не позднее 11 января или 2 февраля?</a:t>
            </a:r>
          </a:p>
          <a:p>
            <a:r>
              <a:rPr lang="ru-RU" dirty="0"/>
              <a:t>В таком случае ориентироваться нужно на дату </a:t>
            </a:r>
            <a:r>
              <a:rPr lang="ru-RU" u="sng" dirty="0"/>
              <a:t>заключения договора</a:t>
            </a:r>
            <a:r>
              <a:rPr lang="ru-RU" dirty="0"/>
              <a:t>. То есть представить ЕФС-1 следует не позднее 11.01.2023.</a:t>
            </a:r>
          </a:p>
        </p:txBody>
      </p:sp>
    </p:spTree>
    <p:extLst>
      <p:ext uri="{BB962C8B-B14F-4D97-AF65-F5344CB8AC3E}">
        <p14:creationId xmlns:p14="http://schemas.microsoft.com/office/powerpoint/2010/main" val="2189418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4A8D98-BF6A-41BC-B735-B94D65623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Приказ ФНС России от 29.09.2022 N ЕД-7-11/878@ "Об утверждении форм расчета по страховым взносам и персонифицированных сведений о физических лицах, порядков их заполнения, а также форматов их представления в электронной форме" </a:t>
            </a:r>
            <a:br>
              <a:rPr lang="ru-RU" sz="2400" dirty="0">
                <a:solidFill>
                  <a:srgbClr val="FF0000"/>
                </a:solidFill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494DC393-E295-49CA-B78D-85513944AF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1251" y="1597981"/>
            <a:ext cx="10249497" cy="4894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2482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62F1D9-278C-460A-B52D-A50779613E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5825" y="186431"/>
            <a:ext cx="10566175" cy="479394"/>
          </a:xfrm>
        </p:spPr>
        <p:txBody>
          <a:bodyPr/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+mn-lt"/>
              </a:rPr>
              <a:t>Особенности заполнения формы по Договорам ГПХ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D583B2D-6A80-4FD2-858A-9E7DDB48933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65825" y="914399"/>
            <a:ext cx="10566175" cy="5344357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В строке 070 укажите сумму выплат и других вознаграждений, которые </a:t>
            </a:r>
            <a:r>
              <a:rPr lang="ru-RU" u="sng" dirty="0"/>
              <a:t>начислены </a:t>
            </a:r>
            <a:r>
              <a:rPr lang="ru-RU" dirty="0"/>
              <a:t>за отчётный месяц физическому лицу.</a:t>
            </a:r>
          </a:p>
          <a:p>
            <a:r>
              <a:rPr lang="ru-RU" dirty="0"/>
              <a:t>В отчёт нужно включить и тех физлиц, которым в отчётном месяце ничего не начисляли, но с ними есть действующие договоры:</a:t>
            </a:r>
          </a:p>
          <a:p>
            <a:endParaRPr lang="ru-RU" dirty="0"/>
          </a:p>
          <a:p>
            <a:r>
              <a:rPr lang="ru-RU" dirty="0"/>
              <a:t>трудовые;</a:t>
            </a:r>
          </a:p>
          <a:p>
            <a:r>
              <a:rPr lang="ru-RU" dirty="0"/>
              <a:t>гражданско-правовые на работы или услуги;</a:t>
            </a:r>
          </a:p>
          <a:p>
            <a:r>
              <a:rPr lang="ru-RU" dirty="0"/>
              <a:t>авторского заказа;</a:t>
            </a:r>
          </a:p>
          <a:p>
            <a:r>
              <a:rPr lang="ru-RU" dirty="0"/>
              <a:t>об отчуждении исключительного права на результаты интеллектуальной деятельности;</a:t>
            </a:r>
          </a:p>
          <a:p>
            <a:r>
              <a:rPr lang="ru-RU" dirty="0"/>
              <a:t>издательские лицензионные;</a:t>
            </a:r>
          </a:p>
          <a:p>
            <a:r>
              <a:rPr lang="ru-RU" dirty="0"/>
              <a:t>лицензионные о предоставлении права использования результатов интеллектуальной деятельности.</a:t>
            </a:r>
          </a:p>
          <a:p>
            <a:r>
              <a:rPr lang="ru-RU" dirty="0"/>
              <a:t>В строке 070 при этом будет стоять «0».</a:t>
            </a:r>
          </a:p>
        </p:txBody>
      </p:sp>
    </p:spTree>
    <p:extLst>
      <p:ext uri="{BB962C8B-B14F-4D97-AF65-F5344CB8AC3E}">
        <p14:creationId xmlns:p14="http://schemas.microsoft.com/office/powerpoint/2010/main" val="17528745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790113" y="1846555"/>
            <a:ext cx="10227075" cy="4580877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/>
              <a:t>Профессор Никитина опубликовала в журнале статью. Размер авторского гонорара составил 5 000 руб. Рассчитайте величину страховых взносов по авторскому договору.</a:t>
            </a:r>
          </a:p>
          <a:p>
            <a:pPr marL="0" indent="0">
              <a:buNone/>
            </a:pPr>
            <a:r>
              <a:rPr lang="ru-RU" sz="2000" dirty="0">
                <a:latin typeface="+mj-lt"/>
              </a:rPr>
              <a:t>Решение: </a:t>
            </a:r>
          </a:p>
          <a:p>
            <a:pPr marL="0" indent="0">
              <a:buNone/>
            </a:pPr>
            <a:r>
              <a:rPr lang="ru-RU" sz="2000" dirty="0"/>
              <a:t>Определяем базу расчета взносов:</a:t>
            </a:r>
          </a:p>
          <a:p>
            <a:pPr marL="0" indent="0">
              <a:buNone/>
            </a:pPr>
            <a:r>
              <a:rPr lang="ru-RU" sz="2000" dirty="0"/>
              <a:t>5 000 руб. * 20% = 1 000 руб. (размер вычета)</a:t>
            </a:r>
          </a:p>
          <a:p>
            <a:pPr marL="0" indent="0">
              <a:buNone/>
            </a:pPr>
            <a:r>
              <a:rPr lang="ru-RU" sz="2000" dirty="0"/>
              <a:t>5 000 руб. – 1 000 руб. = 4 000 руб.(база для расчета взносов и НДФЛ)</a:t>
            </a:r>
          </a:p>
          <a:p>
            <a:pPr marL="0" indent="0">
              <a:buNone/>
            </a:pPr>
            <a:r>
              <a:rPr lang="ru-RU" sz="2000" dirty="0"/>
              <a:t>4 000 руб. х 30% = 1 200 руб. (величина страховых взносов)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Таким образом, по строке  070 Формы сведений мы укажем значение «5000».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1100831" y="115889"/>
            <a:ext cx="9561251" cy="1730666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При расчетах по договорам ГПХ необходимо учитывать профессиональные вычеты </a:t>
            </a:r>
          </a:p>
        </p:txBody>
      </p:sp>
    </p:spTree>
    <p:extLst>
      <p:ext uri="{BB962C8B-B14F-4D97-AF65-F5344CB8AC3E}">
        <p14:creationId xmlns:p14="http://schemas.microsoft.com/office/powerpoint/2010/main" val="1870404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1191CDA1-7861-4883-8484-1739F105E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149" y="136525"/>
            <a:ext cx="11105965" cy="1736663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Оформление </a:t>
            </a:r>
            <a:r>
              <a:rPr lang="ru-RU" sz="2400" dirty="0" err="1">
                <a:solidFill>
                  <a:srgbClr val="FF0000"/>
                </a:solidFill>
              </a:rPr>
              <a:t>волотеров</a:t>
            </a:r>
            <a:br>
              <a:rPr lang="ru-RU" sz="2400" dirty="0">
                <a:solidFill>
                  <a:srgbClr val="FF0000"/>
                </a:solidFill>
              </a:rPr>
            </a:br>
            <a:r>
              <a:rPr lang="ru-RU" sz="2400" dirty="0">
                <a:solidFill>
                  <a:srgbClr val="FF0000"/>
                </a:solidFill>
              </a:rPr>
              <a:t>Термины гражданско-правового договора с волонтером в соответствии с Федеральным законом от 11.08.1995г.  №135-ФЗ «О благотворительной деятельности и добровольчестве (</a:t>
            </a:r>
            <a:r>
              <a:rPr lang="ru-RU" sz="2400" dirty="0" err="1">
                <a:solidFill>
                  <a:srgbClr val="FF0000"/>
                </a:solidFill>
              </a:rPr>
              <a:t>волонтерстве</a:t>
            </a:r>
            <a:r>
              <a:rPr lang="ru-RU" sz="2400" dirty="0">
                <a:solidFill>
                  <a:srgbClr val="FF0000"/>
                </a:solidFill>
              </a:rPr>
              <a:t>)» предусмотрены следующие понятия</a:t>
            </a:r>
            <a:br>
              <a:rPr lang="ru-RU" sz="2400" dirty="0">
                <a:solidFill>
                  <a:srgbClr val="FF0000"/>
                </a:solidFill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5C62F13A-F555-4093-8A70-DF234117E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373" y="1704512"/>
            <a:ext cx="11150353" cy="465183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Ст. 1 Под добровольческой (волонтерской) деятельностью понимается добровольная деятельность в форме безвозмездного </a:t>
            </a:r>
            <a:r>
              <a:rPr lang="ru-RU" u="sng" dirty="0"/>
              <a:t>выполнения работ и (или) оказания услуг </a:t>
            </a:r>
            <a:r>
              <a:rPr lang="ru-RU" dirty="0"/>
              <a:t>в целях.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Ст. 5 Организаторы добровольческой (волонтерской) деятельности - некоммерческие организации и физические лица, которые привлекают на постоянной или временной основе добровольцев (волонтеров) к осуществлению добровольческой (волонтерской) деятельности и осуществляют руководство их деятельностью.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П.5, ст. 17.1 . Условия участия добровольца (волонтера) в деятельности организатора добровольческой (волонтерской) деятельности, добровольческой (волонтерской) организации могут быть закреплены в гражданско-правовом договоре, который заключается между организатором добровольческой (волонтерской) деятельности или добровольческой (волонтерской) организацией и добровольцем (волонтером) и предметом которого являются безвозмездное выполнение добровольцем (волонтером) работ и (или) оказание им услуг в рамках деятельности указанных организатора, организации для достижения общественно полезных целей.</a:t>
            </a:r>
          </a:p>
          <a:p>
            <a:endParaRPr lang="ru-RU" dirty="0"/>
          </a:p>
          <a:p>
            <a:r>
              <a:rPr lang="ru-RU" dirty="0"/>
              <a:t>ВЫВОД ВЕДУЩЕГО: По волонтерам персонифицированные сведения сдаем, но в строке 070 ставим «0»</a:t>
            </a:r>
          </a:p>
          <a:p>
            <a:endParaRPr lang="ru-RU" dirty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48508CB3-FD8E-4E80-82A0-7A69F0A1E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 К.Ю. Татаров,2023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F6D6F84A-A244-471D-99B9-FC4B34E96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5453-E046-4C82-B50E-5E89A6EEA50C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1494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52CCB9-4EF6-41D1-8C8D-214271BB5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149" y="1"/>
            <a:ext cx="11256885" cy="1660123"/>
          </a:xfrm>
        </p:spPr>
        <p:txBody>
          <a:bodyPr>
            <a:normAutofit fontScale="90000"/>
          </a:bodyPr>
          <a:lstStyle/>
          <a:p>
            <a:br>
              <a:rPr lang="ru-RU" sz="2800" dirty="0">
                <a:solidFill>
                  <a:srgbClr val="FF0000"/>
                </a:solidFill>
              </a:rPr>
            </a:br>
            <a:r>
              <a:rPr lang="ru-RU" sz="2800" dirty="0">
                <a:solidFill>
                  <a:srgbClr val="FF0000"/>
                </a:solidFill>
              </a:rPr>
              <a:t>Практический пример:</a:t>
            </a:r>
            <a:br>
              <a:rPr lang="ru-RU" sz="2800" dirty="0">
                <a:solidFill>
                  <a:srgbClr val="FF0000"/>
                </a:solidFill>
              </a:rPr>
            </a:br>
            <a:r>
              <a:rPr lang="ru-RU" sz="2800" i="1" dirty="0">
                <a:solidFill>
                  <a:srgbClr val="7030A0"/>
                </a:solidFill>
              </a:rPr>
              <a:t>Студент Саша Иванов подписывает с нами договор подряда на ремонт компьютера. Стоимость работ определена в 5 000  руб. Договор подписан 30 января 2023 года. Акт прима выполненных работ подписан 10 февраля. Расчет произведен 13 февраля </a:t>
            </a:r>
            <a:br>
              <a:rPr lang="ru-RU" sz="2800" i="1" dirty="0">
                <a:solidFill>
                  <a:srgbClr val="7030A0"/>
                </a:solidFill>
              </a:rPr>
            </a:br>
            <a:endParaRPr lang="ru-RU" sz="2800" i="1" dirty="0">
              <a:solidFill>
                <a:srgbClr val="7030A0"/>
              </a:solidFill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EFF632A8-1B57-4C65-94FA-A1E22DE1E0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816771"/>
              </p:ext>
            </p:extLst>
          </p:nvPr>
        </p:nvGraphicFramePr>
        <p:xfrm>
          <a:off x="621437" y="1708950"/>
          <a:ext cx="11132598" cy="47493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6555">
                  <a:extLst>
                    <a:ext uri="{9D8B030D-6E8A-4147-A177-3AD203B41FA5}">
                      <a16:colId xmlns:a16="http://schemas.microsoft.com/office/drawing/2014/main" val="2466691662"/>
                    </a:ext>
                  </a:extLst>
                </a:gridCol>
                <a:gridCol w="9286043">
                  <a:extLst>
                    <a:ext uri="{9D8B030D-6E8A-4147-A177-3AD203B41FA5}">
                      <a16:colId xmlns:a16="http://schemas.microsoft.com/office/drawing/2014/main" val="273545932"/>
                    </a:ext>
                  </a:extLst>
                </a:gridCol>
              </a:tblGrid>
              <a:tr h="370684">
                <a:tc>
                  <a:txBody>
                    <a:bodyPr/>
                    <a:lstStyle/>
                    <a:p>
                      <a:r>
                        <a:rPr lang="ru-RU" sz="1600" dirty="0"/>
                        <a:t>Крайний срок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Описания действия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252227"/>
                  </a:ext>
                </a:extLst>
              </a:tr>
              <a:tr h="370684">
                <a:tc>
                  <a:txBody>
                    <a:bodyPr/>
                    <a:lstStyle/>
                    <a:p>
                      <a:r>
                        <a:rPr lang="ru-RU" sz="1600" dirty="0"/>
                        <a:t>31 января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Подаем форму ЕФС-1 (раздел 1. Начало договора подряда)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5787115"/>
                  </a:ext>
                </a:extLst>
              </a:tr>
              <a:tr h="370684">
                <a:tc>
                  <a:txBody>
                    <a:bodyPr/>
                    <a:lstStyle/>
                    <a:p>
                      <a:r>
                        <a:rPr lang="ru-RU" sz="1600" dirty="0"/>
                        <a:t>10 февраля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Подаем форму ЕФС-1 (раздел 1. Окончание договора подряда)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098888"/>
                  </a:ext>
                </a:extLst>
              </a:tr>
              <a:tr h="370684">
                <a:tc>
                  <a:txBody>
                    <a:bodyPr/>
                    <a:lstStyle/>
                    <a:p>
                      <a:r>
                        <a:rPr lang="ru-RU" sz="1600" dirty="0"/>
                        <a:t>13 февраля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Выплачиваем саше Иванову на карточку 4350 руб.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756337"/>
                  </a:ext>
                </a:extLst>
              </a:tr>
              <a:tr h="648697">
                <a:tc>
                  <a:txBody>
                    <a:bodyPr/>
                    <a:lstStyle/>
                    <a:p>
                      <a:r>
                        <a:rPr lang="ru-RU" sz="1600" dirty="0"/>
                        <a:t>25 февраля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Подаем Персонифицированные сведения за Январь 2023г. Сашу Иванова включаем в сведения без суммы дохода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287706"/>
                  </a:ext>
                </a:extLst>
              </a:tr>
              <a:tr h="370684">
                <a:tc>
                  <a:txBody>
                    <a:bodyPr/>
                    <a:lstStyle/>
                    <a:p>
                      <a:r>
                        <a:rPr lang="ru-RU" sz="1600" dirty="0"/>
                        <a:t>25 февраля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Подаем Уведомления о суммах НДФЛ, включив Сашу Иванова в сумме 650 руб.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5616280"/>
                  </a:ext>
                </a:extLst>
              </a:tr>
              <a:tr h="648697">
                <a:tc>
                  <a:txBody>
                    <a:bodyPr/>
                    <a:lstStyle/>
                    <a:p>
                      <a:r>
                        <a:rPr lang="ru-RU" sz="1600" dirty="0"/>
                        <a:t>25 марта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Подаем Персонифицированные сведения за Февраль 2023г. Сашу Иванова включаем в сведения с указанием суммы дохода 5000 руб.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63066"/>
                  </a:ext>
                </a:extLst>
              </a:tr>
              <a:tr h="648697">
                <a:tc>
                  <a:txBody>
                    <a:bodyPr/>
                    <a:lstStyle/>
                    <a:p>
                      <a:r>
                        <a:rPr lang="ru-RU" sz="1600" dirty="0"/>
                        <a:t>25 марта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Подаем Уведомление по страховым взносам за Февраль 2023г. Сашу Иванова включаем в сведения с указанием взносов в 1500 руб.</a:t>
                      </a:r>
                      <a:endParaRPr lang="ru-RU" sz="16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057894"/>
                  </a:ext>
                </a:extLst>
              </a:tr>
              <a:tr h="370684">
                <a:tc>
                  <a:txBody>
                    <a:bodyPr/>
                    <a:lstStyle/>
                    <a:p>
                      <a:r>
                        <a:rPr lang="ru-RU" sz="1600" dirty="0"/>
                        <a:t>25 февраля 2024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Подаем на Сашу Иванова Справку 2-НДФЛ за 2023 год в составе годовой 6-НДФЛ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49838"/>
                  </a:ext>
                </a:extLst>
              </a:tr>
              <a:tr h="557166">
                <a:tc>
                  <a:txBody>
                    <a:bodyPr/>
                    <a:lstStyle/>
                    <a:p>
                      <a:r>
                        <a:rPr lang="ru-RU" sz="1600" dirty="0"/>
                        <a:t>1 марта 2024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Подаем СЗВ-СТАЖ. По Саше Иванову в графе 11 указываем код «Договор».  Период работы с 30.01.2023 по 10.02.2023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4432150"/>
                  </a:ext>
                </a:extLst>
              </a:tr>
            </a:tbl>
          </a:graphicData>
        </a:graphic>
      </p:graphicFrame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28167C7-6B17-43C3-B667-49BA018DA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15060"/>
          </a:xfrm>
        </p:spPr>
        <p:txBody>
          <a:bodyPr/>
          <a:lstStyle/>
          <a:p>
            <a:r>
              <a:rPr lang="ru-RU" dirty="0"/>
              <a:t>© К.Ю. Татаров,2023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37C70A0-DA7F-48A2-B2B2-BAA3049DA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5453-E046-4C82-B50E-5E89A6EEA50C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455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4AD924-C6DC-4B6A-944E-7F6FE8332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Условия договора ГПХ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337CDB6-D75E-4DAA-A220-9B0E85FAB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предмет договора;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сроки исполнения;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стоимость работ или услуг: если не можете сразу определить финальные объемы, устанавливается цена за единицу и порядок итогового расчета;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правила выполнения работ или оказания услуг;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порядок расчетов и особенности предоплаты;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ответственность сторон за нарушение условий;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данные сторон, их контакты, адреса и банковские реквизиты.</a:t>
            </a:r>
          </a:p>
          <a:p>
            <a:r>
              <a:rPr lang="ru-RU" dirty="0" err="1"/>
              <a:t>Лайф-хак</a:t>
            </a:r>
            <a:r>
              <a:rPr lang="ru-RU" dirty="0"/>
              <a:t> от ведущего: Сверьтесь с ГК РФ — если для вашего вида договора предусмотрены существенные условия, без них он считается незаключенным.</a:t>
            </a:r>
          </a:p>
        </p:txBody>
      </p:sp>
    </p:spTree>
    <p:extLst>
      <p:ext uri="{BB962C8B-B14F-4D97-AF65-F5344CB8AC3E}">
        <p14:creationId xmlns:p14="http://schemas.microsoft.com/office/powerpoint/2010/main" val="18247427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0A44CC-8978-4E59-B007-F3BC3C2B4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99" y="365125"/>
            <a:ext cx="11077575" cy="1325563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Вопрос: О применении пониженных тарифов страховых взносов организацией — субъектом МСП с выплат, превышающих величину МРОТ, в пользу физлиц, работающих по ГПД.</a:t>
            </a:r>
            <a:br>
              <a:rPr lang="ru-RU" sz="2800" dirty="0">
                <a:solidFill>
                  <a:srgbClr val="FF0000"/>
                </a:solidFill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01BE7E-653D-4CDE-AA2D-E74CDB907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99" y="1825625"/>
            <a:ext cx="1107757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МИНИСТЕРСТВО ФИНАНСОВ РОССИЙСКОЙ ФЕДЕРАЦИИ</a:t>
            </a:r>
          </a:p>
          <a:p>
            <a:pPr marL="0" indent="0">
              <a:buNone/>
            </a:pPr>
            <a:r>
              <a:rPr lang="ru-RU" dirty="0"/>
              <a:t>ПИСЬМО от 23 сентября 2020 г. N 03-15-06/83334</a:t>
            </a:r>
          </a:p>
          <a:p>
            <a:pPr marL="0" indent="0">
              <a:buNone/>
            </a:pPr>
            <a:r>
              <a:rPr lang="ru-RU" dirty="0"/>
              <a:t>Таким образом, организация, включенная в единый реестр субъектов МСП, с выплат в пользу физических лиц, превышающих величину МРОТ, </a:t>
            </a:r>
            <a:r>
              <a:rPr lang="ru-RU" u="sng" dirty="0"/>
              <a:t>в рамках гражданско-правовых договоров</a:t>
            </a:r>
            <a:r>
              <a:rPr lang="ru-RU" dirty="0"/>
              <a:t>, предметом которых являются выполнение работ, оказание услуг, </a:t>
            </a:r>
            <a:r>
              <a:rPr lang="ru-RU" u="sng" dirty="0"/>
              <a:t>вправе</a:t>
            </a:r>
            <a:r>
              <a:rPr lang="ru-RU" dirty="0"/>
              <a:t> применять вышеупомянутые пониженные тарифы страховых взносов.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889D354-CC4F-43EC-BFE6-512605EF6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 К.Ю. Татаров,2023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4D094A5-E0EE-43B0-B5F4-07254188B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34814-97F4-4D89-8022-834D5E815BE0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3068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5C1CAC-6242-4D83-80EB-2F2CCFC99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16436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Студент Саша Иванов в феврале 2023 года подписал с нами ДВА договора ГПХ на ремонт компьютеров. Стоимость одного 5000, а второго 15000.  Второй договор выполнен и оплачен также в феврале 2023 года.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4FD257-3627-4900-84E7-2CBF252BF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8093"/>
            <a:ext cx="10515600" cy="3788870"/>
          </a:xfrm>
        </p:spPr>
        <p:txBody>
          <a:bodyPr/>
          <a:lstStyle/>
          <a:p>
            <a:r>
              <a:rPr lang="ru-RU" dirty="0"/>
              <a:t>Задача, рассчитать сумму страховых взносов за февраль 2023 года с полного вознаграждения Саши Иванова. Условия: организация работодатель является субъектом МП</a:t>
            </a:r>
          </a:p>
          <a:p>
            <a:r>
              <a:rPr lang="ru-RU" dirty="0"/>
              <a:t>Совокупный доход составит 20 000 руб.</a:t>
            </a:r>
          </a:p>
          <a:p>
            <a:r>
              <a:rPr lang="ru-RU" dirty="0"/>
              <a:t>Расчет происходит по ДВУМ ставкам: 30% и 15 %</a:t>
            </a:r>
          </a:p>
          <a:p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620EB9C-BC88-46E2-AB04-8F83FAAF0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 К.Ю. Татаров,2023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71BACF2-340C-4C33-9F10-3C3BCDA37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5453-E046-4C82-B50E-5E89A6EEA50C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5423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5EE6A5-20EC-49B5-A8AE-4D47CF033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594621"/>
          </a:xfrm>
        </p:spPr>
        <p:txBody>
          <a:bodyPr>
            <a:noAutofit/>
          </a:bodyPr>
          <a:lstStyle/>
          <a:p>
            <a:br>
              <a:rPr lang="ru-RU" sz="2800" dirty="0">
                <a:solidFill>
                  <a:srgbClr val="FF0000"/>
                </a:solidFill>
              </a:rPr>
            </a:br>
            <a:r>
              <a:rPr lang="ru-RU" sz="2800" dirty="0">
                <a:solidFill>
                  <a:srgbClr val="FF0000"/>
                </a:solidFill>
              </a:rPr>
              <a:t>МИНИСТЕРСТВО ТРУДА И СОЦИАЛЬНОЙ ЗАЩИТЫ РОССИЙСКОЙ ФЕДЕРАЦИИ</a:t>
            </a:r>
            <a:br>
              <a:rPr lang="ru-RU" sz="2800" dirty="0">
                <a:solidFill>
                  <a:srgbClr val="FF0000"/>
                </a:solidFill>
              </a:rPr>
            </a:br>
            <a:r>
              <a:rPr lang="ru-RU" sz="2800" dirty="0">
                <a:solidFill>
                  <a:srgbClr val="FF0000"/>
                </a:solidFill>
              </a:rPr>
              <a:t>ПИСЬМО от 5 августа 2022 года № 17-1/В-103</a:t>
            </a:r>
            <a:br>
              <a:rPr lang="ru-RU" sz="2800" dirty="0">
                <a:solidFill>
                  <a:srgbClr val="FF0000"/>
                </a:solidFill>
              </a:rPr>
            </a:br>
            <a:br>
              <a:rPr lang="ru-RU" sz="2800" dirty="0">
                <a:solidFill>
                  <a:srgbClr val="FF0000"/>
                </a:solidFill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1CCF89-6F47-4C21-A21F-117B0B623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070" y="1825624"/>
            <a:ext cx="10705730" cy="4530725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Согласно части 4.1 статьи 2 Федерального закона № 255-ФЗ застрахованные лица, работающие по договорам гражданско-правового характера, предметом которых являются выполнение работ и (или) оказание услуг, (далее - договоры ГПХ), </a:t>
            </a:r>
            <a:r>
              <a:rPr lang="ru-RU" u="sng" dirty="0"/>
              <a:t>имеют право </a:t>
            </a:r>
            <a:r>
              <a:rPr lang="ru-RU" dirty="0"/>
              <a:t>на получение страхового обеспечения при условии, что сумма страховых взносов, начисленная с выплат в их пользу, в том числе в рамках трудовых отношений, страхователями за календарный год, предшествующий календарному году, в котором наступил страховой случай, составляет в совокупном размере не менее стоимости страхового года, определяемой в соответствии с частью 3 статьи 4.5 Федерального закона № 255-ФЗ (в 2022 году - 4 833,72 рублей).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F4F1DA4-940C-4A3F-B4E2-31D81CA1A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 К.Ю. Татаров,2023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9F94F26-C552-405E-A162-874D1B404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5453-E046-4C82-B50E-5E89A6EEA50C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1814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C746CD-0E37-4286-9CE0-99D44A2AD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6202AC-038C-4A44-9470-2317F1D31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>
                <a:solidFill>
                  <a:srgbClr val="FF0000"/>
                </a:solidFill>
              </a:rPr>
              <a:t>БЛАГОДАРЮ ЗА ВНИМАНИЕ</a:t>
            </a:r>
          </a:p>
          <a:p>
            <a:pPr marL="0" indent="0">
              <a:buNone/>
            </a:pPr>
            <a:endParaRPr lang="en-US" sz="4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4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WWW.KTATAROV.RU</a:t>
            </a:r>
            <a:endParaRPr lang="en-US" sz="240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863E2A8-C044-4F5F-9D2B-11C2C02EB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 К.Ю. Татаров,2023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D837C23-2DB8-4EE3-8544-AD4C135CB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34814-97F4-4D89-8022-834D5E815BE0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026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E733F27-9E99-422F-961E-79CCB296B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0195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Основные ошибки при оформлении договора ГПХ</a:t>
            </a:r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id="{99F58FC4-3668-4440-B732-3F08C6F13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9609"/>
            <a:ext cx="10515600" cy="434118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ClrTx/>
              <a:buFont typeface="+mj-lt"/>
              <a:buAutoNum type="arabicPeriod"/>
            </a:pPr>
            <a:r>
              <a:rPr lang="ru-RU" b="1" dirty="0"/>
              <a:t>В</a:t>
            </a:r>
            <a:r>
              <a:rPr lang="ru-RU" dirty="0"/>
              <a:t> предмете договора закреплена трудовая функция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ru-RU" dirty="0"/>
              <a:t>В договоре отсутствует конкретный объем работ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ru-RU" dirty="0"/>
              <a:t>Договором установлена ежемесячная в определенной сумме оплата труда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ru-RU" dirty="0"/>
              <a:t>Договор предусматривает подчинение работника внутреннему трудовому распорядку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ru-RU" dirty="0"/>
              <a:t>Договоры носят не разовый, а систематический характер и заключаются на длительный период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ru-RU" dirty="0"/>
              <a:t>Договором возложена материальная ответственность на исполнителя работ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ru-RU" dirty="0"/>
              <a:t>Обеспечение работодателем работника условиями труда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1335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47A8D9A-6716-4B41-BE9E-ED5A6EAD3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srgbClr val="FF0000"/>
                </a:solidFill>
              </a:rPr>
              <a:t>Последствия переквалификации Договора ГПХ в Трудовой договор</a:t>
            </a:r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id="{4863DA0F-5A9A-4057-B9D4-E769083A2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1. Неблагоприятные последствия для работодателя (заказчика) в виде доначисления:</a:t>
            </a:r>
          </a:p>
          <a:p>
            <a:pPr marL="0" indent="0">
              <a:buClrTx/>
              <a:buNone/>
            </a:pPr>
            <a:r>
              <a:rPr lang="ru-RU" dirty="0"/>
              <a:t>Страховых взносов «на травматизм»;</a:t>
            </a:r>
          </a:p>
          <a:p>
            <a:pPr marL="0" indent="0">
              <a:buClrTx/>
              <a:buNone/>
            </a:pPr>
            <a:r>
              <a:rPr lang="ru-RU" dirty="0"/>
              <a:t>Отпускных выплат;</a:t>
            </a:r>
          </a:p>
          <a:p>
            <a:pPr marL="0" indent="0">
              <a:buClrTx/>
              <a:buNone/>
            </a:pPr>
            <a:r>
              <a:rPr lang="ru-RU" dirty="0"/>
              <a:t>Оплатить временную нетрудоспособность за период действия Договора ГПХ;</a:t>
            </a:r>
          </a:p>
          <a:p>
            <a:pPr marL="0" indent="0">
              <a:buClrTx/>
              <a:buNone/>
            </a:pPr>
            <a:r>
              <a:rPr lang="ru-RU" dirty="0"/>
              <a:t>премий, бонусов и компенсаций, выплачиваемых в организации на основании ВНА;</a:t>
            </a:r>
          </a:p>
          <a:p>
            <a:pPr marL="0" indent="0">
              <a:buNone/>
            </a:pPr>
            <a:r>
              <a:rPr lang="ru-RU" dirty="0"/>
              <a:t>2. Уплата пени и штрафных санкций.</a:t>
            </a:r>
          </a:p>
          <a:p>
            <a:pPr marL="0" indent="0">
              <a:buNone/>
            </a:pPr>
            <a:r>
              <a:rPr lang="ru-RU" dirty="0"/>
              <a:t>3. Корректировка ранее представленных отчетов.</a:t>
            </a:r>
          </a:p>
          <a:p>
            <a:pPr marL="0" indent="0">
              <a:buNone/>
            </a:pPr>
            <a:r>
              <a:rPr lang="ru-RU" dirty="0"/>
              <a:t>ЛАЙФ-ХАК от ведущего: Обязательно контролировать, чтобы предмет договора не совпадал со служебными обязанностями кого-либо из сотрудников. 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6038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DF3825E-3BB5-45AF-9F5E-2A9436F08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Особенности заключения договора c самозанятым</a:t>
            </a:r>
            <a:br>
              <a:rPr lang="ru-RU" dirty="0"/>
            </a:br>
            <a:endParaRPr lang="ru-RU" dirty="0"/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id="{9A83E22F-DFB0-4ED4-8DBB-0CB177D64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ru-RU" dirty="0"/>
              <a:t>Убедиться, что с самозанятым компания не имеет трудовых отношений, он не был в штате вашей компании последние два года.</a:t>
            </a: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ru-RU" dirty="0"/>
              <a:t>В договоре необходимо зафиксировать его статус. (Еще лучше, если он подтвердит свой статус выпиской из личного кабинета);</a:t>
            </a: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ru-RU" dirty="0"/>
              <a:t>Контролировать, чтобы после каждой выплаты самозанятый предоставлял чек из сервиса «Мой налог».</a:t>
            </a: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ru-RU" dirty="0"/>
              <a:t>Оформить акт выполненных работ.</a:t>
            </a:r>
          </a:p>
        </p:txBody>
      </p:sp>
    </p:spTree>
    <p:extLst>
      <p:ext uri="{BB962C8B-B14F-4D97-AF65-F5344CB8AC3E}">
        <p14:creationId xmlns:p14="http://schemas.microsoft.com/office/powerpoint/2010/main" val="1258889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BF58A9DF-C18C-4DD1-BFAB-346174E8A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Структура Договоров ГПХ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62F541AD-5B9A-44A8-B012-F0A5A157CCA1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6997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06DDD7-1EFE-437C-98FF-381B562D2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Письмо Минтруда от 09.09.2022 № 14-2/ООГ-5755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E5E317-0B00-44AC-8ED8-5EE85A9DD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98484"/>
            <a:ext cx="10747159" cy="515786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ГПХ Минтруд рекомендует использовать при оформлении с дистанционным работником, работающим за границей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Оформление отношений с лицами, проживающими за рубежом, по трудовым договорам противоречит законодательству и влечет серьезные риски для российского рынка труда.</a:t>
            </a:r>
          </a:p>
          <a:p>
            <a:pPr marL="0" indent="0">
              <a:buNone/>
            </a:pPr>
            <a:r>
              <a:rPr lang="ru-RU" dirty="0"/>
              <a:t>Заключение трудового договора о дистанционной работе с гражданином для осуществления трудовой деятельности за пределами Российской Федерации не допускается.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Сотрудничество с лицами в целях дистанционной работы за рубежом для российских компаний, полагаем, может осуществляться в рамках гражданско-правовых отношений. При этом следует учитывать запреты и ограничения, связанные с работой граждан других государств на территории соответствующего зарубежного государства.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D99AA79-C3B6-43D0-BB78-AFEB3FE69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 К.Ю. Татаров,2023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815546C-A3AA-47A3-BE83-DC32B7B42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5453-E046-4C82-B50E-5E89A6EEA50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827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4BC4F0-1623-422D-A684-F32535F02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9350" y="500062"/>
            <a:ext cx="8853299" cy="1325563"/>
          </a:xfrm>
        </p:spPr>
        <p:txBody>
          <a:bodyPr/>
          <a:lstStyle/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Изменения 2023 года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B5EB56BA-08CB-4526-B324-3361B3CD0C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9350" y="1825625"/>
            <a:ext cx="8853299" cy="4351338"/>
          </a:xfrm>
          <a:prstGeom prst="rect">
            <a:avLst/>
          </a:prstGeom>
        </p:spPr>
      </p:pic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8C648CE-2FA4-4B9F-9660-8E08C06E1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 К.Ю. Татаров,2023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7D39274-1184-4847-B328-A27E3B6AD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5453-E046-4C82-B50E-5E89A6EEA50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376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B34DD8-6514-4F91-9308-54D35D71B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854" y="346861"/>
            <a:ext cx="10515600" cy="1561329"/>
          </a:xfrm>
        </p:spPr>
        <p:txBody>
          <a:bodyPr>
            <a:normAutofit fontScale="90000"/>
          </a:bodyPr>
          <a:lstStyle/>
          <a:p>
            <a:br>
              <a:rPr lang="ru-RU" sz="3200" dirty="0">
                <a:solidFill>
                  <a:srgbClr val="FF0000"/>
                </a:solidFill>
              </a:rPr>
            </a:br>
            <a:r>
              <a:rPr lang="ru-RU" sz="3200" dirty="0">
                <a:solidFill>
                  <a:srgbClr val="FF0000"/>
                </a:solidFill>
              </a:rPr>
              <a:t>КАРДИНАЛЬНОЕ  ИЗМЕНЕНИЕ ПО ДОГОВОРАМ ГПХ</a:t>
            </a:r>
            <a:br>
              <a:rPr lang="ru-RU" sz="3200" dirty="0">
                <a:solidFill>
                  <a:srgbClr val="FF0000"/>
                </a:solidFill>
              </a:rPr>
            </a:br>
            <a:r>
              <a:rPr lang="ru-RU" sz="3200" dirty="0">
                <a:solidFill>
                  <a:srgbClr val="FF0000"/>
                </a:solidFill>
              </a:rPr>
              <a:t>Новая редакция подп. 5 п. 2 ст. 11 Федерального закона от 01.04.1996 № 27-ФЗ “Об индивидуальном (персонифицированном) учете»</a:t>
            </a:r>
            <a:br>
              <a:rPr lang="ru-RU" sz="3200" dirty="0">
                <a:solidFill>
                  <a:srgbClr val="FF0000"/>
                </a:solidFill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215F68-2588-4123-B2FD-FD5A8BEBA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98812"/>
            <a:ext cx="10515600" cy="15613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 2023 года с выплат по договорам ГПХ нужно будет платить ещё и взносы на соцстрахование — по единому тарифу, как с выплат по трудовым договорам.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18740C8-AB48-4E87-BE9E-6AFF53D1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 К.Ю. Татаров,2023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B91B14A-6D4D-4BE0-853C-5B1E1E2AF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A62-9DFE-48A1-B65F-46BF86FAB78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4335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4656</TotalTime>
  <Words>1654</Words>
  <Application>Microsoft Office PowerPoint</Application>
  <PresentationFormat>Широкоэкранный</PresentationFormat>
  <Paragraphs>177</Paragraphs>
  <Slides>23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Тема Office</vt:lpstr>
      <vt:lpstr>          188-й вебинар Ассоциации «КБА НКО» — «Практические аспекты применения договоров ГПХ в деятельности НКО» Автор и ведущий: Татаров Константин Юрьевич,  кандидат экономических наук, аттестованный преподаватель ИПБ РФ, судебный эксперт</vt:lpstr>
      <vt:lpstr>Условия договора ГПХ </vt:lpstr>
      <vt:lpstr>Основные ошибки при оформлении договора ГПХ</vt:lpstr>
      <vt:lpstr>Последствия переквалификации Договора ГПХ в Трудовой договор</vt:lpstr>
      <vt:lpstr>Особенности заключения договора c самозанятым </vt:lpstr>
      <vt:lpstr>Структура Договоров ГПХ</vt:lpstr>
      <vt:lpstr>Письмо Минтруда от 09.09.2022 № 14-2/ООГ-5755 </vt:lpstr>
      <vt:lpstr>Изменения 2023 года</vt:lpstr>
      <vt:lpstr> КАРДИНАЛЬНОЕ  ИЗМЕНЕНИЕ ПО ДОГОВОРАМ ГПХ Новая редакция подп. 5 п. 2 ст. 11 Федерального закона от 01.04.1996 № 27-ФЗ “Об индивидуальном (персонифицированном) учете» </vt:lpstr>
      <vt:lpstr> ОСНОВНОЕ ИЗМЕНЕНИЕ ПО ДОГОВОРАМ ГПХ Новая редакция подп. 5 п. 2 ст. 11 Федерального закона от 01.04.1996 № 27-ФЗ “Об индивидуальном (персонифицированном) учете» </vt:lpstr>
      <vt:lpstr> КАКИЕ ДОГОВОРЫ ГПХ НЕОБХОДИМО ОТРАЖАТЬ В ЕФС-1 </vt:lpstr>
      <vt:lpstr>Презентация PowerPoint</vt:lpstr>
      <vt:lpstr>Графа 6 “Код выполняемой функции”</vt:lpstr>
      <vt:lpstr>Письмо СФР от 07.02.2023 № 19-02/11195л.</vt:lpstr>
      <vt:lpstr>Приказ ФНС России от 29.09.2022 N ЕД-7-11/878@ "Об утверждении форм расчета по страховым взносам и персонифицированных сведений о физических лицах, порядков их заполнения, а также форматов их представления в электронной форме"  </vt:lpstr>
      <vt:lpstr>Особенности заполнения формы по Договорам ГПХ </vt:lpstr>
      <vt:lpstr>При расчетах по договорам ГПХ необходимо учитывать профессиональные вычеты </vt:lpstr>
      <vt:lpstr>Оформление волотеров Термины гражданско-правового договора с волонтером в соответствии с Федеральным законом от 11.08.1995г.  №135-ФЗ «О благотворительной деятельности и добровольчестве (волонтерстве)» предусмотрены следующие понятия </vt:lpstr>
      <vt:lpstr> Практический пример: Студент Саша Иванов подписывает с нами договор подряда на ремонт компьютера. Стоимость работ определена в 5 000  руб. Договор подписан 30 января 2023 года. Акт прима выполненных работ подписан 10 февраля. Расчет произведен 13 февраля  </vt:lpstr>
      <vt:lpstr>Вопрос: О применении пониженных тарифов страховых взносов организацией — субъектом МСП с выплат, превышающих величину МРОТ, в пользу физлиц, работающих по ГПД. </vt:lpstr>
      <vt:lpstr>Студент Саша Иванов в феврале 2023 года подписал с нами ДВА договора ГПХ на ремонт компьютеров. Стоимость одного 5000, а второго 15000.  Второй договор выполнен и оплачен также в феврале 2023 года. </vt:lpstr>
      <vt:lpstr> МИНИСТЕРСТВО ТРУДА И СОЦИАЛЬНОЙ ЗАЩИТЫ РОССИЙСКОЙ ФЕДЕРАЦИИ ПИСЬМО от 5 августа 2022 года № 17-1/В-103 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Автобусный тур Москва-Владимир 20 апреля 2022 года.</dc:title>
  <dc:creator>Татаров К.Ю.</dc:creator>
  <cp:lastModifiedBy>Татаров К.Ю.</cp:lastModifiedBy>
  <cp:revision>224</cp:revision>
  <dcterms:created xsi:type="dcterms:W3CDTF">2022-04-06T16:51:51Z</dcterms:created>
  <dcterms:modified xsi:type="dcterms:W3CDTF">2023-03-27T07:54:06Z</dcterms:modified>
</cp:coreProperties>
</file>