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7" r:id="rId5"/>
    <p:sldId id="268" r:id="rId6"/>
    <p:sldId id="274" r:id="rId7"/>
    <p:sldId id="271" r:id="rId8"/>
    <p:sldId id="272" r:id="rId9"/>
    <p:sldId id="273" r:id="rId10"/>
    <p:sldId id="276" r:id="rId11"/>
    <p:sldId id="269" r:id="rId12"/>
    <p:sldId id="275" r:id="rId13"/>
    <p:sldId id="270" r:id="rId14"/>
    <p:sldId id="278" r:id="rId15"/>
    <p:sldId id="277" r:id="rId16"/>
    <p:sldId id="279" r:id="rId17"/>
    <p:sldId id="280" r:id="rId18"/>
    <p:sldId id="281" r:id="rId19"/>
    <p:sldId id="284" r:id="rId20"/>
    <p:sldId id="285" r:id="rId21"/>
    <p:sldId id="286" r:id="rId22"/>
    <p:sldId id="287" r:id="rId23"/>
    <p:sldId id="288" r:id="rId24"/>
    <p:sldId id="289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Montserrat" panose="020B0604020202020204" charset="-52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hwPF/QTIkLfVc6gIOBqsalmQ0KT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robyev" initials="VK" lastIdx="1" clrIdx="0">
    <p:extLst>
      <p:ext uri="{19B8F6BF-5375-455C-9EA6-DF929625EA0E}">
        <p15:presenceInfo xmlns:p15="http://schemas.microsoft.com/office/powerpoint/2012/main" userId="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9007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191aad69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191aad69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5171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2668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5067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9138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3363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7996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2135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2488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6521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8544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2026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3848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2267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34127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618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15045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7316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8113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6501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8252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11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0449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1338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121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99;p2"/>
          <p:cNvSpPr txBox="1"/>
          <p:nvPr/>
        </p:nvSpPr>
        <p:spPr>
          <a:xfrm>
            <a:off x="691392" y="267018"/>
            <a:ext cx="9367007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lvl="0"/>
            <a:r>
              <a:rPr lang="ru-RU" sz="4800" b="1" dirty="0" smtClean="0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Федеральный </a:t>
            </a:r>
            <a:r>
              <a:rPr lang="ru-RU" sz="4800" b="1" dirty="0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закон </a:t>
            </a:r>
            <a:endParaRPr lang="ru-RU" sz="4800" b="1" dirty="0" smtClean="0">
              <a:solidFill>
                <a:srgbClr val="1E4E7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ru-RU" sz="4800" b="1" dirty="0" smtClean="0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«</a:t>
            </a:r>
            <a:r>
              <a:rPr lang="ru-RU" sz="4800" b="1" dirty="0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О контроле за деятельностью лиц, находящихся под иностранным влиянием» от 14.07.2022 N </a:t>
            </a:r>
            <a:r>
              <a:rPr lang="ru-RU" sz="4800" b="1" dirty="0" smtClean="0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255-ФЗ</a:t>
            </a:r>
            <a:endParaRPr sz="4800" b="1" dirty="0">
              <a:solidFill>
                <a:srgbClr val="1E4E7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99;p2"/>
          <p:cNvSpPr txBox="1"/>
          <p:nvPr/>
        </p:nvSpPr>
        <p:spPr>
          <a:xfrm>
            <a:off x="691392" y="5299196"/>
            <a:ext cx="65520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Воробьев Константин,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юрист </a:t>
            </a:r>
            <a:r>
              <a:rPr lang="ru-RU" sz="2400" b="1" dirty="0" err="1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БФ</a:t>
            </a:r>
            <a:r>
              <a:rPr lang="ru-RU" sz="24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 «Нужна помощь»</a:t>
            </a:r>
            <a:endParaRPr sz="24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036450" y="490050"/>
            <a:ext cx="95232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Позиции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Конституционного суда</a:t>
            </a:r>
            <a:endParaRPr sz="4800" b="1" dirty="0">
              <a:solidFill>
                <a:srgbClr val="2241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1583977" y="6263424"/>
            <a:ext cx="469477" cy="436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10</a:t>
            </a:fld>
            <a:endParaRPr>
              <a:solidFill>
                <a:srgbClr val="2241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36450" y="2594070"/>
            <a:ext cx="923808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ru-RU" sz="2000" dirty="0" smtClean="0">
                <a:latin typeface="Montserrat" panose="020B0604020202020204" charset="-52"/>
              </a:rPr>
              <a:t>получение НКО финансирования </a:t>
            </a:r>
            <a:r>
              <a:rPr lang="ru-RU" sz="2000" dirty="0">
                <a:latin typeface="Montserrat" panose="020B0604020202020204" charset="-52"/>
              </a:rPr>
              <a:t>от иностранных источников и наличие у нее лишь потенциальной возможности заниматься политической деятельностью </a:t>
            </a:r>
            <a:r>
              <a:rPr lang="ru-RU" sz="2000" dirty="0" smtClean="0">
                <a:latin typeface="Montserrat" panose="020B0604020202020204" charset="-52"/>
              </a:rPr>
              <a:t>– не основание </a:t>
            </a:r>
            <a:r>
              <a:rPr lang="ru-RU" sz="2000" dirty="0">
                <a:latin typeface="Montserrat" panose="020B0604020202020204" charset="-52"/>
              </a:rPr>
              <a:t>для признания ее выполняющей функции иностранного </a:t>
            </a:r>
            <a:r>
              <a:rPr lang="ru-RU" sz="2000" dirty="0" smtClean="0">
                <a:latin typeface="Montserrat" panose="020B0604020202020204" charset="-52"/>
              </a:rPr>
              <a:t>агента;</a:t>
            </a:r>
          </a:p>
          <a:p>
            <a:pPr marL="457200" indent="-457200">
              <a:buAutoNum type="arabicParenR"/>
            </a:pPr>
            <a:endParaRPr lang="ru-RU" sz="2000" dirty="0" smtClean="0">
              <a:latin typeface="Montserrat" panose="020B0604020202020204" charset="-52"/>
            </a:endParaRPr>
          </a:p>
          <a:p>
            <a:pPr marL="457200" indent="-457200">
              <a:buAutoNum type="arabicParenR"/>
            </a:pPr>
            <a:r>
              <a:rPr lang="ru-RU" sz="2000" dirty="0">
                <a:latin typeface="Montserrat" panose="020B0604020202020204" charset="-52"/>
              </a:rPr>
              <a:t>не </a:t>
            </a:r>
            <a:r>
              <a:rPr lang="ru-RU" sz="2000" dirty="0" smtClean="0">
                <a:latin typeface="Montserrat" panose="020B0604020202020204" charset="-52"/>
              </a:rPr>
              <a:t>требуется наличие </a:t>
            </a:r>
            <a:r>
              <a:rPr lang="ru-RU" sz="2000" dirty="0">
                <a:latin typeface="Montserrat" panose="020B0604020202020204" charset="-52"/>
              </a:rPr>
              <a:t>обязательной связи между финансированием, полученным организацией от иностранных источников, и </a:t>
            </a:r>
            <a:r>
              <a:rPr lang="ru-RU" sz="2000" dirty="0" smtClean="0">
                <a:latin typeface="Montserrat" panose="020B0604020202020204" charset="-52"/>
              </a:rPr>
              <a:t>деятельностью</a:t>
            </a:r>
          </a:p>
          <a:p>
            <a:pPr marL="457200" indent="-457200">
              <a:buAutoNum type="arabicParenR"/>
            </a:pPr>
            <a:endParaRPr lang="ru-RU" sz="2000" dirty="0">
              <a:latin typeface="Montserrat" panose="020B0604020202020204" charset="-52"/>
            </a:endParaRPr>
          </a:p>
          <a:p>
            <a:pPr marL="457200" indent="-457200">
              <a:buAutoNum type="arabicParenR"/>
            </a:pPr>
            <a:r>
              <a:rPr lang="ru-RU" sz="2000" dirty="0">
                <a:latin typeface="Montserrat" panose="020B0604020202020204" charset="-52"/>
              </a:rPr>
              <a:t>ни </a:t>
            </a:r>
            <a:r>
              <a:rPr lang="ru-RU" sz="2000" dirty="0" smtClean="0">
                <a:latin typeface="Montserrat" panose="020B0604020202020204" charset="-52"/>
              </a:rPr>
              <a:t>временные, </a:t>
            </a:r>
            <a:r>
              <a:rPr lang="ru-RU" sz="2000" dirty="0">
                <a:latin typeface="Montserrat" panose="020B0604020202020204" charset="-52"/>
              </a:rPr>
              <a:t>ни </a:t>
            </a:r>
            <a:r>
              <a:rPr lang="ru-RU" sz="2000" dirty="0" smtClean="0">
                <a:latin typeface="Montserrat" panose="020B0604020202020204" charset="-52"/>
              </a:rPr>
              <a:t>количественные, </a:t>
            </a:r>
            <a:r>
              <a:rPr lang="ru-RU" sz="2000" dirty="0">
                <a:latin typeface="Montserrat" panose="020B0604020202020204" charset="-52"/>
              </a:rPr>
              <a:t>ни видовые </a:t>
            </a:r>
            <a:r>
              <a:rPr lang="ru-RU" sz="2000" dirty="0" smtClean="0">
                <a:latin typeface="Montserrat" panose="020B0604020202020204" charset="-52"/>
              </a:rPr>
              <a:t>характеристики </a:t>
            </a:r>
            <a:r>
              <a:rPr lang="ru-RU" sz="2000" dirty="0">
                <a:latin typeface="Montserrat" panose="020B0604020202020204" charset="-52"/>
              </a:rPr>
              <a:t>получаемого </a:t>
            </a:r>
            <a:r>
              <a:rPr lang="ru-RU" sz="2000" dirty="0">
                <a:latin typeface="Montserrat" panose="020B0604020202020204" charset="-52"/>
              </a:rPr>
              <a:t>некоммерческой организацией от иностранных источников имущества </a:t>
            </a:r>
            <a:r>
              <a:rPr lang="ru-RU" sz="2000" dirty="0">
                <a:latin typeface="Montserrat" panose="020B0604020202020204" charset="-52"/>
              </a:rPr>
              <a:t>значения </a:t>
            </a:r>
            <a:r>
              <a:rPr lang="ru-RU" sz="2000" dirty="0">
                <a:latin typeface="Montserrat" panose="020B0604020202020204" charset="-52"/>
              </a:rPr>
              <a:t>не имеют</a:t>
            </a:r>
            <a:endParaRPr lang="ru-RU" sz="2000" dirty="0">
              <a:latin typeface="Montserrat" panose="020B0604020202020204" charset="-52"/>
            </a:endParaRPr>
          </a:p>
          <a:p>
            <a:pPr marL="457200" indent="-457200">
              <a:buAutoNum type="arabicParenR"/>
            </a:pPr>
            <a:endParaRPr lang="ru-RU" sz="2000" dirty="0">
              <a:latin typeface="Montserrat" panose="020B0604020202020204" charset="-52"/>
            </a:endParaRPr>
          </a:p>
          <a:p>
            <a:endParaRPr lang="ru-RU" sz="2000" dirty="0"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997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1036450" y="3654337"/>
            <a:ext cx="9138900" cy="260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b" anchorCtr="0">
            <a:noAutofit/>
          </a:bodyPr>
          <a:lstStyle/>
          <a:p>
            <a:pPr algn="just"/>
            <a:endParaRPr lang="ru-RU" sz="1800" dirty="0">
              <a:solidFill>
                <a:srgbClr val="313131"/>
              </a:solidFill>
              <a:latin typeface="Montserrat" panose="020B0604020202020204" charset="-52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1036450" y="490050"/>
            <a:ext cx="95232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Виды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деятельности</a:t>
            </a:r>
            <a:endParaRPr sz="4800" b="1" dirty="0">
              <a:solidFill>
                <a:srgbClr val="2241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1583977" y="6263425"/>
            <a:ext cx="452851" cy="46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11</a:t>
            </a:fld>
            <a:endParaRPr>
              <a:solidFill>
                <a:srgbClr val="22416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6450" y="2695283"/>
            <a:ext cx="94266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solidFill>
                  <a:srgbClr val="302F2D"/>
                </a:solidFill>
                <a:latin typeface="Montserrat" panose="020B0604020202020204" charset="-52"/>
              </a:rPr>
              <a:t>О</a:t>
            </a:r>
            <a:r>
              <a:rPr lang="ru-RU" sz="2000" dirty="0" smtClean="0">
                <a:solidFill>
                  <a:srgbClr val="302F2D"/>
                </a:solidFill>
                <a:latin typeface="Montserrat" panose="020B0604020202020204" charset="-52"/>
              </a:rPr>
              <a:t>существление</a:t>
            </a:r>
            <a:r>
              <a:rPr lang="ru-RU" sz="2000" dirty="0">
                <a:solidFill>
                  <a:srgbClr val="302F2D"/>
                </a:solidFill>
                <a:latin typeface="Montserrat" panose="020B0604020202020204" charset="-52"/>
              </a:rPr>
              <a:t> </a:t>
            </a:r>
            <a:r>
              <a:rPr lang="ru-RU" sz="2000" b="1" dirty="0">
                <a:solidFill>
                  <a:srgbClr val="302F2D"/>
                </a:solidFill>
                <a:latin typeface="Montserrat" panose="020B0604020202020204" charset="-52"/>
              </a:rPr>
              <a:t>одного из следующих видов деятельности</a:t>
            </a:r>
            <a:r>
              <a:rPr lang="ru-RU" sz="2000" dirty="0" smtClean="0">
                <a:solidFill>
                  <a:srgbClr val="302F2D"/>
                </a:solidFill>
                <a:latin typeface="Montserrat" panose="020B0604020202020204" charset="-52"/>
              </a:rPr>
              <a:t>:</a:t>
            </a:r>
          </a:p>
          <a:p>
            <a:pPr fontAlgn="base"/>
            <a:endParaRPr lang="ru-RU" sz="2000" dirty="0">
              <a:solidFill>
                <a:srgbClr val="302F2D"/>
              </a:solidFill>
              <a:latin typeface="Montserrat" panose="020B0604020202020204" charset="-52"/>
            </a:endParaRPr>
          </a:p>
          <a:p>
            <a:pPr>
              <a:buFont typeface="+mj-lt"/>
              <a:buAutoNum type="arabicPeriod"/>
            </a:pPr>
            <a:r>
              <a:rPr lang="ru-RU" sz="2000" dirty="0" smtClean="0">
                <a:solidFill>
                  <a:srgbClr val="302F2D"/>
                </a:solidFill>
                <a:latin typeface="Montserrat" panose="020B0604020202020204" charset="-52"/>
              </a:rPr>
              <a:t> участие </a:t>
            </a:r>
            <a:r>
              <a:rPr lang="ru-RU" sz="2000" dirty="0">
                <a:solidFill>
                  <a:srgbClr val="302F2D"/>
                </a:solidFill>
                <a:latin typeface="Montserrat" panose="020B0604020202020204" charset="-52"/>
              </a:rPr>
              <a:t>в политической деятельности;</a:t>
            </a:r>
          </a:p>
          <a:p>
            <a:pPr>
              <a:buFont typeface="+mj-lt"/>
              <a:buAutoNum type="arabicPeriod"/>
            </a:pPr>
            <a:r>
              <a:rPr lang="ru-RU" sz="2000" dirty="0" smtClean="0">
                <a:solidFill>
                  <a:srgbClr val="302F2D"/>
                </a:solidFill>
                <a:latin typeface="Montserrat" panose="020B0604020202020204" charset="-52"/>
              </a:rPr>
              <a:t> распространение </a:t>
            </a:r>
            <a:r>
              <a:rPr lang="ru-RU" sz="2000" dirty="0">
                <a:solidFill>
                  <a:srgbClr val="302F2D"/>
                </a:solidFill>
                <a:latin typeface="Montserrat" panose="020B0604020202020204" charset="-52"/>
              </a:rPr>
              <a:t>сообщений и материалов, предназначенных для неограниченного круга лиц, или участие в их создании;</a:t>
            </a:r>
          </a:p>
          <a:p>
            <a:pPr>
              <a:buFont typeface="+mj-lt"/>
              <a:buAutoNum type="arabicPeriod"/>
            </a:pPr>
            <a:r>
              <a:rPr lang="ru-RU" sz="2000" dirty="0" smtClean="0">
                <a:solidFill>
                  <a:srgbClr val="302F2D"/>
                </a:solidFill>
                <a:latin typeface="Montserrat" panose="020B0604020202020204" charset="-52"/>
              </a:rPr>
              <a:t> целенаправленный </a:t>
            </a:r>
            <a:r>
              <a:rPr lang="ru-RU" sz="2000" dirty="0">
                <a:solidFill>
                  <a:srgbClr val="302F2D"/>
                </a:solidFill>
                <a:latin typeface="Montserrat" panose="020B0604020202020204" charset="-52"/>
              </a:rPr>
              <a:t>сбор сведений в области военной, военно-технической деятельности России;</a:t>
            </a:r>
          </a:p>
          <a:p>
            <a:pPr>
              <a:buFont typeface="+mj-lt"/>
              <a:buAutoNum type="arabicPeriod"/>
            </a:pPr>
            <a:r>
              <a:rPr lang="ru-RU" sz="2000" dirty="0" smtClean="0">
                <a:solidFill>
                  <a:srgbClr val="302F2D"/>
                </a:solidFill>
                <a:latin typeface="Montserrat" panose="020B0604020202020204" charset="-52"/>
              </a:rPr>
              <a:t> финансирование </a:t>
            </a:r>
            <a:r>
              <a:rPr lang="ru-RU" sz="2000" dirty="0">
                <a:solidFill>
                  <a:srgbClr val="302F2D"/>
                </a:solidFill>
                <a:latin typeface="Montserrat" panose="020B0604020202020204" charset="-52"/>
              </a:rPr>
              <a:t>указанных видов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29114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1036450" y="3654337"/>
            <a:ext cx="9138900" cy="260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b" anchorCtr="0">
            <a:noAutofit/>
          </a:bodyPr>
          <a:lstStyle/>
          <a:p>
            <a:pPr algn="just"/>
            <a:endParaRPr lang="ru-RU" sz="1800" dirty="0">
              <a:solidFill>
                <a:srgbClr val="313131"/>
              </a:solidFill>
              <a:latin typeface="Montserrat" panose="020B0604020202020204" charset="-52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1036450" y="490050"/>
            <a:ext cx="95232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Виды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деятельности</a:t>
            </a:r>
            <a:endParaRPr sz="4800" b="1" dirty="0">
              <a:solidFill>
                <a:srgbClr val="2241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1583978" y="6263425"/>
            <a:ext cx="608022" cy="46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12</a:t>
            </a:fld>
            <a:endParaRPr dirty="0">
              <a:solidFill>
                <a:srgbClr val="22416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6450" y="2213145"/>
            <a:ext cx="94266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solidFill>
                  <a:srgbClr val="302F2D"/>
                </a:solidFill>
                <a:latin typeface="Montserrat" panose="020B0604020202020204" charset="-52"/>
              </a:rPr>
              <a:t>К </a:t>
            </a:r>
            <a:r>
              <a:rPr lang="ru-RU" sz="2000" b="1" dirty="0" smtClean="0">
                <a:solidFill>
                  <a:srgbClr val="302F2D"/>
                </a:solidFill>
                <a:latin typeface="Montserrat" panose="020B0604020202020204" charset="-52"/>
              </a:rPr>
              <a:t>политической деятельности </a:t>
            </a:r>
            <a:r>
              <a:rPr lang="ru-RU" sz="2000" dirty="0" smtClean="0">
                <a:solidFill>
                  <a:srgbClr val="302F2D"/>
                </a:solidFill>
                <a:latin typeface="Montserrat" panose="020B0604020202020204" charset="-52"/>
              </a:rPr>
              <a:t>не относится:</a:t>
            </a:r>
          </a:p>
          <a:p>
            <a:pPr fontAlgn="base"/>
            <a:endParaRPr lang="ru-RU" sz="2000" dirty="0">
              <a:solidFill>
                <a:srgbClr val="302F2D"/>
              </a:solidFill>
              <a:latin typeface="Montserrat" panose="020B0604020202020204" charset="-52"/>
            </a:endParaRPr>
          </a:p>
          <a:p>
            <a:pPr fontAlgn="base"/>
            <a:r>
              <a:rPr lang="ru-RU" sz="2000" dirty="0" smtClean="0">
                <a:solidFill>
                  <a:srgbClr val="302F2D"/>
                </a:solidFill>
                <a:latin typeface="Montserrat" panose="020B0604020202020204" charset="-52"/>
              </a:rPr>
              <a:t>деятельность </a:t>
            </a:r>
            <a:r>
              <a:rPr lang="ru-RU" sz="2000" dirty="0">
                <a:solidFill>
                  <a:srgbClr val="302F2D"/>
                </a:solidFill>
                <a:latin typeface="Montserrat" panose="020B0604020202020204" charset="-52"/>
              </a:rPr>
              <a:t>в области науки, культуры, искусства, здравоохранения, </a:t>
            </a:r>
            <a:r>
              <a:rPr lang="ru-RU" sz="2000" dirty="0">
                <a:solidFill>
                  <a:srgbClr val="302F2D"/>
                </a:solidFill>
                <a:latin typeface="Montserrat" panose="020B0604020202020204" charset="-52"/>
              </a:rPr>
              <a:t>профилактики и охраны здоровья граждан, …, </a:t>
            </a:r>
            <a:endParaRPr lang="ru-RU" sz="2000" dirty="0" smtClean="0">
              <a:solidFill>
                <a:srgbClr val="302F2D"/>
              </a:solidFill>
              <a:latin typeface="Montserrat" panose="020B0604020202020204" charset="-52"/>
            </a:endParaRPr>
          </a:p>
          <a:p>
            <a:pPr fontAlgn="base"/>
            <a:endParaRPr lang="ru-RU" sz="2000" dirty="0">
              <a:solidFill>
                <a:srgbClr val="302F2D"/>
              </a:solidFill>
              <a:latin typeface="Montserrat" panose="020B0604020202020204" charset="-52"/>
            </a:endParaRPr>
          </a:p>
          <a:p>
            <a:pPr fontAlgn="base"/>
            <a:r>
              <a:rPr lang="ru-RU" sz="2000" dirty="0" smtClean="0">
                <a:solidFill>
                  <a:srgbClr val="302F2D"/>
                </a:solidFill>
                <a:latin typeface="Montserrat" panose="020B0604020202020204" charset="-52"/>
              </a:rPr>
              <a:t>если она не </a:t>
            </a:r>
            <a:r>
              <a:rPr lang="ru-RU" sz="2000" dirty="0">
                <a:solidFill>
                  <a:srgbClr val="302F2D"/>
                </a:solidFill>
                <a:latin typeface="Montserrat" panose="020B0604020202020204" charset="-52"/>
              </a:rPr>
              <a:t>противоречит национальным </a:t>
            </a:r>
            <a:r>
              <a:rPr lang="ru-RU" sz="2000" dirty="0" smtClean="0">
                <a:solidFill>
                  <a:srgbClr val="302F2D"/>
                </a:solidFill>
                <a:latin typeface="Montserrat" panose="020B0604020202020204" charset="-52"/>
              </a:rPr>
              <a:t>интересам, </a:t>
            </a:r>
            <a:r>
              <a:rPr lang="ru-RU" sz="2000" dirty="0">
                <a:solidFill>
                  <a:srgbClr val="302F2D"/>
                </a:solidFill>
                <a:latin typeface="Montserrat" panose="020B0604020202020204" charset="-52"/>
              </a:rPr>
              <a:t>основам публичного </a:t>
            </a:r>
            <a:r>
              <a:rPr lang="ru-RU" sz="2000" dirty="0" smtClean="0">
                <a:solidFill>
                  <a:srgbClr val="302F2D"/>
                </a:solidFill>
                <a:latin typeface="Montserrat" panose="020B0604020202020204" charset="-52"/>
              </a:rPr>
              <a:t>правопорядка, </a:t>
            </a:r>
            <a:r>
              <a:rPr lang="ru-RU" sz="2000" dirty="0">
                <a:solidFill>
                  <a:srgbClr val="302F2D"/>
                </a:solidFill>
                <a:latin typeface="Montserrat" panose="020B0604020202020204" charset="-52"/>
              </a:rPr>
              <a:t>иным ценностям, защищаемым Конституцией </a:t>
            </a:r>
            <a:r>
              <a:rPr lang="ru-RU" sz="2000" dirty="0" smtClean="0">
                <a:solidFill>
                  <a:srgbClr val="302F2D"/>
                </a:solidFill>
                <a:latin typeface="Montserrat" panose="020B0604020202020204" charset="-52"/>
              </a:rPr>
              <a:t>России.</a:t>
            </a:r>
            <a:endParaRPr lang="ru-RU" sz="2000" dirty="0">
              <a:solidFill>
                <a:srgbClr val="302F2D"/>
              </a:solidFill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4444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1036450" y="4047937"/>
            <a:ext cx="9138900" cy="260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b" anchorCtr="0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государственные органы, государственные корпорации и компании, а также подконтрольные им организации — нахождение под контролем выражается в обязанности выполнять распоряжения;  </a:t>
            </a:r>
            <a:endParaRPr lang="ru-RU" sz="2000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религиозные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организации;  </a:t>
            </a:r>
            <a:endParaRPr lang="ru-RU" sz="2000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политические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партии;  </a:t>
            </a:r>
            <a:endParaRPr lang="ru-RU" sz="2000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должностные лица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международных организаций, дипломатов, въехавших в Россию в связи с исполнением служебных обязанностей, сотрудников представительств органов государственной власти иностранных государств;  </a:t>
            </a:r>
            <a:endParaRPr lang="ru-RU" sz="2000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объединения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работодателей, торгово-промышленные палаты.</a:t>
            </a:r>
          </a:p>
          <a:p>
            <a:pPr algn="just"/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1036450" y="490050"/>
            <a:ext cx="91389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Не могут быть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иностранными агентами</a:t>
            </a:r>
            <a:endParaRPr sz="4800" b="1" dirty="0">
              <a:solidFill>
                <a:srgbClr val="2241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1583978" y="6263425"/>
            <a:ext cx="419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13</a:t>
            </a:fld>
            <a:endParaRPr>
              <a:solidFill>
                <a:srgbClr val="2241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1036450" y="2011680"/>
            <a:ext cx="9138900" cy="4448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b" anchorCtr="0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313131"/>
                </a:solidFill>
                <a:latin typeface="Montserrat" panose="020B0604020202020204" charset="-52"/>
              </a:rPr>
              <a:t>Реестр иностранных агентов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313131"/>
              </a:solidFill>
              <a:latin typeface="Montserrat" panose="020B0604020202020204" charset="-52"/>
            </a:endParaRPr>
          </a:p>
          <a:p>
            <a:pPr algn="just"/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Иностранные агенты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313131"/>
                </a:solidFill>
                <a:latin typeface="Montserrat" panose="020B0604020202020204" charset="-52"/>
              </a:rPr>
              <a:t>Единый реестр физических лиц, аффилированных с иностранными </a:t>
            </a:r>
            <a:r>
              <a:rPr lang="ru-RU" sz="2000" b="1" dirty="0">
                <a:solidFill>
                  <a:srgbClr val="313131"/>
                </a:solidFill>
                <a:latin typeface="Montserrat" panose="020B0604020202020204" charset="-52"/>
              </a:rPr>
              <a:t>агентами </a:t>
            </a:r>
            <a:endParaRPr lang="ru-RU" sz="2000" b="1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pPr algn="just"/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  <a:p>
            <a:pPr algn="just"/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Учредители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, участники, руководитель, работники иностранного агента — юридического лица или незарегистрированного объединения, а также члены его органов;  </a:t>
            </a:r>
            <a:endParaRPr lang="ru-RU" sz="2000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pPr algn="just"/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  <a:p>
            <a:pPr algn="just"/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Лица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, осуществляющие политическую деятельность и получающие имущество от </a:t>
            </a:r>
            <a:r>
              <a:rPr lang="ru-RU" sz="2000" dirty="0" err="1">
                <a:solidFill>
                  <a:srgbClr val="313131"/>
                </a:solidFill>
                <a:latin typeface="Montserrat" panose="020B0604020202020204" charset="-52"/>
              </a:rPr>
              <a:t>иноагентов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 для осуществления такой деятельности</a:t>
            </a:r>
          </a:p>
        </p:txBody>
      </p:sp>
      <p:sp>
        <p:nvSpPr>
          <p:cNvPr id="107" name="Google Shape;107;p3"/>
          <p:cNvSpPr txBox="1"/>
          <p:nvPr/>
        </p:nvSpPr>
        <p:spPr>
          <a:xfrm>
            <a:off x="1036450" y="490050"/>
            <a:ext cx="91389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Реестры</a:t>
            </a:r>
            <a:endParaRPr sz="4800" b="1" dirty="0">
              <a:solidFill>
                <a:srgbClr val="2241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1583978" y="6263425"/>
            <a:ext cx="419600" cy="386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14</a:t>
            </a:fld>
            <a:endParaRPr>
              <a:solidFill>
                <a:srgbClr val="2241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9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57709" y="2698734"/>
            <a:ext cx="9138900" cy="356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b" anchorCtr="0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pPr algn="just"/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При осуществлении </a:t>
            </a:r>
            <a:r>
              <a:rPr lang="ru-RU" sz="2000" b="1" dirty="0" smtClean="0">
                <a:solidFill>
                  <a:srgbClr val="313131"/>
                </a:solidFill>
                <a:latin typeface="Montserrat" panose="020B0604020202020204" charset="-52"/>
              </a:rPr>
              <a:t>определенных видов деятельности:</a:t>
            </a:r>
          </a:p>
          <a:p>
            <a:pPr algn="just"/>
            <a:endParaRPr lang="ru-RU" sz="2000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сообщать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о наличии статуса иностранного агента, в частности, при направлении обращений в органы власти, образовательные и иные организации;  </a:t>
            </a:r>
            <a:endParaRPr lang="ru-RU" sz="2000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сопровождать материалы, производимые и/или распространяемые </a:t>
            </a:r>
            <a:r>
              <a:rPr lang="ru-RU" sz="2000" dirty="0" err="1">
                <a:solidFill>
                  <a:srgbClr val="313131"/>
                </a:solidFill>
                <a:latin typeface="Montserrat" panose="020B0604020202020204" charset="-52"/>
              </a:rPr>
              <a:t>иноагентом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 в рамках такой деятельности, а также связанную с деятельностью информацию указанием на то, что они созданы и распространены иностранным агентом либо касаются его деятельности. </a:t>
            </a:r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1036450" y="490050"/>
            <a:ext cx="91389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Обязанности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иностранных агентов</a:t>
            </a:r>
            <a:endParaRPr sz="4800" b="1" dirty="0">
              <a:solidFill>
                <a:srgbClr val="2241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1583978" y="6263425"/>
            <a:ext cx="419600" cy="353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15</a:t>
            </a:fld>
            <a:endParaRPr>
              <a:solidFill>
                <a:srgbClr val="2241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6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741579" y="2895534"/>
            <a:ext cx="9138900" cy="356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b" anchorCtr="0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pPr algn="just"/>
            <a:endParaRPr lang="ru-RU" sz="2000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ежегодное проведение 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аудита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бухгалтерской отчетности не позднее 15 апреля года, следующего за отчетным;  </a:t>
            </a:r>
            <a:endParaRPr lang="ru-RU" sz="2000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ведение раздельного учета доходов/расходов, полученных/произведенных при поступлениях от иностранных источников, и доходов/расходов от иных поступлений;  </a:t>
            </a:r>
            <a:endParaRPr lang="ru-RU" sz="2000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регулярное предоставление отчетности по специальным формам в Минюст России;  </a:t>
            </a:r>
            <a:endParaRPr lang="ru-RU" sz="2000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публичное размещение в интернете или предоставление СМИ для публикации отчета о своей деятельности один раз в полгода. </a:t>
            </a:r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1036450" y="490050"/>
            <a:ext cx="91389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Обязанности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иностранных агентов</a:t>
            </a:r>
            <a:endParaRPr sz="4800" b="1" dirty="0">
              <a:solidFill>
                <a:srgbClr val="2241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1583978" y="6263425"/>
            <a:ext cx="486102" cy="403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16</a:t>
            </a:fld>
            <a:endParaRPr>
              <a:solidFill>
                <a:srgbClr val="2241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6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724953" y="3217026"/>
            <a:ext cx="9138900" cy="346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b" anchorCtr="0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pPr algn="just"/>
            <a:endParaRPr lang="ru-RU" sz="2000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организация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публичных мероприятий (речь про митинги, шествиях, собрания, демонстрации, шествия, пикетирования), а также 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финансирование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их проведение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просветительская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и 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образовательная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деятельность в отношении несовершеннолетних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педагогическая деятельность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в государственных и муниципальных образовательных организациях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производство информационной продукции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для несовершеннолетних (обязательная пометка таких сообщений и материалов 18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+);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получение государственной финансовой поддержки;</a:t>
            </a:r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841332" y="240668"/>
            <a:ext cx="91389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Ограничения для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иностранных агентов</a:t>
            </a:r>
            <a:endParaRPr sz="4800" b="1" dirty="0">
              <a:solidFill>
                <a:srgbClr val="2241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1583977" y="6263425"/>
            <a:ext cx="386349" cy="420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17</a:t>
            </a:fld>
            <a:endParaRPr dirty="0">
              <a:solidFill>
                <a:srgbClr val="2241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841332" y="5037513"/>
            <a:ext cx="9138900" cy="1030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b" anchorCtr="0">
            <a:noAutofit/>
          </a:bodyPr>
          <a:lstStyle/>
          <a:p>
            <a:pPr algn="just"/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Иностранный агент не вправе применять упрощенные способы ведения бухгалтерского учета, включая упрощенную бухгалтерскую (финансовую) отчетность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.</a:t>
            </a:r>
          </a:p>
          <a:p>
            <a:pPr algn="just"/>
            <a:endParaRPr lang="ru-RU" sz="2000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pPr algn="just"/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  <a:p>
            <a:pPr algn="just"/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На иностранных агентов распространяются ограничения и запреты, предусмотренные Налоговым 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кодексом,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в том числе в части, касающейся применения упрощенной системы налогообложения.</a:t>
            </a:r>
            <a:endParaRPr lang="ru-RU" sz="2000" dirty="0" smtClean="0">
              <a:solidFill>
                <a:srgbClr val="313131"/>
              </a:solidFill>
              <a:latin typeface="Montserrat" panose="020B0604020202020204" charset="-52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841332" y="240668"/>
            <a:ext cx="91389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Ограничения для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иностранных агентов</a:t>
            </a:r>
            <a:endParaRPr sz="4800" b="1" dirty="0">
              <a:solidFill>
                <a:srgbClr val="2241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1583977" y="6263425"/>
            <a:ext cx="386349" cy="420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18</a:t>
            </a:fld>
            <a:endParaRPr dirty="0">
              <a:solidFill>
                <a:srgbClr val="2241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6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841332" y="240668"/>
            <a:ext cx="91389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Ч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то делать, если признали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иностранным агентом</a:t>
            </a:r>
            <a:endParaRPr sz="4800" b="1" dirty="0">
              <a:solidFill>
                <a:srgbClr val="2241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1583977" y="6263425"/>
            <a:ext cx="386349" cy="420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19</a:t>
            </a:fld>
            <a:endParaRPr dirty="0">
              <a:solidFill>
                <a:srgbClr val="22416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1332" y="2951947"/>
            <a:ext cx="83026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2000" dirty="0" smtClean="0">
                <a:solidFill>
                  <a:srgbClr val="302F2D"/>
                </a:solidFill>
                <a:latin typeface="Montserrat" panose="020B0604020202020204" charset="-52"/>
                <a:ea typeface="Kozuka Gothic Pro B" panose="020B0800000000000000" pitchFamily="34" charset="-128"/>
              </a:rPr>
              <a:t> Прекращение </a:t>
            </a:r>
            <a:r>
              <a:rPr lang="ru-RU" sz="2000" dirty="0">
                <a:solidFill>
                  <a:srgbClr val="302F2D"/>
                </a:solidFill>
                <a:latin typeface="Montserrat" panose="020B0604020202020204" charset="-52"/>
                <a:ea typeface="Kozuka Gothic Pro B" panose="020B0800000000000000" pitchFamily="34" charset="-128"/>
              </a:rPr>
              <a:t>иностранного влияния либо осуществления перечисленных видов </a:t>
            </a:r>
            <a:r>
              <a:rPr lang="ru-RU" sz="2000" dirty="0" smtClean="0">
                <a:solidFill>
                  <a:srgbClr val="302F2D"/>
                </a:solidFill>
                <a:latin typeface="Montserrat" panose="020B0604020202020204" charset="-52"/>
                <a:ea typeface="Kozuka Gothic Pro B" panose="020B0800000000000000" pitchFamily="34" charset="-128"/>
              </a:rPr>
              <a:t>деятельности</a:t>
            </a:r>
          </a:p>
          <a:p>
            <a:pPr>
              <a:buFont typeface="+mj-lt"/>
              <a:buAutoNum type="arabicPeriod"/>
            </a:pPr>
            <a:endParaRPr lang="ru-RU" sz="2000" dirty="0" smtClean="0">
              <a:solidFill>
                <a:srgbClr val="302F2D"/>
              </a:solidFill>
              <a:latin typeface="Montserrat" panose="020B0604020202020204" charset="-52"/>
              <a:ea typeface="Kozuka Gothic Pro B" panose="020B0800000000000000" pitchFamily="34" charset="-128"/>
            </a:endParaRPr>
          </a:p>
          <a:p>
            <a:pPr>
              <a:buFont typeface="+mj-lt"/>
              <a:buAutoNum type="arabicPeriod"/>
            </a:pPr>
            <a:r>
              <a:rPr lang="ru-RU" sz="2000" dirty="0" smtClean="0">
                <a:solidFill>
                  <a:srgbClr val="302F2D"/>
                </a:solidFill>
                <a:latin typeface="Montserrat" panose="020B0604020202020204" charset="-52"/>
                <a:ea typeface="Kozuka Gothic Pro B" panose="020B0800000000000000" pitchFamily="34" charset="-128"/>
              </a:rPr>
              <a:t> Оспаривание </a:t>
            </a:r>
            <a:r>
              <a:rPr lang="ru-RU" sz="2000" dirty="0">
                <a:solidFill>
                  <a:srgbClr val="302F2D"/>
                </a:solidFill>
                <a:latin typeface="Montserrat" panose="020B0604020202020204" charset="-52"/>
                <a:ea typeface="Kozuka Gothic Pro B" panose="020B0800000000000000" pitchFamily="34" charset="-128"/>
              </a:rPr>
              <a:t>решения</a:t>
            </a:r>
            <a:r>
              <a:rPr lang="ru-RU" sz="2000" dirty="0" smtClean="0">
                <a:solidFill>
                  <a:srgbClr val="302F2D"/>
                </a:solidFill>
                <a:latin typeface="Montserrat" panose="020B0604020202020204" charset="-52"/>
                <a:ea typeface="Kozuka Gothic Pro B" panose="020B0800000000000000" pitchFamily="34" charset="-128"/>
              </a:rPr>
              <a:t>;</a:t>
            </a:r>
          </a:p>
          <a:p>
            <a:pPr>
              <a:buFont typeface="+mj-lt"/>
              <a:buAutoNum type="arabicPeriod"/>
            </a:pPr>
            <a:endParaRPr lang="ru-RU" sz="2000" dirty="0">
              <a:solidFill>
                <a:srgbClr val="302F2D"/>
              </a:solidFill>
              <a:latin typeface="Montserrat" panose="020B0604020202020204" charset="-52"/>
              <a:ea typeface="Kozuka Gothic Pro B" panose="020B0800000000000000" pitchFamily="34" charset="-128"/>
            </a:endParaRPr>
          </a:p>
          <a:p>
            <a:pPr>
              <a:buFont typeface="+mj-lt"/>
              <a:buAutoNum type="arabicPeriod"/>
            </a:pPr>
            <a:r>
              <a:rPr lang="ru-RU" sz="2000" dirty="0" smtClean="0">
                <a:solidFill>
                  <a:srgbClr val="302F2D"/>
                </a:solidFill>
                <a:latin typeface="Montserrat" panose="020B0604020202020204" charset="-52"/>
                <a:ea typeface="Kozuka Gothic Pro B" panose="020B0800000000000000" pitchFamily="34" charset="-128"/>
              </a:rPr>
              <a:t> Ликвидация</a:t>
            </a:r>
            <a:endParaRPr lang="ru-RU" sz="2000" dirty="0">
              <a:solidFill>
                <a:srgbClr val="302F2D"/>
              </a:solidFill>
              <a:latin typeface="Montserrat" panose="020B0604020202020204" charset="-52"/>
              <a:ea typeface="Kozuka Gothic Pro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426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/>
        </p:nvSpPr>
        <p:spPr>
          <a:xfrm>
            <a:off x="847966" y="2980328"/>
            <a:ext cx="4571932" cy="262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b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02F2C"/>
              </a:buClr>
              <a:buSzPts val="2100"/>
            </a:pPr>
            <a:r>
              <a:rPr lang="ru-RU" sz="2100" b="1" dirty="0" smtClean="0">
                <a:solidFill>
                  <a:srgbClr val="302F2C"/>
                </a:solidFill>
                <a:latin typeface="Montserrat"/>
                <a:ea typeface="Montserrat"/>
                <a:cs typeface="Montserrat"/>
                <a:sym typeface="Montserrat"/>
              </a:rPr>
              <a:t>Что </a:t>
            </a:r>
            <a:r>
              <a:rPr lang="ru-RU" sz="2000" b="1" dirty="0" smtClean="0">
                <a:solidFill>
                  <a:srgbClr val="302F2C"/>
                </a:solidFill>
                <a:latin typeface="Montserrat"/>
                <a:ea typeface="Montserrat"/>
                <a:cs typeface="Montserrat"/>
                <a:sym typeface="Montserrat"/>
              </a:rPr>
              <a:t>такое</a:t>
            </a:r>
            <a:r>
              <a:rPr lang="ru-RU" sz="2100" b="1" dirty="0" smtClean="0">
                <a:solidFill>
                  <a:srgbClr val="302F2C"/>
                </a:solidFill>
                <a:latin typeface="Montserrat"/>
                <a:ea typeface="Montserrat"/>
                <a:cs typeface="Montserrat"/>
                <a:sym typeface="Montserrat"/>
              </a:rPr>
              <a:t> иностранное влияние?</a:t>
            </a:r>
          </a:p>
          <a:p>
            <a:pPr lvl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02F2C"/>
              </a:buClr>
              <a:buSzPts val="2100"/>
            </a:pPr>
            <a:r>
              <a:rPr lang="ru-RU" sz="2100" b="1" dirty="0" smtClean="0">
                <a:solidFill>
                  <a:srgbClr val="302F2C"/>
                </a:solidFill>
                <a:latin typeface="Montserrat"/>
                <a:ea typeface="Montserrat"/>
                <a:cs typeface="Montserrat"/>
                <a:sym typeface="Montserrat"/>
              </a:rPr>
              <a:t>Какие основания для признания иностранным агентом?</a:t>
            </a:r>
          </a:p>
          <a:p>
            <a:pPr lvl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02F2C"/>
              </a:buClr>
              <a:buSzPts val="2100"/>
            </a:pPr>
            <a:r>
              <a:rPr lang="ru-RU" sz="2100" b="1" dirty="0" smtClean="0">
                <a:solidFill>
                  <a:srgbClr val="302F2C"/>
                </a:solidFill>
                <a:latin typeface="Montserrat"/>
                <a:ea typeface="Montserrat"/>
                <a:cs typeface="Montserrat"/>
                <a:sym typeface="Montserrat"/>
              </a:rPr>
              <a:t>Какие последствия?</a:t>
            </a:r>
          </a:p>
        </p:txBody>
      </p:sp>
      <p:sp>
        <p:nvSpPr>
          <p:cNvPr id="99" name="Google Shape;99;p2"/>
          <p:cNvSpPr txBox="1"/>
          <p:nvPr/>
        </p:nvSpPr>
        <p:spPr>
          <a:xfrm>
            <a:off x="1502579" y="1204790"/>
            <a:ext cx="2579534" cy="766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Теория</a:t>
            </a:r>
            <a:endParaRPr sz="4800" b="1" dirty="0">
              <a:solidFill>
                <a:srgbClr val="1E4E7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11583978" y="6263425"/>
            <a:ext cx="338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2</a:t>
            </a:fld>
            <a:endParaRPr>
              <a:solidFill>
                <a:srgbClr val="22416D"/>
              </a:solidFill>
            </a:endParaRPr>
          </a:p>
        </p:txBody>
      </p:sp>
      <p:sp>
        <p:nvSpPr>
          <p:cNvPr id="6" name="Google Shape;99;p2"/>
          <p:cNvSpPr txBox="1"/>
          <p:nvPr/>
        </p:nvSpPr>
        <p:spPr>
          <a:xfrm>
            <a:off x="7610948" y="1204790"/>
            <a:ext cx="3227524" cy="83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Практика</a:t>
            </a:r>
            <a:endParaRPr sz="4800" b="1" dirty="0">
              <a:solidFill>
                <a:srgbClr val="1E4E7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769033" y="1620582"/>
            <a:ext cx="0" cy="4480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98;p2"/>
          <p:cNvSpPr txBox="1"/>
          <p:nvPr/>
        </p:nvSpPr>
        <p:spPr>
          <a:xfrm>
            <a:off x="6865442" y="2647818"/>
            <a:ext cx="4718536" cy="295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b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02F2C"/>
              </a:buClr>
              <a:buSzPts val="2100"/>
            </a:pPr>
            <a:r>
              <a:rPr lang="ru-RU" sz="2100" b="1" dirty="0" smtClean="0">
                <a:solidFill>
                  <a:srgbClr val="302F2C"/>
                </a:solidFill>
                <a:latin typeface="Montserrat"/>
                <a:ea typeface="Montserrat"/>
                <a:cs typeface="Montserrat"/>
                <a:sym typeface="Montserrat"/>
              </a:rPr>
              <a:t>Как оценить риски признания иностранным агентом?</a:t>
            </a:r>
          </a:p>
          <a:p>
            <a:pPr lvl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02F2C"/>
              </a:buClr>
              <a:buSzPts val="2100"/>
            </a:pPr>
            <a:r>
              <a:rPr lang="ru-RU" sz="2100" b="1" dirty="0" smtClean="0">
                <a:solidFill>
                  <a:srgbClr val="302F2C"/>
                </a:solidFill>
                <a:latin typeface="Montserrat"/>
                <a:ea typeface="Montserrat"/>
                <a:cs typeface="Montserrat"/>
                <a:sym typeface="Montserrat"/>
              </a:rPr>
              <a:t>Как избежать иностранного влияния?</a:t>
            </a:r>
          </a:p>
          <a:p>
            <a:pPr lvl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02F2C"/>
              </a:buClr>
              <a:buSzPts val="2100"/>
            </a:pPr>
            <a:r>
              <a:rPr lang="ru-RU" sz="2100" b="1" dirty="0" smtClean="0">
                <a:solidFill>
                  <a:srgbClr val="302F2C"/>
                </a:solidFill>
                <a:latin typeface="Montserrat"/>
                <a:ea typeface="Montserrat"/>
                <a:cs typeface="Montserrat"/>
                <a:sym typeface="Montserrat"/>
              </a:rPr>
              <a:t>Что делать, если признали иностранным агентом?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841332" y="240668"/>
            <a:ext cx="91389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Оспаривание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решения</a:t>
            </a:r>
            <a:endParaRPr sz="4800" b="1" dirty="0">
              <a:solidFill>
                <a:srgbClr val="2241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1583977" y="6263425"/>
            <a:ext cx="386349" cy="420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20</a:t>
            </a:fld>
            <a:endParaRPr dirty="0">
              <a:solidFill>
                <a:srgbClr val="22416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1332" y="2951947"/>
            <a:ext cx="83026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02F2D"/>
                </a:solidFill>
                <a:latin typeface="Montserrat" panose="020B0604020202020204" charset="-52"/>
                <a:ea typeface="Kozuka Gothic Pro B" panose="020B0800000000000000" pitchFamily="34" charset="-128"/>
              </a:rPr>
              <a:t>в </a:t>
            </a:r>
            <a:r>
              <a:rPr lang="ru-RU" sz="2000" dirty="0">
                <a:solidFill>
                  <a:srgbClr val="302F2D"/>
                </a:solidFill>
                <a:latin typeface="Montserrat" panose="020B0604020202020204" charset="-52"/>
                <a:ea typeface="Kozuka Gothic Pro B" panose="020B0800000000000000" pitchFamily="34" charset="-128"/>
              </a:rPr>
              <a:t>Минюсте </a:t>
            </a:r>
            <a:r>
              <a:rPr lang="ru-RU" sz="2000" dirty="0" smtClean="0">
                <a:solidFill>
                  <a:srgbClr val="302F2D"/>
                </a:solidFill>
                <a:latin typeface="Montserrat" panose="020B0604020202020204" charset="-52"/>
                <a:ea typeface="Kozuka Gothic Pro B" panose="020B0800000000000000" pitchFamily="34" charset="-128"/>
              </a:rPr>
              <a:t>России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302F2D"/>
              </a:solidFill>
              <a:latin typeface="Montserrat" panose="020B0604020202020204" charset="-52"/>
              <a:ea typeface="Kozuka Gothic Pro B" panose="020B08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02F2D"/>
                </a:solidFill>
                <a:latin typeface="Montserrat" panose="020B0604020202020204" charset="-52"/>
                <a:ea typeface="Kozuka Gothic Pro B" panose="020B0800000000000000" pitchFamily="34" charset="-128"/>
              </a:rPr>
              <a:t>в прокуратуре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302F2D"/>
              </a:solidFill>
              <a:latin typeface="Montserrat" panose="020B0604020202020204" charset="-52"/>
              <a:ea typeface="Kozuka Gothic Pro B" panose="020B08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02F2D"/>
                </a:solidFill>
                <a:latin typeface="Montserrat" panose="020B0604020202020204" charset="-52"/>
                <a:ea typeface="Kozuka Gothic Pro B" panose="020B0800000000000000" pitchFamily="34" charset="-128"/>
              </a:rPr>
              <a:t>в суде</a:t>
            </a:r>
            <a:endParaRPr lang="ru-RU" sz="2000" dirty="0">
              <a:solidFill>
                <a:srgbClr val="302F2D"/>
              </a:solidFill>
              <a:latin typeface="Montserrat" panose="020B0604020202020204" charset="-52"/>
              <a:ea typeface="Kozuka Gothic Pro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130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841332" y="240668"/>
            <a:ext cx="91389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Как оценить риски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признания </a:t>
            </a:r>
            <a:r>
              <a:rPr lang="ru-RU" sz="4800" b="1" dirty="0" err="1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иноагентом</a:t>
            </a:r>
            <a:endParaRPr sz="4800" b="1" dirty="0">
              <a:solidFill>
                <a:srgbClr val="2241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1583977" y="6263425"/>
            <a:ext cx="386349" cy="420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21</a:t>
            </a:fld>
            <a:endParaRPr dirty="0">
              <a:solidFill>
                <a:srgbClr val="22416D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3025833" y="1978429"/>
            <a:ext cx="1" cy="3690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025834" y="5669280"/>
            <a:ext cx="44223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65018" y="3083816"/>
            <a:ext cx="21807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302F2D"/>
                </a:solidFill>
                <a:latin typeface="Montserrat" panose="020B0604020202020204" charset="-52"/>
                <a:ea typeface="Kozuka Gothic Pro B" panose="020B0800000000000000" pitchFamily="34" charset="-128"/>
              </a:rPr>
              <a:t>Шкала политической деятельности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57848" y="6073319"/>
            <a:ext cx="44010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302F2D"/>
                </a:solidFill>
                <a:latin typeface="Montserrat" panose="020B0604020202020204" charset="-52"/>
                <a:ea typeface="Kozuka Gothic Pro B" panose="020B0800000000000000" pitchFamily="34" charset="-128"/>
              </a:rPr>
              <a:t>Шкала иностранного влияния</a:t>
            </a:r>
            <a:endParaRPr lang="ru-RU" sz="2000" dirty="0"/>
          </a:p>
        </p:txBody>
      </p:sp>
      <p:sp>
        <p:nvSpPr>
          <p:cNvPr id="19" name="Полилиния 18"/>
          <p:cNvSpPr/>
          <p:nvPr/>
        </p:nvSpPr>
        <p:spPr>
          <a:xfrm>
            <a:off x="3009207" y="2643447"/>
            <a:ext cx="4705004" cy="3009208"/>
          </a:xfrm>
          <a:custGeom>
            <a:avLst/>
            <a:gdLst>
              <a:gd name="connsiteX0" fmla="*/ 0 w 4705004"/>
              <a:gd name="connsiteY0" fmla="*/ 3009208 h 3009208"/>
              <a:gd name="connsiteX1" fmla="*/ 365760 w 4705004"/>
              <a:gd name="connsiteY1" fmla="*/ 2177935 h 3009208"/>
              <a:gd name="connsiteX2" fmla="*/ 847898 w 4705004"/>
              <a:gd name="connsiteY2" fmla="*/ 2410691 h 3009208"/>
              <a:gd name="connsiteX3" fmla="*/ 1579418 w 4705004"/>
              <a:gd name="connsiteY3" fmla="*/ 1679171 h 3009208"/>
              <a:gd name="connsiteX4" fmla="*/ 2111433 w 4705004"/>
              <a:gd name="connsiteY4" fmla="*/ 1795549 h 3009208"/>
              <a:gd name="connsiteX5" fmla="*/ 3042458 w 4705004"/>
              <a:gd name="connsiteY5" fmla="*/ 681644 h 3009208"/>
              <a:gd name="connsiteX6" fmla="*/ 3591098 w 4705004"/>
              <a:gd name="connsiteY6" fmla="*/ 764771 h 3009208"/>
              <a:gd name="connsiteX7" fmla="*/ 4039986 w 4705004"/>
              <a:gd name="connsiteY7" fmla="*/ 99753 h 3009208"/>
              <a:gd name="connsiteX8" fmla="*/ 4705004 w 4705004"/>
              <a:gd name="connsiteY8" fmla="*/ 0 h 30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05004" h="3009208">
                <a:moveTo>
                  <a:pt x="0" y="3009208"/>
                </a:moveTo>
                <a:cubicBezTo>
                  <a:pt x="112222" y="2643448"/>
                  <a:pt x="224444" y="2277688"/>
                  <a:pt x="365760" y="2177935"/>
                </a:cubicBezTo>
                <a:cubicBezTo>
                  <a:pt x="507076" y="2078182"/>
                  <a:pt x="645622" y="2493818"/>
                  <a:pt x="847898" y="2410691"/>
                </a:cubicBezTo>
                <a:cubicBezTo>
                  <a:pt x="1050174" y="2327564"/>
                  <a:pt x="1368829" y="1781695"/>
                  <a:pt x="1579418" y="1679171"/>
                </a:cubicBezTo>
                <a:cubicBezTo>
                  <a:pt x="1790007" y="1576647"/>
                  <a:pt x="1867593" y="1961803"/>
                  <a:pt x="2111433" y="1795549"/>
                </a:cubicBezTo>
                <a:cubicBezTo>
                  <a:pt x="2355273" y="1629295"/>
                  <a:pt x="2795847" y="853440"/>
                  <a:pt x="3042458" y="681644"/>
                </a:cubicBezTo>
                <a:cubicBezTo>
                  <a:pt x="3289069" y="509848"/>
                  <a:pt x="3424843" y="861753"/>
                  <a:pt x="3591098" y="764771"/>
                </a:cubicBezTo>
                <a:cubicBezTo>
                  <a:pt x="3757353" y="667789"/>
                  <a:pt x="3854335" y="227215"/>
                  <a:pt x="4039986" y="99753"/>
                </a:cubicBezTo>
                <a:cubicBezTo>
                  <a:pt x="4225637" y="-27709"/>
                  <a:pt x="4558146" y="52647"/>
                  <a:pt x="470500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23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841332" y="240668"/>
            <a:ext cx="91389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Как оценить риски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признания </a:t>
            </a:r>
            <a:r>
              <a:rPr lang="ru-RU" sz="4800" b="1" dirty="0" err="1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иноагентом</a:t>
            </a:r>
            <a:endParaRPr sz="4800" b="1" dirty="0">
              <a:solidFill>
                <a:srgbClr val="2241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1583977" y="6263425"/>
            <a:ext cx="386349" cy="420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22</a:t>
            </a:fld>
            <a:endParaRPr dirty="0">
              <a:solidFill>
                <a:srgbClr val="22416D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2992582" y="1978429"/>
            <a:ext cx="33252" cy="4505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32261" y="3723346"/>
            <a:ext cx="21807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302F2D"/>
                </a:solidFill>
                <a:latin typeface="Montserrat" panose="020B0604020202020204" charset="-52"/>
                <a:ea typeface="Kozuka Gothic Pro B" panose="020B0800000000000000" pitchFamily="34" charset="-128"/>
              </a:rPr>
              <a:t>Шкала политической деятельности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44199" y="2131735"/>
            <a:ext cx="3174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Montserrat" panose="020B0604020202020204" charset="-52"/>
              </a:rPr>
              <a:t>Антивоенные лозунги</a:t>
            </a:r>
            <a:endParaRPr lang="ru-RU" sz="2000" dirty="0">
              <a:latin typeface="Montserrat" panose="020B0604020202020204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62400" y="2627458"/>
            <a:ext cx="72458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Montserrat" panose="020B0604020202020204" charset="-52"/>
              </a:rPr>
              <a:t>Публикация в заблокированных, </a:t>
            </a:r>
            <a:r>
              <a:rPr lang="ru-RU" sz="2000" dirty="0" err="1" smtClean="0">
                <a:latin typeface="Montserrat" panose="020B0604020202020204" charset="-52"/>
              </a:rPr>
              <a:t>иноагентских</a:t>
            </a:r>
            <a:r>
              <a:rPr lang="ru-RU" sz="2000" dirty="0" smtClean="0">
                <a:latin typeface="Montserrat" panose="020B0604020202020204" charset="-52"/>
              </a:rPr>
              <a:t> СМИ</a:t>
            </a:r>
            <a:endParaRPr lang="ru-RU" sz="2000" dirty="0">
              <a:latin typeface="Montserrat" panose="020B060402020202020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38423" y="3188306"/>
            <a:ext cx="3621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Montserrat" panose="020B0604020202020204" charset="-52"/>
              </a:rPr>
              <a:t>Митинги, пикетирования</a:t>
            </a:r>
            <a:endParaRPr lang="ru-RU" sz="2000" dirty="0">
              <a:latin typeface="Montserrat" panose="020B0604020202020204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38423" y="4031123"/>
            <a:ext cx="69600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Montserrat" panose="020B0604020202020204" charset="-52"/>
              </a:rPr>
              <a:t>Лоббирование законопроектов, оказание влияния на политические решения</a:t>
            </a:r>
            <a:endParaRPr lang="ru-RU" sz="2000" dirty="0">
              <a:latin typeface="Montserrat" panose="020B0604020202020204" charset="-52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736288" y="3588416"/>
            <a:ext cx="5790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703036" y="5370111"/>
            <a:ext cx="5790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562400" y="5679387"/>
            <a:ext cx="49968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Montserrat" panose="020B0604020202020204" charset="-52"/>
              </a:rPr>
              <a:t>Активная социальная деятельность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7515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841332" y="240668"/>
            <a:ext cx="91389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Как оценить риски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признания </a:t>
            </a:r>
            <a:r>
              <a:rPr lang="ru-RU" sz="4800" b="1" dirty="0" err="1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иноагентом</a:t>
            </a:r>
            <a:endParaRPr sz="4800" b="1" dirty="0">
              <a:solidFill>
                <a:srgbClr val="2241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1583977" y="6263425"/>
            <a:ext cx="386349" cy="420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23</a:t>
            </a:fld>
            <a:endParaRPr dirty="0">
              <a:solidFill>
                <a:srgbClr val="22416D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227810" y="5286894"/>
            <a:ext cx="68496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640975" y="5707559"/>
            <a:ext cx="44010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302F2D"/>
                </a:solidFill>
                <a:latin typeface="Montserrat" panose="020B0604020202020204" charset="-52"/>
                <a:ea typeface="Kozuka Gothic Pro B" panose="020B0800000000000000" pitchFamily="34" charset="-128"/>
              </a:rPr>
              <a:t>Шкала иностранного влияния</a:t>
            </a:r>
            <a:endParaRPr lang="ru-RU" sz="20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248698" y="5070763"/>
            <a:ext cx="0" cy="432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342014" y="5070763"/>
            <a:ext cx="0" cy="432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612101" y="2410589"/>
            <a:ext cx="32609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Montserrat" panose="020B0604020202020204" charset="-52"/>
              </a:rPr>
              <a:t>Поступления от иностранных государств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947320" y="3336937"/>
            <a:ext cx="32609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Montserrat" panose="020B0604020202020204" charset="-52"/>
              </a:rPr>
              <a:t>Поступления от иностранных организаций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764501" y="3928303"/>
            <a:ext cx="32609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Montserrat" panose="020B0604020202020204" charset="-52"/>
              </a:rPr>
              <a:t>Поступления от лиц, связанных с нежелательными организациями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522477" y="3029160"/>
            <a:ext cx="32609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Montserrat" panose="020B0604020202020204" charset="-52"/>
              </a:rPr>
              <a:t>Поступления от российских лиц, получающих иностранное финансирование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2531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841332" y="1105192"/>
            <a:ext cx="91389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Спасибо</a:t>
            </a:r>
            <a:r>
              <a:rPr lang="ru-RU" sz="4800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4800" dirty="0">
              <a:solidFill>
                <a:schemeClr val="accent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1583977" y="6263425"/>
            <a:ext cx="386349" cy="420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24</a:t>
            </a:fld>
            <a:endParaRPr dirty="0">
              <a:solidFill>
                <a:srgbClr val="22416D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41332" y="2515472"/>
            <a:ext cx="57257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302F2D"/>
                </a:solidFill>
                <a:latin typeface="Montserrat" panose="020B0604020202020204" charset="-52"/>
                <a:ea typeface="Kozuka Gothic Pro B" panose="020B0800000000000000" pitchFamily="34" charset="-128"/>
              </a:rPr>
              <a:t>Напишите мне</a:t>
            </a:r>
            <a:r>
              <a:rPr lang="en-US" sz="2000" dirty="0" smtClean="0">
                <a:solidFill>
                  <a:srgbClr val="302F2D"/>
                </a:solidFill>
                <a:latin typeface="Montserrat" panose="020B0604020202020204" charset="-52"/>
                <a:ea typeface="Kozuka Gothic Pro B" panose="020B0800000000000000" pitchFamily="34" charset="-128"/>
              </a:rPr>
              <a:t> </a:t>
            </a:r>
            <a:r>
              <a:rPr lang="en-US" sz="2000" b="1" dirty="0" smtClean="0">
                <a:solidFill>
                  <a:srgbClr val="302F2D"/>
                </a:solidFill>
                <a:latin typeface="Montserrat" panose="020B0604020202020204" charset="-52"/>
                <a:ea typeface="Kozuka Gothic Pro B" panose="020B0800000000000000" pitchFamily="34" charset="-128"/>
              </a:rPr>
              <a:t>lawyer@nuzhnapomosh.ru</a:t>
            </a:r>
            <a:r>
              <a:rPr lang="ru-RU" sz="2000" b="1" dirty="0" smtClean="0">
                <a:solidFill>
                  <a:srgbClr val="302F2D"/>
                </a:solidFill>
                <a:latin typeface="Montserrat" panose="020B0604020202020204" charset="-52"/>
                <a:ea typeface="Kozuka Gothic Pro B" panose="020B0800000000000000" pitchFamily="34" charset="-128"/>
              </a:rPr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456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1583978" y="6263425"/>
            <a:ext cx="338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3</a:t>
            </a:fld>
            <a:endParaRPr>
              <a:solidFill>
                <a:srgbClr val="22416D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14350"/>
            <a:ext cx="7658100" cy="582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036450" y="490050"/>
            <a:ext cx="8489935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I.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Признание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иностранным агентом</a:t>
            </a:r>
            <a:endParaRPr sz="4800" b="1" dirty="0">
              <a:solidFill>
                <a:srgbClr val="2241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1583978" y="6263425"/>
            <a:ext cx="338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4</a:t>
            </a:fld>
            <a:endParaRPr>
              <a:solidFill>
                <a:srgbClr val="22416D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6450" y="3229494"/>
            <a:ext cx="103143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90500"/>
            <a:r>
              <a:rPr lang="ru-RU" sz="2000" b="1" dirty="0" smtClean="0">
                <a:solidFill>
                  <a:srgbClr val="313131"/>
                </a:solidFill>
                <a:latin typeface="Montserrat" panose="020B0604020202020204" charset="-52"/>
              </a:rPr>
              <a:t>Одновременное </a:t>
            </a:r>
            <a:r>
              <a:rPr lang="ru-RU" sz="2000" b="1" dirty="0">
                <a:solidFill>
                  <a:srgbClr val="313131"/>
                </a:solidFill>
                <a:latin typeface="Montserrat" panose="020B0604020202020204" charset="-52"/>
              </a:rPr>
              <a:t>наличие двух оснований</a:t>
            </a:r>
            <a:r>
              <a:rPr lang="ru-RU" sz="2000" b="1" dirty="0" smtClean="0">
                <a:solidFill>
                  <a:srgbClr val="313131"/>
                </a:solidFill>
                <a:latin typeface="Montserrat" panose="020B0604020202020204" charset="-52"/>
              </a:rPr>
              <a:t>:</a:t>
            </a:r>
          </a:p>
          <a:p>
            <a:pPr indent="-190500"/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  <a:p>
            <a:pPr marL="952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иностранное 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влияние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;</a:t>
            </a:r>
            <a:endParaRPr lang="ru-RU" sz="2000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pPr marL="952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осуществление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определенных видов деятельности.</a:t>
            </a:r>
          </a:p>
          <a:p>
            <a:pPr indent="-190500"/>
            <a:endParaRPr lang="ru-RU" sz="2000" b="1" dirty="0" smtClean="0">
              <a:solidFill>
                <a:srgbClr val="313131"/>
              </a:solidFill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7238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036450" y="490050"/>
            <a:ext cx="95232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Иностранное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влияние</a:t>
            </a:r>
            <a:endParaRPr sz="4800" b="1" dirty="0">
              <a:solidFill>
                <a:srgbClr val="2241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1583978" y="6263425"/>
            <a:ext cx="338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5</a:t>
            </a:fld>
            <a:endParaRPr>
              <a:solidFill>
                <a:srgbClr val="22416D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9285" y="2222489"/>
            <a:ext cx="77593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Montserrat" panose="020B0604020202020204" charset="-52"/>
              </a:rPr>
              <a:t>предоставление лицу поддержки:</a:t>
            </a:r>
          </a:p>
          <a:p>
            <a:endParaRPr lang="ru-RU" sz="2000" dirty="0">
              <a:latin typeface="Montserrat" panose="020B0604020202020204" charset="-52"/>
            </a:endParaRPr>
          </a:p>
          <a:p>
            <a:r>
              <a:rPr lang="ru-RU" sz="2000" i="1" dirty="0" smtClean="0">
                <a:latin typeface="Montserrat" panose="020B0604020202020204" charset="-52"/>
              </a:rPr>
              <a:t>предоставление денежных средств и/или иного имущества, а также оказание помощи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latin typeface="Montserrat" panose="020B0604020202020204" charset="-52"/>
            </a:endParaRPr>
          </a:p>
          <a:p>
            <a:endParaRPr lang="ru-RU" sz="2000" dirty="0">
              <a:latin typeface="Montserrat" panose="020B0604020202020204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6450" y="4161481"/>
            <a:ext cx="68606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Montserrat" panose="020B0604020202020204" charset="-52"/>
              </a:rPr>
              <a:t>оказание </a:t>
            </a:r>
            <a:r>
              <a:rPr lang="ru-RU" sz="2000" b="1" dirty="0" smtClean="0">
                <a:latin typeface="Montserrat" panose="020B0604020202020204" charset="-52"/>
              </a:rPr>
              <a:t>воздействия:</a:t>
            </a:r>
          </a:p>
          <a:p>
            <a:endParaRPr lang="ru-RU" sz="2000" b="1" i="1" dirty="0">
              <a:latin typeface="Montserrat" panose="020B0604020202020204" charset="-52"/>
            </a:endParaRPr>
          </a:p>
          <a:p>
            <a:r>
              <a:rPr lang="ru-RU" sz="2000" i="1" dirty="0" smtClean="0">
                <a:latin typeface="Montserrat" panose="020B0604020202020204" charset="-52"/>
              </a:rPr>
              <a:t>путем </a:t>
            </a:r>
            <a:r>
              <a:rPr lang="ru-RU" sz="2000" i="1" dirty="0">
                <a:latin typeface="Montserrat" panose="020B0604020202020204" charset="-52"/>
              </a:rPr>
              <a:t>принуждения, убеждения и (</a:t>
            </a:r>
            <a:r>
              <a:rPr lang="ru-RU" sz="2000" i="1" dirty="0">
                <a:latin typeface="Montserrat" panose="020B0604020202020204" charset="-52"/>
              </a:rPr>
              <a:t>или) иными способами</a:t>
            </a:r>
          </a:p>
        </p:txBody>
      </p:sp>
    </p:spTree>
    <p:extLst>
      <p:ext uri="{BB962C8B-B14F-4D97-AF65-F5344CB8AC3E}">
        <p14:creationId xmlns:p14="http://schemas.microsoft.com/office/powerpoint/2010/main" val="326933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036450" y="490050"/>
            <a:ext cx="95232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Иностранные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источники</a:t>
            </a:r>
            <a:endParaRPr sz="4800" b="1" dirty="0">
              <a:solidFill>
                <a:srgbClr val="2241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1583978" y="6263425"/>
            <a:ext cx="338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6</a:t>
            </a:fld>
            <a:endParaRPr>
              <a:solidFill>
                <a:srgbClr val="22416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4113" y="1709899"/>
            <a:ext cx="37882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Montserrat" panose="020B0604020202020204" charset="-52"/>
              </a:rPr>
              <a:t>Иностранные государства,</a:t>
            </a:r>
          </a:p>
          <a:p>
            <a:r>
              <a:rPr lang="ru-RU" sz="2000" dirty="0" smtClean="0">
                <a:latin typeface="Montserrat" panose="020B0604020202020204" charset="-52"/>
              </a:rPr>
              <a:t>организации, граждане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4113" y="3100159"/>
            <a:ext cx="35542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Montserrat" panose="020B0604020202020204" charset="-52"/>
              </a:rPr>
              <a:t>Лица, уполномоченные ими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4372494" y="2918653"/>
            <a:ext cx="1425556" cy="16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205152" y="2721503"/>
            <a:ext cx="332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Montserrat" panose="020B0604020202020204" charset="-52"/>
              </a:rPr>
              <a:t>+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51417" y="1709899"/>
            <a:ext cx="41729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Montserrat" panose="020B0604020202020204" charset="-52"/>
              </a:rPr>
              <a:t>российские граждане и организации, </a:t>
            </a:r>
            <a:r>
              <a:rPr lang="ru-RU" sz="2000" dirty="0">
                <a:latin typeface="Montserrat" panose="020B0604020202020204" charset="-52"/>
              </a:rPr>
              <a:t>получающие </a:t>
            </a:r>
            <a:r>
              <a:rPr lang="ru-RU" sz="2000" dirty="0" smtClean="0">
                <a:latin typeface="Montserrat" panose="020B0604020202020204" charset="-52"/>
              </a:rPr>
              <a:t>имущество </a:t>
            </a:r>
            <a:r>
              <a:rPr lang="ru-RU" sz="2000" dirty="0">
                <a:latin typeface="Montserrat" panose="020B0604020202020204" charset="-52"/>
              </a:rPr>
              <a:t>от </a:t>
            </a:r>
            <a:r>
              <a:rPr lang="ru-RU" sz="2000" dirty="0" smtClean="0">
                <a:latin typeface="Montserrat" panose="020B0604020202020204" charset="-52"/>
              </a:rPr>
              <a:t>них</a:t>
            </a:r>
            <a:endParaRPr lang="ru-RU" sz="2000" dirty="0">
              <a:latin typeface="Montserrat" panose="020B0604020202020204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51416" y="3020889"/>
            <a:ext cx="41729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Montserrat" panose="020B0604020202020204" charset="-52"/>
              </a:rPr>
              <a:t>российские организации, бенефициары которых иностранные граждане</a:t>
            </a:r>
            <a:endParaRPr lang="ru-RU" sz="2000" dirty="0">
              <a:latin typeface="Montserrat" panose="020B0604020202020204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21600" y="2718598"/>
            <a:ext cx="332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Montserrat" panose="020B0604020202020204" charset="-52"/>
              </a:rPr>
              <a:t>+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932930" y="553355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222222"/>
                </a:solidFill>
                <a:latin typeface="Montserrat" panose="020B0604020202020204" charset="-52"/>
              </a:rPr>
              <a:t>лица, </a:t>
            </a:r>
            <a:r>
              <a:rPr lang="ru-RU" sz="2000" dirty="0">
                <a:solidFill>
                  <a:srgbClr val="222222"/>
                </a:solidFill>
                <a:latin typeface="Montserrat" panose="020B0604020202020204" charset="-52"/>
              </a:rPr>
              <a:t>которые </a:t>
            </a:r>
            <a:r>
              <a:rPr lang="ru-RU" sz="2000" dirty="0">
                <a:latin typeface="Montserrat" panose="020B0604020202020204" charset="-52"/>
              </a:rPr>
              <a:t>получают</a:t>
            </a:r>
            <a:r>
              <a:rPr lang="ru-RU" sz="2000" dirty="0">
                <a:solidFill>
                  <a:srgbClr val="222222"/>
                </a:solidFill>
                <a:latin typeface="Montserrat" panose="020B0604020202020204" charset="-52"/>
              </a:rPr>
              <a:t> денежные средства, помощь любого вида или находятся под </a:t>
            </a:r>
            <a:r>
              <a:rPr lang="ru-RU" sz="2000" dirty="0" smtClean="0">
                <a:solidFill>
                  <a:srgbClr val="222222"/>
                </a:solidFill>
                <a:latin typeface="Montserrat" panose="020B0604020202020204" charset="-52"/>
              </a:rPr>
              <a:t>их воздействием</a:t>
            </a:r>
            <a:endParaRPr lang="ru-RU" sz="2000" dirty="0">
              <a:latin typeface="Montserrat" panose="020B0604020202020204" charset="-52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5220392" y="4747717"/>
            <a:ext cx="0" cy="605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266922" y="1406181"/>
            <a:ext cx="3674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ED7D31">
                    <a:lumMod val="75000"/>
                  </a:srgbClr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522974" y="1406180"/>
            <a:ext cx="5501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ED7D31">
                    <a:lumMod val="75000"/>
                  </a:srgbClr>
                </a:solidFill>
                <a:latin typeface="Montserrat"/>
                <a:ea typeface="Montserrat"/>
                <a:cs typeface="Montserrat"/>
                <a:sym typeface="Montserrat"/>
              </a:rPr>
              <a:t>II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096147" y="5201920"/>
            <a:ext cx="7328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ED7D31">
                    <a:lumMod val="75000"/>
                  </a:srgbClr>
                </a:solidFill>
                <a:latin typeface="Montserrat"/>
                <a:ea typeface="Montserrat"/>
                <a:cs typeface="Montserrat"/>
                <a:sym typeface="Montserrat"/>
              </a:rPr>
              <a:t>III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09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570937" y="1845822"/>
            <a:ext cx="4250444" cy="107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b" anchorCtr="0"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313131"/>
                </a:solidFill>
                <a:latin typeface="Montserrat" panose="020B0604020202020204" charset="-52"/>
              </a:rPr>
              <a:t>Предыдущая редакция</a:t>
            </a:r>
          </a:p>
          <a:p>
            <a:pPr algn="just"/>
            <a:endParaRPr lang="ru-RU" sz="2400" b="1" dirty="0" smtClean="0">
              <a:solidFill>
                <a:srgbClr val="313131"/>
              </a:solidFill>
              <a:latin typeface="Montserrat" panose="020B0604020202020204" charset="-52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1036450" y="490050"/>
            <a:ext cx="95232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Иностранное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влияние</a:t>
            </a:r>
            <a:endParaRPr sz="4800" b="1" dirty="0">
              <a:solidFill>
                <a:srgbClr val="2241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1583978" y="6263425"/>
            <a:ext cx="338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7</a:t>
            </a:fld>
            <a:endParaRPr>
              <a:solidFill>
                <a:srgbClr val="22416D"/>
              </a:solidFill>
            </a:endParaRPr>
          </a:p>
        </p:txBody>
      </p:sp>
      <p:sp>
        <p:nvSpPr>
          <p:cNvPr id="6" name="Google Shape;106;p3"/>
          <p:cNvSpPr txBox="1"/>
          <p:nvPr/>
        </p:nvSpPr>
        <p:spPr>
          <a:xfrm>
            <a:off x="6176201" y="1734627"/>
            <a:ext cx="3915449" cy="83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b" anchorCtr="0"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313131"/>
                </a:solidFill>
                <a:latin typeface="Montserrat" panose="020B0604020202020204" charset="-52"/>
              </a:rPr>
              <a:t>Новая</a:t>
            </a:r>
            <a:r>
              <a:rPr lang="ru-RU" sz="2400" dirty="0" smtClean="0">
                <a:solidFill>
                  <a:srgbClr val="313131"/>
                </a:solidFill>
                <a:latin typeface="Montserrat" panose="020B0604020202020204" charset="-52"/>
              </a:rPr>
              <a:t> </a:t>
            </a:r>
            <a:r>
              <a:rPr lang="ru-RU" sz="2400" b="1" dirty="0" smtClean="0">
                <a:solidFill>
                  <a:srgbClr val="313131"/>
                </a:solidFill>
                <a:latin typeface="Montserrat" panose="020B0604020202020204" charset="-52"/>
              </a:rPr>
              <a:t>редакция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0937" y="3515303"/>
            <a:ext cx="42504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2272F"/>
                </a:solidFill>
                <a:latin typeface="Montserrat" panose="020B0604020202020204" charset="-52"/>
              </a:rPr>
              <a:t>получает денежные средства и (или) иное имущество от иностранных </a:t>
            </a:r>
            <a:r>
              <a:rPr lang="ru-RU" sz="2000" dirty="0" smtClean="0">
                <a:solidFill>
                  <a:srgbClr val="22272F"/>
                </a:solidFill>
                <a:latin typeface="Montserrat" panose="020B0604020202020204" charset="-52"/>
              </a:rPr>
              <a:t>источников</a:t>
            </a:r>
          </a:p>
          <a:p>
            <a:r>
              <a:rPr lang="ru-RU" sz="2000" dirty="0" smtClean="0">
                <a:solidFill>
                  <a:srgbClr val="22272F"/>
                </a:solidFill>
                <a:latin typeface="Montserrat" panose="020B0604020202020204" charset="-52"/>
              </a:rPr>
              <a:t>(п. 6 ст. 2 ФЗ «Об НКО»)</a:t>
            </a:r>
            <a:endParaRPr lang="ru-RU" sz="2000" dirty="0">
              <a:latin typeface="Montserrat" panose="020B060402020202020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2186" y="3407581"/>
            <a:ext cx="4447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2272F"/>
                </a:solidFill>
                <a:latin typeface="Montserrat" panose="020B0604020202020204" charset="-52"/>
              </a:rPr>
              <a:t>получает </a:t>
            </a:r>
            <a:r>
              <a:rPr lang="ru-RU" sz="2000" dirty="0" smtClean="0">
                <a:solidFill>
                  <a:srgbClr val="22272F"/>
                </a:solidFill>
                <a:latin typeface="Montserrat" panose="020B0604020202020204" charset="-52"/>
              </a:rPr>
              <a:t>поддержку (получение денежных средств </a:t>
            </a:r>
            <a:r>
              <a:rPr lang="ru-RU" sz="2000" dirty="0">
                <a:solidFill>
                  <a:srgbClr val="22272F"/>
                </a:solidFill>
                <a:latin typeface="Montserrat" panose="020B0604020202020204" charset="-52"/>
              </a:rPr>
              <a:t>и (или) </a:t>
            </a:r>
            <a:r>
              <a:rPr lang="ru-RU" sz="2000" dirty="0" smtClean="0">
                <a:solidFill>
                  <a:srgbClr val="22272F"/>
                </a:solidFill>
                <a:latin typeface="Montserrat" panose="020B0604020202020204" charset="-52"/>
              </a:rPr>
              <a:t>иного имущества, а также помощи), </a:t>
            </a:r>
          </a:p>
          <a:p>
            <a:endParaRPr lang="ru-RU" sz="2000" dirty="0" smtClean="0">
              <a:solidFill>
                <a:srgbClr val="22272F"/>
              </a:solidFill>
              <a:latin typeface="Montserrat" panose="020B0604020202020204" charset="-52"/>
            </a:endParaRPr>
          </a:p>
          <a:p>
            <a:r>
              <a:rPr lang="ru-RU" sz="2000" dirty="0" smtClean="0">
                <a:solidFill>
                  <a:srgbClr val="22272F"/>
                </a:solidFill>
                <a:latin typeface="Montserrat" panose="020B0604020202020204" charset="-52"/>
              </a:rPr>
              <a:t>оказалось под воздействием иностранных источников</a:t>
            </a:r>
            <a:endParaRPr lang="ru-RU" sz="2000" dirty="0"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4790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036450" y="490050"/>
            <a:ext cx="95232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Иностранное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влияние</a:t>
            </a:r>
            <a:endParaRPr sz="4800" b="1" dirty="0">
              <a:solidFill>
                <a:srgbClr val="2241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1583978" y="6263425"/>
            <a:ext cx="338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8</a:t>
            </a:fld>
            <a:endParaRPr>
              <a:solidFill>
                <a:srgbClr val="22416D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6447" y="2179206"/>
            <a:ext cx="85065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Montserrat" panose="020B0604020202020204" charset="-52"/>
              </a:rPr>
              <a:t>в 2016 году </a:t>
            </a:r>
            <a:r>
              <a:rPr lang="ru-RU" sz="2000" b="1" dirty="0" err="1" smtClean="0">
                <a:latin typeface="Montserrat" panose="020B0604020202020204" charset="-52"/>
              </a:rPr>
              <a:t>АНО</a:t>
            </a:r>
            <a:r>
              <a:rPr lang="ru-RU" sz="2000" b="1" dirty="0" smtClean="0">
                <a:latin typeface="Montserrat" panose="020B0604020202020204" charset="-52"/>
              </a:rPr>
              <a:t> «Издательство «Парк </a:t>
            </a:r>
            <a:r>
              <a:rPr lang="ru-RU" sz="2000" b="1" dirty="0">
                <a:latin typeface="Montserrat" panose="020B0604020202020204" charset="-52"/>
              </a:rPr>
              <a:t>Гагарина» </a:t>
            </a:r>
            <a:r>
              <a:rPr lang="ru-RU" sz="2000" dirty="0">
                <a:latin typeface="Montserrat" panose="020B0604020202020204" charset="-52"/>
              </a:rPr>
              <a:t>—</a:t>
            </a:r>
            <a:r>
              <a:rPr lang="ru-RU" sz="2000" dirty="0" smtClean="0">
                <a:latin typeface="Montserrat" panose="020B0604020202020204" charset="-52"/>
              </a:rPr>
              <a:t> получение </a:t>
            </a:r>
            <a:r>
              <a:rPr lang="ru-RU" sz="2000" dirty="0">
                <a:latin typeface="Montserrat" panose="020B0604020202020204" charset="-52"/>
              </a:rPr>
              <a:t>оплаты по договору услуг </a:t>
            </a:r>
            <a:r>
              <a:rPr lang="ru-RU" sz="2000" dirty="0" smtClean="0">
                <a:latin typeface="Montserrat" panose="020B0604020202020204" charset="-52"/>
              </a:rPr>
              <a:t>от </a:t>
            </a:r>
            <a:r>
              <a:rPr lang="ru-RU" sz="2000" dirty="0">
                <a:latin typeface="Montserrat" panose="020B0604020202020204" charset="-52"/>
              </a:rPr>
              <a:t>Торгово-промышленной палаты города </a:t>
            </a:r>
            <a:r>
              <a:rPr lang="ru-RU" sz="2000" dirty="0" smtClean="0">
                <a:latin typeface="Montserrat" panose="020B0604020202020204" charset="-52"/>
              </a:rPr>
              <a:t>Тольятти</a:t>
            </a:r>
            <a:r>
              <a:rPr lang="ru-RU" sz="2000" dirty="0">
                <a:latin typeface="Montserrat" panose="020B0604020202020204" charset="-52"/>
              </a:rPr>
              <a:t> </a:t>
            </a:r>
            <a:r>
              <a:rPr lang="ru-RU" sz="2000" dirty="0" smtClean="0">
                <a:latin typeface="Montserrat" panose="020B0604020202020204" charset="-52"/>
              </a:rPr>
              <a:t>(15 </a:t>
            </a:r>
            <a:r>
              <a:rPr lang="ru-RU" sz="2000" dirty="0">
                <a:latin typeface="Montserrat" panose="020B0604020202020204" charset="-52"/>
              </a:rPr>
              <a:t>тысяч </a:t>
            </a:r>
            <a:r>
              <a:rPr lang="ru-RU" sz="2000" dirty="0" smtClean="0">
                <a:latin typeface="Montserrat" panose="020B0604020202020204" charset="-52"/>
              </a:rPr>
              <a:t>рублей) </a:t>
            </a:r>
            <a:r>
              <a:rPr lang="ru-RU" sz="2000" dirty="0">
                <a:latin typeface="Montserrat" panose="020B0604020202020204" charset="-52"/>
              </a:rPr>
              <a:t>за размещение публикаций и интервью о ее работе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36447" y="4295101"/>
            <a:ext cx="85065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Montserrat" panose="020B0604020202020204" charset="-52"/>
              </a:rPr>
              <a:t>в </a:t>
            </a:r>
            <a:r>
              <a:rPr lang="ru-RU" sz="2000" dirty="0" smtClean="0">
                <a:latin typeface="Montserrat" panose="020B0604020202020204" charset="-52"/>
              </a:rPr>
              <a:t>2022 </a:t>
            </a:r>
            <a:r>
              <a:rPr lang="ru-RU" sz="2000" dirty="0">
                <a:latin typeface="Montserrat" panose="020B0604020202020204" charset="-52"/>
              </a:rPr>
              <a:t>году </a:t>
            </a:r>
            <a:r>
              <a:rPr lang="ru-RU" sz="2000" b="1" dirty="0" smtClean="0">
                <a:latin typeface="Montserrat" panose="020B0604020202020204" charset="-52"/>
              </a:rPr>
              <a:t>Ю. </a:t>
            </a:r>
            <a:r>
              <a:rPr lang="ru-RU" sz="2000" b="1" dirty="0" err="1" smtClean="0">
                <a:latin typeface="Montserrat" panose="020B0604020202020204" charset="-52"/>
              </a:rPr>
              <a:t>Дудь</a:t>
            </a:r>
            <a:r>
              <a:rPr lang="ru-RU" sz="2000" b="1" dirty="0" smtClean="0">
                <a:latin typeface="Montserrat" panose="020B0604020202020204" charset="-52"/>
              </a:rPr>
              <a:t> </a:t>
            </a:r>
          </a:p>
          <a:p>
            <a:r>
              <a:rPr lang="ru-RU" sz="2000" dirty="0" smtClean="0">
                <a:latin typeface="Montserrat" panose="020B0604020202020204" charset="-52"/>
              </a:rPr>
              <a:t>— получение </a:t>
            </a:r>
            <a:r>
              <a:rPr lang="ru-RU" sz="2000" dirty="0">
                <a:latin typeface="Montserrat" panose="020B0604020202020204" charset="-52"/>
              </a:rPr>
              <a:t>денежных средств </a:t>
            </a:r>
            <a:r>
              <a:rPr lang="ru-RU" sz="2000" dirty="0">
                <a:latin typeface="Montserrat" panose="020B0604020202020204" charset="-52"/>
              </a:rPr>
              <a:t>от </a:t>
            </a:r>
            <a:r>
              <a:rPr lang="ru-RU" sz="2000" dirty="0">
                <a:latin typeface="Montserrat" panose="020B0604020202020204" charset="-52"/>
              </a:rPr>
              <a:t>…(</a:t>
            </a:r>
            <a:r>
              <a:rPr lang="ru-RU" sz="2000" dirty="0">
                <a:latin typeface="Montserrat" panose="020B0604020202020204" charset="-52"/>
              </a:rPr>
              <a:t>Израиль) в период с </a:t>
            </a:r>
            <a:r>
              <a:rPr lang="ru-RU" sz="2000" dirty="0">
                <a:latin typeface="Montserrat" panose="020B0604020202020204" charset="-52"/>
              </a:rPr>
              <a:t>… </a:t>
            </a:r>
            <a:r>
              <a:rPr lang="ru-RU" sz="2000" dirty="0">
                <a:latin typeface="Montserrat" panose="020B0604020202020204" charset="-52"/>
              </a:rPr>
              <a:t>по </a:t>
            </a:r>
            <a:r>
              <a:rPr lang="ru-RU" sz="2000" dirty="0">
                <a:latin typeface="Montserrat" panose="020B0604020202020204" charset="-52"/>
              </a:rPr>
              <a:t>… по </a:t>
            </a:r>
            <a:r>
              <a:rPr lang="ru-RU" sz="2000" dirty="0">
                <a:latin typeface="Montserrat" panose="020B0604020202020204" charset="-52"/>
              </a:rPr>
              <a:t>36-ти операциям на сумму </a:t>
            </a:r>
            <a:r>
              <a:rPr lang="ru-RU" sz="2000" dirty="0">
                <a:latin typeface="Montserrat" panose="020B0604020202020204" charset="-52"/>
              </a:rPr>
              <a:t>… в </a:t>
            </a:r>
            <a:r>
              <a:rPr lang="ru-RU" sz="2000" dirty="0">
                <a:latin typeface="Montserrat" panose="020B0604020202020204" charset="-52"/>
              </a:rPr>
              <a:t>качестве покупки прав на </a:t>
            </a:r>
            <a:r>
              <a:rPr lang="ru-RU" sz="2000" dirty="0" err="1">
                <a:latin typeface="Montserrat" panose="020B0604020202020204" charset="-52"/>
              </a:rPr>
              <a:t>видеоконтент</a:t>
            </a:r>
            <a:r>
              <a:rPr lang="ru-RU" sz="2000" dirty="0">
                <a:latin typeface="Montserrat" panose="020B0604020202020204" charset="-52"/>
              </a:rPr>
              <a:t>.</a:t>
            </a:r>
          </a:p>
          <a:p>
            <a:endParaRPr lang="ru-RU" sz="2000" dirty="0"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9455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036450" y="490050"/>
            <a:ext cx="95232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Иностранное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влияние</a:t>
            </a:r>
            <a:endParaRPr sz="4800" b="1" dirty="0">
              <a:solidFill>
                <a:srgbClr val="2241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1583978" y="6263425"/>
            <a:ext cx="338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9</a:t>
            </a:fld>
            <a:endParaRPr>
              <a:solidFill>
                <a:srgbClr val="2241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36450" y="1892162"/>
            <a:ext cx="83901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Montserrat" panose="020B0604020202020204" charset="-52"/>
              </a:rPr>
              <a:t>в </a:t>
            </a:r>
            <a:r>
              <a:rPr lang="ru-RU" sz="2000" dirty="0" smtClean="0">
                <a:latin typeface="Montserrat" panose="020B0604020202020204" charset="-52"/>
              </a:rPr>
              <a:t>2022 </a:t>
            </a:r>
            <a:r>
              <a:rPr lang="ru-RU" sz="2000" dirty="0">
                <a:latin typeface="Montserrat" panose="020B0604020202020204" charset="-52"/>
              </a:rPr>
              <a:t>году </a:t>
            </a:r>
            <a:r>
              <a:rPr lang="ru-RU" sz="2000" b="1" dirty="0" smtClean="0">
                <a:latin typeface="Montserrat" panose="020B0604020202020204" charset="-52"/>
              </a:rPr>
              <a:t>А. Моргенштерн</a:t>
            </a:r>
          </a:p>
          <a:p>
            <a:r>
              <a:rPr lang="ru-RU" sz="2000" dirty="0" smtClean="0">
                <a:latin typeface="Montserrat" panose="020B0604020202020204" charset="-52"/>
              </a:rPr>
              <a:t>— получение иностранного финансирования: денежных </a:t>
            </a:r>
            <a:r>
              <a:rPr lang="ru-RU" sz="2000" dirty="0">
                <a:latin typeface="Montserrat" panose="020B0604020202020204" charset="-52"/>
              </a:rPr>
              <a:t>средств </a:t>
            </a:r>
            <a:r>
              <a:rPr lang="ru-RU" sz="2000" dirty="0">
                <a:latin typeface="Montserrat" panose="020B0604020202020204" charset="-52"/>
              </a:rPr>
              <a:t>от </a:t>
            </a:r>
            <a:r>
              <a:rPr lang="ru-RU" sz="2000" dirty="0">
                <a:latin typeface="Montserrat" panose="020B0604020202020204" charset="-52"/>
              </a:rPr>
              <a:t>…(</a:t>
            </a:r>
            <a:r>
              <a:rPr lang="ru-RU" sz="2000" dirty="0">
                <a:latin typeface="Montserrat" panose="020B0604020202020204" charset="-52"/>
              </a:rPr>
              <a:t>Израиль) в период с </a:t>
            </a:r>
            <a:r>
              <a:rPr lang="ru-RU" sz="2000" dirty="0">
                <a:latin typeface="Montserrat" panose="020B0604020202020204" charset="-52"/>
              </a:rPr>
              <a:t>… </a:t>
            </a:r>
            <a:r>
              <a:rPr lang="ru-RU" sz="2000" dirty="0">
                <a:latin typeface="Montserrat" panose="020B0604020202020204" charset="-52"/>
              </a:rPr>
              <a:t>по </a:t>
            </a:r>
            <a:r>
              <a:rPr lang="ru-RU" sz="2000" dirty="0">
                <a:latin typeface="Montserrat" panose="020B0604020202020204" charset="-52"/>
              </a:rPr>
              <a:t>… по </a:t>
            </a:r>
            <a:r>
              <a:rPr lang="ru-RU" sz="2000" dirty="0" smtClean="0">
                <a:latin typeface="Montserrat" panose="020B0604020202020204" charset="-52"/>
              </a:rPr>
              <a:t>22-м </a:t>
            </a:r>
            <a:r>
              <a:rPr lang="ru-RU" sz="2000" dirty="0">
                <a:latin typeface="Montserrat" panose="020B0604020202020204" charset="-52"/>
              </a:rPr>
              <a:t>операциям на сумму </a:t>
            </a:r>
            <a:r>
              <a:rPr lang="ru-RU" sz="2000" dirty="0">
                <a:latin typeface="Montserrat" panose="020B0604020202020204" charset="-52"/>
              </a:rPr>
              <a:t>… в </a:t>
            </a:r>
            <a:r>
              <a:rPr lang="ru-RU" sz="2000" dirty="0">
                <a:latin typeface="Montserrat" panose="020B0604020202020204" charset="-52"/>
              </a:rPr>
              <a:t>качестве покупки прав на </a:t>
            </a:r>
            <a:r>
              <a:rPr lang="ru-RU" sz="2000" dirty="0" err="1">
                <a:latin typeface="Montserrat" panose="020B0604020202020204" charset="-52"/>
              </a:rPr>
              <a:t>видеоконтент</a:t>
            </a:r>
            <a:r>
              <a:rPr lang="ru-RU" sz="2000" dirty="0">
                <a:latin typeface="Montserrat" panose="020B0604020202020204" charset="-52"/>
              </a:rPr>
              <a:t>.</a:t>
            </a:r>
          </a:p>
          <a:p>
            <a:endParaRPr lang="ru-RU" sz="2000" dirty="0">
              <a:latin typeface="Montserrat" panose="020B060402020202020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3446" y="4336567"/>
            <a:ext cx="86561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Montserrat" panose="020B0604020202020204" charset="-52"/>
              </a:rPr>
              <a:t>…в связи с оказанным на него воздействием</a:t>
            </a:r>
            <a:r>
              <a:rPr lang="ru-RU" sz="2000" i="1" dirty="0">
                <a:latin typeface="Montserrat" panose="020B0604020202020204" charset="-52"/>
              </a:rPr>
              <a:t>, выражающимся в </a:t>
            </a:r>
            <a:r>
              <a:rPr lang="ru-RU" sz="2000" b="1" i="1" dirty="0">
                <a:latin typeface="Montserrat" panose="020B0604020202020204" charset="-52"/>
              </a:rPr>
              <a:t>поддержке</a:t>
            </a:r>
            <a:r>
              <a:rPr lang="ru-RU" sz="2000" i="1" dirty="0">
                <a:latin typeface="Montserrat" panose="020B0604020202020204" charset="-52"/>
              </a:rPr>
              <a:t> указанных видов деятельности (включая предоставление денежных средств, иной имущественной или организационно-методической помощи)</a:t>
            </a:r>
            <a:endParaRPr lang="ru-RU" sz="2000" i="1" dirty="0">
              <a:latin typeface="Montserrat" panose="020B0604020202020204" charset="-52"/>
            </a:endParaRPr>
          </a:p>
          <a:p>
            <a:endParaRPr lang="ru-RU" sz="2000" dirty="0">
              <a:latin typeface="Montserrat" panose="020B0604020202020204" charset="-52"/>
            </a:endParaRPr>
          </a:p>
          <a:p>
            <a:r>
              <a:rPr lang="ru-RU" sz="1600" dirty="0" smtClean="0">
                <a:latin typeface="Montserrat" panose="020B0604020202020204" charset="-52"/>
              </a:rPr>
              <a:t>ФЗ «О мерах </a:t>
            </a:r>
            <a:r>
              <a:rPr lang="ru-RU" sz="1600" dirty="0">
                <a:latin typeface="Montserrat" panose="020B0604020202020204" charset="-52"/>
              </a:rPr>
              <a:t>воздействия на лиц, причастных к нарушениям основополагающих прав и свобод человека, прав и свобод граждан </a:t>
            </a:r>
            <a:r>
              <a:rPr lang="ru-RU" sz="1600" dirty="0" smtClean="0">
                <a:latin typeface="Montserrat" panose="020B0604020202020204" charset="-52"/>
              </a:rPr>
              <a:t>РФ»</a:t>
            </a:r>
            <a:endParaRPr lang="ru-RU" sz="1600" dirty="0"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7745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956</Words>
  <Application>Microsoft Office PowerPoint</Application>
  <PresentationFormat>Широкоэкранный</PresentationFormat>
  <Paragraphs>176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Kozuka Gothic Pro B</vt:lpstr>
      <vt:lpstr>Calibri</vt:lpstr>
      <vt:lpstr>Montserrat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Vorobyev</dc:creator>
  <cp:lastModifiedBy>Vorobyev</cp:lastModifiedBy>
  <cp:revision>36</cp:revision>
  <dcterms:created xsi:type="dcterms:W3CDTF">2021-11-12T09:07:52Z</dcterms:created>
  <dcterms:modified xsi:type="dcterms:W3CDTF">2023-02-07T06:33:13Z</dcterms:modified>
</cp:coreProperties>
</file>