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71" r:id="rId4"/>
    <p:sldId id="272" r:id="rId5"/>
    <p:sldId id="273" r:id="rId6"/>
    <p:sldId id="280" r:id="rId7"/>
    <p:sldId id="274" r:id="rId8"/>
    <p:sldId id="265" r:id="rId9"/>
    <p:sldId id="279" r:id="rId10"/>
    <p:sldId id="275" r:id="rId11"/>
    <p:sldId id="267" r:id="rId12"/>
    <p:sldId id="268" r:id="rId13"/>
    <p:sldId id="269" r:id="rId14"/>
    <p:sldId id="278" r:id="rId15"/>
    <p:sldId id="270" r:id="rId16"/>
    <p:sldId id="277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9" autoAdjust="0"/>
    <p:restoredTop sz="94660"/>
  </p:normalViewPr>
  <p:slideViewPr>
    <p:cSldViewPr>
      <p:cViewPr varScale="1">
        <p:scale>
          <a:sx n="155" d="100"/>
          <a:sy n="155" d="100"/>
        </p:scale>
        <p:origin x="228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D874E-7CA3-4474-902D-B8ECC8C0A10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AA1E-9FEF-4930-AC8A-9C79E38B6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69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422C-D4D9-46FA-B83A-64C24B7071E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E3D6-3805-48D5-A6E6-1B577CBAD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6;&#1085;&#1083;&#1072;&#1081;&#1085;&#1080;&#1085;&#1089;&#1087;&#1077;&#1082;&#1094;&#1080;&#1103;.&#1088;&#1092;/questions/view/11014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F9481BA7E675B8879398F02D7963DA602185423FEDB4F60CFAA8B87B4373EE33450F07633D806F7234AH" TargetMode="External"/><Relationship Id="rId2" Type="http://schemas.openxmlformats.org/officeDocument/2006/relationships/hyperlink" Target="consultantplus://offline/ref=AF9481BA7E675B8879398F02D7963DA602185423FEDB4F60CFAA8B87B4373EE33450F0743AD82044H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PT Sans"/>
              </a:rPr>
              <a:t>Трудовые отношения с инвалидами с учетом нового законодательства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>
              <a:spcBef>
                <a:spcPct val="0"/>
              </a:spcBef>
              <a:defRPr/>
            </a:pPr>
            <a:r>
              <a:rPr lang="ru-RU" altLang="ru-RU" sz="2000" kern="0" dirty="0" err="1">
                <a:solidFill>
                  <a:prstClr val="black"/>
                </a:solidFill>
                <a:latin typeface="Arial" panose="020B0604020202020204" pitchFamily="34" charset="0"/>
              </a:rPr>
              <a:t>Жижерина</a:t>
            </a:r>
            <a:r>
              <a:rPr lang="ru-RU" altLang="ru-RU" sz="2000" kern="0" dirty="0">
                <a:solidFill>
                  <a:prstClr val="black"/>
                </a:solidFill>
                <a:latin typeface="Arial" panose="020B0604020202020204" pitchFamily="34" charset="0"/>
              </a:rPr>
              <a:t> Ю.Ю.</a:t>
            </a:r>
          </a:p>
          <a:p>
            <a:pPr lvl="0" algn="l">
              <a:spcBef>
                <a:spcPct val="0"/>
              </a:spcBef>
              <a:defRPr/>
            </a:pPr>
            <a:r>
              <a:rPr lang="ru-RU" altLang="ru-RU" sz="2000" kern="0" dirty="0" smtClean="0">
                <a:solidFill>
                  <a:prstClr val="black"/>
                </a:solidFill>
                <a:latin typeface="Arial" panose="020B0604020202020204" pitchFamily="34" charset="0"/>
              </a:rPr>
              <a:t>эксперт </a:t>
            </a:r>
            <a:r>
              <a:rPr lang="ru-RU" altLang="ru-RU" sz="2000" kern="0" dirty="0">
                <a:solidFill>
                  <a:prstClr val="black"/>
                </a:solidFill>
                <a:latin typeface="Arial" panose="020B0604020202020204" pitchFamily="34" charset="0"/>
              </a:rPr>
              <a:t>по трудовым отношениям</a:t>
            </a:r>
            <a:r>
              <a:rPr lang="ru-RU" altLang="ru-RU" kern="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СПЕЦИАЛЬНЫЕ РАБОЧИЕ МЕСТА ДЛЯ ИНВАЛИДОВ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01625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Работодатели обязаны создавать специальные рабочие места для трудоустройства инвалидов. При этом под специальным рабочим местом понимается конкретное рабочее место, оборудованное с учетом тех нарушений, которые имеет конкретный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Онлайнинспекция.рф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://xn--80akibcicpdbetz7e2g.xn--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p1ai/questions/view/110149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Минимальное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таких рабочих мест устанавливается органами исполнительной власти субъектов РФ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ч. 2 ст. 22 Закона N 181-ФЗ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оборудовании рабочего места инвалида работодателю нужно руководствоваться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ИПРА (п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3.3 Санитарных правил СП 2.2.3670-20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Минтруда России от 19.11.2013 N 685н предусмотрены Основные требования к оснащению (оборудованию) специальных рабочих мест для трудоустройства инвалидов с учетом нарушенных функций и ограничений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характер труда инвалида или нарушение функций его организма и ограничения жизнедеятельности не требуют особых условий, оснащать для него специальное рабочее место не нужно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2 п. 1 Требований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4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88640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ОТКАЗ ПРИ ПРИЕМЕ НА РАБОТУ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ИНВАЛИДУ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389" y="5579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64 ТК РФ запрещает не обоснованный отказ при приеме на работу.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Поскольку действующее законодательство содержит лишь примерный перечень причин, по которым работодатель не вправе отказать в приеме на работу лицу, ищущему работу,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вопрос о том, имела ли место дискриминация при отказе в заключении трудового договора, решается судом при рассмотрении конкретного дела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абз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4, 5 п. 10 Постановления Пленума ВС РФ от 17.03.2004 N 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Основными формами возможного проявления дискриминации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являются, в частности, отказ в приеме на работу на основании наличия у претендента инвалидности, наличие при приеме на работу избыточных требований, не связанных с трудовой деятельностью инвалида и направленных на его исключение из числа претендентов на вакантную должность или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работу (п. 3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к, л, м, Методические рекомендации, утв. Приказом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Минтруда России от 09.11.2017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777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отказа в приеме на работу инвалида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возможен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только в связи с тем, что установлен прямой запрет (ограничение) приема в силу федерального закона (медицинского заключения) или по деловым качествам (не соответствует требованиям по профессии 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должности).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Сам по себе факт инвалидности не является основанием для заключения срочного трудового договора. Если работнику медицинским заключением рекомендована работа временного характера, с ним может быть заключен срочный договор (ч. 2 ст. 58, ч. 2 ст. 59 ТК РФ).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6632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ГАРАНТИИ В СФЕРЕ ТРУДА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496" y="846004"/>
            <a:ext cx="903649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инвалидов необходимые условия труда создаются в соответствии с индивидуальной программой реабилитации или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инвалида (статьи 23 Закона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 181-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ФЗ).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Рабочее время: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Для инвалидов 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устанавливается сокращенная рабочая неделя -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более 35 часов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неделю вне зависимости от наличия или отсутствия волеизъявления самого работника (ч. 1 ст. 92 ТК РФ; ст.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23 Закона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 181-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ФЗ, п.11 Обзора, утв. Президиумом Верховного Суда РФ 10.06.2020).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Для инвалидов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не больше 40 часов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неделю, но может быть сокращено в соответствии с ИПРА (ИПР).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дня (смены) устанавливается в соответствии с его ИПР (ст. 94 ТК РФ).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Сокращенное рабочее время является в данном случае нормой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труда и не влечет уменьшения заработной платы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отдыха: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Инвалиды имеют право на предоставление им ежегодного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удлинённого отпуска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менее 30 календарных дней и отпуска без сохранения заработной платы до 60 календарных дней в году (ч. 2 ст. 128 ТК РФ; ч. 5 ст. 23 Закона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 181-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ФЗ, Письмо Роструда от 16.04.2014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ПГ/3387-6-1, Письмо Минтруда России от 06.10.2016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 14-2/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ООГ-8948).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Отпуск инвалидам-"чернобыльцам" предоставляется в удобное для них время, они имеют право на дополнительный отпуск продолжительностью 14 дней, который оплачивают органы соцзащиты населения (п. 5 ст. 14 Закона РФ от 15.05.1991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 1244-1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рабочего времени и времени отдыха следует прописать в трудовом договоре, так как он отличается от общего.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4624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РАБОТА ЗА ПРЕДЕЛАМИ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УСТАНОВЛЕННОЙ НОРМЫ РАБОЧЕГО ВРЕМЕНИ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04664"/>
            <a:ext cx="8821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Сверхурочная работа, работа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выходные и нерабочие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праздничные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дни и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ночное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время, в том числе и направление в командировку возможно при соблюдении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ч. ч. 5 ст. 96, ч. 5 ст. 99, ч. 7 ст.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113, ч. 2 ст. 167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ТК РФ, ч. 4 ст. 23 Закона № 181):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такая работа не запрещена им по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состоянию (ИПР);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их письменного согласия;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уведомлении под роспись ознакомлены со своим правом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отказаться.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Ненормированный рабочий день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данный вопрос не урегулирован и является спорным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Одни специалисты считают, что это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(Письмо Минтруда России от 30.05.2019 N 14-2/ООГ-3899; Доклад за I квартал 2020г «Профилактика нарушений…», утв.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Рострудом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ответ Онлайнинспекции.рф: № 156442 от 01.11.2021).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Другие поясняют, что закон не ограничивает инвалидов работать на условиях ненормированного рабочего дня при отсутствии медицинских противопоказаний (см., решение Советского райсуда г. Орла Орловской области от 19.12.2018 N 2-2129/2018, ответ Онлайнинспекцииюрф № 107797 от 18.03.2019).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Удалось найти мнение, со ссылкой на п.5 ст. 23 закон N 181-ФЗ, что с письменного согласия и при условии, если такая работа не запрещена по состоянию здоровья, инвалиды могут работать на условиях ненормированного рабочего дня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(Онлайнинспекция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№ 58906 от 22.10.2015).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Из-за противоречивой практики, по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нашему мнению, работодателю по возможности следует избегать установления инвалидам ненормированного режима работы.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45077"/>
            <a:ext cx="9013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ПЕРЕВОД ПО МЕДИЦИНСКИМ ПОКАЗАНИЯМ</a:t>
            </a:r>
          </a:p>
          <a:p>
            <a:pPr algn="ctr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медицинским заключением,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его письменного согласия работодатель обязан перевести на другую имеющуюся работу, не противопоказанную работнику по состоянию здоровья (ст. 73 ТК РФ).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переводе такого работника на нижеоплачиваемую работу у этого же работодателя за первым сохраняется прежний средний заработок в течение одного месяца со дня перевода, а при переводе в связи с трудовым увечьем, профессиональным заболеванием или иным повреждением здоровья, связанным с работой, - до установления стойкой утраты профессиональной трудоспособности либо до выздоровления работника (ст. 182 ТК РФ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ctr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перевод работника-инвалида на другую работу (ст. 73 ТК РФ)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Заключение дополнительного соглашения к трудовому договору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Издание приказа о переводе работника на другую работу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В трудовую книжку (в случае ее ведения) и личную карточку вносится запись 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переводе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другую постоянную работу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Информация о постоянном переводе вносится в сведения о трудовой деятельности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СЗВ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ТД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5. Информация о временном переводе вноситься, если он стал постоянным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порядке, предусмотренном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п. 10 Порядка ведения и хранения трудовых книжек (от 19 мая 2021 г. N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320н).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8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02089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 соответствии с медицинским заключением работник нуждается во временном переводе на другую работу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срок более 4 месяцев или в постоянном переводе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то при его отказе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перевода либо отсутствии у работодателя подходящей работы трудовой договор прекращается в соответствии с п. 8 ч. 1 ст. 77 ТК РФ. Увольняемому работнику в таком случае выплачивается выходное пособие в размере двухнедельного среднего заработка (ч. 7 ст. 178 ТК РФ).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Если же на основании медицинского заключения работник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 полностью неспособным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 трудовой деятельности и продолжение трудовой деятельности исключается. В таком случае трудовой договор прекращается по основанию, предусмотренному п. 5 ч. 1 ст. 83 ТК РФ. В ином случае увольнение будет не правомерно.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buFont typeface="Arial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Следует помнить, что при увольнении работника-инвалида по п. 8 ч. 1 ст. 77 или п. 5 ч. 1 ст. 83 ТК РФ не производится удержания за отпуск, предоставленный этому работнику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авансом 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абз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5 ч. 2 ст. 137 ТК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РФ).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 сокращении если производительность труда и квалификация работников равны, преимущественное право сохранить рабочее место отдается, кроме прочих категорий, работникам, получившим в период работы у данного работодателя трудовое увечье или профессиональное заболевание,  инвалидам боевых действий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79348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УВОЛЬНЕНИЕ ИНВАЛИДА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4044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НОРМАТИВНАЯ БАЗА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05.04.2022 N 588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 признании лица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с 1 июля 2022 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24 ноября 1995 г. N 181-ФЗ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 социальной защите инвалидов в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Закон РФ от 19 апреля 1991 г. N 1032-1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 занятости населения в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труда и социальной защиты РФ от 26 января 2022 г. N 24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 проведении оперативного мониторинга в целях обеспечения занятости населения" 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14 марта 2022 г. N 366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"Об утверждении Правил выполнения работодателем квоты для приема на работу инвалидов при оформлении трудовых отношений с инвалидом на любое рабочее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место» 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 сентября 2022 г. и действует до 1 сентября 2028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30 декабря 2021 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N 2576 "О порядке представления работодателем сведений и информации, предусмотренных пунктом 3 статьи 25 Закона Российской Федерации "О занятости населения в Российской Федерации"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Региональное законодательство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труда и социальной защиты РФ от 9 ноября 2017 г. N 777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"Об утверждении методических рекомендаций по выявлению признаков дискриминации инвалидов при решении вопросов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1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4462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СВЕДЕНИЙ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289" y="411623"/>
            <a:ext cx="881419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200"/>
              </a:spcBef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Работодатели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обязаны ежемесячно представлять органам службы занятости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информацию о созданных или выделенных рабочих местах для трудоустройства инвалидов (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абз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3 п. 3 ст. 25 Закона о занятости).</a:t>
            </a:r>
          </a:p>
          <a:p>
            <a:pPr indent="342900" algn="just">
              <a:spcBef>
                <a:spcPts val="1200"/>
              </a:spcBef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представления сведений и информации установлен Постановлением Правительства РФ от 30.12.2021 N 2576.</a:t>
            </a:r>
          </a:p>
          <a:p>
            <a:pPr indent="342900" algn="just">
              <a:spcBef>
                <a:spcPts val="1200"/>
              </a:spcBef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которых среднесписочная численность работников за предшествующий год превышает 25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человек размещают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информацию о наличии вакансий, специальных рабочих мест, оборудованных (оснащенных) для работы инвалидов. Эту информацию размещают на единой цифровой платформе или иных информационных ресурсах, требования к которым предусмотрены нормативным правовым актом Правительства РФ (п. 3.2 ст. 25 Закона РФ от 19.04.1991 N 1032-1).</a:t>
            </a:r>
          </a:p>
          <a:p>
            <a:pPr indent="342900" algn="just">
              <a:spcBef>
                <a:spcPts val="1200"/>
              </a:spcBef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 подаются по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формам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утвержденным Приказом Минтруда России от 26.01.2022 N 24: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для информации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необходимой для осуществления деятельности по профессиональной реабилитации и содействию занятости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инвалидов (приложение 4);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для информации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созданных или выделенных рабочих местах для трудоустройства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инвалидов, включая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информацию о локальных нормативных актах, содержащих сведения о данных рабочих местах, выполнении квоты для приема на работу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инвалидов (приложение 5).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00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88640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cs typeface="Times New Roman" pitchFamily="18" charset="0"/>
              </a:rPr>
              <a:t>ОТВЕТСТВЕННОСТЬ ЗА НЕИСПОЛНЕНИЕ ЗАКОНОДАТЕЛЬСТВА</a:t>
            </a:r>
            <a:endParaRPr lang="ru-RU" sz="28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7504" y="652373"/>
          <a:ext cx="8749481" cy="4444016"/>
        </p:xfrm>
        <a:graphic>
          <a:graphicData uri="http://schemas.openxmlformats.org/drawingml/2006/table">
            <a:tbl>
              <a:tblPr/>
              <a:tblGrid>
                <a:gridCol w="3249883">
                  <a:extLst>
                    <a:ext uri="{9D8B030D-6E8A-4147-A177-3AD203B41FA5}">
                      <a16:colId xmlns:a16="http://schemas.microsoft.com/office/drawing/2014/main" val="2049774554"/>
                    </a:ext>
                  </a:extLst>
                </a:gridCol>
                <a:gridCol w="2006550">
                  <a:extLst>
                    <a:ext uri="{9D8B030D-6E8A-4147-A177-3AD203B41FA5}">
                      <a16:colId xmlns:a16="http://schemas.microsoft.com/office/drawing/2014/main" val="4169709260"/>
                    </a:ext>
                  </a:extLst>
                </a:gridCol>
                <a:gridCol w="2006550">
                  <a:extLst>
                    <a:ext uri="{9D8B030D-6E8A-4147-A177-3AD203B41FA5}">
                      <a16:colId xmlns:a16="http://schemas.microsoft.com/office/drawing/2014/main" val="2211027486"/>
                    </a:ext>
                  </a:extLst>
                </a:gridCol>
                <a:gridCol w="1486498">
                  <a:extLst>
                    <a:ext uri="{9D8B030D-6E8A-4147-A177-3AD203B41FA5}">
                      <a16:colId xmlns:a16="http://schemas.microsoft.com/office/drawing/2014/main" val="1799590120"/>
                    </a:ext>
                  </a:extLst>
                </a:gridCol>
              </a:tblGrid>
              <a:tr h="591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Основание для наказания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отношении кого применяется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Размер наказания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Норма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24302"/>
                  </a:ext>
                </a:extLst>
              </a:tr>
              <a:tr h="839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Неисполнение обязанности по созданию или выделению квотируемых рабочих мест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Должностное лицо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Штраф от 5000 до 10000 руб.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Статья 5.42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КоАП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РФ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09827"/>
                  </a:ext>
                </a:extLst>
              </a:tr>
              <a:tr h="839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Отказ инвалиду в приеме на работу в пределах установленной квоты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Должностное лицо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Штраф от 5000 до 10000 руб.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295771"/>
                  </a:ext>
                </a:extLst>
              </a:tr>
              <a:tr h="59113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Непредставление либо несвоевременное (не в полном объеме, искаженное) представление необходимых сведений в органы службы занятости 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Должностное лицо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Штраф от 300 до 500 руб.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Статья 19.7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КоАП РФ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526455"/>
                  </a:ext>
                </a:extLst>
              </a:tr>
              <a:tr h="591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Юридическое лицо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Штраф от 3000 до 5000 руб.</a:t>
                      </a: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71384"/>
                  </a:ext>
                </a:extLst>
              </a:tr>
              <a:tr h="403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4" marB="647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9763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5373216"/>
            <a:ext cx="9036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Ответственность также предусмотрена региональным законодательством. Например, ст. 2.2 Закона г. Москвы от 21.11.2007 № 45 «Кодекс города Москвы об административных правонарушениях» предусматривает, что не выполнение работодателем обязанности по созданию или выделению квотируемых рабочих мест влечет наложение штрафа: на должностных лиц в размере от 3000 до 5000 рублей; на юридических лиц - от 30 000 до 50 000 рублей.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705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2858" y="260648"/>
            <a:ext cx="8856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ПРИЗНАНИЕ ЛИЦА ИНВАЛИДОМ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82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(ст. 1 Закона № 181-ФЗ).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Признание гражданина инвалидом и установление группы инвалидности производятся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медико-социальной экспертизы федеральными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учреждениями.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расстройства функций организма и ограничения жизнедеятельности лицам, признанным инвалидами, устанавливается группа инвалидности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I, II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или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III)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гражданину в возрасте до 18 лет - категория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«ребенок-инвалид» (п.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 Постановление Правительства РФ от 5 апреля 2022 г. N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588).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связи с распространением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инфекции введен Временный порядок признания лица инвалидом,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утвержденный Постановлением Правительства РФ от 16.10.2020 N 1697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 октября 2020 г.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июля 2022 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Временный порядок предусматривает проведение медико-социальной экспертизы граждан в заочной форме (без личного участия). Если срок переосвидетельствования приходится на указанный выше срок и при отсутствии направления на МСЭ, признание гражданина инвалидом будет осуществляться путем продления ранее установленной группы инвалидности (категории "ребенок-инвалид"). Инвалидность в этом случае продлевается на срок 6 месяцев и устанавливается с даты, до которой была установлена инвалидность при предыдущем освидетельствовании.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этом случае причины инвалидности, а также индивидуальная программа реабилитации или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инвалида (ребенка-инвалида) совпадают с установленными ранее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332656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ВРЕМЕННЫЙ ПОРЯДОК ПРИЗНАНИЯ ЛИЦА ИНВАЛИДОМ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30626"/>
            <a:ext cx="842493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Медицинское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 может составляться в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форме: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справка, подтверждающая факт установления инвалидности, либо в случае утраты или порчи ее дубликат;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справки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результатах установления степени утраты профессиональной трудоспособности в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процентах;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индивидуальная программа реабилитации или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абилитации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инвалида (ИПРА) по форме, утвержденной Приказом Минтруда России от 13.06.2017 N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486н.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справке могут быть указаны ограничения по характеру и условиям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труда (п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9 Порядка от 24 ноября 2010 г. N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1031н).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ИПРА или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ИПР может содержать рекомендуемые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труда и рекомендации о противопоказанных и доступных видах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труда.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ИПРА оформляется в электронном виде и (или) на бумажном носителе. С 1 января 2021 г. допускается только электронный документ. Если необходимо, он может быть распечатан, направлен заказным почтовым отправлением (п. 10 Порядка, утвержденного Приказом Минтруда России от 13.06.2017 N 486н).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804" y="188640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ПОДТВЕРЖДАЮЩИЕ ДОКУМЕНТЫ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ОБЯЗАНОСТЬ РАБОТОДАТЕЛЯ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11204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принимать на работу в соответствии с установленной квотой;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создавать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работникам-инвалидам условия труда в соответствии с их ИПРА (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ИПР) (ч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 ст. 11,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 22, п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 ч. 2 ст. 24 Закона N 181-ФЗ, ч. 10 ст. 216.1 ТК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РФ);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предоставлять льготы, установленные трудовым законодательством РФ.</a:t>
            </a:r>
          </a:p>
          <a:p>
            <a:pPr algn="just">
              <a:spcAft>
                <a:spcPts val="0"/>
              </a:spcAft>
            </a:pP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 не обязан сообщать об установлении ему инвалидности. Поэтому предоставить подтверждающие документы он может как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приеме на работу, так и в процессе трудовой деятельности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 представил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документы,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процессе работы,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 - акт!  Подтверждение, 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что до указанной даты у него не было сведений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оснований для создания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инвалиду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необходимых условий труда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силу ч. 5 ст. 11 Закона N 181-ФЗ вправе отказаться от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части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реабилитационных мероприятий, указанных в ИПРА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или же от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реализации программы в целом. В этом случае работодатель освобождается от ответственности за ее исполнение, что следует из ч. 7 ст. 11 Закона N 181-ФЗ.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отказа  - попросить работника написать заявление.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 позволит работодателю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например, при проверке контролирующими органами)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обосновать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правомерность неисполнения им ИПРА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соответствующей части.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2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600" y="63985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Работодатели обязаны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принять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локальные нормативные акты, содержащие сведения о рабочих местах для трудоустройства инвалидов (п. 1 ч. 2 ст. 24 Закона N 181-ФЗ).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7198" y="1547038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рабочих местах для трудоустройства инвалидов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в любом  ЛНА (например, приказ):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отразить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 порядок установления квоты в организации,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выделения или создания рабочих мест с указанием перечня мероприятий,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процедуру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трудоустройства инвалидов в счет установленной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квоты,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ответственность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лиц, осуществляющих трудоустройство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инвалидов.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сколько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рабочих мест выделяется (создается) в счет квоты,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конкретно перечислить профессии, специальности, должности в соответствии со штатным расписанием организации,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указать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ответственное должностное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лицо за предоставление сведений.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Указать в штатном  распинай  квотные  должности (рекомендуется) 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11663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11663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КАК ОФОРМИТЬ СОЗДАНИЕ (ВЫДЕЛЕНИЕ) РАБОЧИХ МЕСТ</a:t>
            </a:r>
            <a:endParaRPr lang="ru-RU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0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11663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КВОТА ДЛЯ </a:t>
            </a:r>
            <a:r>
              <a:rPr lang="ru-RU" b="1" dirty="0"/>
              <a:t>ПРИЕМА НА РАБОТУ ИНВАЛИДОВ</a:t>
            </a:r>
            <a:endParaRPr lang="ru-RU" sz="2800" b="1" dirty="0"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262" y="533579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Квота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минимальное количество рабочих мест (должностей) для отдельных категорий граждан, которых работодатель обязан трудоустроить, включая количество рабочих мест, на которых уже работают лица указанных категорий.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Соответственно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квотирование рабочих мест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создание (выделение) рабочих мест для приема на работу таких граждан в процентах от среднесписочной численности работников в соответствии с установленной квотой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682" y="2839481"/>
            <a:ext cx="8566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Квоту устанавливают субъекты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 (ст. 13.2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Закона РФ от 19 апреля 1991 г. N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1032-1) в диапазоне: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70062"/>
              </p:ext>
            </p:extLst>
          </p:nvPr>
        </p:nvGraphicFramePr>
        <p:xfrm>
          <a:off x="179512" y="3503280"/>
          <a:ext cx="8676963" cy="1005840"/>
        </p:xfrm>
        <a:graphic>
          <a:graphicData uri="http://schemas.openxmlformats.org/drawingml/2006/table">
            <a:tbl>
              <a:tblPr/>
              <a:tblGrid>
                <a:gridCol w="2582573">
                  <a:extLst>
                    <a:ext uri="{9D8B030D-6E8A-4147-A177-3AD203B41FA5}">
                      <a16:colId xmlns:a16="http://schemas.microsoft.com/office/drawing/2014/main" val="2678272669"/>
                    </a:ext>
                  </a:extLst>
                </a:gridCol>
                <a:gridCol w="2027441">
                  <a:extLst>
                    <a:ext uri="{9D8B030D-6E8A-4147-A177-3AD203B41FA5}">
                      <a16:colId xmlns:a16="http://schemas.microsoft.com/office/drawing/2014/main" val="4126601570"/>
                    </a:ext>
                  </a:extLst>
                </a:gridCol>
                <a:gridCol w="2027441">
                  <a:extLst>
                    <a:ext uri="{9D8B030D-6E8A-4147-A177-3AD203B41FA5}">
                      <a16:colId xmlns:a16="http://schemas.microsoft.com/office/drawing/2014/main" val="2894105259"/>
                    </a:ext>
                  </a:extLst>
                </a:gridCol>
                <a:gridCol w="2039508">
                  <a:extLst>
                    <a:ext uri="{9D8B030D-6E8A-4147-A177-3AD203B41FA5}">
                      <a16:colId xmlns:a16="http://schemas.microsoft.com/office/drawing/2014/main" val="13425049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Численность работников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/>
                        </a:rPr>
                        <a:t>Меньше 35 чел</a:t>
                      </a:r>
                      <a:r>
                        <a:rPr lang="ru-RU" b="1" dirty="0">
                          <a:effectLst/>
                        </a:rPr>
                        <a:t>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Свыше 100 чел.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От 35 до 100 чел.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99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Границы квот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 установлены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от 2% до 4%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не выше 3%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90578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4440" y="4941168"/>
            <a:ext cx="8959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Согласно ч. 5 ст. 13.2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Закона РФ от 19 апреля 1991 г. N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1032-1 к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вота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приема на работу инвалидов считается выполненной работодателем в случае оформления в установленном порядке трудовых отношений, т.е. заключение трудовых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договоров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88640"/>
            <a:ext cx="8856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КВОТА ДЛЯ </a:t>
            </a:r>
            <a:r>
              <a:rPr lang="ru-RU" b="1" dirty="0"/>
              <a:t>ПРИЕМА НА РАБОТУ ИНВАЛИДОВ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24" y="908720"/>
            <a:ext cx="8748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для квоты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исходя из среднесписочной численности работников без учета работников филиалов и представительств работодателя, расположенных в других субъектах РФ.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исчислении квоты для приема на работу инвалидов в среднесписочную численность работников не включаются работники, условия труда на рабочих местах которых отнесены к вредным и (или) опасным условиям труда по результатам специальной оценки условий труда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 расчета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квоты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Предположим, работодатель осуществляет деятельность в г. Москва. Среднесписочная численность работников составляет 112 человек. В Москве квота при среднесписочной численности более 100 человек составляет 4 процента от среднесписочной численности работников: 2 процента - для трудоустройства инвалидов и 2 процента для иных категорий. В данном случае количество квотируемых мест равно 2 (округляется в сторону уменьшения) (ч. 1, 2 ст. 3 Закона г. Москвы от 22.12.2004 N 90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ПОРЯДОК ВЫПОЛНЕНИЯ КВОТЫ</a:t>
            </a:r>
          </a:p>
          <a:p>
            <a:pPr algn="ctr"/>
            <a:endParaRPr lang="ru-RU" b="1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 сентября 2022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порядок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выполнения работодателем квоты для трудоустройства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инвалидов, утвержденный Постановлением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14.03.2022 N 366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Квоту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понадобится рассчитывать ежегодно до 1 февраля. При этом исходить нужно из среднесписочной численности персонала за IV квартал.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Квоту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сочтут выполненной, если сотрудников оформили на любые рабочие места: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трудовому договору (в том числе срочному) непосредственно 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работодателя;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трудовому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договору в рамках соглашения с иной организацией или ИП о трудоустройстве инвалидов.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Трудоустройство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инвалида в организации и у ИП, имеющих свои квоты, не идет в счет установленной квоты.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Выполнить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квоту нужно в течение года с учетом ее возможного перерасчета. </a:t>
            </a:r>
          </a:p>
        </p:txBody>
      </p:sp>
    </p:spTree>
    <p:extLst>
      <p:ext uri="{BB962C8B-B14F-4D97-AF65-F5344CB8AC3E}">
        <p14:creationId xmlns:p14="http://schemas.microsoft.com/office/powerpoint/2010/main" val="32915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2543</Words>
  <Application>Microsoft Office PowerPoint</Application>
  <PresentationFormat>Экран (4:3)</PresentationFormat>
  <Paragraphs>189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PT Sans</vt:lpstr>
      <vt:lpstr>Times New Roman</vt:lpstr>
      <vt:lpstr>Wingdings</vt:lpstr>
      <vt:lpstr>Тема Office</vt:lpstr>
      <vt:lpstr>Трудовые отношения с инвалидами с учетом нового законодательства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Пенсионеры, инвалиды, молодежь - какие льготы обязана предоставлять компания</dc:title>
  <dc:creator>Natali</dc:creator>
  <cp:lastModifiedBy>Admin</cp:lastModifiedBy>
  <cp:revision>171</cp:revision>
  <dcterms:created xsi:type="dcterms:W3CDTF">2020-10-26T08:02:51Z</dcterms:created>
  <dcterms:modified xsi:type="dcterms:W3CDTF">2023-02-21T05:59:25Z</dcterms:modified>
</cp:coreProperties>
</file>