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2" r:id="rId4"/>
    <p:sldId id="283" r:id="rId5"/>
    <p:sldId id="284" r:id="rId6"/>
    <p:sldId id="281" r:id="rId7"/>
    <p:sldId id="280" r:id="rId8"/>
    <p:sldId id="258" r:id="rId9"/>
    <p:sldId id="279" r:id="rId10"/>
    <p:sldId id="259" r:id="rId11"/>
    <p:sldId id="260" r:id="rId12"/>
    <p:sldId id="261" r:id="rId13"/>
    <p:sldId id="262" r:id="rId14"/>
    <p:sldId id="285" r:id="rId15"/>
    <p:sldId id="263" r:id="rId16"/>
    <p:sldId id="271" r:id="rId17"/>
    <p:sldId id="286" r:id="rId18"/>
    <p:sldId id="288" r:id="rId19"/>
    <p:sldId id="289" r:id="rId20"/>
    <p:sldId id="272" r:id="rId21"/>
    <p:sldId id="273" r:id="rId22"/>
    <p:sldId id="274" r:id="rId23"/>
    <p:sldId id="275" r:id="rId24"/>
    <p:sldId id="277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B7DAF43-A7BF-4517-A0F1-1E0164B9909F}">
          <p14:sldIdLst>
            <p14:sldId id="256"/>
            <p14:sldId id="257"/>
            <p14:sldId id="282"/>
            <p14:sldId id="283"/>
            <p14:sldId id="284"/>
            <p14:sldId id="281"/>
            <p14:sldId id="280"/>
            <p14:sldId id="258"/>
            <p14:sldId id="279"/>
            <p14:sldId id="259"/>
            <p14:sldId id="260"/>
            <p14:sldId id="261"/>
            <p14:sldId id="262"/>
            <p14:sldId id="285"/>
            <p14:sldId id="263"/>
          </p14:sldIdLst>
        </p14:section>
        <p14:section name="Молодежь" id="{982C3CE8-E4FA-48EA-8A6D-F6BCBA042D58}">
          <p14:sldIdLst>
            <p14:sldId id="271"/>
            <p14:sldId id="286"/>
            <p14:sldId id="288"/>
            <p14:sldId id="289"/>
            <p14:sldId id="272"/>
            <p14:sldId id="273"/>
            <p14:sldId id="274"/>
            <p14:sldId id="275"/>
            <p14:sldId id="277"/>
            <p14:sldId id="276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06" autoAdjust="0"/>
    <p:restoredTop sz="94660"/>
  </p:normalViewPr>
  <p:slideViewPr>
    <p:cSldViewPr>
      <p:cViewPr varScale="1">
        <p:scale>
          <a:sx n="155" d="100"/>
          <a:sy n="155" d="100"/>
        </p:scale>
        <p:origin x="291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D874E-7CA3-4474-902D-B8ECC8C0A104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AA1E-9FEF-4930-AC8A-9C79E38B6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32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AA1E-9FEF-4930-AC8A-9C79E38B6D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422C-D4D9-46FA-B83A-64C24B7071E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90DD4A85D8CCB13499A410B560B1DBF6D4F751085775CB1B4DE7D06730D6B3D31B5247980426781CEEBA37D93B81BD6FCD52E01EC03c700I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fr.gov.ru/grazhdanam/zakon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help/faq/ins_gov_pension/70007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ru-RU" sz="2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молодежь </a:t>
            </a:r>
            <a:r>
              <a:rPr lang="ru-RU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льготы обязана предоставлять компания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6400800" cy="838944"/>
          </a:xfrm>
        </p:spPr>
        <p:txBody>
          <a:bodyPr>
            <a:norm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ru-RU" altLang="ru-RU" sz="20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Жижерина</a:t>
            </a:r>
            <a:r>
              <a:rPr lang="ru-RU" altLang="ru-RU" sz="20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Ю.Ю.</a:t>
            </a:r>
          </a:p>
          <a:p>
            <a:pPr lvl="0" algn="l">
              <a:spcBef>
                <a:spcPct val="0"/>
              </a:spcBef>
              <a:defRPr/>
            </a:pPr>
            <a:r>
              <a:rPr lang="ru-RU" altLang="ru-RU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</a:t>
            </a:r>
            <a:r>
              <a:rPr lang="ru-RU" altLang="ru-RU" sz="20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трудовым отношениям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/>
              <a:t>Пенсионеры и лица </a:t>
            </a:r>
            <a:r>
              <a:rPr lang="ru-RU" b="1" cap="all" dirty="0" err="1"/>
              <a:t>предпенсионного</a:t>
            </a:r>
            <a:r>
              <a:rPr lang="ru-RU" b="1" cap="all" dirty="0"/>
              <a:t> возраста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3772" y="692696"/>
            <a:ext cx="86764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Незаконный отказ в приеме на работу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нельзя отказать в трудоустройстве соискателю из-за его возраста (ст.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3, 64 ТК РФ)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64 ТК РФ распространяются и на претендентов на вакансии своего работодателя в порядке перевода (Определение Судебной коллегии по гражданским делам Верховного Суда Российской Федерации от 12.09.2022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5-КГ22-73-К2);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в приеме гражданина на работу без указания причин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необоснованный отказ (Обзор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утв. Президиумом Верховного Суда РФ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27.04.2022);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тказ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 ссылкой на деловые качества, квалификацию.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Риски.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приеме на работу в связи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достижением соискателем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возраста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влечет уголовную ответственность по ст. 144.1 УК РФ (п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16 Постановления Пленума Верховного Суда РФ от 25.12.2018 N 46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обращение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соискателя в суд с требованием о признании отказа незаконным и компенсации морального вреда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административная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ответственность - ст. 5.27 КоАП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публикацию объявления о приеме на работу, содержащего ограничения дискриминационного характера, необоснованный отказ соискателю в заключении трудового договора, допущение иных форм дискриминации работодатель и/или его должностные лица могут быть привлечены к ответственности в виде уплаты административного штрафа.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496" y="693558"/>
            <a:ext cx="903649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арушения при оформлении трудовых отношений: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пенсионный возраст гражданина не является достаточным основанием для заключения с ним срочного трудового договора. К пенсионерам по возрасту относятся лишь те лица, достигшие пенсионного возраста, которым в соответствии с пенсионным законодательством  назначена пенсия по возрасту (по старости)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Определение Конституционного Суда РФ от 15 мая 2007 года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 378-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О-П;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работник получает пенсию по инвалидности или по другим причинам, подобное основание нельзя использовать;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добровольного согласия пенсионера на заключение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срочного трудового договора;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переоформление трудового договора с работником, которому назначается пенсия в период работы, на срочный трудовой договор;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неоднократное перезаключение срочных трудовых договоров с пенсионерами.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Риски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признания договора,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заключенным на неопределенный срок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отсутствии достаточных оснований для заключения срочного трудового договора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судом будет установлено, что он заключен работником вынужденно.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kumimoji="0" lang="ru-RU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аключая срочный трудовой договор, для снижения правовых рисков обязательно отразите в нем, что срочный трудовой договор заключается с работником как поступающим на работу пенсионером, а также что делается это по соглашению сторон.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73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/>
              <a:t>Пенсионеры и лица </a:t>
            </a:r>
            <a:r>
              <a:rPr lang="ru-RU" b="1" cap="all" dirty="0" err="1"/>
              <a:t>предпенсионного</a:t>
            </a:r>
            <a:r>
              <a:rPr lang="ru-RU" b="1" cap="all" dirty="0"/>
              <a:t> возраста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Отказ в предоставлении отпуска за свой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счет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предоставить отпуск без сохранения заработной платы до 14 календарных дней в году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3 ч. 2 ст. 128 ТК РФ). Год не календарным, а рабочим и должен исчисляться не с 1 января, а со дня поступления сотрудника на работу к конкретному работодателю (письмо Минтруда России от 06.10.2016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14-2/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ООГ-8948).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необходимо соблюдение следующих условий: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пенсионер должен являться таковым именно по возрасту;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должен представить письменное заявление.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подачи заявления работник-пенсионер может использовать отпуск и без согласия работодателя, даже если последний уклоняется от издания соответствующего приказа.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Увольнять за прогул такого работника не рекомендуем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т.к. есть высокий риск того, что такое увольнение в суде будет признанно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незаконным (Определение СК по гражданским делам Шестого кассационного суда общей юрисдикции от 28 апреля 2022 г. по делу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8Г-7411/2022).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работник в заявлении указывает большее количество дней, чем ему положено работодатель вправе предоставить только 14 дней. Если работодатель отказал в предоставлении отпуска сверх 14 дней, самовольный уход сотрудника в отпуск правомерно может расцениваться как прогул.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 РФ не предусматривает возможность переноса такого отпуска.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462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36512" y="350068"/>
            <a:ext cx="871296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Ошибки при увольнении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собственному желанию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связи с выходом на пенсию -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дату, указанную  заявлении (ч. 3 ст. 80 ТК РФ). 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Большинство судов считают, что можно 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однократно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(Апелляционное определение СК по гражданским делам Суда Ханты-Мансийского автономного округа от 22 сентября 2020 г. по делу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33-5608/2020)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 есть и противоположное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мнение (Решение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Поныровского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районного суда Курской области от 07 октября 2019 г. по делу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2-138/2019).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Менее рискованно – уволить в дату,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указанную в заявлении, в ином случае риски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ответственности по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ст. 5.27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Увольнять сотрудника за то, что он стал пенсионером, нельзя.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ледует проверить, не закреплены ли в локальных актах  и коллективных договорах дополнительные гарантии и компенсации для увольняющихся пенсионеров, если есть-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необоримо выполнять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увольнении по сокращению нет определенности в вопросе о том, что работодатель обязан выплатить работнику-пенсионеру средний месячный заработок за третий месяц со дня увольнения или его часть пропорционально периоду трудоустройства, приходящемуся на этот месяц,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судебная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практика неоднородна.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ля снижения правовых рисков компании лучше данную выплату осуществить.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62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увольнение (понуждение к увольнению) работников пенсионного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возраста?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среднего заработка;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морального вреда (ст. 394 ТК РФ);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(до 50 000 руб. по ст. 5.27 КоАП РФ):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алоба в ГИТ;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вольнение по собственному не в дату в заявлении.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(до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200 000 руб.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144.1 УК РФ).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мотивам достижения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об увольнении под психологическим давлением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 состав преступления, предусмотренного ст. 144.1 УК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(Определение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коллегии по гражданским делам Верховного Суда Российской Федерации от 01.02.2021 N 14-КГ20-14-К1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89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/>
              <a:t>Пенсионеры и лица </a:t>
            </a:r>
            <a:r>
              <a:rPr lang="ru-RU" b="1" cap="all" dirty="0" err="1" smtClean="0"/>
              <a:t>предпенсионного</a:t>
            </a:r>
            <a:r>
              <a:rPr lang="ru-RU" b="1" cap="all" dirty="0" smtClean="0"/>
              <a:t> возраста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5689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Алгоритм предоставления гарантий при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прохождении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диспансеризации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1.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Установить порядок прохождения диспансеризации в ЛНА (согласование дат предоставление подтверждающих документов и пр.)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2.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Получить письменное заявление от работника;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2.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Проверить, имеет ли право данный работник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освобождение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 работы для прохождения диспансеризации в текущем году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3.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Согласовать с учетом производственной возможности день (дни) отсутствия работника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4.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Оформить приказ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5.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Ознакомить с приказом работника и его непосредственного руководителя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6.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Передать приказ в и бухгалтерию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Шаг 7.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Отразить отсутствие работника  в табеле учета рабочего времени 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Риски: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Если работодатель не предоставит работнику дни для прохождения диспансеризации, то его могут привлечь к ответственности по ч. 1, 2 ст. 5.27 КоАП РФ.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75856" y="116632"/>
            <a:ext cx="1874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МОЛОДЕЖЬ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61101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Лица в возрасте от 14 до 30 лет, а в некоторых случаях, определенных нормативными правовыми актами Российской Федерации и субъектов Российской Федерации, - до 35 и более лет.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«Молодой специалист» - гражданин, принятый на работу по определенной специальности после получения соответствующего образования, до достижения ими определенного возраста.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регулирования труда лиц в возрасте до 18 лет предусмотрены в гл. 42 ТК РФ.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Субсидии за трудоустройство молодежи до 30 лет (Постановление Правительства от 19.08.2022 N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1461). Условия участия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рганизация зарегистрирована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 1 января 2022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отсутствуют задолженности, превышающие 10 тысяч рублей, по уплате налогов, сборов, взносов, пеней, штрафов и процентов, подлежащих уплате в соответствии с законодательством, а также: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отсутствуют любые задолженности по возврату средств в федеральный бюджет;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отсутствуют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задолженности по заработной плате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не находится в процессе реорганизации, ликвидации,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банкротства и пр.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получает средства из федерального бюджета в рамках иных программ в целях возмещения затрат, связанных с трудоустройством безработных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уставном (складочном) капитале организации доля участия иностранных юридических лиц со льготным налоговым режимом и не предусматривающих раскрытия и предоставления информации при проведении финансовых операций в совокупности не превышает 50 процентов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руководитель, члены коллегиального исполнительного органа или главный бухгалтер не внесены в реестр дисквалифицированных лиц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не является получателем в 2022 году субсидии в соответствии с Постановлением Правительства РФ от 27.12.2010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1135.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8713" y="23003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КВОТИРОВАНИЕ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Полномочия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вопросу квотирования рабочих мест отнесены к компетенции органов государственной власти субъектов РФ (ст. 7.1-1 Закона от 19.04.1991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 1032-1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58478"/>
              </p:ext>
            </p:extLst>
          </p:nvPr>
        </p:nvGraphicFramePr>
        <p:xfrm>
          <a:off x="395538" y="1340768"/>
          <a:ext cx="8424934" cy="5161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904">
                  <a:extLst>
                    <a:ext uri="{9D8B030D-6E8A-4147-A177-3AD203B41FA5}">
                      <a16:colId xmlns:a16="http://schemas.microsoft.com/office/drawing/2014/main" val="3135229516"/>
                    </a:ext>
                  </a:extLst>
                </a:gridCol>
                <a:gridCol w="4061470">
                  <a:extLst>
                    <a:ext uri="{9D8B030D-6E8A-4147-A177-3AD203B41FA5}">
                      <a16:colId xmlns:a16="http://schemas.microsoft.com/office/drawing/2014/main" val="3799654686"/>
                    </a:ext>
                  </a:extLst>
                </a:gridCol>
                <a:gridCol w="1304780">
                  <a:extLst>
                    <a:ext uri="{9D8B030D-6E8A-4147-A177-3AD203B41FA5}">
                      <a16:colId xmlns:a16="http://schemas.microsoft.com/office/drawing/2014/main" val="61609378"/>
                    </a:ext>
                  </a:extLst>
                </a:gridCol>
                <a:gridCol w="1304780">
                  <a:extLst>
                    <a:ext uri="{9D8B030D-6E8A-4147-A177-3AD203B41FA5}">
                      <a16:colId xmlns:a16="http://schemas.microsoft.com/office/drawing/2014/main" val="4157567623"/>
                    </a:ext>
                  </a:extLst>
                </a:gridCol>
              </a:tblGrid>
              <a:tr h="167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Квота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915681"/>
                  </a:ext>
                </a:extLst>
              </a:tr>
              <a:tr h="1005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Краснодарский край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возрасте от 14 до 18 лет, </a:t>
                      </a: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возрасте от 18 до 25 лет, имеющие среднее профессиональное образование или высшее образование и ищущие работу в течение года с даты выдачи им документа об образовании и о квалификации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100 - 3 % от ССЧ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Краснодарского края от 08.02.2000 N 231-КЗ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487520"/>
                  </a:ext>
                </a:extLst>
              </a:tr>
              <a:tr h="1843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несовершеннолетних в возрасте от 14 до 18 лет;</a:t>
                      </a: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детей-сирот и детей, оставшихся без попечения родителей, в возрасте до 23 лет;</a:t>
                      </a: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выпускников учреждений начального и среднего профессионального образования в возрасте от 18 до 24 лет, ищущих работу впервые;</a:t>
                      </a: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выпускников учреждений высшего профессионального образования в возрасте от 21 года до 26 лет, ищущих работу впервые.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100 - 2 % от ССЧ</a:t>
                      </a:r>
                    </a:p>
                    <a:p>
                      <a:pPr indent="342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г. Москвы от 22.12.2004 N 90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4882"/>
                  </a:ext>
                </a:extLst>
              </a:tr>
              <a:tr h="150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Адыгея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-дети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возрасте от 15 до 18 лет (далее - дети).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50 - 1% от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ССЧ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Республики Адыгея от 30.07.2014 N 331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698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18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4187" y="14720"/>
            <a:ext cx="215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КВОТИРОВАНИЕ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06420"/>
              </p:ext>
            </p:extLst>
          </p:nvPr>
        </p:nvGraphicFramePr>
        <p:xfrm>
          <a:off x="251520" y="548680"/>
          <a:ext cx="8712969" cy="4793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3867">
                  <a:extLst>
                    <a:ext uri="{9D8B030D-6E8A-4147-A177-3AD203B41FA5}">
                      <a16:colId xmlns:a16="http://schemas.microsoft.com/office/drawing/2014/main" val="2192657258"/>
                    </a:ext>
                  </a:extLst>
                </a:gridCol>
                <a:gridCol w="4200324">
                  <a:extLst>
                    <a:ext uri="{9D8B030D-6E8A-4147-A177-3AD203B41FA5}">
                      <a16:colId xmlns:a16="http://schemas.microsoft.com/office/drawing/2014/main" val="201780467"/>
                    </a:ext>
                  </a:extLst>
                </a:gridCol>
                <a:gridCol w="1349389">
                  <a:extLst>
                    <a:ext uri="{9D8B030D-6E8A-4147-A177-3AD203B41FA5}">
                      <a16:colId xmlns:a16="http://schemas.microsoft.com/office/drawing/2014/main" val="629512684"/>
                    </a:ext>
                  </a:extLst>
                </a:gridCol>
                <a:gridCol w="1349389">
                  <a:extLst>
                    <a:ext uri="{9D8B030D-6E8A-4147-A177-3AD203B41FA5}">
                      <a16:colId xmlns:a16="http://schemas.microsoft.com/office/drawing/2014/main" val="2346428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Квота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055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молодежь,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несовершеннолетних в возрасте от 14 до 18 лет.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100 – 2% для молодежи, в т.ч. 1 % от ССЧ для лиц в возрасте от 14 до 18 лет.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Рязанской области от 12.04.2011 N 26-ОЗ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840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область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возрасте от 14 до 18 лет;</a:t>
                      </a: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возрасте от 18 до 25 лет, имеющих среднее профессиональное образование или высшее образование и ищущих работу в течение года с даты выдачи им документа об образовании и о квалификации;</a:t>
                      </a: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детей-сирот и детей, оставшихся без попечения родителей, в возрасте до 23 лет.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100 – 1% от ССЧ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Тамбовской области от 31.03.2009 N 510-З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643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	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возрасте от 14 до 18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лет;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36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детей-сирот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детей, оставшихся без попечения родителей, лиц из числа детей-сирот и детей, оставшихся без попечения родителей, выпускников организаций для детей-сирот и детей, оставшихся без попечения родителей;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ССЧ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Тверской области от 17 сентября 1997 г. №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761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293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89" y="188640"/>
            <a:ext cx="896448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СЕВЕРЕ</a:t>
            </a:r>
          </a:p>
          <a:p>
            <a:pPr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процентной надбавки для лиц младше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лет. После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 молодежь имеет право на ускоренный порядок начисления надбавки, а до этого применяется общий порядок в соответствии с Приказом Минтруда РСФСР от 22.11.1990 N 2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Молодежи, которая прожила в районах Крайнего Севера и приравненных к ним местностях не менее одного года, процентная надбавка начисляется в так называемом ускоренном порядке, который установлен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"е" п. 1 Постановления Совета Министров РСФСР от 22.10.1990 N 458 "Об упорядочении компенсаций гражданам, проживающим в районах Севера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20 процентов по истечении первых шести месяцев работы с увеличением на 20 процентов за каждые последующие шесть месяцев и по достижении 60 процентов надбавки - последние 20 процентов за один год работы - для проживающих в районах Крайнего Севера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10 процентов за каждые шесть месяцев работы - для проживающих в местностях, приравненных к районам Крайнего Севера, и в районах, где надбавки выплачиваются в порядке и на условиях, предусмотренных Постановлением ЦК КПСС, Совета Министров СССР и ВЦСПС от 06.04.1972 N 255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 в районах Крайнего Севера и приравненных к ним местностях лиц в возрасте до 30 лет учитывается независимо от того, когда это имело место. В случае неоднократного проживания в этих местностях небольшой или иной продолжительности время проживания суммируется.</a:t>
            </a:r>
          </a:p>
        </p:txBody>
      </p:sp>
    </p:spTree>
    <p:extLst>
      <p:ext uri="{BB962C8B-B14F-4D97-AF65-F5344CB8AC3E}">
        <p14:creationId xmlns:p14="http://schemas.microsoft.com/office/powerpoint/2010/main" val="30324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749017"/>
            <a:ext cx="87575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относится к категории пенсионеров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получающие страховую пенсию или пенсию по ГПО (п. 1 ст. 3 Закона от 28.12.2013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400-ФЗ – далее Закон № 400-ФЗ).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(ст. 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166-ФЗ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пенсионном обеспечении в РФ»):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Страховая пенсия (ст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Закон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400-ФЗ).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отчисляют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взносы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СФР. При наступлении страхового случая –пенсия: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случаю потери кормильца.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⠀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пенсия (п. 6 ст. 5 Закон № 166-ФЗ О гос. пенсионном обеспечении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старости (если не хватает стажа или ИПК. По размеру ниже чем страховая, назначается на 5 лет позже);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случаю потери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кормильца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детям, оба родителя которых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016" y="188640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ЗАПРЕТЫ И ОГРАНИЧЕНИЯ </a:t>
            </a: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несовершеннолтение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Запрещено привлекать: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 вредными и (или) опасными условиями труда, подземные работы (Перечень от 25.02.2000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 163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выполнение которых может причинить вред здоровью и нравственному развитию несовершеннолетних (игорный бизнес, работа в ночных кабаре и клубах, производство спиртных напитков, табачных изделий, наркотических и иных токсических препаратов, материалов эротического содержания, перевозка данных товаров и торговля ими);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 совместительству (ч. 5 ст. 282 ТК РФ), 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вахтовым методом (ст. 298 ТК РФ),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 религиозных организациях (ч. 2 ст. 342 ТК РФ)</a:t>
            </a:r>
          </a:p>
          <a:p>
            <a:pPr algn="just">
              <a:buFont typeface="Arial" pitchFamily="34" charset="0"/>
              <a:buChar char="•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Прием на такие работы является основанием для прекращения трудового договора по ст. 84 ТК РФ и работнику выплачивается выходное пособие в размере среднего заработка. Вместе с тем возможность продолжения трудового договора не исключается, если обстоятельство, препятствовавшее заключению трудового договора, устранено (п. 6 Постановления Пленума Верховного Суда РФ от 28 января 2014 г.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 1).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Ограничения: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переноска и передвижение несовершеннолетними работниками тяжестей допускается только в пределах установленных норм (ч. 2 ст. 265 ТК РФ, Постановлением Минтруда России от 07.04.1999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 7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). Исключение - спортсмены.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не может заключаться договор о полной материальной ответственности (ст. 244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 РФ)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46599" y="35332"/>
            <a:ext cx="52606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 (МОЛОДЕЖЬ)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Прием на работу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Важно! С 1 января 2021 г. на лиц, впервые поступающих на работу, трудовые книжки НЕ оформляются. Формирование сведений об их трудовой деятельности осуществляется в соответствии со ст. 66.1 ТК РФ (ч. 8 ст. 2 Федерального закона от 16.12.2019 N 439-ФЗ).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возрасте до 18 лет независимо от их трудовой функции: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прохождение предварительного медицинского осмотра;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получение справки по форме 086/у лиц в возрасте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15-17 лет (Приказа Минздрава России от 15 декабря 2014 года N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834н).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Риски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- ответственность по ч. 3, 5 ст. 5.27.1 КоАП РФ.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Испытание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при приеме на работу не устанавливается: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лицам в возрасте до 18 лет 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для лиц, получивших среднее профессиональное образование или высшее образование по имеющим государственную аккредитацию образовательным программам и впервые поступающих на работу по полученной специальности в течение одного года со дня получения профессионального образования соответствующего уровня</a:t>
            </a:r>
          </a:p>
          <a:p>
            <a:pPr algn="just">
              <a:buFont typeface="Arial" pitchFamily="34" charset="0"/>
              <a:buChar char="•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Если таким работникам было установлено испытание, то расторжение трудового договора с ними по результатам испытания не допускается (п. 9 Постановления Пленума Верховного Суда РФ от 28 января 2014 г.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 1).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соглашению сторон срочный трудовой договор может заключаться с лицами, получающими образование по очной форме обучения.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4624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ГАРАНТИИ В СФЕРЕ ТРУДА</a:t>
            </a: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есовершеннолетние)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Запрещается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направлять в командировки;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привлекать к сверхурочной работе, работе в ночное время, в выходные и нерабочие праздничные дни.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Сокращенное рабочее время: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до 16 лет - не более 24 часов в неделю;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от 16 до 18 лет - не более 35 часов в неделю.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получающих общее или среднее профессиональное образование и работающих в течение учебного года (ч. 4 ст. 92 ТК РФ):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до 16 лет - 12 часов в неделю;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 16 до 18 лет - 17,5 часа в неделю.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Ежегодный основной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оплачиваемый отпуск: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продолжительностью 31 календарный день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удобное для них время (ст. 267 ТК РФ), до истечения шести месяцев.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Запрещено: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 предоставление ежегодного оплачиваемого отпуска (ч. 4 ст. 124 ТК РФ);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отзыв из отпуска (ч. 3 ст. 125 ТК РФ);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замену отпуска денежной компенсацией (ч. 3 ст. 126 ТК РФ).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Дополнительные гарантии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отраслевых соглашениях и коллективных договорах.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00284" y="44624"/>
            <a:ext cx="2058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Оплата труда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Оплата труда несовершеннолетних работников производится пропорционально отработанному времени или в зависимости от выработки с учетом сокращенной продолжительности рабочего времени.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Федеральным законодательством не предусмотрены дополнительные выплаты гражданам, отнесенным к категории "молодой специалист". 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Вместе с тем повышенная оплата молодым специалистам может быть предусмотрена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локальными актами работодателя, коллективными договорами и соглашениями: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ст. 15 Закона 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развитии образования в городе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Москве от 20.06.2001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 25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п. 4.10. Постановления Правительства Московской области от 03.07.2007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 483/23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Глава 5 Трехстороннего отраслевого соглашения по организациям сферы физической культуры и спорта РФ на 2021- 2023;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(п. п. 1.2, 3.10, 5.11.5 Отраслевого соглашения по образовательным организациям высшего образования, находящимся в ведении Министерства науки и высшего образования Российской Федерации, на 2021 - 2023 годы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(п. п. 1.4, 8.2.4 Отраслевого соглашения по строительству и промышленности строительных материалов РФ на 2020 - 2023 гг.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Преамбула, п. 7.4 Отраслевого соглашения по агропромышленному комплексу Российской Федерации на 2021 - 2023 годы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п. 7.2.3. Отраслевое соглашение по радиоэлектронной промышленности РФ на 2021-2023;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п. 4.1.7. Отраслевое соглашение между Министерством культуры РФ и Российским профсоюзом работников культуры на 2023-2025г;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Отраслевое соглашение по организациям нефтяной, газовой отраслей промышленности и строительства объектов нефтегазового комплекса РФ 2023-2025 годы.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98388"/>
            <a:ext cx="88500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УЧЕБНЫЕ ОТПУСКА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Работодатель обязан предоставлять работникам, совмещающим работу с получением образования, учебные отпуска с сохранением среднего заработка или без оплаты. Такая гарантия предусмотрена гл. 26 ТК РФ.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Работник имеет право на учебный отпуск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(ст. ст. 173 - 176, ч. 1 ст. 177 ТК РФ):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заочной и очно-заочной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получает образование соответствующего уровня впервые;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обучается по аккредитованной образовательной программе;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справки-вызова либо иные документы, дающие право на отпуск, например заявление о предоставлении отпуска и выписку из решения диссертационного совета (ч. 4 ст. 177 ТК РФ, п. 5 Правил предоставления отпуска лицам, допущенным к соисканию ученой степени кандидата наук или доктора наук, утвержденных Постановлением Правительства РФ от 05.05.2014 N 409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по основному месту работы (ч. 1 ст. 287 ТК РФ);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оплата отпуска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позднее чем за три дня до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040" y="4941168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обучении по образовательным программам, не имеющим государственной аккредитации, учебный отпуск предоставляется, только если такое условие включено в коллективный или трудовой договор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 6 ст. 173, ч. 6, ст. 174, ч. 3 ст. 176 ТК РФ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файл: таблица по учебным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отпускам.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827" y="156825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itchFamily="18" charset="0"/>
              </a:rPr>
              <a:t>МАТЕРИАЛЬНАЯ ОТВЕТСТВЕННОСТЬ НЕСОВЕРШЕННОЛЕТНИХ РАБОТНИКОВ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ст. 241 ТК РФ за причиненный работодателю ущерб работник несет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пределах своего среднего месячного заработка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Письменные договоры о полной индивидуальной или коллективной (бригадной) материальной ответственности могут заключаться с работниками, достигшими 18 лет (ст. 244 ТК РФ, п. 10 Постановления Пленума Верховного Суда РФ от 28.01.2014 N 1).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Исключительные случаи привлечения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ответственности за причиненный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ущерб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умышленно;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состоянии алкогольного, наркотического или иного токсического опьянения;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результате совершения преступления или административного правонарушения.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78497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УВОЛЬНЕНИЕ НЕСОВЕРШЕННОЛЕТНИХ РАБОТНИКОВ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Ст. 269 ТК РФ предусмотрены дополнительные гарантии при расторжении трудового договора с работниками в возрасте до 18 лет. 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частности, если работодатель по своей инициативе решит расторгнуть трудовой договор с таким работником, то помимо соблюдения общего порядка увольнения ему необходимо получить согласие: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соответствующей государственной инспекции труда 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комиссии по делам несовершеннолетних и защите их прав. </a:t>
            </a:r>
          </a:p>
          <a:p>
            <a:pPr algn="just">
              <a:buFontTx/>
              <a:buChar char="-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Это правило не распространяется на случаи увольнения несовершеннолетних работников в связи с ликвидацией организации или прекращением деятельности индивидуальных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предпринимателей.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Родитель (попечитель) ребенка, а также орган опеки и попечительства вправе требовать расторжения трудового договора с учащимся, не достигшим возраста пятнадцати лет, в случае, если работа оказывает негативное влияние на здоровье ребенка (п. 23 Постановления Пленума Верховного Суда РФ от 28 января 2014 г. N 1).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57972"/>
            <a:ext cx="87489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пенсионного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обеспечения: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счёт федерального бюджета, и охватывает определенный круг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(Глава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 № 166-ФЗ):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работников ОВД, ОГБ и других структур;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летчиков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космонавтов;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Накопительная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 N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424-ФЗ "О накопительной пенсии").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Стала самостоятельным видом пенсии с 2015 года. Раньше пенсионные накопления входили в состав страховой пенсии.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пенсию по старости (ст. 8 Закона № 400-ФЗ):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лет женщины и 65 лет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 (таблица переходного этапа ниже).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Страховой стаж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в 2023 - 14 лет, в 2024 и далее - 15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пенсионный коэффициент (ИПК) –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в 2023 - 25,8, в 2024 - 28,2, в 2025 и дальше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30 баллов.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3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08" y="557972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постепенного повышения пенсионного возраста предусмотрен длительный переходный </a:t>
            </a:r>
            <a:r>
              <a:rPr lang="ru-RU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по 2028 </a:t>
            </a:r>
            <a:r>
              <a:rPr lang="ru-RU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https://sfr.gov.ru/grazhdanam/zakon</a:t>
            </a:r>
            <a:r>
              <a:rPr lang="en-US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81844"/>
            <a:ext cx="892899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3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46612"/>
            <a:ext cx="9036496" cy="5928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Пенсионный стаж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себя (ст. 11, 12 Закона № 400-ФЗ):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трудовой деятельности (по трудовому договору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общественной деятельности (в качестве ИП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периоды, включаемые по закону (н-р, период ухода за ребёнком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стажа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31.12.1990 - нужен для валоризации; он позволяет увеличить размер пенсии, поэтому терять его нельзя.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01.01.2002 (общий трудовой стаж) - влияет на конвертацию и на расчетный размер пенсии.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01.01.2002 (страховой стаж) - формирует право выхода на пенсию, на размер пенсии он не влияет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периоды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включаемые в страховой стаж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01.01.2002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военной службы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приравнённое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ней службы;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пособия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нетрудоспособности;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ухода одного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достижения им возраста 1,5 лет, но не более 6 лет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общей̆ сложности;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пособия по безработице, участия в общественных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ухода осуществляемого трудоспособным лицом за инвалидом I группы,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ребёнком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инвалидом или за лицом, достигшим возраста 80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4624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2015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пенсионные удостоверения - справка, которая содержит данные о виде и размере пенсии. С января 2021 года в СФР можно получить свидетельство пенсионера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https://www.gosuslugi.ru/help/faq/ins_gov_pension/700079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оформляется пенсия?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чем за месяц до достижения пенсионного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заявление подать может (ст. 21 Закона № 400-ФЗ):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 работник непосредственно в территориальный орган СФР или по почте;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 работник через многофункциональный центр;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 работник в форме электронного документа через единый портал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через информационную систему СФР "Личный кабинет застрахованного лица";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с письменного согласия работника.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через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пенсия назначается на основании сведений в СФР.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обычном режиме: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место жительства (место пребывания или фактического проживания на территории РФ), гражданство;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 в системе обязательного пенсионного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жительство (для иностранных граждан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письменному заявлению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не позднее трех рабочих дней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этого заявления выдать работнику трудовую книжку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(ст. 62 ТК РФ)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8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116632"/>
            <a:ext cx="900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  <a:p>
            <a:pPr algn="just"/>
            <a:r>
              <a:rPr lang="ru-RU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Кто относится к категории лиц </a:t>
            </a:r>
            <a:r>
              <a:rPr lang="ru-RU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предпенсионного</a:t>
            </a:r>
            <a:r>
              <a:rPr lang="ru-RU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возраста?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Это </a:t>
            </a:r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лица, которым осталось не более пяти лет до наступления возраста, дающего право </a:t>
            </a:r>
            <a:r>
              <a:rPr lang="ru-RU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страховую </a:t>
            </a:r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пенсию по старости (</a:t>
            </a:r>
            <a:r>
              <a:rPr lang="ru-RU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абз</a:t>
            </a:r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6 п. 2 ст. 5 Закона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занятости).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Минтруда России от 18.12.2018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 21-2/10/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П-9349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(определение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возраста в переходный период):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2008" y="4636041"/>
            <a:ext cx="903649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кабинете на официальном сайте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электронный сервис, позволяющий заказать справку об отнесении гражданина к категории граждан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(Информационное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ПФ РФ от 18.12.2018 N АД-25-24/25310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кодексом не предусмотрена обязанность работника предоставлять подтверждение соответствия возраста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возрасту (Письмо Минтруда России от 18.02.2021 N 14-2/ООГ-1398).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29769"/>
              </p:ext>
            </p:extLst>
          </p:nvPr>
        </p:nvGraphicFramePr>
        <p:xfrm>
          <a:off x="395536" y="1988842"/>
          <a:ext cx="8352928" cy="2664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7">
                  <a:extLst>
                    <a:ext uri="{9D8B030D-6E8A-4147-A177-3AD203B41FA5}">
                      <a16:colId xmlns:a16="http://schemas.microsoft.com/office/drawing/2014/main" val="181755942"/>
                    </a:ext>
                  </a:extLst>
                </a:gridCol>
                <a:gridCol w="2554317">
                  <a:extLst>
                    <a:ext uri="{9D8B030D-6E8A-4147-A177-3AD203B41FA5}">
                      <a16:colId xmlns:a16="http://schemas.microsoft.com/office/drawing/2014/main" val="1341772029"/>
                    </a:ext>
                  </a:extLst>
                </a:gridCol>
                <a:gridCol w="2414234">
                  <a:extLst>
                    <a:ext uri="{9D8B030D-6E8A-4147-A177-3AD203B41FA5}">
                      <a16:colId xmlns:a16="http://schemas.microsoft.com/office/drawing/2014/main" val="2831083443"/>
                    </a:ext>
                  </a:extLst>
                </a:gridCol>
              </a:tblGrid>
              <a:tr h="2954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Аспект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278687"/>
                  </a:ext>
                </a:extLst>
              </a:tr>
              <a:tr h="295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81222"/>
                  </a:ext>
                </a:extLst>
              </a:tr>
              <a:tr h="592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выхода на пенсию в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763041"/>
                  </a:ext>
                </a:extLst>
              </a:tr>
              <a:tr h="592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Предпенсионный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возраст в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Начинается с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Начинается с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19203"/>
                  </a:ext>
                </a:extLst>
              </a:tr>
              <a:tr h="29546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Сотрудники-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предпенсионеры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рождения: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65082"/>
                  </a:ext>
                </a:extLst>
              </a:tr>
              <a:tr h="592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1964, 1965, 1966, 1967,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1959, 1960, 1961, 1962, 1963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401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10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421496"/>
            <a:ext cx="88929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Диспансеризация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предпенсионерам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пенсионерам (ст. 185.1 ТК РФ)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рабочих дня один раз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год, допустимо не подряд,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 соглашению сторон (Письмо Минтруда от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08.09.2020 N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14-2/ООГ-14583);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основании письменного заявления;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охранение среднего заработка.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Увольнение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предпенсионера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бщие основания;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уголовная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дисциплинарная, административная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материальная ответственность работодателя за незаконное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увольнение.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Прием на работу пенсионера: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апрещен отказ из-за возраста (ст. 64 ТК РФ);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рочный трудовой договор по соглашению сторон (ст. 59 ТК РФ).</a:t>
            </a: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Отпуск без сохранения заработной платы пенсионерам (ст. 128 ТК РФ):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работающим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пенсионерам по старости (по возрасту) - до 14 календарных дней в году;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работающим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пенсионерам - инвалидам - до 60 календарных дней в году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Увольнение  пенсионера: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собственному желанию в связи с выходом на пенсию в срок, указанный в заявлении работника (ч. 3 ст. 80 ТК РФ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бщие основания для увольнения;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дминистративная, дисциплинарная, материальная ответственность работодателя за незаконное увольнение.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4624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sz="16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764704"/>
            <a:ext cx="82089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Ошибки работодателей, допускаемые во взаимоотношениях </a:t>
            </a: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 работниками-пенсионерами или работниками </a:t>
            </a:r>
          </a:p>
          <a:p>
            <a:pPr algn="ctr"/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возраста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Незаконный отказ в приеме на работу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Нарушения при оформлении трудовых отношений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Отказ в предоставлении отпуска за свой счет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Ошибки при увольнении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лица </a:t>
            </a:r>
            <a:r>
              <a:rPr lang="ru-RU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21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4200</Words>
  <Application>Microsoft Office PowerPoint</Application>
  <PresentationFormat>Экран (4:3)</PresentationFormat>
  <Paragraphs>381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Wingdings</vt:lpstr>
      <vt:lpstr>Тема Office</vt:lpstr>
      <vt:lpstr>Пенсионеры и молодежь - какие льготы обязана предоставлять компания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Пенсионеры, инвалиды, молодежь - какие льготы обязана предоставлять компания</dc:title>
  <dc:creator>Natali</dc:creator>
  <cp:lastModifiedBy>Admin</cp:lastModifiedBy>
  <cp:revision>185</cp:revision>
  <dcterms:created xsi:type="dcterms:W3CDTF">2020-10-26T08:02:51Z</dcterms:created>
  <dcterms:modified xsi:type="dcterms:W3CDTF">2023-02-15T18:00:09Z</dcterms:modified>
</cp:coreProperties>
</file>