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0"/>
  </p:notesMasterIdLst>
  <p:sldIdLst>
    <p:sldId id="256" r:id="rId2"/>
    <p:sldId id="952" r:id="rId3"/>
    <p:sldId id="906" r:id="rId4"/>
    <p:sldId id="956" r:id="rId5"/>
    <p:sldId id="957" r:id="rId6"/>
    <p:sldId id="961" r:id="rId7"/>
    <p:sldId id="977" r:id="rId8"/>
    <p:sldId id="963" r:id="rId9"/>
    <p:sldId id="953" r:id="rId10"/>
    <p:sldId id="962" r:id="rId11"/>
    <p:sldId id="907" r:id="rId12"/>
    <p:sldId id="971" r:id="rId13"/>
    <p:sldId id="931" r:id="rId14"/>
    <p:sldId id="951" r:id="rId15"/>
    <p:sldId id="959" r:id="rId16"/>
    <p:sldId id="970" r:id="rId17"/>
    <p:sldId id="960" r:id="rId18"/>
    <p:sldId id="972" r:id="rId19"/>
    <p:sldId id="954" r:id="rId20"/>
    <p:sldId id="973" r:id="rId21"/>
    <p:sldId id="965" r:id="rId22"/>
    <p:sldId id="966" r:id="rId23"/>
    <p:sldId id="967" r:id="rId24"/>
    <p:sldId id="968" r:id="rId25"/>
    <p:sldId id="969" r:id="rId26"/>
    <p:sldId id="974" r:id="rId27"/>
    <p:sldId id="975" r:id="rId28"/>
    <p:sldId id="976" r:id="rId29"/>
  </p:sldIdLst>
  <p:sldSz cx="9144000" cy="5143500" type="screen16x9"/>
  <p:notesSz cx="6858000" cy="9144000"/>
  <p:embeddedFontLst>
    <p:embeddedFont>
      <p:font typeface="Calibri" panose="020F0502020204030204" pitchFamily="34" charset="0"/>
      <p:regular r:id="rId31"/>
      <p:bold r:id="rId32"/>
      <p:italic r:id="rId33"/>
      <p:bold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Титульный лист" id="{DDEA932F-721B-4855-AB32-81F8B4B363FE}">
          <p14:sldIdLst>
            <p14:sldId id="256"/>
            <p14:sldId id="952"/>
            <p14:sldId id="906"/>
            <p14:sldId id="956"/>
            <p14:sldId id="957"/>
            <p14:sldId id="961"/>
            <p14:sldId id="977"/>
            <p14:sldId id="963"/>
            <p14:sldId id="953"/>
            <p14:sldId id="962"/>
            <p14:sldId id="907"/>
            <p14:sldId id="971"/>
            <p14:sldId id="931"/>
            <p14:sldId id="951"/>
            <p14:sldId id="959"/>
            <p14:sldId id="970"/>
            <p14:sldId id="960"/>
            <p14:sldId id="972"/>
            <p14:sldId id="954"/>
            <p14:sldId id="973"/>
            <p14:sldId id="965"/>
            <p14:sldId id="966"/>
            <p14:sldId id="967"/>
            <p14:sldId id="968"/>
            <p14:sldId id="969"/>
            <p14:sldId id="974"/>
            <p14:sldId id="975"/>
            <p14:sldId id="976"/>
          </p14:sldIdLst>
        </p14:section>
      </p14:sectionLst>
    </p:ext>
    <p:ext uri="{EFAFB233-063F-42B5-8137-9DF3F51BA10A}">
      <p15:sldGuideLst xmlns:p15="http://schemas.microsoft.com/office/powerpoint/2012/main">
        <p15:guide id="1" orient="horz" pos="162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31" autoAdjust="0"/>
    <p:restoredTop sz="94374" autoAdjust="0"/>
  </p:normalViewPr>
  <p:slideViewPr>
    <p:cSldViewPr snapToGrid="0">
      <p:cViewPr>
        <p:scale>
          <a:sx n="200" d="100"/>
          <a:sy n="200" d="100"/>
        </p:scale>
        <p:origin x="1254" y="45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3.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2.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7"/>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4" name="Google Shape;4;n"/>
          <p:cNvSpPr txBox="1">
            <a:spLocks noGrp="1"/>
          </p:cNvSpPr>
          <p:nvPr>
            <p:ph type="dt" idx="10"/>
          </p:nvPr>
        </p:nvSpPr>
        <p:spPr>
          <a:xfrm>
            <a:off x="3884612" y="0"/>
            <a:ext cx="2971800" cy="458787"/>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2"/>
            <a:ext cx="2971800" cy="458787"/>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8" name="Google Shape;8;n"/>
          <p:cNvSpPr txBox="1">
            <a:spLocks noGrp="1"/>
          </p:cNvSpPr>
          <p:nvPr>
            <p:ph type="sldNum" idx="12"/>
          </p:nvPr>
        </p:nvSpPr>
        <p:spPr>
          <a:xfrm>
            <a:off x="3884612" y="8685212"/>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sz="14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68033435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678075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1597821"/>
            <a:ext cx="7772400" cy="1102519"/>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2914650"/>
            <a:ext cx="6400800" cy="1314450"/>
          </a:xfrm>
          <a:prstGeom prst="rect">
            <a:avLst/>
          </a:prstGeom>
          <a:noFill/>
          <a:ln>
            <a:noFill/>
          </a:ln>
        </p:spPr>
        <p:txBody>
          <a:bodyPr spcFirstLastPara="1" wrap="square" lIns="91425" tIns="45700" rIns="91425" bIns="45700" anchor="t" anchorCtr="0"/>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4767264"/>
            <a:ext cx="2133600" cy="274637"/>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9" name="Google Shape;19;p2"/>
          <p:cNvSpPr txBox="1">
            <a:spLocks noGrp="1"/>
          </p:cNvSpPr>
          <p:nvPr>
            <p:ph type="ftr" idx="11"/>
          </p:nvPr>
        </p:nvSpPr>
        <p:spPr>
          <a:xfrm>
            <a:off x="3124200" y="4767264"/>
            <a:ext cx="2895600" cy="274637"/>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0" name="Google Shape;20;p2"/>
          <p:cNvSpPr txBox="1">
            <a:spLocks noGrp="1"/>
          </p:cNvSpPr>
          <p:nvPr>
            <p:ph type="sldNum" idx="12"/>
          </p:nvPr>
        </p:nvSpPr>
        <p:spPr>
          <a:xfrm>
            <a:off x="6553200" y="4767264"/>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Заголовок и объект">
    <p:bg>
      <p:bgPr>
        <a:solidFill>
          <a:schemeClr val="tx1"/>
        </a:solidFill>
        <a:effectLst/>
      </p:bgPr>
    </p:bg>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971600" y="411510"/>
            <a:ext cx="7200800" cy="857250"/>
          </a:xfrm>
        </p:spPr>
        <p:txBody>
          <a:bodyPr>
            <a:normAutofit/>
          </a:bodyPr>
          <a:lstStyle>
            <a:lvl1pPr>
              <a:defRPr sz="2400" b="1">
                <a:solidFill>
                  <a:schemeClr val="bg2"/>
                </a:solidFill>
              </a:defRPr>
            </a:lvl1pPr>
          </a:lstStyle>
          <a:p>
            <a:r>
              <a:rPr lang="ru-RU"/>
              <a:t>Образец заголовка</a:t>
            </a:r>
            <a:endParaRPr lang="ru-RU" dirty="0"/>
          </a:p>
        </p:txBody>
      </p:sp>
      <p:sp>
        <p:nvSpPr>
          <p:cNvPr id="8" name="Текст 8"/>
          <p:cNvSpPr>
            <a:spLocks noGrp="1"/>
          </p:cNvSpPr>
          <p:nvPr>
            <p:ph type="body" sz="quarter" idx="10"/>
          </p:nvPr>
        </p:nvSpPr>
        <p:spPr>
          <a:xfrm>
            <a:off x="971550" y="1491854"/>
            <a:ext cx="7200900" cy="2645569"/>
          </a:xfrm>
          <a:prstGeom prst="rect">
            <a:avLst/>
          </a:prstGeom>
        </p:spPr>
        <p:txBody>
          <a:bodyPr/>
          <a:lstStyle>
            <a:lvl1pPr>
              <a:defRPr sz="1400" b="1">
                <a:solidFill>
                  <a:schemeClr val="bg1"/>
                </a:solidFill>
              </a:defRPr>
            </a:lvl1pPr>
            <a:lvl2pPr>
              <a:defRPr sz="1400">
                <a:solidFill>
                  <a:schemeClr val="bg1"/>
                </a:solidFill>
              </a:defRPr>
            </a:lvl2pPr>
            <a:lvl3pPr>
              <a:defRPr sz="1200" b="1">
                <a:solidFill>
                  <a:schemeClr val="bg1"/>
                </a:solidFill>
              </a:defRPr>
            </a:lvl3pPr>
            <a:lvl4pPr>
              <a:defRPr sz="1200">
                <a:solidFill>
                  <a:schemeClr val="bg1"/>
                </a:solidFill>
              </a:defRPr>
            </a:lvl4pPr>
            <a:lvl5pPr>
              <a:defRPr sz="1200">
                <a:solidFill>
                  <a:schemeClr val="bg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RU" dirty="0"/>
          </a:p>
        </p:txBody>
      </p:sp>
    </p:spTree>
    <p:extLst>
      <p:ext uri="{BB962C8B-B14F-4D97-AF65-F5344CB8AC3E}">
        <p14:creationId xmlns:p14="http://schemas.microsoft.com/office/powerpoint/2010/main" val="646702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3_Заголовок и объект">
    <p:bg>
      <p:bgPr>
        <a:solidFill>
          <a:schemeClr val="tx1"/>
        </a:solidFill>
        <a:effectLst/>
      </p:bgPr>
    </p:bg>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971600" y="411510"/>
            <a:ext cx="7200800" cy="857250"/>
          </a:xfrm>
        </p:spPr>
        <p:txBody>
          <a:bodyPr>
            <a:normAutofit/>
          </a:bodyPr>
          <a:lstStyle>
            <a:lvl1pPr>
              <a:defRPr sz="2400" b="1">
                <a:solidFill>
                  <a:schemeClr val="bg2"/>
                </a:solidFill>
              </a:defRPr>
            </a:lvl1pPr>
          </a:lstStyle>
          <a:p>
            <a:r>
              <a:rPr lang="ru-RU"/>
              <a:t>Образец заголовка</a:t>
            </a:r>
            <a:endParaRPr lang="ru-RU" dirty="0"/>
          </a:p>
        </p:txBody>
      </p:sp>
      <p:sp>
        <p:nvSpPr>
          <p:cNvPr id="8" name="Текст 8"/>
          <p:cNvSpPr>
            <a:spLocks noGrp="1"/>
          </p:cNvSpPr>
          <p:nvPr>
            <p:ph type="body" sz="quarter" idx="10"/>
          </p:nvPr>
        </p:nvSpPr>
        <p:spPr>
          <a:xfrm>
            <a:off x="971550" y="1491854"/>
            <a:ext cx="7200900" cy="2645569"/>
          </a:xfrm>
          <a:prstGeom prst="rect">
            <a:avLst/>
          </a:prstGeom>
        </p:spPr>
        <p:txBody>
          <a:bodyPr/>
          <a:lstStyle>
            <a:lvl1pPr>
              <a:defRPr sz="1400" b="1">
                <a:solidFill>
                  <a:schemeClr val="bg1"/>
                </a:solidFill>
              </a:defRPr>
            </a:lvl1pPr>
            <a:lvl2pPr>
              <a:defRPr sz="1400">
                <a:solidFill>
                  <a:schemeClr val="bg1"/>
                </a:solidFill>
              </a:defRPr>
            </a:lvl2pPr>
            <a:lvl3pPr>
              <a:defRPr sz="1200" b="1">
                <a:solidFill>
                  <a:schemeClr val="bg1"/>
                </a:solidFill>
              </a:defRPr>
            </a:lvl3pPr>
            <a:lvl4pPr>
              <a:defRPr sz="1200">
                <a:solidFill>
                  <a:schemeClr val="bg1"/>
                </a:solidFill>
              </a:defRPr>
            </a:lvl4pPr>
            <a:lvl5pPr>
              <a:defRPr sz="1200">
                <a:solidFill>
                  <a:schemeClr val="bg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RU" dirty="0"/>
          </a:p>
        </p:txBody>
      </p:sp>
    </p:spTree>
    <p:extLst>
      <p:ext uri="{BB962C8B-B14F-4D97-AF65-F5344CB8AC3E}">
        <p14:creationId xmlns:p14="http://schemas.microsoft.com/office/powerpoint/2010/main" val="3314620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200152"/>
            <a:ext cx="8229600" cy="3394075"/>
          </a:xfrm>
          <a:prstGeom prst="rect">
            <a:avLst/>
          </a:prstGeom>
          <a:noFill/>
          <a:ln>
            <a:noFill/>
          </a:ln>
        </p:spPr>
        <p:txBody>
          <a:bodyPr spcFirstLastPara="1" wrap="square" lIns="91425" tIns="45700" rIns="91425" bIns="45700" anchor="t" anchorCtr="0"/>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4767264"/>
            <a:ext cx="2133600" cy="274637"/>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5" name="Google Shape;25;p3"/>
          <p:cNvSpPr txBox="1">
            <a:spLocks noGrp="1"/>
          </p:cNvSpPr>
          <p:nvPr>
            <p:ph type="ftr" idx="11"/>
          </p:nvPr>
        </p:nvSpPr>
        <p:spPr>
          <a:xfrm>
            <a:off x="3124200" y="4767264"/>
            <a:ext cx="2895600" cy="274637"/>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6" name="Google Shape;26;p3"/>
          <p:cNvSpPr txBox="1">
            <a:spLocks noGrp="1"/>
          </p:cNvSpPr>
          <p:nvPr>
            <p:ph type="sldNum" idx="12"/>
          </p:nvPr>
        </p:nvSpPr>
        <p:spPr>
          <a:xfrm>
            <a:off x="6553200" y="4767264"/>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rot="5400000">
            <a:off x="5463780" y="1371601"/>
            <a:ext cx="4388644" cy="205740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9" name="Google Shape;29;p4"/>
          <p:cNvSpPr txBox="1">
            <a:spLocks noGrp="1"/>
          </p:cNvSpPr>
          <p:nvPr>
            <p:ph type="body" idx="1"/>
          </p:nvPr>
        </p:nvSpPr>
        <p:spPr>
          <a:xfrm rot="5400000">
            <a:off x="1272780" y="-609599"/>
            <a:ext cx="4388644" cy="6019800"/>
          </a:xfrm>
          <a:prstGeom prst="rect">
            <a:avLst/>
          </a:prstGeom>
          <a:noFill/>
          <a:ln>
            <a:noFill/>
          </a:ln>
        </p:spPr>
        <p:txBody>
          <a:bodyPr spcFirstLastPara="1" wrap="square" lIns="91425" tIns="45700" rIns="91425" bIns="45700" anchor="t" anchorCtr="0"/>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30" name="Google Shape;30;p4"/>
          <p:cNvSpPr txBox="1">
            <a:spLocks noGrp="1"/>
          </p:cNvSpPr>
          <p:nvPr>
            <p:ph type="dt" idx="10"/>
          </p:nvPr>
        </p:nvSpPr>
        <p:spPr>
          <a:xfrm>
            <a:off x="457200" y="4767264"/>
            <a:ext cx="2133600" cy="274637"/>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1" name="Google Shape;31;p4"/>
          <p:cNvSpPr txBox="1">
            <a:spLocks noGrp="1"/>
          </p:cNvSpPr>
          <p:nvPr>
            <p:ph type="ftr" idx="11"/>
          </p:nvPr>
        </p:nvSpPr>
        <p:spPr>
          <a:xfrm>
            <a:off x="3124200" y="4767264"/>
            <a:ext cx="2895600" cy="274637"/>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2" name="Google Shape;32;p4"/>
          <p:cNvSpPr txBox="1">
            <a:spLocks noGrp="1"/>
          </p:cNvSpPr>
          <p:nvPr>
            <p:ph type="sldNum" idx="12"/>
          </p:nvPr>
        </p:nvSpPr>
        <p:spPr>
          <a:xfrm>
            <a:off x="6553200" y="4767264"/>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35" name="Google Shape;35;p5"/>
          <p:cNvSpPr txBox="1">
            <a:spLocks noGrp="1"/>
          </p:cNvSpPr>
          <p:nvPr>
            <p:ph type="body" idx="1"/>
          </p:nvPr>
        </p:nvSpPr>
        <p:spPr>
          <a:xfrm rot="5400000">
            <a:off x="2874966" y="-1217613"/>
            <a:ext cx="3394075" cy="8229600"/>
          </a:xfrm>
          <a:prstGeom prst="rect">
            <a:avLst/>
          </a:prstGeom>
          <a:noFill/>
          <a:ln>
            <a:noFill/>
          </a:ln>
        </p:spPr>
        <p:txBody>
          <a:bodyPr spcFirstLastPara="1" wrap="square" lIns="91425" tIns="45700" rIns="91425" bIns="45700" anchor="t" anchorCtr="0"/>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36" name="Google Shape;36;p5"/>
          <p:cNvSpPr txBox="1">
            <a:spLocks noGrp="1"/>
          </p:cNvSpPr>
          <p:nvPr>
            <p:ph type="dt" idx="10"/>
          </p:nvPr>
        </p:nvSpPr>
        <p:spPr>
          <a:xfrm>
            <a:off x="457200" y="4767264"/>
            <a:ext cx="2133600" cy="274637"/>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7" name="Google Shape;37;p5"/>
          <p:cNvSpPr txBox="1">
            <a:spLocks noGrp="1"/>
          </p:cNvSpPr>
          <p:nvPr>
            <p:ph type="ftr" idx="11"/>
          </p:nvPr>
        </p:nvSpPr>
        <p:spPr>
          <a:xfrm>
            <a:off x="3124200" y="4767264"/>
            <a:ext cx="2895600" cy="274637"/>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8" name="Google Shape;38;p5"/>
          <p:cNvSpPr txBox="1">
            <a:spLocks noGrp="1"/>
          </p:cNvSpPr>
          <p:nvPr>
            <p:ph type="sldNum" idx="12"/>
          </p:nvPr>
        </p:nvSpPr>
        <p:spPr>
          <a:xfrm>
            <a:off x="6553200" y="4767264"/>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39"/>
        <p:cNvGrpSpPr/>
        <p:nvPr/>
      </p:nvGrpSpPr>
      <p:grpSpPr>
        <a:xfrm>
          <a:off x="0" y="0"/>
          <a:ext cx="0" cy="0"/>
          <a:chOff x="0" y="0"/>
          <a:chExt cx="0" cy="0"/>
        </a:xfrm>
      </p:grpSpPr>
      <p:sp>
        <p:nvSpPr>
          <p:cNvPr id="40" name="Google Shape;40;p6"/>
          <p:cNvSpPr txBox="1">
            <a:spLocks noGrp="1"/>
          </p:cNvSpPr>
          <p:nvPr>
            <p:ph type="title"/>
          </p:nvPr>
        </p:nvSpPr>
        <p:spPr>
          <a:xfrm>
            <a:off x="1792288" y="3600451"/>
            <a:ext cx="5486400" cy="425054"/>
          </a:xfrm>
          <a:prstGeom prst="rect">
            <a:avLst/>
          </a:prstGeom>
          <a:noFill/>
          <a:ln>
            <a:noFill/>
          </a:ln>
        </p:spPr>
        <p:txBody>
          <a:bodyPr spcFirstLastPara="1" wrap="square" lIns="91425" tIns="45700" rIns="91425" bIns="45700" anchor="b" anchorCtr="0"/>
          <a:lstStyle>
            <a:lvl1pPr lvl="0" algn="l">
              <a:lnSpc>
                <a:spcPct val="100000"/>
              </a:lnSpc>
              <a:spcBef>
                <a:spcPts val="0"/>
              </a:spcBef>
              <a:spcAft>
                <a:spcPts val="0"/>
              </a:spcAft>
              <a:buSzPts val="1400"/>
              <a:buNone/>
              <a:defRPr sz="20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41" name="Google Shape;41;p6"/>
          <p:cNvSpPr>
            <a:spLocks noGrp="1"/>
          </p:cNvSpPr>
          <p:nvPr>
            <p:ph type="pic" idx="2"/>
          </p:nvPr>
        </p:nvSpPr>
        <p:spPr>
          <a:xfrm>
            <a:off x="1792288" y="459581"/>
            <a:ext cx="5486400" cy="3086100"/>
          </a:xfrm>
          <a:prstGeom prst="rect">
            <a:avLst/>
          </a:prstGeom>
          <a:noFill/>
          <a:ln>
            <a:noFill/>
          </a:ln>
        </p:spPr>
        <p:txBody>
          <a:bodyPr spcFirstLastPara="1" wrap="square" lIns="91425" tIns="45700" rIns="91425" bIns="45700" anchor="t" anchorCtr="0"/>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42" name="Google Shape;42;p6"/>
          <p:cNvSpPr txBox="1">
            <a:spLocks noGrp="1"/>
          </p:cNvSpPr>
          <p:nvPr>
            <p:ph type="body" idx="1"/>
          </p:nvPr>
        </p:nvSpPr>
        <p:spPr>
          <a:xfrm>
            <a:off x="1792288" y="4025505"/>
            <a:ext cx="5486400" cy="603647"/>
          </a:xfrm>
          <a:prstGeom prst="rect">
            <a:avLst/>
          </a:prstGeom>
          <a:noFill/>
          <a:ln>
            <a:noFill/>
          </a:ln>
        </p:spPr>
        <p:txBody>
          <a:bodyPr spcFirstLastPara="1" wrap="square" lIns="91425" tIns="45700" rIns="91425" bIns="45700" anchor="t" anchorCtr="0"/>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43" name="Google Shape;43;p6"/>
          <p:cNvSpPr txBox="1">
            <a:spLocks noGrp="1"/>
          </p:cNvSpPr>
          <p:nvPr>
            <p:ph type="dt" idx="10"/>
          </p:nvPr>
        </p:nvSpPr>
        <p:spPr>
          <a:xfrm>
            <a:off x="457200" y="4767264"/>
            <a:ext cx="2133600" cy="274637"/>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4" name="Google Shape;44;p6"/>
          <p:cNvSpPr txBox="1">
            <a:spLocks noGrp="1"/>
          </p:cNvSpPr>
          <p:nvPr>
            <p:ph type="ftr" idx="11"/>
          </p:nvPr>
        </p:nvSpPr>
        <p:spPr>
          <a:xfrm>
            <a:off x="3124200" y="4767264"/>
            <a:ext cx="2895600" cy="274637"/>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5" name="Google Shape;45;p6"/>
          <p:cNvSpPr txBox="1">
            <a:spLocks noGrp="1"/>
          </p:cNvSpPr>
          <p:nvPr>
            <p:ph type="sldNum" idx="12"/>
          </p:nvPr>
        </p:nvSpPr>
        <p:spPr>
          <a:xfrm>
            <a:off x="6553200" y="4767264"/>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457205" y="204787"/>
            <a:ext cx="3008313" cy="871538"/>
          </a:xfrm>
          <a:prstGeom prst="rect">
            <a:avLst/>
          </a:prstGeom>
          <a:noFill/>
          <a:ln>
            <a:noFill/>
          </a:ln>
        </p:spPr>
        <p:txBody>
          <a:bodyPr spcFirstLastPara="1" wrap="square" lIns="91425" tIns="45700" rIns="91425" bIns="45700" anchor="b" anchorCtr="0"/>
          <a:lstStyle>
            <a:lvl1pPr lvl="0" algn="l">
              <a:lnSpc>
                <a:spcPct val="100000"/>
              </a:lnSpc>
              <a:spcBef>
                <a:spcPts val="0"/>
              </a:spcBef>
              <a:spcAft>
                <a:spcPts val="0"/>
              </a:spcAft>
              <a:buSzPts val="1400"/>
              <a:buNone/>
              <a:defRPr sz="20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48" name="Google Shape;48;p7"/>
          <p:cNvSpPr txBox="1">
            <a:spLocks noGrp="1"/>
          </p:cNvSpPr>
          <p:nvPr>
            <p:ph type="body" idx="1"/>
          </p:nvPr>
        </p:nvSpPr>
        <p:spPr>
          <a:xfrm>
            <a:off x="3575050" y="204790"/>
            <a:ext cx="5111750" cy="4389835"/>
          </a:xfrm>
          <a:prstGeom prst="rect">
            <a:avLst/>
          </a:prstGeom>
          <a:noFill/>
          <a:ln>
            <a:noFill/>
          </a:ln>
        </p:spPr>
        <p:txBody>
          <a:bodyPr spcFirstLastPara="1" wrap="square" lIns="91425" tIns="45700" rIns="91425" bIns="45700" anchor="t" anchorCtr="0"/>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49" name="Google Shape;49;p7"/>
          <p:cNvSpPr txBox="1">
            <a:spLocks noGrp="1"/>
          </p:cNvSpPr>
          <p:nvPr>
            <p:ph type="body" idx="2"/>
          </p:nvPr>
        </p:nvSpPr>
        <p:spPr>
          <a:xfrm>
            <a:off x="457205" y="1076328"/>
            <a:ext cx="3008313" cy="3518297"/>
          </a:xfrm>
          <a:prstGeom prst="rect">
            <a:avLst/>
          </a:prstGeom>
          <a:noFill/>
          <a:ln>
            <a:noFill/>
          </a:ln>
        </p:spPr>
        <p:txBody>
          <a:bodyPr spcFirstLastPara="1" wrap="square" lIns="91425" tIns="45700" rIns="91425" bIns="45700" anchor="t" anchorCtr="0"/>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50" name="Google Shape;50;p7"/>
          <p:cNvSpPr txBox="1">
            <a:spLocks noGrp="1"/>
          </p:cNvSpPr>
          <p:nvPr>
            <p:ph type="dt" idx="10"/>
          </p:nvPr>
        </p:nvSpPr>
        <p:spPr>
          <a:xfrm>
            <a:off x="457200" y="4767264"/>
            <a:ext cx="2133600" cy="274637"/>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1" name="Google Shape;51;p7"/>
          <p:cNvSpPr txBox="1">
            <a:spLocks noGrp="1"/>
          </p:cNvSpPr>
          <p:nvPr>
            <p:ph type="ftr" idx="11"/>
          </p:nvPr>
        </p:nvSpPr>
        <p:spPr>
          <a:xfrm>
            <a:off x="3124200" y="4767264"/>
            <a:ext cx="2895600" cy="274637"/>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2" name="Google Shape;52;p7"/>
          <p:cNvSpPr txBox="1">
            <a:spLocks noGrp="1"/>
          </p:cNvSpPr>
          <p:nvPr>
            <p:ph type="sldNum" idx="12"/>
          </p:nvPr>
        </p:nvSpPr>
        <p:spPr>
          <a:xfrm>
            <a:off x="6553200" y="4767264"/>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71"/>
        <p:cNvGrpSpPr/>
        <p:nvPr/>
      </p:nvGrpSpPr>
      <p:grpSpPr>
        <a:xfrm>
          <a:off x="0" y="0"/>
          <a:ext cx="0" cy="0"/>
          <a:chOff x="0" y="0"/>
          <a:chExt cx="0" cy="0"/>
        </a:xfrm>
      </p:grpSpPr>
      <p:sp>
        <p:nvSpPr>
          <p:cNvPr id="72" name="Google Shape;72;p11"/>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73" name="Google Shape;73;p11"/>
          <p:cNvSpPr txBox="1">
            <a:spLocks noGrp="1"/>
          </p:cNvSpPr>
          <p:nvPr>
            <p:ph type="body" idx="1"/>
          </p:nvPr>
        </p:nvSpPr>
        <p:spPr>
          <a:xfrm>
            <a:off x="457200" y="1200151"/>
            <a:ext cx="4038600" cy="3394472"/>
          </a:xfrm>
          <a:prstGeom prst="rect">
            <a:avLst/>
          </a:prstGeom>
          <a:noFill/>
          <a:ln>
            <a:noFill/>
          </a:ln>
        </p:spPr>
        <p:txBody>
          <a:bodyPr spcFirstLastPara="1" wrap="square" lIns="91425" tIns="45700" rIns="91425" bIns="45700" anchor="t" anchorCtr="0"/>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74" name="Google Shape;74;p11"/>
          <p:cNvSpPr txBox="1">
            <a:spLocks noGrp="1"/>
          </p:cNvSpPr>
          <p:nvPr>
            <p:ph type="body" idx="2"/>
          </p:nvPr>
        </p:nvSpPr>
        <p:spPr>
          <a:xfrm>
            <a:off x="4648200" y="1200151"/>
            <a:ext cx="4038600" cy="3394472"/>
          </a:xfrm>
          <a:prstGeom prst="rect">
            <a:avLst/>
          </a:prstGeom>
          <a:noFill/>
          <a:ln>
            <a:noFill/>
          </a:ln>
        </p:spPr>
        <p:txBody>
          <a:bodyPr spcFirstLastPara="1" wrap="square" lIns="91425" tIns="45700" rIns="91425" bIns="45700" anchor="t" anchorCtr="0"/>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75" name="Google Shape;75;p11"/>
          <p:cNvSpPr txBox="1">
            <a:spLocks noGrp="1"/>
          </p:cNvSpPr>
          <p:nvPr>
            <p:ph type="dt" idx="10"/>
          </p:nvPr>
        </p:nvSpPr>
        <p:spPr>
          <a:xfrm>
            <a:off x="457200" y="4767264"/>
            <a:ext cx="2133600" cy="274637"/>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6" name="Google Shape;76;p11"/>
          <p:cNvSpPr txBox="1">
            <a:spLocks noGrp="1"/>
          </p:cNvSpPr>
          <p:nvPr>
            <p:ph type="ftr" idx="11"/>
          </p:nvPr>
        </p:nvSpPr>
        <p:spPr>
          <a:xfrm>
            <a:off x="3124200" y="4767264"/>
            <a:ext cx="2895600" cy="274637"/>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7" name="Google Shape;77;p11"/>
          <p:cNvSpPr txBox="1">
            <a:spLocks noGrp="1"/>
          </p:cNvSpPr>
          <p:nvPr>
            <p:ph type="sldNum" idx="12"/>
          </p:nvPr>
        </p:nvSpPr>
        <p:spPr>
          <a:xfrm>
            <a:off x="6553200" y="4767264"/>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a:off x="722313" y="3305176"/>
            <a:ext cx="7772400" cy="1021556"/>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4000" b="1"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80" name="Google Shape;80;p12"/>
          <p:cNvSpPr txBox="1">
            <a:spLocks noGrp="1"/>
          </p:cNvSpPr>
          <p:nvPr>
            <p:ph type="body" idx="1"/>
          </p:nvPr>
        </p:nvSpPr>
        <p:spPr>
          <a:xfrm>
            <a:off x="722313" y="2180035"/>
            <a:ext cx="7772400" cy="1125140"/>
          </a:xfrm>
          <a:prstGeom prst="rect">
            <a:avLst/>
          </a:prstGeom>
          <a:noFill/>
          <a:ln>
            <a:noFill/>
          </a:ln>
        </p:spPr>
        <p:txBody>
          <a:bodyPr spcFirstLastPara="1" wrap="square" lIns="91425" tIns="45700" rIns="91425" bIns="45700" anchor="b" anchorCtr="0"/>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81" name="Google Shape;81;p12"/>
          <p:cNvSpPr txBox="1">
            <a:spLocks noGrp="1"/>
          </p:cNvSpPr>
          <p:nvPr>
            <p:ph type="dt" idx="10"/>
          </p:nvPr>
        </p:nvSpPr>
        <p:spPr>
          <a:xfrm>
            <a:off x="457200" y="4767264"/>
            <a:ext cx="2133600" cy="274637"/>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2" name="Google Shape;82;p12"/>
          <p:cNvSpPr txBox="1">
            <a:spLocks noGrp="1"/>
          </p:cNvSpPr>
          <p:nvPr>
            <p:ph type="ftr" idx="11"/>
          </p:nvPr>
        </p:nvSpPr>
        <p:spPr>
          <a:xfrm>
            <a:off x="3124200" y="4767264"/>
            <a:ext cx="2895600" cy="274637"/>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3" name="Google Shape;83;p12"/>
          <p:cNvSpPr txBox="1">
            <a:spLocks noGrp="1"/>
          </p:cNvSpPr>
          <p:nvPr>
            <p:ph type="sldNum" idx="12"/>
          </p:nvPr>
        </p:nvSpPr>
        <p:spPr>
          <a:xfrm>
            <a:off x="6553200" y="4767264"/>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Заголовок и объект">
    <p:bg>
      <p:bgPr>
        <a:solidFill>
          <a:schemeClr val="tx1"/>
        </a:solidFill>
        <a:effectLst/>
      </p:bgPr>
    </p:bg>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971600" y="411510"/>
            <a:ext cx="7200800" cy="857250"/>
          </a:xfrm>
        </p:spPr>
        <p:txBody>
          <a:bodyPr>
            <a:normAutofit/>
          </a:bodyPr>
          <a:lstStyle>
            <a:lvl1pPr>
              <a:defRPr sz="2400" b="1">
                <a:solidFill>
                  <a:schemeClr val="bg2"/>
                </a:solidFill>
              </a:defRPr>
            </a:lvl1pPr>
          </a:lstStyle>
          <a:p>
            <a:r>
              <a:rPr lang="ru-RU"/>
              <a:t>Образец заголовка</a:t>
            </a:r>
            <a:endParaRPr lang="ru-RU" dirty="0"/>
          </a:p>
        </p:txBody>
      </p:sp>
      <p:sp>
        <p:nvSpPr>
          <p:cNvPr id="8" name="Текст 8"/>
          <p:cNvSpPr>
            <a:spLocks noGrp="1"/>
          </p:cNvSpPr>
          <p:nvPr>
            <p:ph type="body" sz="quarter" idx="10"/>
          </p:nvPr>
        </p:nvSpPr>
        <p:spPr>
          <a:xfrm>
            <a:off x="971550" y="1491854"/>
            <a:ext cx="7200900" cy="2645569"/>
          </a:xfrm>
          <a:prstGeom prst="rect">
            <a:avLst/>
          </a:prstGeom>
        </p:spPr>
        <p:txBody>
          <a:bodyPr/>
          <a:lstStyle>
            <a:lvl1pPr>
              <a:defRPr sz="1400" b="1">
                <a:solidFill>
                  <a:schemeClr val="bg1"/>
                </a:solidFill>
              </a:defRPr>
            </a:lvl1pPr>
            <a:lvl2pPr>
              <a:defRPr sz="1400">
                <a:solidFill>
                  <a:schemeClr val="bg1"/>
                </a:solidFill>
              </a:defRPr>
            </a:lvl2pPr>
            <a:lvl3pPr>
              <a:defRPr sz="1200" b="1">
                <a:solidFill>
                  <a:schemeClr val="bg1"/>
                </a:solidFill>
              </a:defRPr>
            </a:lvl3pPr>
            <a:lvl4pPr>
              <a:defRPr sz="1200">
                <a:solidFill>
                  <a:schemeClr val="bg1"/>
                </a:solidFill>
              </a:defRPr>
            </a:lvl4pPr>
            <a:lvl5pPr>
              <a:defRPr sz="1200">
                <a:solidFill>
                  <a:schemeClr val="bg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RU" dirty="0"/>
          </a:p>
        </p:txBody>
      </p:sp>
    </p:spTree>
    <p:extLst>
      <p:ext uri="{BB962C8B-B14F-4D97-AF65-F5344CB8AC3E}">
        <p14:creationId xmlns:p14="http://schemas.microsoft.com/office/powerpoint/2010/main" val="2868324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457200" y="1200152"/>
            <a:ext cx="8229600" cy="3394075"/>
          </a:xfrm>
          <a:prstGeom prst="rect">
            <a:avLst/>
          </a:prstGeom>
          <a:noFill/>
          <a:ln>
            <a:noFill/>
          </a:ln>
        </p:spPr>
        <p:txBody>
          <a:bodyPr spcFirstLastPara="1" wrap="square" lIns="91425" tIns="45700" rIns="91425" bIns="45700"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dt" idx="10"/>
          </p:nvPr>
        </p:nvSpPr>
        <p:spPr>
          <a:xfrm>
            <a:off x="457200" y="4767264"/>
            <a:ext cx="2133600" cy="274637"/>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98989"/>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13" name="Google Shape;13;p1"/>
          <p:cNvSpPr txBox="1">
            <a:spLocks noGrp="1"/>
          </p:cNvSpPr>
          <p:nvPr>
            <p:ph type="ftr" idx="11"/>
          </p:nvPr>
        </p:nvSpPr>
        <p:spPr>
          <a:xfrm>
            <a:off x="3124200" y="4767264"/>
            <a:ext cx="2895600" cy="274637"/>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14" name="Google Shape;14;p1"/>
          <p:cNvSpPr txBox="1">
            <a:spLocks noGrp="1"/>
          </p:cNvSpPr>
          <p:nvPr>
            <p:ph type="sldNum" idx="12"/>
          </p:nvPr>
        </p:nvSpPr>
        <p:spPr>
          <a:xfrm>
            <a:off x="6553200" y="4767264"/>
            <a:ext cx="2133600" cy="274637"/>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dirty="0">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7" r:id="rId7"/>
    <p:sldLayoutId id="2147483658" r:id="rId8"/>
    <p:sldLayoutId id="2147483662" r:id="rId9"/>
    <p:sldLayoutId id="2147483663" r:id="rId10"/>
    <p:sldLayoutId id="2147483664"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1086;&#1085;&#1083;&#1072;&#1081;&#1085;&#1080;&#1085;&#1089;&#1087;&#1077;&#1082;&#1094;&#1080;&#1103;.&#1088;&#1092;/analytics/show/47"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1086;&#1085;&#1083;&#1072;&#1081;&#1085;&#1080;&#1085;&#1089;&#1087;&#1077;&#1082;&#1094;&#1080;&#1103;.&#1088;&#1092;/questions/view?id=142306"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1086;&#1085;&#1083;&#1072;&#1081;&#1085;&#1080;&#1085;&#1089;&#1087;&#1077;&#1082;&#1094;&#1080;&#1103;.&#1088;&#1092;/questions/view/149733" TargetMode="External"/><Relationship Id="rId2" Type="http://schemas.openxmlformats.org/officeDocument/2006/relationships/hyperlink" Target="https://&#1086;&#1085;&#1083;&#1072;&#1081;&#1085;&#1080;&#1085;&#1089;&#1087;&#1077;&#1082;&#1094;&#1080;&#1103;.&#1088;&#1092;/questions/view?id=142733"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1086;&#1085;&#1083;&#1072;&#1081;&#1085;&#1080;&#1085;&#1089;&#1087;&#1077;&#1082;&#1094;&#1080;&#1103;.&#1088;&#1092;/questions/view?id=14680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1086;&#1085;&#1083;&#1072;&#1081;&#1085;&#1080;&#1085;&#1089;&#1087;&#1077;&#1082;&#1094;&#1080;&#1103;.&#1088;&#1092;/questions/view?id=14273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p:nvPr/>
        </p:nvSpPr>
        <p:spPr>
          <a:xfrm>
            <a:off x="504825" y="788655"/>
            <a:ext cx="8324849" cy="642937"/>
          </a:xfrm>
          <a:prstGeom prst="rect">
            <a:avLst/>
          </a:prstGeom>
          <a:noFill/>
          <a:ln>
            <a:noFill/>
          </a:ln>
        </p:spPr>
        <p:txBody>
          <a:bodyPr spcFirstLastPara="1" wrap="square" lIns="91425" tIns="45700" rIns="91425" bIns="45700" anchor="ctr" anchorCtr="0">
            <a:noAutofit/>
          </a:bodyPr>
          <a:lstStyle/>
          <a:p>
            <a:pPr algn="ctr">
              <a:lnSpc>
                <a:spcPct val="107000"/>
              </a:lnSpc>
            </a:pPr>
            <a:r>
              <a:rPr lang="ru-RU" sz="2000" b="1" dirty="0">
                <a:latin typeface="-apple-system"/>
              </a:rPr>
              <a:t>Дистанционная работа. Учитываем все изменения</a:t>
            </a:r>
            <a:endParaRPr sz="2000" b="1" i="0" u="none" strike="noStrike" cap="none" dirty="0">
              <a:solidFill>
                <a:schemeClr val="tx1"/>
              </a:solidFill>
              <a:latin typeface="Arial" panose="020B0604020202020204" pitchFamily="34" charset="0"/>
              <a:cs typeface="Arial" panose="020B0604020202020204" pitchFamily="34" charset="0"/>
              <a:sym typeface="Arial"/>
            </a:endParaRPr>
          </a:p>
        </p:txBody>
      </p:sp>
      <p:sp>
        <p:nvSpPr>
          <p:cNvPr id="91" name="Google Shape;91;p13"/>
          <p:cNvSpPr txBox="1"/>
          <p:nvPr/>
        </p:nvSpPr>
        <p:spPr>
          <a:xfrm>
            <a:off x="886622" y="2198234"/>
            <a:ext cx="7795743" cy="4857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400"/>
              <a:buFont typeface="Arial"/>
              <a:buNone/>
            </a:pPr>
            <a:r>
              <a:rPr lang="en-US" sz="2000" b="0" i="0" u="none" strike="noStrike" cap="none" dirty="0">
                <a:solidFill>
                  <a:schemeClr val="dk1"/>
                </a:solidFill>
                <a:latin typeface="Arial"/>
                <a:ea typeface="Arial"/>
                <a:cs typeface="Arial"/>
                <a:sym typeface="Arial"/>
              </a:rPr>
              <a:t>Жижерина Ю.Ю.</a:t>
            </a:r>
            <a:endParaRPr sz="20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Arial"/>
              <a:buNone/>
            </a:pPr>
            <a:r>
              <a:rPr lang="en-US" sz="2000" b="0" i="0" u="none" strike="noStrike" cap="none" dirty="0" smtClean="0">
                <a:solidFill>
                  <a:schemeClr val="dk1"/>
                </a:solidFill>
                <a:latin typeface="Arial"/>
                <a:ea typeface="Arial"/>
                <a:cs typeface="Arial"/>
                <a:sym typeface="Arial"/>
              </a:rPr>
              <a:t>эксперт </a:t>
            </a:r>
            <a:r>
              <a:rPr lang="en-US" sz="2000" b="0" i="0" u="none" strike="noStrike" cap="none" dirty="0">
                <a:solidFill>
                  <a:schemeClr val="dk1"/>
                </a:solidFill>
                <a:latin typeface="Arial"/>
                <a:ea typeface="Arial"/>
                <a:cs typeface="Arial"/>
                <a:sym typeface="Arial"/>
              </a:rPr>
              <a:t>по </a:t>
            </a:r>
            <a:r>
              <a:rPr lang="en-US" sz="2000" b="0" i="0" u="none" strike="noStrike" cap="none" dirty="0" smtClean="0">
                <a:solidFill>
                  <a:schemeClr val="dk1"/>
                </a:solidFill>
                <a:latin typeface="Arial"/>
                <a:ea typeface="Arial"/>
                <a:cs typeface="Arial"/>
                <a:sym typeface="Arial"/>
              </a:rPr>
              <a:t>трудовым </a:t>
            </a:r>
            <a:r>
              <a:rPr lang="en-US" sz="2000" b="0" i="0" u="none" strike="noStrike" cap="none" dirty="0">
                <a:solidFill>
                  <a:schemeClr val="dk1"/>
                </a:solidFill>
                <a:latin typeface="Arial"/>
                <a:ea typeface="Arial"/>
                <a:cs typeface="Arial"/>
                <a:sym typeface="Arial"/>
              </a:rPr>
              <a:t>отношениям </a:t>
            </a:r>
            <a:endParaRPr sz="2000"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89036" y="172927"/>
            <a:ext cx="8954964" cy="4534154"/>
          </a:xfrm>
        </p:spPr>
        <p:txBody>
          <a:bodyPr/>
          <a:lstStyle/>
          <a:p>
            <a:pPr marL="0" indent="0">
              <a:spcBef>
                <a:spcPts val="0"/>
              </a:spcBef>
              <a:buNone/>
            </a:pPr>
            <a:r>
              <a:rPr lang="ru-RU" sz="1400" b="1" dirty="0" smtClean="0">
                <a:solidFill>
                  <a:schemeClr val="tx1"/>
                </a:solidFill>
                <a:latin typeface="+mn-lt"/>
                <a:ea typeface="Calibri" panose="020F0502020204030204" pitchFamily="34" charset="0"/>
              </a:rPr>
              <a:t>Разные случаи  взаимодействия с дистанционным  работником:  </a:t>
            </a:r>
          </a:p>
          <a:p>
            <a:pPr marL="285750" indent="-285750">
              <a:spcBef>
                <a:spcPts val="0"/>
              </a:spcBef>
            </a:pPr>
            <a:r>
              <a:rPr lang="ru-RU" sz="1400" dirty="0" smtClean="0">
                <a:solidFill>
                  <a:schemeClr val="tx1"/>
                </a:solidFill>
                <a:latin typeface="+mn-lt"/>
                <a:ea typeface="Calibri" panose="020F0502020204030204" pitchFamily="34" charset="0"/>
              </a:rPr>
              <a:t>ознакомление  с  ЛНА, уведомлениями</a:t>
            </a:r>
            <a:r>
              <a:rPr lang="ru-RU" sz="1400" dirty="0">
                <a:solidFill>
                  <a:schemeClr val="tx1"/>
                </a:solidFill>
                <a:latin typeface="+mn-lt"/>
                <a:ea typeface="Calibri" panose="020F0502020204030204" pitchFamily="34" charset="0"/>
              </a:rPr>
              <a:t>, требованиями и иными </a:t>
            </a:r>
            <a:r>
              <a:rPr lang="ru-RU" sz="1400" dirty="0" smtClean="0">
                <a:solidFill>
                  <a:schemeClr val="tx1"/>
                </a:solidFill>
                <a:latin typeface="+mn-lt"/>
                <a:ea typeface="Calibri" panose="020F0502020204030204" pitchFamily="34" charset="0"/>
              </a:rPr>
              <a:t>документами (предусмотрено </a:t>
            </a:r>
            <a:r>
              <a:rPr lang="ru-RU" sz="1400" dirty="0">
                <a:solidFill>
                  <a:schemeClr val="tx1"/>
                </a:solidFill>
                <a:latin typeface="+mn-lt"/>
                <a:ea typeface="Calibri" panose="020F0502020204030204" pitchFamily="34" charset="0"/>
              </a:rPr>
              <a:t>их оформление на бумажном носителе и (или) ознакомление с ними </a:t>
            </a:r>
            <a:r>
              <a:rPr lang="ru-RU" sz="1400" dirty="0" smtClean="0">
                <a:solidFill>
                  <a:schemeClr val="tx1"/>
                </a:solidFill>
                <a:latin typeface="+mn-lt"/>
                <a:ea typeface="Calibri" panose="020F0502020204030204" pitchFamily="34" charset="0"/>
              </a:rPr>
              <a:t>работника) - должен </a:t>
            </a:r>
            <a:r>
              <a:rPr lang="ru-RU" sz="1400" dirty="0">
                <a:solidFill>
                  <a:schemeClr val="tx1"/>
                </a:solidFill>
                <a:latin typeface="+mn-lt"/>
                <a:ea typeface="Calibri" panose="020F0502020204030204" pitchFamily="34" charset="0"/>
              </a:rPr>
              <a:t>быть ознакомлен в письменной </a:t>
            </a:r>
            <a:r>
              <a:rPr lang="ru-RU" sz="1400" dirty="0" smtClean="0">
                <a:solidFill>
                  <a:schemeClr val="tx1"/>
                </a:solidFill>
                <a:latin typeface="+mn-lt"/>
                <a:ea typeface="Calibri" panose="020F0502020204030204" pitchFamily="34" charset="0"/>
              </a:rPr>
              <a:t>форме (в </a:t>
            </a:r>
            <a:r>
              <a:rPr lang="ru-RU" sz="1400" dirty="0">
                <a:solidFill>
                  <a:schemeClr val="tx1"/>
                </a:solidFill>
                <a:latin typeface="+mn-lt"/>
                <a:ea typeface="Calibri" panose="020F0502020204030204" pitchFamily="34" charset="0"/>
              </a:rPr>
              <a:t>том числе под </a:t>
            </a:r>
            <a:r>
              <a:rPr lang="ru-RU" sz="1400" dirty="0" smtClean="0">
                <a:solidFill>
                  <a:schemeClr val="tx1"/>
                </a:solidFill>
                <a:latin typeface="+mn-lt"/>
                <a:ea typeface="Calibri" panose="020F0502020204030204" pitchFamily="34" charset="0"/>
              </a:rPr>
              <a:t>роспись), </a:t>
            </a:r>
            <a:r>
              <a:rPr lang="ru-RU" sz="1400" dirty="0">
                <a:solidFill>
                  <a:schemeClr val="tx1"/>
                </a:solidFill>
                <a:latin typeface="+mn-lt"/>
                <a:ea typeface="Calibri" panose="020F0502020204030204" pitchFamily="34" charset="0"/>
              </a:rPr>
              <a:t>либо путем обмена электронными </a:t>
            </a:r>
            <a:r>
              <a:rPr lang="ru-RU" sz="1400" dirty="0" smtClean="0">
                <a:solidFill>
                  <a:schemeClr val="tx1"/>
                </a:solidFill>
                <a:latin typeface="+mn-lt"/>
                <a:ea typeface="Calibri" panose="020F0502020204030204" pitchFamily="34" charset="0"/>
              </a:rPr>
              <a:t>документами, </a:t>
            </a:r>
            <a:r>
              <a:rPr lang="ru-RU" sz="1400" dirty="0">
                <a:solidFill>
                  <a:schemeClr val="tx1"/>
                </a:solidFill>
                <a:latin typeface="+mn-lt"/>
                <a:ea typeface="Calibri" panose="020F0502020204030204" pitchFamily="34" charset="0"/>
              </a:rPr>
              <a:t>либо в иной </a:t>
            </a:r>
            <a:r>
              <a:rPr lang="ru-RU" sz="1400" dirty="0" smtClean="0">
                <a:solidFill>
                  <a:schemeClr val="tx1"/>
                </a:solidFill>
                <a:latin typeface="+mn-lt"/>
                <a:ea typeface="Calibri" panose="020F0502020204030204" pitchFamily="34" charset="0"/>
              </a:rPr>
              <a:t>форме (предусмотренной кол. договором, ЛНА, труд. договором) </a:t>
            </a:r>
          </a:p>
          <a:p>
            <a:pPr marL="0" indent="0">
              <a:spcBef>
                <a:spcPts val="0"/>
              </a:spcBef>
              <a:buNone/>
            </a:pPr>
            <a:endParaRPr lang="ru-RU" sz="1400" dirty="0">
              <a:solidFill>
                <a:schemeClr val="tx1"/>
              </a:solidFill>
              <a:latin typeface="+mn-lt"/>
              <a:ea typeface="Calibri" panose="020F0502020204030204" pitchFamily="34" charset="0"/>
            </a:endParaRPr>
          </a:p>
          <a:p>
            <a:pPr marL="285750" indent="-285750">
              <a:spcBef>
                <a:spcPts val="0"/>
              </a:spcBef>
            </a:pPr>
            <a:r>
              <a:rPr lang="ru-RU" sz="1400" dirty="0" smtClean="0">
                <a:solidFill>
                  <a:schemeClr val="tx1"/>
                </a:solidFill>
                <a:latin typeface="+mn-lt"/>
                <a:ea typeface="Calibri" panose="020F0502020204030204" pitchFamily="34" charset="0"/>
              </a:rPr>
              <a:t>Когда работник </a:t>
            </a:r>
            <a:r>
              <a:rPr lang="ru-RU" sz="1400" dirty="0">
                <a:solidFill>
                  <a:schemeClr val="tx1"/>
                </a:solidFill>
                <a:latin typeface="+mn-lt"/>
                <a:ea typeface="Calibri" panose="020F0502020204030204" pitchFamily="34" charset="0"/>
              </a:rPr>
              <a:t>вправе или обязан обратиться к работодателю с заявлением, предоставить работодателю объяснения либо другую </a:t>
            </a:r>
            <a:r>
              <a:rPr lang="ru-RU" sz="1400" dirty="0" smtClean="0">
                <a:solidFill>
                  <a:schemeClr val="tx1"/>
                </a:solidFill>
                <a:latin typeface="+mn-lt"/>
                <a:ea typeface="Calibri" panose="020F0502020204030204" pitchFamily="34" charset="0"/>
              </a:rPr>
              <a:t>информацию - делает </a:t>
            </a:r>
            <a:r>
              <a:rPr lang="ru-RU" sz="1400" dirty="0">
                <a:solidFill>
                  <a:schemeClr val="tx1"/>
                </a:solidFill>
                <a:latin typeface="+mn-lt"/>
                <a:ea typeface="Calibri" panose="020F0502020204030204" pitchFamily="34" charset="0"/>
              </a:rPr>
              <a:t>это в форме электронного документа или в иной </a:t>
            </a:r>
            <a:r>
              <a:rPr lang="ru-RU" sz="1400" dirty="0" smtClean="0">
                <a:solidFill>
                  <a:schemeClr val="tx1"/>
                </a:solidFill>
                <a:latin typeface="+mn-lt"/>
                <a:ea typeface="Calibri" panose="020F0502020204030204" pitchFamily="34" charset="0"/>
              </a:rPr>
              <a:t>форме (</a:t>
            </a:r>
            <a:r>
              <a:rPr lang="ru-RU" sz="1400" dirty="0">
                <a:solidFill>
                  <a:schemeClr val="tx1"/>
                </a:solidFill>
                <a:latin typeface="+mn-lt"/>
                <a:ea typeface="Calibri" panose="020F0502020204030204" pitchFamily="34" charset="0"/>
              </a:rPr>
              <a:t>предусмотренной </a:t>
            </a:r>
            <a:r>
              <a:rPr lang="ru-RU" sz="1400" dirty="0" smtClean="0">
                <a:solidFill>
                  <a:schemeClr val="tx1"/>
                </a:solidFill>
                <a:latin typeface="+mn-lt"/>
                <a:ea typeface="Calibri" panose="020F0502020204030204" pitchFamily="34" charset="0"/>
              </a:rPr>
              <a:t>кол. договором</a:t>
            </a:r>
            <a:r>
              <a:rPr lang="ru-RU" sz="1400" dirty="0">
                <a:solidFill>
                  <a:schemeClr val="tx1"/>
                </a:solidFill>
                <a:latin typeface="+mn-lt"/>
                <a:ea typeface="Calibri" panose="020F0502020204030204" pitchFamily="34" charset="0"/>
              </a:rPr>
              <a:t>, ЛНА, </a:t>
            </a:r>
            <a:r>
              <a:rPr lang="ru-RU" sz="1400" dirty="0" smtClean="0">
                <a:solidFill>
                  <a:schemeClr val="tx1"/>
                </a:solidFill>
                <a:latin typeface="+mn-lt"/>
                <a:ea typeface="Calibri" panose="020F0502020204030204" pitchFamily="34" charset="0"/>
              </a:rPr>
              <a:t>труд. договором)</a:t>
            </a:r>
          </a:p>
          <a:p>
            <a:pPr marL="0" indent="0">
              <a:spcBef>
                <a:spcPts val="0"/>
              </a:spcBef>
              <a:buNone/>
            </a:pPr>
            <a:r>
              <a:rPr lang="ru-RU" sz="1400" dirty="0" smtClean="0">
                <a:solidFill>
                  <a:schemeClr val="tx1"/>
                </a:solidFill>
                <a:latin typeface="+mn-lt"/>
                <a:ea typeface="Calibri" panose="020F0502020204030204" pitchFamily="34" charset="0"/>
              </a:rPr>
              <a:t> </a:t>
            </a:r>
            <a:endParaRPr lang="ru-RU" sz="1400" dirty="0">
              <a:solidFill>
                <a:schemeClr val="tx1"/>
              </a:solidFill>
              <a:latin typeface="+mn-lt"/>
              <a:ea typeface="Calibri" panose="020F0502020204030204" pitchFamily="34" charset="0"/>
            </a:endParaRPr>
          </a:p>
          <a:p>
            <a:pPr marL="285750" indent="-285750">
              <a:spcBef>
                <a:spcPts val="0"/>
              </a:spcBef>
            </a:pPr>
            <a:r>
              <a:rPr lang="ru-RU" sz="1400" dirty="0" smtClean="0">
                <a:solidFill>
                  <a:schemeClr val="tx1"/>
                </a:solidFill>
                <a:latin typeface="+mn-lt"/>
                <a:ea typeface="Calibri" panose="020F0502020204030204" pitchFamily="34" charset="0"/>
              </a:rPr>
              <a:t>При </a:t>
            </a:r>
            <a:r>
              <a:rPr lang="ru-RU" sz="1400" dirty="0">
                <a:solidFill>
                  <a:schemeClr val="tx1"/>
                </a:solidFill>
                <a:latin typeface="+mn-lt"/>
                <a:ea typeface="Calibri" panose="020F0502020204030204" pitchFamily="34" charset="0"/>
              </a:rPr>
              <a:t>подаче </a:t>
            </a:r>
            <a:r>
              <a:rPr lang="ru-RU" sz="1400" dirty="0" smtClean="0">
                <a:solidFill>
                  <a:schemeClr val="tx1"/>
                </a:solidFill>
                <a:latin typeface="+mn-lt"/>
                <a:ea typeface="Calibri" panose="020F0502020204030204" pitchFamily="34" charset="0"/>
              </a:rPr>
              <a:t>заявления </a:t>
            </a:r>
            <a:r>
              <a:rPr lang="ru-RU" sz="1400" dirty="0">
                <a:solidFill>
                  <a:schemeClr val="tx1"/>
                </a:solidFill>
                <a:latin typeface="+mn-lt"/>
                <a:ea typeface="Calibri" panose="020F0502020204030204" pitchFamily="34" charset="0"/>
              </a:rPr>
              <a:t>о выдаче </a:t>
            </a:r>
            <a:r>
              <a:rPr lang="ru-RU" sz="1400" dirty="0" smtClean="0">
                <a:solidFill>
                  <a:schemeClr val="tx1"/>
                </a:solidFill>
                <a:latin typeface="+mn-lt"/>
                <a:ea typeface="Calibri" panose="020F0502020204030204" pitchFamily="34" charset="0"/>
              </a:rPr>
              <a:t>копий </a:t>
            </a:r>
            <a:r>
              <a:rPr lang="ru-RU" sz="1400" dirty="0">
                <a:solidFill>
                  <a:schemeClr val="tx1"/>
                </a:solidFill>
                <a:latin typeface="+mn-lt"/>
                <a:ea typeface="Calibri" panose="020F0502020204030204" pitchFamily="34" charset="0"/>
              </a:rPr>
              <a:t>документов, связанных с работой </a:t>
            </a:r>
            <a:r>
              <a:rPr lang="ru-RU" sz="1400" dirty="0" smtClean="0">
                <a:solidFill>
                  <a:schemeClr val="tx1"/>
                </a:solidFill>
                <a:latin typeface="+mn-lt"/>
                <a:ea typeface="Calibri" panose="020F0502020204030204" pitchFamily="34" charset="0"/>
              </a:rPr>
              <a:t>работодатель </a:t>
            </a:r>
            <a:r>
              <a:rPr lang="ru-RU" sz="1400" dirty="0">
                <a:solidFill>
                  <a:schemeClr val="tx1"/>
                </a:solidFill>
                <a:latin typeface="+mn-lt"/>
                <a:ea typeface="Calibri" panose="020F0502020204030204" pitchFamily="34" charset="0"/>
              </a:rPr>
              <a:t>не позднее трех рабочих дней со дня подачи указанного заявления обязан направить </a:t>
            </a:r>
            <a:r>
              <a:rPr lang="ru-RU" sz="1400" dirty="0" smtClean="0">
                <a:solidFill>
                  <a:schemeClr val="tx1"/>
                </a:solidFill>
                <a:latin typeface="+mn-lt"/>
                <a:ea typeface="Calibri" panose="020F0502020204030204" pitchFamily="34" charset="0"/>
              </a:rPr>
              <a:t>эти </a:t>
            </a:r>
            <a:r>
              <a:rPr lang="ru-RU" sz="1400" dirty="0">
                <a:solidFill>
                  <a:schemeClr val="tx1"/>
                </a:solidFill>
                <a:latin typeface="+mn-lt"/>
                <a:ea typeface="Calibri" panose="020F0502020204030204" pitchFamily="34" charset="0"/>
              </a:rPr>
              <a:t>копии на бумажном носителе (по почте заказным письмом с уведомлением) или в форме электронного документа, если это указано в заявлении </a:t>
            </a:r>
            <a:r>
              <a:rPr lang="ru-RU" sz="1400" dirty="0" smtClean="0">
                <a:solidFill>
                  <a:schemeClr val="tx1"/>
                </a:solidFill>
                <a:latin typeface="+mn-lt"/>
                <a:ea typeface="Calibri" panose="020F0502020204030204" pitchFamily="34" charset="0"/>
              </a:rPr>
              <a:t>работника</a:t>
            </a:r>
          </a:p>
          <a:p>
            <a:pPr marL="285750" indent="-285750">
              <a:spcBef>
                <a:spcPts val="0"/>
              </a:spcBef>
            </a:pPr>
            <a:endParaRPr lang="ru-RU" sz="1400" dirty="0">
              <a:solidFill>
                <a:schemeClr val="tx1"/>
              </a:solidFill>
              <a:latin typeface="+mn-lt"/>
              <a:ea typeface="Calibri" panose="020F0502020204030204" pitchFamily="34" charset="0"/>
            </a:endParaRPr>
          </a:p>
          <a:p>
            <a:pPr marL="285750" indent="-285750">
              <a:spcBef>
                <a:spcPts val="0"/>
              </a:spcBef>
            </a:pPr>
            <a:r>
              <a:rPr lang="ru-RU" sz="1400" dirty="0" smtClean="0">
                <a:solidFill>
                  <a:schemeClr val="tx1"/>
                </a:solidFill>
                <a:latin typeface="+mn-lt"/>
                <a:ea typeface="Calibri" panose="020F0502020204030204" pitchFamily="34" charset="0"/>
              </a:rPr>
              <a:t>На случай </a:t>
            </a:r>
            <a:r>
              <a:rPr lang="ru-RU" sz="1400" dirty="0">
                <a:solidFill>
                  <a:schemeClr val="tx1"/>
                </a:solidFill>
                <a:latin typeface="+mn-lt"/>
                <a:ea typeface="Calibri" panose="020F0502020204030204" pitchFamily="34" charset="0"/>
              </a:rPr>
              <a:t>временной нетрудоспособности </a:t>
            </a:r>
            <a:r>
              <a:rPr lang="ru-RU" sz="1400" dirty="0" smtClean="0">
                <a:solidFill>
                  <a:schemeClr val="tx1"/>
                </a:solidFill>
                <a:latin typeface="+mn-lt"/>
                <a:ea typeface="Calibri" panose="020F0502020204030204" pitchFamily="34" charset="0"/>
              </a:rPr>
              <a:t> может предоставить  </a:t>
            </a:r>
            <a:r>
              <a:rPr lang="ru-RU" sz="1400" dirty="0">
                <a:solidFill>
                  <a:schemeClr val="tx1"/>
                </a:solidFill>
                <a:latin typeface="+mn-lt"/>
                <a:ea typeface="Calibri" panose="020F0502020204030204" pitchFamily="34" charset="0"/>
              </a:rPr>
              <a:t>работодателю сведения о серии и </a:t>
            </a:r>
            <a:r>
              <a:rPr lang="ru-RU" sz="1400" dirty="0" smtClean="0">
                <a:solidFill>
                  <a:schemeClr val="tx1"/>
                </a:solidFill>
                <a:latin typeface="+mn-lt"/>
                <a:ea typeface="Calibri" panose="020F0502020204030204" pitchFamily="34" charset="0"/>
              </a:rPr>
              <a:t>номере электронного </a:t>
            </a:r>
            <a:r>
              <a:rPr lang="ru-RU" sz="1400" dirty="0">
                <a:solidFill>
                  <a:schemeClr val="tx1"/>
                </a:solidFill>
                <a:latin typeface="+mn-lt"/>
                <a:ea typeface="Calibri" panose="020F0502020204030204" pitchFamily="34" charset="0"/>
              </a:rPr>
              <a:t>листка </a:t>
            </a:r>
            <a:r>
              <a:rPr lang="ru-RU" sz="1400" dirty="0" smtClean="0">
                <a:solidFill>
                  <a:schemeClr val="tx1"/>
                </a:solidFill>
                <a:latin typeface="+mn-lt"/>
                <a:ea typeface="Calibri" panose="020F0502020204030204" pitchFamily="34" charset="0"/>
              </a:rPr>
              <a:t>нетрудоспособности</a:t>
            </a:r>
          </a:p>
          <a:p>
            <a:pPr marL="285750" indent="-285750">
              <a:spcBef>
                <a:spcPts val="0"/>
              </a:spcBef>
            </a:pPr>
            <a:endParaRPr lang="ru-RU" sz="1400" dirty="0">
              <a:solidFill>
                <a:schemeClr val="tx1"/>
              </a:solidFill>
              <a:latin typeface="+mn-lt"/>
              <a:ea typeface="Calibri" panose="020F0502020204030204" pitchFamily="34" charset="0"/>
            </a:endParaRPr>
          </a:p>
          <a:p>
            <a:pPr marL="285750" indent="-285750">
              <a:spcBef>
                <a:spcPts val="0"/>
              </a:spcBef>
            </a:pPr>
            <a:r>
              <a:rPr lang="ru-RU" sz="1400" dirty="0" smtClean="0">
                <a:solidFill>
                  <a:schemeClr val="tx1"/>
                </a:solidFill>
                <a:latin typeface="+mn-lt"/>
                <a:ea typeface="Calibri" panose="020F0502020204030204" pitchFamily="34" charset="0"/>
              </a:rPr>
              <a:t>Выполнением </a:t>
            </a:r>
            <a:r>
              <a:rPr lang="ru-RU" sz="1400" dirty="0">
                <a:solidFill>
                  <a:schemeClr val="tx1"/>
                </a:solidFill>
                <a:latin typeface="+mn-lt"/>
                <a:ea typeface="Calibri" panose="020F0502020204030204" pitchFamily="34" charset="0"/>
              </a:rPr>
              <a:t>трудовой функции дистанционно, </a:t>
            </a:r>
            <a:r>
              <a:rPr lang="ru-RU" sz="1400" dirty="0" smtClean="0">
                <a:solidFill>
                  <a:schemeClr val="tx1"/>
                </a:solidFill>
                <a:latin typeface="+mn-lt"/>
                <a:ea typeface="Calibri" panose="020F0502020204030204" pitchFamily="34" charset="0"/>
              </a:rPr>
              <a:t>передача </a:t>
            </a:r>
            <a:r>
              <a:rPr lang="ru-RU" sz="1400" dirty="0">
                <a:solidFill>
                  <a:schemeClr val="tx1"/>
                </a:solidFill>
                <a:latin typeface="+mn-lt"/>
                <a:ea typeface="Calibri" panose="020F0502020204030204" pitchFamily="34" charset="0"/>
              </a:rPr>
              <a:t>результатов работы и отчетов о выполненной работе по запросам </a:t>
            </a:r>
            <a:r>
              <a:rPr lang="ru-RU" sz="1400" dirty="0" smtClean="0">
                <a:solidFill>
                  <a:schemeClr val="tx1"/>
                </a:solidFill>
                <a:latin typeface="+mn-lt"/>
                <a:ea typeface="Calibri" panose="020F0502020204030204" pitchFamily="34" charset="0"/>
              </a:rPr>
              <a:t>работодателя – в порядке, предусмотренном </a:t>
            </a:r>
            <a:r>
              <a:rPr lang="ru-RU" sz="1400" dirty="0" err="1" smtClean="0">
                <a:solidFill>
                  <a:schemeClr val="tx1"/>
                </a:solidFill>
                <a:latin typeface="+mn-lt"/>
                <a:ea typeface="Calibri" panose="020F0502020204030204" pitchFamily="34" charset="0"/>
              </a:rPr>
              <a:t>кол.договором</a:t>
            </a:r>
            <a:r>
              <a:rPr lang="ru-RU" sz="1400" dirty="0">
                <a:solidFill>
                  <a:schemeClr val="tx1"/>
                </a:solidFill>
                <a:latin typeface="+mn-lt"/>
                <a:ea typeface="Calibri" panose="020F0502020204030204" pitchFamily="34" charset="0"/>
              </a:rPr>
              <a:t>, ЛНА,  </a:t>
            </a:r>
            <a:r>
              <a:rPr lang="ru-RU" sz="1400" dirty="0" smtClean="0">
                <a:solidFill>
                  <a:schemeClr val="tx1"/>
                </a:solidFill>
                <a:latin typeface="+mn-lt"/>
                <a:ea typeface="Calibri" panose="020F0502020204030204" pitchFamily="34" charset="0"/>
              </a:rPr>
              <a:t>труд. договором.</a:t>
            </a:r>
            <a:endParaRPr lang="ru-RU" sz="1400" dirty="0">
              <a:solidFill>
                <a:schemeClr val="tx1"/>
              </a:solidFill>
              <a:latin typeface="+mn-lt"/>
              <a:ea typeface="Calibri" panose="020F0502020204030204" pitchFamily="34" charset="0"/>
            </a:endParaRPr>
          </a:p>
          <a:p>
            <a:pPr marL="0" indent="0">
              <a:spcBef>
                <a:spcPts val="0"/>
              </a:spcBef>
              <a:buNone/>
            </a:pPr>
            <a:endParaRPr lang="ru-RU" sz="1400" dirty="0" smtClean="0">
              <a:solidFill>
                <a:schemeClr val="tx1"/>
              </a:solidFill>
              <a:latin typeface="+mn-lt"/>
              <a:ea typeface="Calibri" panose="020F0502020204030204" pitchFamily="34" charset="0"/>
            </a:endParaRPr>
          </a:p>
        </p:txBody>
      </p:sp>
      <p:sp>
        <p:nvSpPr>
          <p:cNvPr id="2" name="Прямоугольник 1"/>
          <p:cNvSpPr/>
          <p:nvPr/>
        </p:nvSpPr>
        <p:spPr>
          <a:xfrm>
            <a:off x="377103" y="172927"/>
            <a:ext cx="8853055" cy="923330"/>
          </a:xfrm>
          <a:prstGeom prst="rect">
            <a:avLst/>
          </a:prstGeom>
        </p:spPr>
        <p:txBody>
          <a:bodyPr wrap="square">
            <a:spAutoFit/>
          </a:bodyPr>
          <a:lstStyle/>
          <a:p>
            <a:endParaRPr lang="ru-RU" sz="1800" b="1" dirty="0">
              <a:latin typeface="+mn-lt"/>
            </a:endParaRPr>
          </a:p>
          <a:p>
            <a:endParaRPr lang="ru-RU" sz="1800" b="1" dirty="0" smtClean="0">
              <a:latin typeface="+mn-lt"/>
            </a:endParaRPr>
          </a:p>
          <a:p>
            <a:endParaRPr lang="ru-RU" sz="1800" dirty="0">
              <a:latin typeface="+mn-lt"/>
            </a:endParaRPr>
          </a:p>
        </p:txBody>
      </p:sp>
    </p:spTree>
    <p:extLst>
      <p:ext uri="{BB962C8B-B14F-4D97-AF65-F5344CB8AC3E}">
        <p14:creationId xmlns:p14="http://schemas.microsoft.com/office/powerpoint/2010/main" val="28359443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70432" y="395034"/>
            <a:ext cx="8583056" cy="4534154"/>
          </a:xfrm>
        </p:spPr>
        <p:txBody>
          <a:bodyPr/>
          <a:lstStyle/>
          <a:p>
            <a:pPr marL="285750" indent="-285750">
              <a:spcBef>
                <a:spcPts val="0"/>
              </a:spcBef>
            </a:pPr>
            <a:r>
              <a:rPr lang="ru-RU" sz="1400" dirty="0">
                <a:solidFill>
                  <a:schemeClr val="tx1"/>
                </a:solidFill>
                <a:ea typeface="Calibri" panose="020F0502020204030204" pitchFamily="34" charset="0"/>
              </a:rPr>
              <a:t>Режим рабочего времени дистанционного работника устанавливается таким работником по своему </a:t>
            </a:r>
            <a:r>
              <a:rPr lang="ru-RU" sz="1200" dirty="0">
                <a:solidFill>
                  <a:schemeClr val="tx1"/>
                </a:solidFill>
                <a:ea typeface="Calibri" panose="020F0502020204030204" pitchFamily="34" charset="0"/>
              </a:rPr>
              <a:t>усмотрению (если иное не предусмотрено  ЛНА,  трудовым договором)  (ч.2 ст.312.4 </a:t>
            </a:r>
            <a:r>
              <a:rPr lang="ru-RU" sz="1200" dirty="0" smtClean="0">
                <a:solidFill>
                  <a:schemeClr val="tx1"/>
                </a:solidFill>
                <a:ea typeface="Calibri" panose="020F0502020204030204" pitchFamily="34" charset="0"/>
              </a:rPr>
              <a:t>ТК </a:t>
            </a:r>
            <a:r>
              <a:rPr lang="ru-RU" sz="1200" dirty="0">
                <a:solidFill>
                  <a:schemeClr val="tx1"/>
                </a:solidFill>
                <a:ea typeface="Calibri" panose="020F0502020204030204" pitchFamily="34" charset="0"/>
              </a:rPr>
              <a:t>РФ). </a:t>
            </a:r>
            <a:r>
              <a:rPr lang="ru-RU" sz="1200" dirty="0" smtClean="0">
                <a:solidFill>
                  <a:schemeClr val="tx1"/>
                </a:solidFill>
                <a:ea typeface="Calibri" panose="020F0502020204030204" pitchFamily="34" charset="0"/>
              </a:rPr>
              <a:t>Но внимание - с  22:00 до 6:00 </a:t>
            </a:r>
            <a:r>
              <a:rPr lang="ru-RU" sz="1200" dirty="0">
                <a:solidFill>
                  <a:schemeClr val="tx1"/>
                </a:solidFill>
                <a:ea typeface="Calibri" panose="020F0502020204030204" pitchFamily="34" charset="0"/>
              </a:rPr>
              <a:t>– ночное  время указать. Указать  выходные дни (суббота-воскресенье,  либо  по  графику). Чтобы не  платить за работу в ночное время и </a:t>
            </a:r>
            <a:r>
              <a:rPr lang="ru-RU" sz="1200" dirty="0" smtClean="0">
                <a:solidFill>
                  <a:schemeClr val="tx1"/>
                </a:solidFill>
                <a:ea typeface="Calibri" panose="020F0502020204030204" pitchFamily="34" charset="0"/>
              </a:rPr>
              <a:t>в выходные</a:t>
            </a:r>
            <a:r>
              <a:rPr lang="ru-RU" sz="1200" dirty="0">
                <a:solidFill>
                  <a:schemeClr val="tx1"/>
                </a:solidFill>
                <a:ea typeface="Calibri" panose="020F0502020204030204" pitchFamily="34" charset="0"/>
              </a:rPr>
              <a:t>! Либо – устанавливаем нужные нам  часы в трудовом договоре! </a:t>
            </a:r>
            <a:r>
              <a:rPr lang="ru-RU" sz="1200" dirty="0" smtClean="0">
                <a:solidFill>
                  <a:schemeClr val="tx1"/>
                </a:solidFill>
                <a:ea typeface="Calibri" panose="020F0502020204030204" pitchFamily="34" charset="0"/>
              </a:rPr>
              <a:t> </a:t>
            </a:r>
            <a:endParaRPr lang="ru-RU" sz="1200" dirty="0">
              <a:solidFill>
                <a:schemeClr val="tx1"/>
              </a:solidFill>
              <a:ea typeface="Calibri" panose="020F0502020204030204" pitchFamily="34" charset="0"/>
            </a:endParaRPr>
          </a:p>
          <a:p>
            <a:pPr marL="285750" indent="-285750">
              <a:spcBef>
                <a:spcPts val="0"/>
              </a:spcBef>
            </a:pPr>
            <a:endParaRPr lang="ru-RU" sz="1200" dirty="0">
              <a:solidFill>
                <a:schemeClr val="tx1"/>
              </a:solidFill>
              <a:ea typeface="Calibri" panose="020F0502020204030204" pitchFamily="34" charset="0"/>
            </a:endParaRPr>
          </a:p>
          <a:p>
            <a:pPr marL="285750" indent="-285750">
              <a:spcBef>
                <a:spcPts val="0"/>
              </a:spcBef>
            </a:pPr>
            <a:r>
              <a:rPr lang="ru-RU" sz="1200" dirty="0" smtClean="0">
                <a:solidFill>
                  <a:schemeClr val="tx1"/>
                </a:solidFill>
                <a:ea typeface="Calibri" panose="020F0502020204030204" pitchFamily="34" charset="0"/>
              </a:rPr>
              <a:t>Вводится </a:t>
            </a:r>
            <a:r>
              <a:rPr lang="ru-RU" sz="1200" dirty="0">
                <a:solidFill>
                  <a:schemeClr val="tx1"/>
                </a:solidFill>
                <a:ea typeface="Calibri" panose="020F0502020204030204" pitchFamily="34" charset="0"/>
              </a:rPr>
              <a:t>возможность вызова работодателем дистанционного работника, выполняющего дистанционную работу временно, для выполнения им трудовой функции на стационарном рабочем месте или выхода на работу такого работника по своей инициативе для выполнения им трудовой функции на стационарном рабочем месте (ч. 3 ст. 312.4 ТК РФ).</a:t>
            </a:r>
          </a:p>
          <a:p>
            <a:pPr marL="266700" indent="-266700">
              <a:spcBef>
                <a:spcPts val="0"/>
              </a:spcBef>
            </a:pPr>
            <a:endParaRPr lang="ru-RU" sz="1200" dirty="0">
              <a:solidFill>
                <a:schemeClr val="tx1"/>
              </a:solidFill>
              <a:ea typeface="Calibri" panose="020F0502020204030204" pitchFamily="34" charset="0"/>
            </a:endParaRPr>
          </a:p>
          <a:p>
            <a:pPr marL="285750" indent="-285750">
              <a:spcBef>
                <a:spcPts val="0"/>
              </a:spcBef>
            </a:pPr>
            <a:r>
              <a:rPr lang="ru-RU" sz="1200" dirty="0">
                <a:solidFill>
                  <a:schemeClr val="tx1"/>
                </a:solidFill>
                <a:ea typeface="Calibri" panose="020F0502020204030204" pitchFamily="34" charset="0"/>
              </a:rPr>
              <a:t>Устанавливается, что время взаимодействия дистанционного работника с работодателем включается в рабочее время (ч. 6 ст. 312.4 ТК РФ).</a:t>
            </a:r>
          </a:p>
          <a:p>
            <a:pPr marL="266700" indent="-266700">
              <a:spcBef>
                <a:spcPts val="0"/>
              </a:spcBef>
            </a:pPr>
            <a:endParaRPr lang="ru-RU" sz="1200" dirty="0">
              <a:solidFill>
                <a:schemeClr val="tx1"/>
              </a:solidFill>
              <a:ea typeface="Calibri" panose="020F0502020204030204" pitchFamily="34" charset="0"/>
            </a:endParaRPr>
          </a:p>
          <a:p>
            <a:pPr marL="285750" indent="-285750">
              <a:spcBef>
                <a:spcPts val="0"/>
              </a:spcBef>
            </a:pPr>
            <a:r>
              <a:rPr lang="ru-RU" sz="1200" dirty="0">
                <a:solidFill>
                  <a:schemeClr val="tx1"/>
                </a:solidFill>
                <a:ea typeface="Calibri" panose="020F0502020204030204" pitchFamily="34" charset="0"/>
              </a:rPr>
              <a:t>Предоставление отпусков -  в общем порядке  (ч.5  ст.312.4  ТК РФ) </a:t>
            </a:r>
          </a:p>
          <a:p>
            <a:pPr marL="285750" indent="-285750">
              <a:spcBef>
                <a:spcPts val="0"/>
              </a:spcBef>
            </a:pPr>
            <a:r>
              <a:rPr lang="ru-RU" sz="1200" dirty="0">
                <a:solidFill>
                  <a:schemeClr val="tx1"/>
                </a:solidFill>
                <a:ea typeface="Calibri" panose="020F0502020204030204" pitchFamily="34" charset="0"/>
              </a:rPr>
              <a:t>Работников, выполняющих дистанционную работу на постоянной основе, нужно включать в график отпусков. При составлении графика отпусков работодатель должен включить в него всех работников, в том числе работающих дистанционно на постоянной основе. </a:t>
            </a:r>
            <a:r>
              <a:rPr lang="ru-RU" sz="1200" dirty="0" err="1">
                <a:solidFill>
                  <a:schemeClr val="tx1"/>
                </a:solidFill>
                <a:ea typeface="Calibri" panose="020F0502020204030204" pitchFamily="34" charset="0"/>
              </a:rPr>
              <a:t>Невключение</a:t>
            </a:r>
            <a:r>
              <a:rPr lang="ru-RU" sz="1200" dirty="0">
                <a:solidFill>
                  <a:schemeClr val="tx1"/>
                </a:solidFill>
                <a:ea typeface="Calibri" panose="020F0502020204030204" pitchFamily="34" charset="0"/>
              </a:rPr>
              <a:t> дистанционных работников, выполняющих дистанционную работу на постоянной основе, в график отпусков, по мнению чиновников, может являться основанием для привлечения работодателя к ответственности по </a:t>
            </a:r>
            <a:r>
              <a:rPr lang="ru-RU" sz="1200" dirty="0" err="1">
                <a:solidFill>
                  <a:schemeClr val="tx1"/>
                </a:solidFill>
                <a:ea typeface="Calibri" panose="020F0502020204030204" pitchFamily="34" charset="0"/>
              </a:rPr>
              <a:t>ч.ч</a:t>
            </a:r>
            <a:r>
              <a:rPr lang="ru-RU" sz="1200" dirty="0">
                <a:solidFill>
                  <a:schemeClr val="tx1"/>
                </a:solidFill>
                <a:ea typeface="Calibri" panose="020F0502020204030204" pitchFamily="34" charset="0"/>
              </a:rPr>
              <a:t>. 1, 2 ст. 5.27 КоАП РФ (Письмо </a:t>
            </a:r>
            <a:r>
              <a:rPr lang="ru-RU" sz="1200" dirty="0" err="1">
                <a:solidFill>
                  <a:schemeClr val="tx1"/>
                </a:solidFill>
                <a:ea typeface="Calibri" panose="020F0502020204030204" pitchFamily="34" charset="0"/>
              </a:rPr>
              <a:t>Роструда</a:t>
            </a:r>
            <a:r>
              <a:rPr lang="ru-RU" sz="1200" dirty="0">
                <a:solidFill>
                  <a:schemeClr val="tx1"/>
                </a:solidFill>
                <a:ea typeface="Calibri" panose="020F0502020204030204" pitchFamily="34" charset="0"/>
              </a:rPr>
              <a:t> России от 14 мая 2021 г. N ПГ/12255-6-1</a:t>
            </a:r>
            <a:r>
              <a:rPr lang="ru-RU" sz="1200" dirty="0" smtClean="0">
                <a:solidFill>
                  <a:schemeClr val="tx1"/>
                </a:solidFill>
                <a:ea typeface="Calibri" panose="020F0502020204030204" pitchFamily="34" charset="0"/>
              </a:rPr>
              <a:t>)</a:t>
            </a:r>
            <a:endParaRPr lang="ru-RU" sz="1200" dirty="0">
              <a:solidFill>
                <a:schemeClr val="tx1"/>
              </a:solidFill>
              <a:ea typeface="Calibri" panose="020F0502020204030204" pitchFamily="34" charset="0"/>
            </a:endParaRPr>
          </a:p>
          <a:p>
            <a:pPr marL="266700" indent="-266700">
              <a:spcBef>
                <a:spcPts val="0"/>
              </a:spcBef>
            </a:pPr>
            <a:endParaRPr lang="ru-RU" sz="1200" dirty="0">
              <a:solidFill>
                <a:schemeClr val="tx1"/>
              </a:solidFill>
              <a:ea typeface="Calibri" panose="020F0502020204030204" pitchFamily="34" charset="0"/>
            </a:endParaRPr>
          </a:p>
          <a:p>
            <a:pPr marL="3175" lvl="0" indent="0">
              <a:spcBef>
                <a:spcPts val="0"/>
              </a:spcBef>
              <a:buClr>
                <a:srgbClr val="000000"/>
              </a:buClr>
              <a:buNone/>
            </a:pPr>
            <a:r>
              <a:rPr lang="ru-RU" sz="1200" dirty="0">
                <a:solidFill>
                  <a:schemeClr val="tx1"/>
                </a:solidFill>
                <a:ea typeface="Calibri" panose="020F0502020204030204" pitchFamily="34" charset="0"/>
              </a:rPr>
              <a:t>Отпуск или временная нетрудоспособность не влияют на срок </a:t>
            </a:r>
            <a:r>
              <a:rPr lang="ru-RU" sz="1200" dirty="0" err="1">
                <a:solidFill>
                  <a:schemeClr val="tx1"/>
                </a:solidFill>
                <a:ea typeface="Calibri" panose="020F0502020204030204" pitchFamily="34" charset="0"/>
              </a:rPr>
              <a:t>удаленки</a:t>
            </a:r>
            <a:r>
              <a:rPr lang="ru-RU" sz="1200" dirty="0">
                <a:solidFill>
                  <a:schemeClr val="tx1"/>
                </a:solidFill>
                <a:ea typeface="Calibri" panose="020F0502020204030204" pitchFamily="34" charset="0"/>
              </a:rPr>
              <a:t> и не продлевают его.</a:t>
            </a:r>
          </a:p>
          <a:p>
            <a:pPr marL="3175" lvl="0" indent="0">
              <a:spcBef>
                <a:spcPts val="0"/>
              </a:spcBef>
              <a:buClr>
                <a:srgbClr val="000000"/>
              </a:buClr>
              <a:buNone/>
            </a:pPr>
            <a:r>
              <a:rPr lang="ru-RU" sz="1200" dirty="0">
                <a:solidFill>
                  <a:schemeClr val="tx1"/>
                </a:solidFill>
                <a:ea typeface="Calibri" panose="020F0502020204030204" pitchFamily="34" charset="0"/>
              </a:rPr>
              <a:t>(Обзор актуальных вопросов за декабрь 2020 года </a:t>
            </a:r>
            <a:r>
              <a:rPr lang="ru-RU" sz="1200" dirty="0">
                <a:solidFill>
                  <a:schemeClr val="tx1"/>
                </a:solidFill>
                <a:ea typeface="Calibri" panose="020F0502020204030204" pitchFamily="34" charset="0"/>
                <a:hlinkClick r:id="rId2"/>
              </a:rPr>
              <a:t>https://xn--80akibcicpdbetz7e2g.xn--p1ai/analytics/show/47</a:t>
            </a:r>
            <a:r>
              <a:rPr lang="ru-RU" sz="1200" dirty="0">
                <a:solidFill>
                  <a:schemeClr val="tx1"/>
                </a:solidFill>
                <a:ea typeface="Calibri" panose="020F0502020204030204" pitchFamily="34" charset="0"/>
              </a:rPr>
              <a:t>; "Сайт "</a:t>
            </a:r>
            <a:r>
              <a:rPr lang="ru-RU" sz="1200" dirty="0" err="1">
                <a:solidFill>
                  <a:schemeClr val="tx1"/>
                </a:solidFill>
                <a:ea typeface="Calibri" panose="020F0502020204030204" pitchFamily="34" charset="0"/>
              </a:rPr>
              <a:t>Онлайнинспекция.РФ</a:t>
            </a:r>
            <a:r>
              <a:rPr lang="ru-RU" sz="1200" dirty="0">
                <a:solidFill>
                  <a:schemeClr val="tx1"/>
                </a:solidFill>
                <a:ea typeface="Calibri" panose="020F0502020204030204" pitchFamily="34" charset="0"/>
              </a:rPr>
              <a:t>", 2021)</a:t>
            </a:r>
          </a:p>
          <a:p>
            <a:pPr marL="3175" lvl="0" indent="0">
              <a:spcBef>
                <a:spcPts val="0"/>
              </a:spcBef>
              <a:buClr>
                <a:srgbClr val="000000"/>
              </a:buClr>
              <a:buNone/>
            </a:pPr>
            <a:endParaRPr lang="ru-RU" sz="1400" dirty="0">
              <a:solidFill>
                <a:schemeClr val="tx1"/>
              </a:solidFill>
              <a:ea typeface="Calibri" panose="020F0502020204030204" pitchFamily="34" charset="0"/>
            </a:endParaRPr>
          </a:p>
          <a:p>
            <a:pPr marL="266700" indent="-266700">
              <a:spcBef>
                <a:spcPts val="0"/>
              </a:spcBef>
            </a:pPr>
            <a:endParaRPr lang="ru-RU" sz="1400" dirty="0">
              <a:solidFill>
                <a:schemeClr val="tx1"/>
              </a:solidFill>
              <a:ea typeface="Calibri" panose="020F0502020204030204" pitchFamily="34" charset="0"/>
            </a:endParaRPr>
          </a:p>
          <a:p>
            <a:pPr marL="266700" indent="-266700">
              <a:spcBef>
                <a:spcPts val="0"/>
              </a:spcBef>
            </a:pPr>
            <a:endParaRPr lang="ru-RU" sz="1400" dirty="0">
              <a:solidFill>
                <a:schemeClr val="tx1"/>
              </a:solidFill>
              <a:ea typeface="Calibri" panose="020F0502020204030204" pitchFamily="34" charset="0"/>
            </a:endParaRPr>
          </a:p>
          <a:p>
            <a:pPr marL="114300" indent="0">
              <a:spcBef>
                <a:spcPts val="0"/>
              </a:spcBef>
              <a:buNone/>
            </a:pPr>
            <a:endParaRPr lang="ru-RU" sz="1400" dirty="0" smtClean="0">
              <a:solidFill>
                <a:schemeClr val="tx1"/>
              </a:solidFill>
              <a:latin typeface="+mn-lt"/>
              <a:ea typeface="Calibri" panose="020F0502020204030204" pitchFamily="34" charset="0"/>
            </a:endParaRPr>
          </a:p>
        </p:txBody>
      </p:sp>
      <p:sp>
        <p:nvSpPr>
          <p:cNvPr id="4" name="Прямоугольник 3"/>
          <p:cNvSpPr/>
          <p:nvPr/>
        </p:nvSpPr>
        <p:spPr>
          <a:xfrm>
            <a:off x="358053" y="25702"/>
            <a:ext cx="8853055" cy="369332"/>
          </a:xfrm>
          <a:prstGeom prst="rect">
            <a:avLst/>
          </a:prstGeom>
        </p:spPr>
        <p:txBody>
          <a:bodyPr wrap="square">
            <a:spAutoFit/>
          </a:bodyPr>
          <a:lstStyle/>
          <a:p>
            <a:r>
              <a:rPr lang="ru-RU" sz="1800" b="1" dirty="0" smtClean="0">
                <a:latin typeface="+mn-lt"/>
                <a:ea typeface="Calibri" panose="020F0502020204030204" pitchFamily="34" charset="0"/>
              </a:rPr>
              <a:t>Рабочее время </a:t>
            </a:r>
            <a:endParaRPr lang="ru-RU" sz="1800" dirty="0">
              <a:latin typeface="+mn-lt"/>
            </a:endParaRPr>
          </a:p>
        </p:txBody>
      </p:sp>
    </p:spTree>
    <p:extLst>
      <p:ext uri="{BB962C8B-B14F-4D97-AF65-F5344CB8AC3E}">
        <p14:creationId xmlns:p14="http://schemas.microsoft.com/office/powerpoint/2010/main" val="2565070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75194" y="609346"/>
            <a:ext cx="8954964" cy="4534154"/>
          </a:xfrm>
        </p:spPr>
        <p:txBody>
          <a:bodyPr/>
          <a:lstStyle/>
          <a:p>
            <a:pPr marL="0" lvl="0" indent="0">
              <a:spcBef>
                <a:spcPts val="0"/>
              </a:spcBef>
              <a:buClrTx/>
              <a:buSzTx/>
              <a:buNone/>
            </a:pPr>
            <a:r>
              <a:rPr lang="ru-RU" sz="1600" b="1" kern="1200" dirty="0">
                <a:solidFill>
                  <a:prstClr val="black">
                    <a:lumMod val="85000"/>
                    <a:lumOff val="15000"/>
                  </a:prstClr>
                </a:solidFill>
                <a:latin typeface="Calibri" panose="020F0502020204030204"/>
                <a:ea typeface="+mn-ea"/>
                <a:cs typeface="+mn-cs"/>
              </a:rPr>
              <a:t>Можно ли считать дистанционной работу, для выполнения которой работнику необходимо посещать учреждения, организации, встречаться с клиентами и контрагентами?</a:t>
            </a:r>
          </a:p>
          <a:p>
            <a:pPr marL="0" lvl="0" indent="0">
              <a:spcBef>
                <a:spcPts val="0"/>
              </a:spcBef>
              <a:buClrTx/>
              <a:buSzTx/>
              <a:buNone/>
            </a:pPr>
            <a:r>
              <a:rPr lang="ru-RU" sz="1600" kern="1200" dirty="0">
                <a:solidFill>
                  <a:prstClr val="black">
                    <a:lumMod val="85000"/>
                    <a:lumOff val="15000"/>
                  </a:prstClr>
                </a:solidFill>
                <a:latin typeface="Calibri" panose="020F0502020204030204"/>
                <a:ea typeface="+mn-ea"/>
                <a:cs typeface="+mn-cs"/>
              </a:rPr>
              <a:t>Из ответа инспекции следует, что трудовая функция дистанционного работника может быть связана со служебными поездками, а установление дистанционному работнику разъездного характера работы не противоречит трудовому законодательству. </a:t>
            </a:r>
          </a:p>
          <a:p>
            <a:pPr marL="0" lvl="0" indent="0">
              <a:spcBef>
                <a:spcPts val="0"/>
              </a:spcBef>
              <a:buClrTx/>
              <a:buSzTx/>
              <a:buNone/>
            </a:pPr>
            <a:r>
              <a:rPr lang="ru-RU" sz="1600" kern="1200" dirty="0">
                <a:solidFill>
                  <a:prstClr val="black">
                    <a:lumMod val="85000"/>
                    <a:lumOff val="15000"/>
                  </a:prstClr>
                </a:solidFill>
                <a:latin typeface="Calibri" panose="020F0502020204030204"/>
                <a:ea typeface="+mn-ea"/>
                <a:cs typeface="+mn-cs"/>
              </a:rPr>
              <a:t>(Письмо ГИТ в г. Москве от 4 марта 2021 г. N 77/10-6629-ОБ/18-1299)</a:t>
            </a:r>
          </a:p>
          <a:p>
            <a:pPr marL="0" lvl="0" indent="0">
              <a:spcBef>
                <a:spcPts val="0"/>
              </a:spcBef>
              <a:buClrTx/>
              <a:buSzTx/>
              <a:buNone/>
            </a:pPr>
            <a:endParaRPr lang="ru-RU" sz="1600" kern="1200" dirty="0">
              <a:solidFill>
                <a:prstClr val="black">
                  <a:lumMod val="85000"/>
                  <a:lumOff val="15000"/>
                </a:prstClr>
              </a:solidFill>
              <a:latin typeface="Calibri" panose="020F0502020204030204"/>
              <a:ea typeface="+mn-ea"/>
              <a:cs typeface="+mn-cs"/>
            </a:endParaRPr>
          </a:p>
          <a:p>
            <a:pPr marL="0" lvl="0" indent="0">
              <a:spcBef>
                <a:spcPts val="0"/>
              </a:spcBef>
              <a:buClrTx/>
              <a:buSzTx/>
              <a:buNone/>
            </a:pPr>
            <a:r>
              <a:rPr lang="ru-RU" sz="1600" b="1" kern="1200" dirty="0">
                <a:solidFill>
                  <a:prstClr val="black">
                    <a:lumMod val="85000"/>
                    <a:lumOff val="15000"/>
                  </a:prstClr>
                </a:solidFill>
                <a:latin typeface="Calibri" panose="020F0502020204030204"/>
                <a:ea typeface="+mn-ea"/>
                <a:cs typeface="+mn-cs"/>
              </a:rPr>
              <a:t>Можно ли оформить внутреннее совместительство для дистанционной работы в филиале?</a:t>
            </a:r>
          </a:p>
          <a:p>
            <a:pPr marL="0" lvl="0" indent="0">
              <a:spcBef>
                <a:spcPts val="0"/>
              </a:spcBef>
              <a:buClrTx/>
              <a:buSzTx/>
              <a:buNone/>
            </a:pPr>
            <a:r>
              <a:rPr lang="ru-RU" sz="1600" kern="1200" dirty="0">
                <a:solidFill>
                  <a:prstClr val="black">
                    <a:lumMod val="85000"/>
                    <a:lumOff val="15000"/>
                  </a:prstClr>
                </a:solidFill>
                <a:latin typeface="Calibri" panose="020F0502020204030204"/>
                <a:ea typeface="+mn-ea"/>
                <a:cs typeface="+mn-cs"/>
              </a:rPr>
              <a:t>Работника центрального офиса можно трудоустроить по совместительству на удаленную работу в той же должности в филиале организации. Препятствий ведомство не видит.</a:t>
            </a:r>
          </a:p>
          <a:p>
            <a:pPr marL="0" lvl="0" indent="0">
              <a:spcBef>
                <a:spcPts val="0"/>
              </a:spcBef>
              <a:buClrTx/>
              <a:buSzTx/>
              <a:buNone/>
            </a:pPr>
            <a:r>
              <a:rPr lang="ru-RU" sz="1600" kern="1200" dirty="0">
                <a:solidFill>
                  <a:prstClr val="black">
                    <a:lumMod val="85000"/>
                    <a:lumOff val="15000"/>
                  </a:prstClr>
                </a:solidFill>
                <a:latin typeface="Calibri" panose="020F0502020204030204"/>
                <a:ea typeface="+mn-ea"/>
                <a:cs typeface="+mn-cs"/>
              </a:rPr>
              <a:t>(Письмо </a:t>
            </a:r>
            <a:r>
              <a:rPr lang="ru-RU" sz="1600" kern="1200" dirty="0" err="1">
                <a:solidFill>
                  <a:prstClr val="black">
                    <a:lumMod val="85000"/>
                    <a:lumOff val="15000"/>
                  </a:prstClr>
                </a:solidFill>
                <a:latin typeface="Calibri" panose="020F0502020204030204"/>
                <a:ea typeface="+mn-ea"/>
                <a:cs typeface="+mn-cs"/>
              </a:rPr>
              <a:t>Роструда</a:t>
            </a:r>
            <a:r>
              <a:rPr lang="ru-RU" sz="1600" kern="1200" dirty="0">
                <a:solidFill>
                  <a:prstClr val="black">
                    <a:lumMod val="85000"/>
                    <a:lumOff val="15000"/>
                  </a:prstClr>
                </a:solidFill>
                <a:latin typeface="Calibri" panose="020F0502020204030204"/>
                <a:ea typeface="+mn-ea"/>
                <a:cs typeface="+mn-cs"/>
              </a:rPr>
              <a:t> от 26.02.2021 N ПГ/02324-6-1)</a:t>
            </a:r>
          </a:p>
          <a:p>
            <a:pPr marL="114300" indent="0">
              <a:spcBef>
                <a:spcPts val="0"/>
              </a:spcBef>
              <a:buNone/>
            </a:pPr>
            <a:endParaRPr lang="ru-RU" sz="1600" dirty="0" smtClean="0">
              <a:solidFill>
                <a:schemeClr val="tx1"/>
              </a:solidFill>
              <a:latin typeface="+mn-lt"/>
              <a:ea typeface="Calibri" panose="020F0502020204030204" pitchFamily="34" charset="0"/>
            </a:endParaRPr>
          </a:p>
        </p:txBody>
      </p:sp>
      <p:sp>
        <p:nvSpPr>
          <p:cNvPr id="4" name="Прямоугольник 3"/>
          <p:cNvSpPr/>
          <p:nvPr/>
        </p:nvSpPr>
        <p:spPr>
          <a:xfrm>
            <a:off x="377103" y="172927"/>
            <a:ext cx="8853055" cy="369332"/>
          </a:xfrm>
          <a:prstGeom prst="rect">
            <a:avLst/>
          </a:prstGeom>
        </p:spPr>
        <p:txBody>
          <a:bodyPr wrap="square">
            <a:spAutoFit/>
          </a:bodyPr>
          <a:lstStyle/>
          <a:p>
            <a:r>
              <a:rPr lang="ru-RU" sz="1800" b="1" dirty="0" smtClean="0">
                <a:latin typeface="+mn-lt"/>
                <a:ea typeface="Calibri" panose="020F0502020204030204" pitchFamily="34" charset="0"/>
              </a:rPr>
              <a:t>Рабочее время </a:t>
            </a:r>
            <a:endParaRPr lang="ru-RU" sz="1800" dirty="0">
              <a:latin typeface="+mn-lt"/>
            </a:endParaRPr>
          </a:p>
        </p:txBody>
      </p:sp>
    </p:spTree>
    <p:extLst>
      <p:ext uri="{BB962C8B-B14F-4D97-AF65-F5344CB8AC3E}">
        <p14:creationId xmlns:p14="http://schemas.microsoft.com/office/powerpoint/2010/main" val="32066336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77103" y="542259"/>
            <a:ext cx="8501008" cy="4534154"/>
          </a:xfrm>
        </p:spPr>
        <p:txBody>
          <a:bodyPr/>
          <a:lstStyle/>
          <a:p>
            <a:pPr marL="3175" indent="0">
              <a:spcBef>
                <a:spcPts val="0"/>
              </a:spcBef>
              <a:buNone/>
            </a:pPr>
            <a:r>
              <a:rPr lang="ru-RU" sz="1400" b="1" dirty="0" smtClean="0">
                <a:solidFill>
                  <a:schemeClr val="tx1"/>
                </a:solidFill>
              </a:rPr>
              <a:t>Дистанционный работник может  работать в  офисе: </a:t>
            </a:r>
          </a:p>
          <a:p>
            <a:pPr marL="3175" indent="0">
              <a:spcBef>
                <a:spcPts val="0"/>
              </a:spcBef>
              <a:buNone/>
            </a:pPr>
            <a:endParaRPr lang="ru-RU" sz="1400" b="1" dirty="0" smtClean="0">
              <a:solidFill>
                <a:schemeClr val="tx1"/>
              </a:solidFill>
            </a:endParaRPr>
          </a:p>
          <a:p>
            <a:pPr marL="288925" indent="-285750">
              <a:spcBef>
                <a:spcPts val="0"/>
              </a:spcBef>
            </a:pPr>
            <a:r>
              <a:rPr lang="ru-RU" sz="1400" dirty="0" smtClean="0">
                <a:solidFill>
                  <a:schemeClr val="tx1"/>
                </a:solidFill>
              </a:rPr>
              <a:t>по вызову работодателя или по свой инициативе </a:t>
            </a:r>
          </a:p>
          <a:p>
            <a:pPr marL="288925" indent="-285750">
              <a:spcBef>
                <a:spcPts val="0"/>
              </a:spcBef>
            </a:pPr>
            <a:r>
              <a:rPr lang="ru-RU" sz="1400" dirty="0" smtClean="0">
                <a:solidFill>
                  <a:schemeClr val="tx1"/>
                </a:solidFill>
              </a:rPr>
              <a:t>для  выполенния </a:t>
            </a:r>
            <a:r>
              <a:rPr lang="ru-RU" sz="1400" dirty="0">
                <a:solidFill>
                  <a:srgbClr val="000000"/>
                </a:solidFill>
              </a:rPr>
              <a:t>трудовой функции на стационарном рабочем месте </a:t>
            </a:r>
            <a:endParaRPr lang="ru-RU" sz="1400" dirty="0">
              <a:solidFill>
                <a:schemeClr val="tx1"/>
              </a:solidFill>
            </a:endParaRPr>
          </a:p>
          <a:p>
            <a:pPr marL="288925" indent="-285750">
              <a:spcBef>
                <a:spcPts val="0"/>
              </a:spcBef>
            </a:pPr>
            <a:r>
              <a:rPr lang="ru-RU" sz="1400" dirty="0">
                <a:solidFill>
                  <a:schemeClr val="tx1"/>
                </a:solidFill>
              </a:rPr>
              <a:t>условия и порядок </a:t>
            </a:r>
            <a:r>
              <a:rPr lang="ru-RU" sz="1400" dirty="0" smtClean="0">
                <a:solidFill>
                  <a:schemeClr val="tx1"/>
                </a:solidFill>
              </a:rPr>
              <a:t>вызова определяется: коллективным </a:t>
            </a:r>
            <a:r>
              <a:rPr lang="ru-RU" sz="1400" dirty="0">
                <a:solidFill>
                  <a:schemeClr val="tx1"/>
                </a:solidFill>
              </a:rPr>
              <a:t>договором, ЛНА, трудовым договором (доп. соглашением) </a:t>
            </a:r>
            <a:endParaRPr lang="ru-RU" sz="1400" dirty="0" smtClean="0">
              <a:solidFill>
                <a:schemeClr val="tx1"/>
              </a:solidFill>
            </a:endParaRPr>
          </a:p>
          <a:p>
            <a:pPr marL="288925" indent="-285750">
              <a:spcBef>
                <a:spcPts val="0"/>
              </a:spcBef>
            </a:pPr>
            <a:r>
              <a:rPr lang="ru-RU" sz="1400" dirty="0" smtClean="0">
                <a:solidFill>
                  <a:schemeClr val="tx1"/>
                </a:solidFill>
              </a:rPr>
              <a:t>можно вызвать дистанционного </a:t>
            </a:r>
            <a:r>
              <a:rPr lang="ru-RU" sz="1400" dirty="0">
                <a:solidFill>
                  <a:schemeClr val="tx1"/>
                </a:solidFill>
              </a:rPr>
              <a:t>работника, выполняющего дистанционную работу </a:t>
            </a:r>
            <a:r>
              <a:rPr lang="ru-RU" sz="1400" dirty="0" smtClean="0">
                <a:solidFill>
                  <a:schemeClr val="tx1"/>
                </a:solidFill>
              </a:rPr>
              <a:t>временно? </a:t>
            </a:r>
            <a:endParaRPr lang="ru-RU" sz="1400" b="1" dirty="0" smtClean="0">
              <a:solidFill>
                <a:schemeClr val="tx1"/>
              </a:solidFill>
            </a:endParaRPr>
          </a:p>
          <a:p>
            <a:pPr marL="3175" indent="0">
              <a:spcBef>
                <a:spcPts val="0"/>
              </a:spcBef>
              <a:buNone/>
            </a:pPr>
            <a:endParaRPr lang="ru-RU" sz="1400" b="1" dirty="0" smtClean="0">
              <a:solidFill>
                <a:schemeClr val="tx1"/>
              </a:solidFill>
            </a:endParaRPr>
          </a:p>
          <a:p>
            <a:pPr marL="3175" indent="0">
              <a:spcBef>
                <a:spcPts val="0"/>
              </a:spcBef>
              <a:buNone/>
            </a:pPr>
            <a:r>
              <a:rPr lang="ru-RU" sz="1400" b="1" dirty="0" smtClean="0">
                <a:solidFill>
                  <a:schemeClr val="tx1"/>
                </a:solidFill>
              </a:rPr>
              <a:t>Вызвать работника, осуществляющего трудовую деятельность дистанционно, для выполнения работы на стационарном рабочем месте можно только в том случае, когда дистанционная работа осуществляется временно, а не на постоянной основе</a:t>
            </a:r>
          </a:p>
          <a:p>
            <a:pPr marL="3175" indent="0">
              <a:spcBef>
                <a:spcPts val="0"/>
              </a:spcBef>
              <a:buNone/>
            </a:pPr>
            <a:r>
              <a:rPr lang="ru-RU" sz="1400" dirty="0" smtClean="0">
                <a:solidFill>
                  <a:schemeClr val="tx1"/>
                </a:solidFill>
              </a:rPr>
              <a:t>(Онлайнинспекция.рф: </a:t>
            </a:r>
            <a:r>
              <a:rPr lang="en-US" sz="1400" dirty="0">
                <a:solidFill>
                  <a:schemeClr val="tx1"/>
                </a:solidFill>
                <a:hlinkClick r:id="rId2"/>
              </a:rPr>
              <a:t>https://xn--80akibcicpdbetz7e2g.xn--</a:t>
            </a:r>
            <a:r>
              <a:rPr lang="en-US" sz="1400" dirty="0" smtClean="0">
                <a:solidFill>
                  <a:schemeClr val="tx1"/>
                </a:solidFill>
                <a:hlinkClick r:id="rId2"/>
              </a:rPr>
              <a:t>p1ai/questions/view?id=142306</a:t>
            </a:r>
            <a:r>
              <a:rPr lang="ru-RU" sz="1400" dirty="0" smtClean="0">
                <a:solidFill>
                  <a:schemeClr val="tx1"/>
                </a:solidFill>
              </a:rPr>
              <a:t> )</a:t>
            </a:r>
          </a:p>
          <a:p>
            <a:pPr marL="3175" indent="0">
              <a:spcBef>
                <a:spcPts val="0"/>
              </a:spcBef>
              <a:buNone/>
            </a:pPr>
            <a:endParaRPr lang="ru-RU" sz="1400" b="1" dirty="0" smtClean="0">
              <a:solidFill>
                <a:schemeClr val="tx1"/>
              </a:solidFill>
            </a:endParaRPr>
          </a:p>
        </p:txBody>
      </p:sp>
      <p:sp>
        <p:nvSpPr>
          <p:cNvPr id="4" name="Прямоугольник 3"/>
          <p:cNvSpPr/>
          <p:nvPr/>
        </p:nvSpPr>
        <p:spPr>
          <a:xfrm>
            <a:off x="377103" y="172927"/>
            <a:ext cx="8853055" cy="369332"/>
          </a:xfrm>
          <a:prstGeom prst="rect">
            <a:avLst/>
          </a:prstGeom>
        </p:spPr>
        <p:txBody>
          <a:bodyPr wrap="square">
            <a:spAutoFit/>
          </a:bodyPr>
          <a:lstStyle/>
          <a:p>
            <a:r>
              <a:rPr lang="ru-RU" sz="1800" b="1" dirty="0" smtClean="0">
                <a:latin typeface="+mn-lt"/>
                <a:ea typeface="Calibri" panose="020F0502020204030204" pitchFamily="34" charset="0"/>
              </a:rPr>
              <a:t>Вызов  в офис</a:t>
            </a:r>
            <a:endParaRPr lang="ru-RU" sz="1800" dirty="0">
              <a:latin typeface="+mn-lt"/>
            </a:endParaRPr>
          </a:p>
        </p:txBody>
      </p:sp>
    </p:spTree>
    <p:extLst>
      <p:ext uri="{BB962C8B-B14F-4D97-AF65-F5344CB8AC3E}">
        <p14:creationId xmlns:p14="http://schemas.microsoft.com/office/powerpoint/2010/main" val="41567764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77103" y="542259"/>
            <a:ext cx="8501008" cy="4534154"/>
          </a:xfrm>
        </p:spPr>
        <p:txBody>
          <a:bodyPr/>
          <a:lstStyle/>
          <a:p>
            <a:pPr marL="0" lvl="0" indent="0">
              <a:spcBef>
                <a:spcPts val="0"/>
              </a:spcBef>
              <a:buClr>
                <a:srgbClr val="000000"/>
              </a:buClr>
              <a:buNone/>
            </a:pPr>
            <a:r>
              <a:rPr lang="ru-RU" sz="1400" dirty="0">
                <a:solidFill>
                  <a:srgbClr val="000000"/>
                </a:solidFill>
                <a:latin typeface="+mn-lt"/>
                <a:ea typeface="Calibri" panose="020F0502020204030204" pitchFamily="34" charset="0"/>
              </a:rPr>
              <a:t>Предусматривается, что выполнение работником трудовой функции дистанционно не может являться основанием для снижения ему заработной платы (ст. 312.5 ТК РФ).</a:t>
            </a:r>
          </a:p>
          <a:p>
            <a:pPr marL="3175" lvl="0" indent="0">
              <a:spcBef>
                <a:spcPts val="0"/>
              </a:spcBef>
              <a:buClr>
                <a:srgbClr val="000000"/>
              </a:buClr>
              <a:buNone/>
            </a:pPr>
            <a:endParaRPr lang="ru-RU" sz="1400" dirty="0" smtClean="0">
              <a:latin typeface="+mn-lt"/>
              <a:ea typeface="Times New Roman" panose="02020603050405020304" pitchFamily="18" charset="0"/>
            </a:endParaRPr>
          </a:p>
          <a:p>
            <a:pPr marL="3175" lvl="0" indent="0">
              <a:spcBef>
                <a:spcPts val="0"/>
              </a:spcBef>
              <a:buClr>
                <a:srgbClr val="000000"/>
              </a:buClr>
              <a:buNone/>
            </a:pPr>
            <a:r>
              <a:rPr lang="ru-RU" sz="1400" dirty="0">
                <a:latin typeface="+mn-lt"/>
                <a:ea typeface="Times New Roman" panose="02020603050405020304" pitchFamily="18" charset="0"/>
              </a:rPr>
              <a:t>В случае направления работодателем дистанционного работника для выполнения служебного поручения в другую местность (на другую территорию), отличную от местности (территории) выполнения трудовой </a:t>
            </a:r>
            <a:r>
              <a:rPr lang="ru-RU" sz="1400" dirty="0" smtClean="0">
                <a:latin typeface="+mn-lt"/>
                <a:ea typeface="Times New Roman" panose="02020603050405020304" pitchFamily="18" charset="0"/>
              </a:rPr>
              <a:t>функции</a:t>
            </a:r>
            <a:r>
              <a:rPr lang="ru-RU" sz="1400" dirty="0">
                <a:latin typeface="+mn-lt"/>
                <a:ea typeface="Times New Roman" panose="02020603050405020304" pitchFamily="18" charset="0"/>
              </a:rPr>
              <a:t> </a:t>
            </a:r>
            <a:r>
              <a:rPr lang="ru-RU" sz="1400" dirty="0" smtClean="0">
                <a:latin typeface="+mn-lt"/>
                <a:ea typeface="Times New Roman" panose="02020603050405020304" pitchFamily="18" charset="0"/>
              </a:rPr>
              <a:t>-  возмещение  расходов,  связанных  с  командировкой (ст. 312.6 ТК РФ)</a:t>
            </a:r>
          </a:p>
          <a:p>
            <a:pPr marL="3175" lvl="0" indent="0">
              <a:spcBef>
                <a:spcPts val="0"/>
              </a:spcBef>
              <a:buClr>
                <a:srgbClr val="000000"/>
              </a:buClr>
              <a:buNone/>
            </a:pPr>
            <a:endParaRPr lang="ru-RU" sz="1400" dirty="0">
              <a:latin typeface="+mn-lt"/>
              <a:ea typeface="Times New Roman" panose="02020603050405020304" pitchFamily="18" charset="0"/>
            </a:endParaRPr>
          </a:p>
          <a:p>
            <a:pPr marL="3175" lvl="0" indent="0">
              <a:spcBef>
                <a:spcPts val="0"/>
              </a:spcBef>
              <a:buClr>
                <a:srgbClr val="000000"/>
              </a:buClr>
              <a:buNone/>
            </a:pPr>
            <a:r>
              <a:rPr lang="ru-RU" sz="1400" dirty="0" smtClean="0">
                <a:latin typeface="+mn-lt"/>
                <a:ea typeface="Times New Roman" panose="02020603050405020304" pitchFamily="18" charset="0"/>
              </a:rPr>
              <a:t>Разъездной  характер  возможен у </a:t>
            </a:r>
            <a:r>
              <a:rPr lang="ru-RU" sz="1400" dirty="0" err="1" smtClean="0">
                <a:latin typeface="+mn-lt"/>
                <a:ea typeface="Times New Roman" panose="02020603050405020304" pitchFamily="18" charset="0"/>
              </a:rPr>
              <a:t>дистант</a:t>
            </a:r>
            <a:r>
              <a:rPr lang="ru-RU" sz="1400" dirty="0" smtClean="0">
                <a:latin typeface="+mn-lt"/>
                <a:ea typeface="Times New Roman" panose="02020603050405020304" pitchFamily="18" charset="0"/>
              </a:rPr>
              <a:t>. работников? Запрета  нет. На практике  используется,  возмещение по  ст.168.1  ТК РФ </a:t>
            </a:r>
          </a:p>
        </p:txBody>
      </p:sp>
      <p:sp>
        <p:nvSpPr>
          <p:cNvPr id="4" name="Прямоугольник 3"/>
          <p:cNvSpPr/>
          <p:nvPr/>
        </p:nvSpPr>
        <p:spPr>
          <a:xfrm>
            <a:off x="377103" y="172927"/>
            <a:ext cx="8853055" cy="369332"/>
          </a:xfrm>
          <a:prstGeom prst="rect">
            <a:avLst/>
          </a:prstGeom>
        </p:spPr>
        <p:txBody>
          <a:bodyPr wrap="square">
            <a:spAutoFit/>
          </a:bodyPr>
          <a:lstStyle/>
          <a:p>
            <a:r>
              <a:rPr lang="ru-RU" sz="1800" b="1" dirty="0" smtClean="0">
                <a:latin typeface="+mn-lt"/>
                <a:ea typeface="Calibri" panose="020F0502020204030204" pitchFamily="34" charset="0"/>
              </a:rPr>
              <a:t>Оплата </a:t>
            </a:r>
            <a:endParaRPr lang="ru-RU" sz="1800" dirty="0">
              <a:latin typeface="+mn-lt"/>
            </a:endParaRPr>
          </a:p>
        </p:txBody>
      </p:sp>
    </p:spTree>
    <p:extLst>
      <p:ext uri="{BB962C8B-B14F-4D97-AF65-F5344CB8AC3E}">
        <p14:creationId xmlns:p14="http://schemas.microsoft.com/office/powerpoint/2010/main" val="3627867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77103" y="471315"/>
            <a:ext cx="8501008" cy="4534154"/>
          </a:xfrm>
        </p:spPr>
        <p:txBody>
          <a:bodyPr/>
          <a:lstStyle/>
          <a:p>
            <a:pPr marL="3175" lvl="0" indent="0">
              <a:spcBef>
                <a:spcPts val="0"/>
              </a:spcBef>
              <a:buClr>
                <a:srgbClr val="000000"/>
              </a:buClr>
              <a:buNone/>
            </a:pPr>
            <a:r>
              <a:rPr lang="ru-RU" sz="1400" dirty="0" smtClean="0">
                <a:latin typeface="+mn-lt"/>
                <a:ea typeface="Times New Roman" panose="02020603050405020304" pitchFamily="18" charset="0"/>
              </a:rPr>
              <a:t>Дистанционный </a:t>
            </a:r>
            <a:r>
              <a:rPr lang="ru-RU" sz="1400" dirty="0">
                <a:latin typeface="+mn-lt"/>
                <a:ea typeface="Times New Roman" panose="02020603050405020304" pitchFamily="18" charset="0"/>
              </a:rPr>
              <a:t>работник вправе с согласия или ведома работодателя и в его интересах использовать для выполнения трудовой функции принадлежащие работнику или арендованные им оборудование, программно-технические средства, средства защиты информации и иные средства. При этом работодатель выплачивает дистанционному работнику </a:t>
            </a:r>
            <a:r>
              <a:rPr lang="ru-RU" sz="1400" dirty="0" smtClean="0">
                <a:solidFill>
                  <a:schemeClr val="tx1"/>
                </a:solidFill>
                <a:latin typeface="+mn-lt"/>
                <a:ea typeface="Times New Roman" panose="02020603050405020304" pitchFamily="18" charset="0"/>
              </a:rPr>
              <a:t>компенсацию и возмещает расходы (ст.312.6, ст. 188  ТК РФ)</a:t>
            </a:r>
            <a:endParaRPr lang="ru-RU" sz="1400" b="1" dirty="0">
              <a:solidFill>
                <a:schemeClr val="tx1"/>
              </a:solidFill>
              <a:latin typeface="+mn-lt"/>
            </a:endParaRPr>
          </a:p>
          <a:p>
            <a:pPr marL="3175" lvl="0" indent="0">
              <a:spcBef>
                <a:spcPts val="0"/>
              </a:spcBef>
              <a:buClr>
                <a:srgbClr val="000000"/>
              </a:buClr>
              <a:buNone/>
            </a:pPr>
            <a:r>
              <a:rPr lang="ru-RU" sz="1400" b="1" dirty="0" smtClean="0">
                <a:solidFill>
                  <a:srgbClr val="000000"/>
                </a:solidFill>
                <a:latin typeface="+mn-lt"/>
              </a:rPr>
              <a:t>Порядок</a:t>
            </a:r>
            <a:r>
              <a:rPr lang="ru-RU" sz="1400" b="1" dirty="0">
                <a:solidFill>
                  <a:srgbClr val="000000"/>
                </a:solidFill>
                <a:latin typeface="+mn-lt"/>
              </a:rPr>
              <a:t>, сроки и размеры компенсации дистанционному работнику за использование личного имущества </a:t>
            </a:r>
            <a:r>
              <a:rPr lang="ru-RU" sz="1400" dirty="0">
                <a:solidFill>
                  <a:srgbClr val="000000"/>
                </a:solidFill>
                <a:latin typeface="+mn-lt"/>
              </a:rPr>
              <a:t>в совокупности должны быть предусмотрены коллективным договором, локальным нормативным актом, принятым с учетом мнения выборного органа первичной профсоюзной организации, трудовым договором, дополнительным соглашением к трудовому договору</a:t>
            </a:r>
          </a:p>
          <a:p>
            <a:pPr marL="3175" lvl="0" indent="0">
              <a:spcBef>
                <a:spcPts val="0"/>
              </a:spcBef>
              <a:buClr>
                <a:srgbClr val="000000"/>
              </a:buClr>
              <a:buNone/>
            </a:pPr>
            <a:r>
              <a:rPr lang="ru-RU" sz="1400" dirty="0">
                <a:solidFill>
                  <a:srgbClr val="000000"/>
                </a:solidFill>
                <a:latin typeface="+mn-lt"/>
              </a:rPr>
              <a:t>(</a:t>
            </a:r>
            <a:r>
              <a:rPr lang="ru-RU" sz="1400" dirty="0" err="1">
                <a:solidFill>
                  <a:srgbClr val="000000"/>
                </a:solidFill>
                <a:latin typeface="+mn-lt"/>
              </a:rPr>
              <a:t>Онлайнинспекция.рф</a:t>
            </a:r>
            <a:r>
              <a:rPr lang="ru-RU" sz="1400" dirty="0">
                <a:solidFill>
                  <a:srgbClr val="000000"/>
                </a:solidFill>
                <a:latin typeface="+mn-lt"/>
              </a:rPr>
              <a:t>: </a:t>
            </a:r>
            <a:r>
              <a:rPr lang="en-US" sz="1400" dirty="0">
                <a:solidFill>
                  <a:srgbClr val="000000"/>
                </a:solidFill>
                <a:latin typeface="+mn-lt"/>
                <a:hlinkClick r:id="rId2"/>
              </a:rPr>
              <a:t>https://xn--80akibcicpdbetz7e2g.xn--p1ai/questions/view?id=142733</a:t>
            </a:r>
            <a:r>
              <a:rPr lang="ru-RU" sz="1400" dirty="0" smtClean="0">
                <a:solidFill>
                  <a:srgbClr val="000000"/>
                </a:solidFill>
                <a:latin typeface="+mn-lt"/>
              </a:rPr>
              <a:t>)</a:t>
            </a:r>
            <a:endParaRPr lang="ru-RU" sz="1400" b="1" dirty="0" smtClean="0">
              <a:solidFill>
                <a:schemeClr val="tx1"/>
              </a:solidFill>
              <a:latin typeface="+mn-lt"/>
            </a:endParaRPr>
          </a:p>
          <a:p>
            <a:pPr marL="3175" indent="0">
              <a:spcBef>
                <a:spcPts val="0"/>
              </a:spcBef>
              <a:buNone/>
            </a:pPr>
            <a:endParaRPr lang="ru-RU" sz="1400" b="1" dirty="0" smtClean="0">
              <a:solidFill>
                <a:schemeClr val="tx1"/>
              </a:solidFill>
              <a:latin typeface="+mn-lt"/>
            </a:endParaRPr>
          </a:p>
          <a:p>
            <a:pPr marL="0" lvl="0" indent="0">
              <a:spcBef>
                <a:spcPts val="0"/>
              </a:spcBef>
              <a:buClrTx/>
              <a:buSzTx/>
              <a:buNone/>
            </a:pPr>
            <a:r>
              <a:rPr lang="ru-RU" sz="1400" kern="1200" dirty="0">
                <a:solidFill>
                  <a:prstClr val="black">
                    <a:lumMod val="85000"/>
                    <a:lumOff val="15000"/>
                  </a:prstClr>
                </a:solidFill>
                <a:latin typeface="Calibri" panose="020F0502020204030204"/>
                <a:ea typeface="+mn-ea"/>
                <a:cs typeface="+mn-cs"/>
              </a:rPr>
              <a:t>Если работодатель обеспечит дистанционного работника оборудованием и т.д., работодателю необходимо будет производить работнику </a:t>
            </a:r>
            <a:r>
              <a:rPr lang="ru-RU" sz="1400" b="1" kern="1200" dirty="0">
                <a:solidFill>
                  <a:prstClr val="black">
                    <a:lumMod val="85000"/>
                    <a:lumOff val="15000"/>
                  </a:prstClr>
                </a:solidFill>
                <a:latin typeface="Calibri" panose="020F0502020204030204"/>
                <a:ea typeface="+mn-ea"/>
                <a:cs typeface="+mn-cs"/>
              </a:rPr>
              <a:t>компенсацию/возмещение расходов на Интернет и электроэнергию</a:t>
            </a:r>
            <a:r>
              <a:rPr lang="ru-RU" sz="1400" kern="1200" dirty="0">
                <a:solidFill>
                  <a:prstClr val="black">
                    <a:lumMod val="85000"/>
                    <a:lumOff val="15000"/>
                  </a:prstClr>
                </a:solidFill>
                <a:latin typeface="Calibri" panose="020F0502020204030204"/>
                <a:ea typeface="+mn-ea"/>
                <a:cs typeface="+mn-cs"/>
              </a:rPr>
              <a:t>.</a:t>
            </a:r>
          </a:p>
          <a:p>
            <a:pPr marL="0" lvl="0" indent="0">
              <a:spcBef>
                <a:spcPts val="0"/>
              </a:spcBef>
              <a:buClrTx/>
              <a:buSzTx/>
              <a:buNone/>
            </a:pPr>
            <a:r>
              <a:rPr lang="ru-RU" sz="1400" kern="1200" dirty="0">
                <a:solidFill>
                  <a:prstClr val="black">
                    <a:lumMod val="85000"/>
                    <a:lumOff val="15000"/>
                  </a:prstClr>
                </a:solidFill>
                <a:latin typeface="Calibri" panose="020F0502020204030204"/>
                <a:ea typeface="+mn-ea"/>
                <a:cs typeface="+mn-cs"/>
              </a:rPr>
              <a:t>Работодатель обязан возмещать дистанционному работнику все затраты, произведенные им при выполнении трудовых обязанностей. Порядок расчета компенсации затрат работнику на пользование им электроэнергией и </a:t>
            </a:r>
            <a:r>
              <a:rPr lang="ru-RU" sz="1400" kern="1200" dirty="0" err="1">
                <a:solidFill>
                  <a:prstClr val="black">
                    <a:lumMod val="85000"/>
                    <a:lumOff val="15000"/>
                  </a:prstClr>
                </a:solidFill>
                <a:latin typeface="Calibri" panose="020F0502020204030204"/>
                <a:ea typeface="+mn-ea"/>
                <a:cs typeface="+mn-cs"/>
              </a:rPr>
              <a:t>провайдерскими</a:t>
            </a:r>
            <a:r>
              <a:rPr lang="ru-RU" sz="1400" kern="1200" dirty="0">
                <a:solidFill>
                  <a:prstClr val="black">
                    <a:lumMod val="85000"/>
                    <a:lumOff val="15000"/>
                  </a:prstClr>
                </a:solidFill>
                <a:latin typeface="Calibri" panose="020F0502020204030204"/>
                <a:ea typeface="+mn-ea"/>
                <a:cs typeface="+mn-cs"/>
              </a:rPr>
              <a:t> услугами для выполнения трудовых обязанностей нормами действующего законодательства не установлен. Указанный порядок устанавливается трудовым договором, коллективным договором и/или локальным нормативным актом организации.</a:t>
            </a:r>
          </a:p>
          <a:p>
            <a:pPr marL="0" lvl="0" indent="0">
              <a:spcBef>
                <a:spcPts val="0"/>
              </a:spcBef>
              <a:buClrTx/>
              <a:buSzTx/>
              <a:buNone/>
            </a:pPr>
            <a:r>
              <a:rPr lang="ru-RU" sz="1400" kern="1200" dirty="0">
                <a:solidFill>
                  <a:prstClr val="black">
                    <a:lumMod val="85000"/>
                    <a:lumOff val="15000"/>
                  </a:prstClr>
                </a:solidFill>
                <a:latin typeface="Calibri" panose="020F0502020204030204"/>
                <a:ea typeface="+mn-ea"/>
                <a:cs typeface="+mn-cs"/>
              </a:rPr>
              <a:t>(Ответ от 03.06.2021: </a:t>
            </a:r>
            <a:r>
              <a:rPr lang="ru-RU" sz="1400" kern="1200" dirty="0">
                <a:solidFill>
                  <a:prstClr val="black">
                    <a:lumMod val="85000"/>
                    <a:lumOff val="15000"/>
                  </a:prstClr>
                </a:solidFill>
                <a:latin typeface="Calibri" panose="020F0502020204030204"/>
                <a:ea typeface="+mn-ea"/>
                <a:cs typeface="+mn-cs"/>
                <a:hlinkClick r:id="rId3"/>
              </a:rPr>
              <a:t>https://xn--80akibcicpdbetz7e2g.xn--p1ai/questions/view/149733</a:t>
            </a:r>
            <a:r>
              <a:rPr lang="ru-RU" sz="1400" kern="1200" dirty="0">
                <a:solidFill>
                  <a:prstClr val="black">
                    <a:lumMod val="85000"/>
                    <a:lumOff val="15000"/>
                  </a:prstClr>
                </a:solidFill>
                <a:latin typeface="Calibri" panose="020F0502020204030204"/>
                <a:ea typeface="+mn-ea"/>
                <a:cs typeface="+mn-cs"/>
              </a:rPr>
              <a:t> )</a:t>
            </a:r>
          </a:p>
          <a:p>
            <a:pPr marL="3175" indent="0">
              <a:spcBef>
                <a:spcPts val="0"/>
              </a:spcBef>
              <a:buNone/>
            </a:pPr>
            <a:endParaRPr lang="ru-RU" sz="1400" dirty="0">
              <a:solidFill>
                <a:schemeClr val="tx1"/>
              </a:solidFill>
              <a:latin typeface="+mn-lt"/>
            </a:endParaRPr>
          </a:p>
          <a:p>
            <a:pPr marL="3175" indent="0">
              <a:spcBef>
                <a:spcPts val="0"/>
              </a:spcBef>
              <a:buNone/>
            </a:pPr>
            <a:endParaRPr lang="ru-RU" sz="1400" dirty="0">
              <a:solidFill>
                <a:schemeClr val="tx1"/>
              </a:solidFill>
              <a:latin typeface="+mn-lt"/>
            </a:endParaRPr>
          </a:p>
          <a:p>
            <a:pPr marL="3175" indent="0">
              <a:spcBef>
                <a:spcPts val="0"/>
              </a:spcBef>
              <a:buNone/>
            </a:pPr>
            <a:endParaRPr lang="ru-RU" sz="1400" dirty="0">
              <a:solidFill>
                <a:schemeClr val="tx1"/>
              </a:solidFill>
              <a:latin typeface="+mn-lt"/>
            </a:endParaRPr>
          </a:p>
        </p:txBody>
      </p:sp>
      <p:sp>
        <p:nvSpPr>
          <p:cNvPr id="4" name="Прямоугольник 3"/>
          <p:cNvSpPr/>
          <p:nvPr/>
        </p:nvSpPr>
        <p:spPr>
          <a:xfrm>
            <a:off x="377103" y="101983"/>
            <a:ext cx="8853055" cy="369332"/>
          </a:xfrm>
          <a:prstGeom prst="rect">
            <a:avLst/>
          </a:prstGeom>
        </p:spPr>
        <p:txBody>
          <a:bodyPr wrap="square">
            <a:spAutoFit/>
          </a:bodyPr>
          <a:lstStyle/>
          <a:p>
            <a:r>
              <a:rPr lang="ru-RU" sz="1800" b="1" dirty="0" smtClean="0">
                <a:latin typeface="+mn-lt"/>
                <a:ea typeface="Calibri" panose="020F0502020204030204" pitchFamily="34" charset="0"/>
              </a:rPr>
              <a:t>Оплата </a:t>
            </a:r>
            <a:endParaRPr lang="ru-RU" sz="1800" dirty="0">
              <a:latin typeface="+mn-lt"/>
            </a:endParaRPr>
          </a:p>
        </p:txBody>
      </p:sp>
    </p:spTree>
    <p:extLst>
      <p:ext uri="{BB962C8B-B14F-4D97-AF65-F5344CB8AC3E}">
        <p14:creationId xmlns:p14="http://schemas.microsoft.com/office/powerpoint/2010/main" val="37160467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77103" y="471315"/>
            <a:ext cx="8501008" cy="4534154"/>
          </a:xfrm>
        </p:spPr>
        <p:txBody>
          <a:bodyPr/>
          <a:lstStyle/>
          <a:p>
            <a:pPr marL="3175" indent="0">
              <a:spcBef>
                <a:spcPts val="0"/>
              </a:spcBef>
              <a:buNone/>
            </a:pPr>
            <a:r>
              <a:rPr lang="ru-RU" sz="1400" b="1" dirty="0" smtClean="0">
                <a:solidFill>
                  <a:schemeClr val="tx1"/>
                </a:solidFill>
                <a:latin typeface="+mn-lt"/>
              </a:rPr>
              <a:t>ФНС </a:t>
            </a:r>
            <a:r>
              <a:rPr lang="ru-RU" sz="1400" b="1" dirty="0">
                <a:solidFill>
                  <a:schemeClr val="tx1"/>
                </a:solidFill>
                <a:latin typeface="+mn-lt"/>
              </a:rPr>
              <a:t>разъяснила особенности налогообложения компенсации работнику на "</a:t>
            </a:r>
            <a:r>
              <a:rPr lang="ru-RU" sz="1400" b="1" dirty="0" err="1">
                <a:solidFill>
                  <a:schemeClr val="tx1"/>
                </a:solidFill>
                <a:latin typeface="+mn-lt"/>
              </a:rPr>
              <a:t>удаленке</a:t>
            </a:r>
            <a:r>
              <a:rPr lang="ru-RU" sz="1400" b="1" dirty="0">
                <a:solidFill>
                  <a:schemeClr val="tx1"/>
                </a:solidFill>
                <a:latin typeface="+mn-lt"/>
              </a:rPr>
              <a:t>"</a:t>
            </a:r>
          </a:p>
          <a:p>
            <a:pPr marL="3175" indent="0">
              <a:spcBef>
                <a:spcPts val="0"/>
              </a:spcBef>
              <a:buNone/>
            </a:pPr>
            <a:r>
              <a:rPr lang="ru-RU" sz="1400" dirty="0" smtClean="0">
                <a:solidFill>
                  <a:schemeClr val="tx1"/>
                </a:solidFill>
                <a:latin typeface="+mn-lt"/>
              </a:rPr>
              <a:t>Работнику на дистанционной или удаленной работе положена компенсация за использование личного имущества в интересах работодателя и возмещение расходов, связанных с таким использованием. Это может быть оборудование, ПО и средства защиты информации. ФНС </a:t>
            </a:r>
            <a:r>
              <a:rPr lang="ru-RU" sz="1400" dirty="0">
                <a:solidFill>
                  <a:schemeClr val="tx1"/>
                </a:solidFill>
                <a:latin typeface="+mn-lt"/>
              </a:rPr>
              <a:t>указала: такие выплаты не облагаются НДФЛ и взносами в размере, который определили в коллективном договоре, локальном НПА, трудовом договоре или </a:t>
            </a:r>
            <a:r>
              <a:rPr lang="ru-RU" sz="1400" dirty="0" err="1">
                <a:solidFill>
                  <a:schemeClr val="tx1"/>
                </a:solidFill>
                <a:latin typeface="+mn-lt"/>
              </a:rPr>
              <a:t>допсоглашении</a:t>
            </a:r>
            <a:r>
              <a:rPr lang="ru-RU" sz="1400" dirty="0">
                <a:solidFill>
                  <a:schemeClr val="tx1"/>
                </a:solidFill>
                <a:latin typeface="+mn-lt"/>
              </a:rPr>
              <a:t> к нему.</a:t>
            </a:r>
          </a:p>
          <a:p>
            <a:pPr marL="3175" indent="0">
              <a:spcBef>
                <a:spcPts val="0"/>
              </a:spcBef>
              <a:buNone/>
            </a:pPr>
            <a:r>
              <a:rPr lang="ru-RU" sz="1400" dirty="0">
                <a:solidFill>
                  <a:schemeClr val="tx1"/>
                </a:solidFill>
                <a:latin typeface="+mn-lt"/>
              </a:rPr>
              <a:t>Для освобождения от НДФЛ и взносов организация-работодатель должна иметь документы, которые подтверждают расходы и использование имущества </a:t>
            </a:r>
            <a:r>
              <a:rPr lang="ru-RU" sz="1400" dirty="0" smtClean="0">
                <a:solidFill>
                  <a:schemeClr val="tx1"/>
                </a:solidFill>
                <a:latin typeface="+mn-lt"/>
              </a:rPr>
              <a:t>работника </a:t>
            </a:r>
            <a:r>
              <a:rPr lang="ru-RU" sz="1400" dirty="0">
                <a:solidFill>
                  <a:schemeClr val="tx1"/>
                </a:solidFill>
                <a:latin typeface="+mn-lt"/>
              </a:rPr>
              <a:t>в ее </a:t>
            </a:r>
            <a:r>
              <a:rPr lang="ru-RU" sz="1400" dirty="0" smtClean="0">
                <a:solidFill>
                  <a:schemeClr val="tx1"/>
                </a:solidFill>
                <a:latin typeface="+mn-lt"/>
              </a:rPr>
              <a:t>интересах</a:t>
            </a:r>
          </a:p>
          <a:p>
            <a:pPr marL="3175" indent="0">
              <a:spcBef>
                <a:spcPts val="0"/>
              </a:spcBef>
              <a:buNone/>
            </a:pPr>
            <a:r>
              <a:rPr lang="ru-RU" sz="1400" dirty="0">
                <a:solidFill>
                  <a:schemeClr val="tx1"/>
                </a:solidFill>
                <a:latin typeface="+mn-lt"/>
              </a:rPr>
              <a:t>(</a:t>
            </a:r>
            <a:r>
              <a:rPr lang="ru-RU" sz="1400" dirty="0" smtClean="0">
                <a:solidFill>
                  <a:schemeClr val="tx1"/>
                </a:solidFill>
                <a:latin typeface="+mn-lt"/>
              </a:rPr>
              <a:t>Письмо </a:t>
            </a:r>
            <a:r>
              <a:rPr lang="ru-RU" sz="1400" dirty="0">
                <a:solidFill>
                  <a:schemeClr val="tx1"/>
                </a:solidFill>
                <a:latin typeface="+mn-lt"/>
              </a:rPr>
              <a:t>ФНС России от 12.02.2021 N СД-4-11/1705</a:t>
            </a:r>
            <a:r>
              <a:rPr lang="ru-RU" sz="1400" dirty="0" smtClean="0">
                <a:solidFill>
                  <a:schemeClr val="tx1"/>
                </a:solidFill>
                <a:latin typeface="+mn-lt"/>
              </a:rPr>
              <a:t>@)</a:t>
            </a:r>
          </a:p>
          <a:p>
            <a:pPr marL="3175" indent="0">
              <a:spcBef>
                <a:spcPts val="0"/>
              </a:spcBef>
              <a:buNone/>
            </a:pPr>
            <a:endParaRPr lang="ru-RU" sz="1400" dirty="0">
              <a:solidFill>
                <a:schemeClr val="tx1"/>
              </a:solidFill>
              <a:latin typeface="+mn-lt"/>
            </a:endParaRPr>
          </a:p>
          <a:p>
            <a:pPr marL="3175" indent="0">
              <a:spcBef>
                <a:spcPts val="0"/>
              </a:spcBef>
              <a:buNone/>
            </a:pPr>
            <a:r>
              <a:rPr lang="ru-RU" sz="1400" dirty="0" smtClean="0">
                <a:solidFill>
                  <a:schemeClr val="tx1"/>
                </a:solidFill>
                <a:latin typeface="+mn-lt"/>
              </a:rPr>
              <a:t>Размер </a:t>
            </a:r>
            <a:r>
              <a:rPr lang="ru-RU" sz="1400" dirty="0">
                <a:solidFill>
                  <a:schemeClr val="tx1"/>
                </a:solidFill>
                <a:latin typeface="+mn-lt"/>
              </a:rPr>
              <a:t>возмещения указанных расходов должен соответствовать экономически обоснованным затратам, связанным с фактическим использованием работником личного (арендованного) оборудования (средств), услуг связи для целей трудовой деятельности. То есть организация должна располагать копиями документов, как подтверждающими приобретение (аренду) оборудования (средств) работником, так и подтверждающими расходы, понесенные им при использовании их в служебных целях </a:t>
            </a:r>
            <a:r>
              <a:rPr lang="ru-RU" sz="1400" dirty="0" smtClean="0">
                <a:solidFill>
                  <a:schemeClr val="tx1"/>
                </a:solidFill>
                <a:latin typeface="+mn-lt"/>
              </a:rPr>
              <a:t>(Письмо </a:t>
            </a:r>
            <a:r>
              <a:rPr lang="ru-RU" sz="1400" dirty="0">
                <a:solidFill>
                  <a:schemeClr val="tx1"/>
                </a:solidFill>
                <a:latin typeface="+mn-lt"/>
              </a:rPr>
              <a:t>Минфина России от 12.03.2021 N 03-03-06/1/17362)</a:t>
            </a:r>
          </a:p>
          <a:p>
            <a:pPr marL="3175" indent="0">
              <a:spcBef>
                <a:spcPts val="0"/>
              </a:spcBef>
              <a:buNone/>
            </a:pPr>
            <a:endParaRPr lang="ru-RU" sz="1400" dirty="0">
              <a:solidFill>
                <a:schemeClr val="tx1"/>
              </a:solidFill>
              <a:latin typeface="+mn-lt"/>
            </a:endParaRPr>
          </a:p>
          <a:p>
            <a:pPr marL="3175" indent="0">
              <a:spcBef>
                <a:spcPts val="0"/>
              </a:spcBef>
              <a:buNone/>
            </a:pPr>
            <a:r>
              <a:rPr lang="ru-RU" sz="1400" dirty="0" smtClean="0">
                <a:solidFill>
                  <a:schemeClr val="tx1"/>
                </a:solidFill>
                <a:latin typeface="+mn-lt"/>
              </a:rPr>
              <a:t>Расходы </a:t>
            </a:r>
            <a:r>
              <a:rPr lang="ru-RU" sz="1400" dirty="0">
                <a:solidFill>
                  <a:schemeClr val="tx1"/>
                </a:solidFill>
                <a:latin typeface="+mn-lt"/>
              </a:rPr>
              <a:t>могут быть учтены в целях исчисления налога на прибыль организаций, если подтверждающие документы оформлены в соответствии с законодательством </a:t>
            </a:r>
            <a:r>
              <a:rPr lang="ru-RU" sz="1400" dirty="0" smtClean="0">
                <a:solidFill>
                  <a:schemeClr val="tx1"/>
                </a:solidFill>
                <a:latin typeface="+mn-lt"/>
              </a:rPr>
              <a:t>РФ и </a:t>
            </a:r>
            <a:r>
              <a:rPr lang="ru-RU" sz="1400" dirty="0">
                <a:solidFill>
                  <a:schemeClr val="tx1"/>
                </a:solidFill>
                <a:latin typeface="+mn-lt"/>
              </a:rPr>
              <a:t>из этих документов четко и определенно видно, какие расходы и на какие цели они были произведены</a:t>
            </a:r>
            <a:r>
              <a:rPr lang="ru-RU" sz="1400" dirty="0" smtClean="0">
                <a:solidFill>
                  <a:schemeClr val="tx1"/>
                </a:solidFill>
                <a:latin typeface="+mn-lt"/>
              </a:rPr>
              <a:t>.</a:t>
            </a:r>
          </a:p>
          <a:p>
            <a:pPr marL="3175" indent="0">
              <a:spcBef>
                <a:spcPts val="0"/>
              </a:spcBef>
              <a:buNone/>
            </a:pPr>
            <a:r>
              <a:rPr lang="ru-RU" sz="1400" dirty="0">
                <a:solidFill>
                  <a:schemeClr val="tx1"/>
                </a:solidFill>
              </a:rPr>
              <a:t>(Письмо Минфина России от 12.03.2021 N 03-03-06/1/17362)</a:t>
            </a:r>
          </a:p>
        </p:txBody>
      </p:sp>
      <p:sp>
        <p:nvSpPr>
          <p:cNvPr id="4" name="Прямоугольник 3"/>
          <p:cNvSpPr/>
          <p:nvPr/>
        </p:nvSpPr>
        <p:spPr>
          <a:xfrm>
            <a:off x="377103" y="101983"/>
            <a:ext cx="8853055" cy="369332"/>
          </a:xfrm>
          <a:prstGeom prst="rect">
            <a:avLst/>
          </a:prstGeom>
        </p:spPr>
        <p:txBody>
          <a:bodyPr wrap="square">
            <a:spAutoFit/>
          </a:bodyPr>
          <a:lstStyle/>
          <a:p>
            <a:r>
              <a:rPr lang="ru-RU" sz="1800" b="1" dirty="0" smtClean="0">
                <a:latin typeface="+mn-lt"/>
                <a:ea typeface="Calibri" panose="020F0502020204030204" pitchFamily="34" charset="0"/>
              </a:rPr>
              <a:t>Оплата </a:t>
            </a:r>
            <a:endParaRPr lang="ru-RU" sz="1800" dirty="0">
              <a:latin typeface="+mn-lt"/>
            </a:endParaRPr>
          </a:p>
        </p:txBody>
      </p:sp>
    </p:spTree>
    <p:extLst>
      <p:ext uri="{BB962C8B-B14F-4D97-AF65-F5344CB8AC3E}">
        <p14:creationId xmlns:p14="http://schemas.microsoft.com/office/powerpoint/2010/main" val="42556867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12399" y="631837"/>
            <a:ext cx="8501008" cy="4534154"/>
          </a:xfrm>
        </p:spPr>
        <p:txBody>
          <a:bodyPr/>
          <a:lstStyle/>
          <a:p>
            <a:pPr marL="0" lvl="0" indent="0" algn="just">
              <a:spcBef>
                <a:spcPts val="0"/>
              </a:spcBef>
              <a:buClrTx/>
              <a:buSzTx/>
              <a:buNone/>
              <a:tabLst>
                <a:tab pos="457200" algn="l"/>
                <a:tab pos="685800" algn="l"/>
              </a:tabLst>
            </a:pPr>
            <a:r>
              <a:rPr lang="ru-RU" sz="1400" kern="1200" dirty="0">
                <a:solidFill>
                  <a:srgbClr val="000000"/>
                </a:solidFill>
                <a:latin typeface="+mn-lt"/>
                <a:ea typeface="Times New Roman"/>
                <a:cs typeface="Times New Roman" panose="02020603050405020304" pitchFamily="18" charset="0"/>
              </a:rPr>
              <a:t>Работодатель обеспечивает безопасные </a:t>
            </a:r>
            <a:r>
              <a:rPr lang="ru-RU" sz="1400" kern="1200" dirty="0" smtClean="0">
                <a:solidFill>
                  <a:srgbClr val="000000"/>
                </a:solidFill>
                <a:latin typeface="+mn-lt"/>
                <a:ea typeface="Times New Roman"/>
                <a:cs typeface="Times New Roman" panose="02020603050405020304" pitchFamily="18" charset="0"/>
              </a:rPr>
              <a:t>условия  </a:t>
            </a:r>
            <a:r>
              <a:rPr lang="ru-RU" sz="1400" kern="1200" dirty="0">
                <a:solidFill>
                  <a:srgbClr val="000000"/>
                </a:solidFill>
                <a:latin typeface="+mn-lt"/>
                <a:ea typeface="Times New Roman"/>
                <a:cs typeface="Times New Roman" panose="02020603050405020304" pitchFamily="18" charset="0"/>
              </a:rPr>
              <a:t>и охрану труда </a:t>
            </a:r>
            <a:r>
              <a:rPr lang="ru-RU" sz="1400" kern="1200" dirty="0" smtClean="0">
                <a:solidFill>
                  <a:srgbClr val="000000"/>
                </a:solidFill>
                <a:latin typeface="+mn-lt"/>
                <a:ea typeface="Times New Roman"/>
                <a:cs typeface="Times New Roman" panose="02020603050405020304" pitchFamily="18" charset="0"/>
              </a:rPr>
              <a:t>Работника в  </a:t>
            </a:r>
            <a:r>
              <a:rPr lang="ru-RU" sz="1400" kern="1200" dirty="0">
                <a:solidFill>
                  <a:srgbClr val="000000"/>
                </a:solidFill>
                <a:latin typeface="+mn-lt"/>
                <a:ea typeface="Times New Roman"/>
                <a:cs typeface="Times New Roman" panose="02020603050405020304" pitchFamily="18" charset="0"/>
              </a:rPr>
              <a:t>объеме,  предусмотренном  </a:t>
            </a:r>
            <a:r>
              <a:rPr lang="ru-RU" sz="1400" kern="1200" dirty="0" err="1">
                <a:solidFill>
                  <a:srgbClr val="000000"/>
                </a:solidFill>
                <a:latin typeface="+mn-lt"/>
                <a:ea typeface="Times New Roman"/>
                <a:cs typeface="Times New Roman" panose="02020603050405020304" pitchFamily="18" charset="0"/>
              </a:rPr>
              <a:t>абз</a:t>
            </a:r>
            <a:r>
              <a:rPr lang="ru-RU" sz="1400" kern="1200" dirty="0">
                <a:solidFill>
                  <a:srgbClr val="000000"/>
                </a:solidFill>
                <a:latin typeface="+mn-lt"/>
                <a:ea typeface="Times New Roman"/>
                <a:cs typeface="Times New Roman" panose="02020603050405020304" pitchFamily="18" charset="0"/>
              </a:rPr>
              <a:t>.  17,  20  и  21 ч. 2 ст. 212 ТК </a:t>
            </a:r>
            <a:r>
              <a:rPr lang="ru-RU" sz="1400" kern="1200" dirty="0" smtClean="0">
                <a:solidFill>
                  <a:srgbClr val="000000"/>
                </a:solidFill>
                <a:latin typeface="+mn-lt"/>
                <a:ea typeface="Times New Roman"/>
                <a:cs typeface="Times New Roman" panose="02020603050405020304" pitchFamily="18" charset="0"/>
              </a:rPr>
              <a:t>РФ. </a:t>
            </a:r>
          </a:p>
          <a:p>
            <a:pPr marL="0" lvl="0" indent="0" algn="just">
              <a:spcBef>
                <a:spcPts val="0"/>
              </a:spcBef>
              <a:buClrTx/>
              <a:buSzTx/>
              <a:buNone/>
              <a:tabLst>
                <a:tab pos="457200" algn="l"/>
                <a:tab pos="685800" algn="l"/>
              </a:tabLst>
            </a:pPr>
            <a:r>
              <a:rPr lang="ru-RU" sz="1400" kern="1200" dirty="0" smtClean="0">
                <a:solidFill>
                  <a:srgbClr val="000000"/>
                </a:solidFill>
                <a:latin typeface="+mn-lt"/>
                <a:ea typeface="Times New Roman"/>
                <a:cs typeface="Times New Roman" panose="02020603050405020304" pitchFamily="18" charset="0"/>
              </a:rPr>
              <a:t>Остается  из  охраны труда: </a:t>
            </a:r>
          </a:p>
          <a:p>
            <a:pPr marL="285750" indent="-285750" algn="just">
              <a:spcBef>
                <a:spcPts val="0"/>
              </a:spcBef>
              <a:buClrTx/>
              <a:buSzTx/>
              <a:tabLst>
                <a:tab pos="457200" algn="l"/>
                <a:tab pos="685800" algn="l"/>
              </a:tabLst>
            </a:pPr>
            <a:r>
              <a:rPr lang="ru-RU" sz="1400" dirty="0" smtClean="0">
                <a:latin typeface="+mn-lt"/>
                <a:ea typeface="Times New Roman" panose="02020603050405020304" pitchFamily="18" charset="0"/>
              </a:rPr>
              <a:t>Выполняем предписание госорганов</a:t>
            </a:r>
          </a:p>
          <a:p>
            <a:pPr marL="285750" indent="-285750" algn="just">
              <a:spcBef>
                <a:spcPts val="0"/>
              </a:spcBef>
              <a:buClrTx/>
              <a:buSzTx/>
              <a:tabLst>
                <a:tab pos="457200" algn="l"/>
                <a:tab pos="685800" algn="l"/>
              </a:tabLst>
            </a:pPr>
            <a:r>
              <a:rPr lang="ru-RU" sz="1400" dirty="0" smtClean="0">
                <a:latin typeface="+mn-lt"/>
                <a:ea typeface="Times New Roman" panose="02020603050405020304" pitchFamily="18" charset="0"/>
              </a:rPr>
              <a:t>Расследуем несчастные  случаи</a:t>
            </a:r>
          </a:p>
          <a:p>
            <a:pPr marL="285750" indent="-285750" algn="just">
              <a:spcBef>
                <a:spcPts val="0"/>
              </a:spcBef>
              <a:buClrTx/>
              <a:buSzTx/>
              <a:tabLst>
                <a:tab pos="457200" algn="l"/>
                <a:tab pos="685800" algn="l"/>
              </a:tabLst>
            </a:pPr>
            <a:r>
              <a:rPr lang="ru-RU" sz="1400" dirty="0" smtClean="0">
                <a:latin typeface="+mn-lt"/>
                <a:ea typeface="Times New Roman" panose="02020603050405020304" pitchFamily="18" charset="0"/>
              </a:rPr>
              <a:t>Знакомим дистанционных </a:t>
            </a:r>
            <a:r>
              <a:rPr lang="ru-RU" sz="1400" dirty="0">
                <a:latin typeface="+mn-lt"/>
                <a:ea typeface="Times New Roman" panose="02020603050405020304" pitchFamily="18" charset="0"/>
              </a:rPr>
              <a:t>работников с требованиями охраны труда при работе с оборудованием и средствами, рекомендованными или предоставленными </a:t>
            </a:r>
            <a:r>
              <a:rPr lang="ru-RU" sz="1400" dirty="0" smtClean="0">
                <a:latin typeface="+mn-lt"/>
                <a:ea typeface="Times New Roman" panose="02020603050405020304" pitchFamily="18" charset="0"/>
              </a:rPr>
              <a:t>работодателем</a:t>
            </a:r>
            <a:r>
              <a:rPr lang="ru-RU" sz="1400" dirty="0">
                <a:latin typeface="+mn-lt"/>
                <a:ea typeface="Times New Roman" panose="02020603050405020304" pitchFamily="18" charset="0"/>
              </a:rPr>
              <a:t> </a:t>
            </a:r>
            <a:r>
              <a:rPr lang="ru-RU" sz="1400" dirty="0" smtClean="0">
                <a:latin typeface="+mn-lt"/>
                <a:ea typeface="Times New Roman" panose="02020603050405020304" pitchFamily="18" charset="0"/>
              </a:rPr>
              <a:t>-  Инструкция по  работе с  оборудованием и  средствами</a:t>
            </a:r>
          </a:p>
          <a:p>
            <a:pPr marL="285750" indent="-285750" algn="just">
              <a:spcBef>
                <a:spcPts val="0"/>
              </a:spcBef>
              <a:buClrTx/>
              <a:buSzTx/>
              <a:tabLst>
                <a:tab pos="457200" algn="l"/>
                <a:tab pos="685800" algn="l"/>
              </a:tabLst>
            </a:pPr>
            <a:r>
              <a:rPr lang="ru-RU" sz="1400" kern="1200" dirty="0" smtClean="0">
                <a:solidFill>
                  <a:srgbClr val="000000"/>
                </a:solidFill>
                <a:latin typeface="+mn-lt"/>
                <a:ea typeface="Times New Roman"/>
                <a:cs typeface="Times New Roman" panose="02020603050405020304" pitchFamily="18" charset="0"/>
              </a:rPr>
              <a:t>Обязательное </a:t>
            </a:r>
            <a:r>
              <a:rPr lang="ru-RU" sz="1400" kern="1200" dirty="0">
                <a:solidFill>
                  <a:srgbClr val="000000"/>
                </a:solidFill>
                <a:latin typeface="+mn-lt"/>
                <a:ea typeface="Times New Roman"/>
                <a:cs typeface="Times New Roman" panose="02020603050405020304" pitchFamily="18" charset="0"/>
              </a:rPr>
              <a:t>социальное страхование работников от несчастных случаев на производстве и профессиональных заболеваний</a:t>
            </a:r>
          </a:p>
          <a:p>
            <a:pPr marL="0" indent="0" algn="just">
              <a:spcBef>
                <a:spcPts val="0"/>
              </a:spcBef>
              <a:buClrTx/>
              <a:buSzTx/>
              <a:buNone/>
              <a:tabLst>
                <a:tab pos="457200" algn="l"/>
                <a:tab pos="685800" algn="l"/>
              </a:tabLst>
            </a:pPr>
            <a:r>
              <a:rPr lang="ru-RU" sz="1400" kern="1200" dirty="0" smtClean="0">
                <a:solidFill>
                  <a:srgbClr val="000000"/>
                </a:solidFill>
                <a:latin typeface="+mn-lt"/>
                <a:ea typeface="Times New Roman"/>
                <a:cs typeface="Times New Roman" panose="02020603050405020304" pitchFamily="18" charset="0"/>
              </a:rPr>
              <a:t>Не надо: </a:t>
            </a:r>
            <a:r>
              <a:rPr lang="ru-RU" sz="1400" kern="1200" dirty="0" err="1" smtClean="0">
                <a:solidFill>
                  <a:srgbClr val="000000"/>
                </a:solidFill>
                <a:latin typeface="+mn-lt"/>
                <a:ea typeface="Times New Roman"/>
                <a:cs typeface="Times New Roman" panose="02020603050405020304" pitchFamily="18" charset="0"/>
              </a:rPr>
              <a:t>спецоценка</a:t>
            </a:r>
            <a:r>
              <a:rPr lang="ru-RU" sz="1400" kern="1200" dirty="0" smtClean="0">
                <a:solidFill>
                  <a:srgbClr val="000000"/>
                </a:solidFill>
                <a:latin typeface="+mn-lt"/>
                <a:ea typeface="Times New Roman"/>
                <a:cs typeface="Times New Roman" panose="02020603050405020304" pitchFamily="18" charset="0"/>
              </a:rPr>
              <a:t>, обучение, инструктажи, медосмотры</a:t>
            </a:r>
            <a:endParaRPr lang="ru-RU" sz="1400" kern="1200" dirty="0">
              <a:solidFill>
                <a:srgbClr val="000000"/>
              </a:solidFill>
              <a:latin typeface="+mn-lt"/>
              <a:ea typeface="Times New Roman"/>
              <a:cs typeface="Times New Roman" panose="02020603050405020304" pitchFamily="18" charset="0"/>
            </a:endParaRPr>
          </a:p>
          <a:p>
            <a:pPr marL="0" indent="0" algn="just">
              <a:spcBef>
                <a:spcPts val="0"/>
              </a:spcBef>
              <a:buClrTx/>
              <a:buSzTx/>
              <a:buNone/>
              <a:tabLst>
                <a:tab pos="457200" algn="l"/>
                <a:tab pos="685800" algn="l"/>
              </a:tabLst>
            </a:pPr>
            <a:endParaRPr lang="ru-RU" sz="1400" kern="1200" dirty="0" smtClean="0">
              <a:solidFill>
                <a:srgbClr val="000000"/>
              </a:solidFill>
              <a:latin typeface="+mn-lt"/>
              <a:ea typeface="Times New Roman"/>
              <a:cs typeface="Times New Roman" panose="02020603050405020304" pitchFamily="18" charset="0"/>
            </a:endParaRPr>
          </a:p>
          <a:p>
            <a:pPr marL="0" indent="0" algn="just">
              <a:spcBef>
                <a:spcPts val="0"/>
              </a:spcBef>
              <a:buClrTx/>
              <a:buSzTx/>
              <a:buNone/>
              <a:tabLst>
                <a:tab pos="457200" algn="l"/>
                <a:tab pos="685800" algn="l"/>
              </a:tabLst>
            </a:pPr>
            <a:r>
              <a:rPr lang="ru-RU" sz="1400" kern="1200" dirty="0" smtClean="0">
                <a:solidFill>
                  <a:srgbClr val="000000"/>
                </a:solidFill>
                <a:latin typeface="+mn-lt"/>
                <a:ea typeface="Times New Roman"/>
                <a:cs typeface="Times New Roman" panose="02020603050405020304" pitchFamily="18" charset="0"/>
              </a:rPr>
              <a:t>А если возвращается на стационарное место? Рекомендуем - внеплановый инструктаж </a:t>
            </a:r>
          </a:p>
          <a:p>
            <a:pPr marL="3175" lvl="0" indent="0">
              <a:spcBef>
                <a:spcPts val="0"/>
              </a:spcBef>
              <a:buClr>
                <a:srgbClr val="000000"/>
              </a:buClr>
              <a:buNone/>
            </a:pPr>
            <a:r>
              <a:rPr lang="ru-RU" sz="1400" kern="1200" dirty="0">
                <a:solidFill>
                  <a:srgbClr val="000000"/>
                </a:solidFill>
                <a:latin typeface="+mn-lt"/>
                <a:ea typeface="Times New Roman"/>
                <a:cs typeface="Times New Roman" panose="02020603050405020304" pitchFamily="18" charset="0"/>
              </a:rPr>
              <a:t>Минтруд разъяснил, что </a:t>
            </a:r>
            <a:r>
              <a:rPr lang="ru-RU" sz="1400" kern="1200" dirty="0" err="1">
                <a:solidFill>
                  <a:srgbClr val="000000"/>
                </a:solidFill>
                <a:latin typeface="+mn-lt"/>
                <a:ea typeface="Times New Roman"/>
                <a:cs typeface="Times New Roman" panose="02020603050405020304" pitchFamily="18" charset="0"/>
              </a:rPr>
              <a:t>спецоценка</a:t>
            </a:r>
            <a:r>
              <a:rPr lang="ru-RU" sz="1400" kern="1200" dirty="0">
                <a:solidFill>
                  <a:srgbClr val="000000"/>
                </a:solidFill>
                <a:latin typeface="+mn-lt"/>
                <a:ea typeface="Times New Roman"/>
                <a:cs typeface="Times New Roman" panose="02020603050405020304" pitchFamily="18" charset="0"/>
              </a:rPr>
              <a:t> условий труда после возврата работника с </a:t>
            </a:r>
            <a:r>
              <a:rPr lang="ru-RU" sz="1400" kern="1200" dirty="0" err="1">
                <a:solidFill>
                  <a:srgbClr val="000000"/>
                </a:solidFill>
                <a:latin typeface="+mn-lt"/>
                <a:ea typeface="Times New Roman"/>
                <a:cs typeface="Times New Roman" panose="02020603050405020304" pitchFamily="18" charset="0"/>
              </a:rPr>
              <a:t>удаленки</a:t>
            </a:r>
            <a:r>
              <a:rPr lang="ru-RU" sz="1400" kern="1200" dirty="0">
                <a:solidFill>
                  <a:srgbClr val="000000"/>
                </a:solidFill>
                <a:latin typeface="+mn-lt"/>
                <a:ea typeface="Times New Roman"/>
                <a:cs typeface="Times New Roman" panose="02020603050405020304" pitchFamily="18" charset="0"/>
              </a:rPr>
              <a:t> в офис не нужна (Письмо Минтруда России от 15.10.2020 N 15-2/ООГ-3040)</a:t>
            </a:r>
          </a:p>
          <a:p>
            <a:pPr marL="0" indent="0" algn="just">
              <a:spcBef>
                <a:spcPts val="0"/>
              </a:spcBef>
              <a:buClrTx/>
              <a:buSzTx/>
              <a:buNone/>
              <a:tabLst>
                <a:tab pos="457200" algn="l"/>
                <a:tab pos="685800" algn="l"/>
              </a:tabLst>
            </a:pPr>
            <a:endParaRPr lang="ru-RU" sz="1400" kern="1200" dirty="0" smtClean="0">
              <a:solidFill>
                <a:srgbClr val="000000"/>
              </a:solidFill>
              <a:latin typeface="+mn-lt"/>
              <a:ea typeface="Times New Roman"/>
              <a:cs typeface="Times New Roman" panose="02020603050405020304" pitchFamily="18" charset="0"/>
            </a:endParaRPr>
          </a:p>
        </p:txBody>
      </p:sp>
      <p:sp>
        <p:nvSpPr>
          <p:cNvPr id="4" name="Прямоугольник 3"/>
          <p:cNvSpPr/>
          <p:nvPr/>
        </p:nvSpPr>
        <p:spPr>
          <a:xfrm>
            <a:off x="312399" y="149772"/>
            <a:ext cx="8853055" cy="369332"/>
          </a:xfrm>
          <a:prstGeom prst="rect">
            <a:avLst/>
          </a:prstGeom>
        </p:spPr>
        <p:txBody>
          <a:bodyPr wrap="square">
            <a:spAutoFit/>
          </a:bodyPr>
          <a:lstStyle/>
          <a:p>
            <a:r>
              <a:rPr lang="ru-RU" sz="1800" b="1" dirty="0" smtClean="0">
                <a:latin typeface="+mn-lt"/>
                <a:ea typeface="Calibri" panose="020F0502020204030204" pitchFamily="34" charset="0"/>
              </a:rPr>
              <a:t>Охрана  труда (ст.312.7 ТК РФ) </a:t>
            </a:r>
            <a:endParaRPr lang="ru-RU" sz="1800" dirty="0">
              <a:latin typeface="+mn-lt"/>
            </a:endParaRPr>
          </a:p>
        </p:txBody>
      </p:sp>
    </p:spTree>
    <p:extLst>
      <p:ext uri="{BB962C8B-B14F-4D97-AF65-F5344CB8AC3E}">
        <p14:creationId xmlns:p14="http://schemas.microsoft.com/office/powerpoint/2010/main" val="11517074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12399" y="631837"/>
            <a:ext cx="8501008" cy="4534154"/>
          </a:xfrm>
        </p:spPr>
        <p:txBody>
          <a:bodyPr/>
          <a:lstStyle/>
          <a:p>
            <a:pPr marL="0" indent="0" algn="just">
              <a:spcBef>
                <a:spcPts val="0"/>
              </a:spcBef>
              <a:buClrTx/>
              <a:buSzTx/>
              <a:buNone/>
              <a:tabLst>
                <a:tab pos="457200" algn="l"/>
                <a:tab pos="685800" algn="l"/>
              </a:tabLst>
            </a:pPr>
            <a:r>
              <a:rPr lang="ru-RU" sz="1400" kern="1200" dirty="0">
                <a:solidFill>
                  <a:srgbClr val="000000"/>
                </a:solidFill>
                <a:latin typeface="+mn-lt"/>
                <a:ea typeface="Times New Roman"/>
                <a:cs typeface="Times New Roman" panose="02020603050405020304" pitchFamily="18" charset="0"/>
              </a:rPr>
              <a:t>Минтруд напомнил, что обязанности работодателя по обеспечению безопасных условий и охраны труда дистанционных работников ограничены. Работника необходимо ознакомить только с требованиями охраны труда при работе с оборудованием и средствами, если ему их рекомендовали или предоставили. В остальных случаях проводить инструктажи и обучение по охране труда не нужно. В то же время работодатель может предусмотреть такую обязанность (например, в трудовом договоре).</a:t>
            </a:r>
          </a:p>
          <a:p>
            <a:pPr marL="0" indent="0" algn="just">
              <a:spcBef>
                <a:spcPts val="0"/>
              </a:spcBef>
              <a:buClrTx/>
              <a:buSzTx/>
              <a:buNone/>
              <a:tabLst>
                <a:tab pos="457200" algn="l"/>
                <a:tab pos="685800" algn="l"/>
              </a:tabLst>
            </a:pPr>
            <a:r>
              <a:rPr lang="ru-RU" sz="1400" kern="1200" dirty="0">
                <a:solidFill>
                  <a:srgbClr val="000000"/>
                </a:solidFill>
                <a:latin typeface="+mn-lt"/>
                <a:ea typeface="Times New Roman"/>
                <a:cs typeface="Times New Roman" panose="02020603050405020304" pitchFamily="18" charset="0"/>
              </a:rPr>
              <a:t>(Письмо Минтруда России от 26.02.2021 N 15-2/ООГ-493)</a:t>
            </a:r>
          </a:p>
          <a:p>
            <a:pPr marL="0" indent="0" algn="just">
              <a:spcBef>
                <a:spcPts val="0"/>
              </a:spcBef>
              <a:buClrTx/>
              <a:buSzTx/>
              <a:buNone/>
              <a:tabLst>
                <a:tab pos="457200" algn="l"/>
                <a:tab pos="685800" algn="l"/>
              </a:tabLst>
            </a:pPr>
            <a:endParaRPr lang="ru-RU" sz="1400" kern="1200" dirty="0">
              <a:solidFill>
                <a:srgbClr val="000000"/>
              </a:solidFill>
              <a:latin typeface="+mn-lt"/>
              <a:ea typeface="Times New Roman"/>
              <a:cs typeface="Times New Roman" panose="02020603050405020304" pitchFamily="18" charset="0"/>
            </a:endParaRPr>
          </a:p>
          <a:p>
            <a:pPr marL="0" indent="0" algn="just">
              <a:spcBef>
                <a:spcPts val="0"/>
              </a:spcBef>
              <a:buClrTx/>
              <a:buSzTx/>
              <a:buNone/>
              <a:tabLst>
                <a:tab pos="457200" algn="l"/>
                <a:tab pos="685800" algn="l"/>
              </a:tabLst>
            </a:pPr>
            <a:r>
              <a:rPr lang="ru-RU" sz="1400" kern="1200" dirty="0">
                <a:solidFill>
                  <a:srgbClr val="000000"/>
                </a:solidFill>
                <a:latin typeface="+mn-lt"/>
                <a:ea typeface="Times New Roman"/>
                <a:cs typeface="Times New Roman" panose="02020603050405020304" pitchFamily="18" charset="0"/>
              </a:rPr>
              <a:t>Представители </a:t>
            </a:r>
            <a:r>
              <a:rPr lang="ru-RU" sz="1400" kern="1200" dirty="0" err="1">
                <a:solidFill>
                  <a:srgbClr val="000000"/>
                </a:solidFill>
                <a:latin typeface="+mn-lt"/>
                <a:ea typeface="Times New Roman"/>
                <a:cs typeface="Times New Roman" panose="02020603050405020304" pitchFamily="18" charset="0"/>
              </a:rPr>
              <a:t>Роструда</a:t>
            </a:r>
            <a:r>
              <a:rPr lang="ru-RU" sz="1400" kern="1200" dirty="0">
                <a:solidFill>
                  <a:srgbClr val="000000"/>
                </a:solidFill>
                <a:latin typeface="+mn-lt"/>
                <a:ea typeface="Times New Roman"/>
                <a:cs typeface="Times New Roman" panose="02020603050405020304" pitchFamily="18" charset="0"/>
              </a:rPr>
              <a:t> России на портале «</a:t>
            </a:r>
            <a:r>
              <a:rPr lang="ru-RU" sz="1400" kern="1200" dirty="0" err="1">
                <a:solidFill>
                  <a:srgbClr val="000000"/>
                </a:solidFill>
                <a:latin typeface="+mn-lt"/>
                <a:ea typeface="Times New Roman"/>
                <a:cs typeface="Times New Roman" panose="02020603050405020304" pitchFamily="18" charset="0"/>
              </a:rPr>
              <a:t>онлайнинспекция.рф</a:t>
            </a:r>
            <a:r>
              <a:rPr lang="ru-RU" sz="1400" kern="1200" dirty="0">
                <a:solidFill>
                  <a:srgbClr val="000000"/>
                </a:solidFill>
                <a:latin typeface="+mn-lt"/>
                <a:ea typeface="Times New Roman"/>
                <a:cs typeface="Times New Roman" panose="02020603050405020304" pitchFamily="18" charset="0"/>
              </a:rPr>
              <a:t>» разъясняют:</a:t>
            </a:r>
          </a:p>
          <a:p>
            <a:pPr marL="0" indent="0" algn="just">
              <a:spcBef>
                <a:spcPts val="0"/>
              </a:spcBef>
              <a:buClrTx/>
              <a:buSzTx/>
              <a:buNone/>
              <a:tabLst>
                <a:tab pos="457200" algn="l"/>
                <a:tab pos="685800" algn="l"/>
              </a:tabLst>
            </a:pPr>
            <a:r>
              <a:rPr lang="ru-RU" sz="1400" kern="1200" dirty="0">
                <a:solidFill>
                  <a:srgbClr val="000000"/>
                </a:solidFill>
                <a:latin typeface="+mn-lt"/>
                <a:ea typeface="Times New Roman"/>
                <a:cs typeface="Times New Roman" panose="02020603050405020304" pitchFamily="18" charset="0"/>
              </a:rPr>
              <a:t>Нужно проводить СОУТ и обучение по охране труда для работников, трудящихся в режиме периодической временной дистанционной работы.</a:t>
            </a:r>
          </a:p>
          <a:p>
            <a:pPr marL="0" indent="0" algn="just">
              <a:spcBef>
                <a:spcPts val="0"/>
              </a:spcBef>
              <a:buClrTx/>
              <a:buSzTx/>
              <a:buNone/>
              <a:tabLst>
                <a:tab pos="457200" algn="l"/>
                <a:tab pos="685800" algn="l"/>
              </a:tabLst>
            </a:pPr>
            <a:r>
              <a:rPr lang="ru-RU" sz="1400" kern="1200" dirty="0">
                <a:solidFill>
                  <a:srgbClr val="000000"/>
                </a:solidFill>
                <a:latin typeface="+mn-lt"/>
                <a:ea typeface="Times New Roman"/>
                <a:cs typeface="Times New Roman" panose="02020603050405020304" pitchFamily="18" charset="0"/>
              </a:rPr>
              <a:t>Работники, трудящиеся в режиме периодической временной дистанционной работы, могут быть обучены охране труда и состоять в комиссии по проверке знаний охраны труда.</a:t>
            </a:r>
          </a:p>
          <a:p>
            <a:pPr marL="0" indent="0" algn="just">
              <a:spcBef>
                <a:spcPts val="0"/>
              </a:spcBef>
              <a:buClrTx/>
              <a:buSzTx/>
              <a:buNone/>
              <a:tabLst>
                <a:tab pos="457200" algn="l"/>
                <a:tab pos="685800" algn="l"/>
              </a:tabLst>
            </a:pPr>
            <a:r>
              <a:rPr lang="ru-RU" sz="1400" kern="1200" dirty="0">
                <a:solidFill>
                  <a:srgbClr val="000000"/>
                </a:solidFill>
                <a:latin typeface="+mn-lt"/>
                <a:ea typeface="Times New Roman"/>
                <a:cs typeface="Times New Roman" panose="02020603050405020304" pitchFamily="18" charset="0"/>
              </a:rPr>
              <a:t>Продление временной дистанционной работы законом не предусмотрено.</a:t>
            </a:r>
          </a:p>
          <a:p>
            <a:pPr marL="0" indent="0" algn="just">
              <a:spcBef>
                <a:spcPts val="0"/>
              </a:spcBef>
              <a:buClrTx/>
              <a:buSzTx/>
              <a:buNone/>
              <a:tabLst>
                <a:tab pos="457200" algn="l"/>
                <a:tab pos="685800" algn="l"/>
              </a:tabLst>
            </a:pPr>
            <a:r>
              <a:rPr lang="ru-RU" sz="1400" kern="1200" dirty="0">
                <a:solidFill>
                  <a:srgbClr val="000000"/>
                </a:solidFill>
                <a:latin typeface="+mn-lt"/>
                <a:ea typeface="Times New Roman"/>
                <a:cs typeface="Times New Roman" panose="02020603050405020304" pitchFamily="18" charset="0"/>
              </a:rPr>
              <a:t>При непрерывной временной дистанционной работе (до 6 месяцев) допустимо указать в соглашении о дистанционной работе периодическое посещение офиса.</a:t>
            </a:r>
          </a:p>
          <a:p>
            <a:pPr marL="0" indent="0" algn="just">
              <a:spcBef>
                <a:spcPts val="0"/>
              </a:spcBef>
              <a:buClrTx/>
              <a:buSzTx/>
              <a:buNone/>
              <a:tabLst>
                <a:tab pos="457200" algn="l"/>
                <a:tab pos="685800" algn="l"/>
              </a:tabLst>
            </a:pPr>
            <a:r>
              <a:rPr lang="ru-RU" sz="1400" kern="1200" dirty="0">
                <a:solidFill>
                  <a:srgbClr val="000000"/>
                </a:solidFill>
                <a:latin typeface="+mn-lt"/>
                <a:ea typeface="Times New Roman"/>
                <a:cs typeface="Times New Roman" panose="02020603050405020304" pitchFamily="18" charset="0"/>
              </a:rPr>
              <a:t>(Обзор актуальных вопросов от работников и работодателей за март 2021 года)</a:t>
            </a:r>
          </a:p>
          <a:p>
            <a:pPr marL="0" indent="0" algn="just">
              <a:spcBef>
                <a:spcPts val="0"/>
              </a:spcBef>
              <a:buClrTx/>
              <a:buSzTx/>
              <a:buNone/>
              <a:tabLst>
                <a:tab pos="457200" algn="l"/>
                <a:tab pos="685800" algn="l"/>
              </a:tabLst>
            </a:pPr>
            <a:endParaRPr lang="ru-RU" sz="1400" kern="1200" dirty="0">
              <a:solidFill>
                <a:srgbClr val="000000"/>
              </a:solidFill>
              <a:latin typeface="+mn-lt"/>
              <a:ea typeface="Times New Roman"/>
              <a:cs typeface="Times New Roman" panose="02020603050405020304" pitchFamily="18" charset="0"/>
            </a:endParaRPr>
          </a:p>
          <a:p>
            <a:pPr marL="0" indent="0" algn="just">
              <a:spcBef>
                <a:spcPts val="0"/>
              </a:spcBef>
              <a:buClrTx/>
              <a:buSzTx/>
              <a:buNone/>
              <a:tabLst>
                <a:tab pos="457200" algn="l"/>
                <a:tab pos="685800" algn="l"/>
              </a:tabLst>
            </a:pPr>
            <a:endParaRPr lang="ru-RU" sz="1400" kern="1200" dirty="0">
              <a:solidFill>
                <a:srgbClr val="000000"/>
              </a:solidFill>
              <a:latin typeface="+mn-lt"/>
              <a:ea typeface="Times New Roman"/>
              <a:cs typeface="Times New Roman" panose="02020603050405020304" pitchFamily="18" charset="0"/>
            </a:endParaRPr>
          </a:p>
          <a:p>
            <a:pPr marL="0" indent="0" algn="just">
              <a:spcBef>
                <a:spcPts val="0"/>
              </a:spcBef>
              <a:buClrTx/>
              <a:buSzTx/>
              <a:buNone/>
              <a:tabLst>
                <a:tab pos="457200" algn="l"/>
                <a:tab pos="685800" algn="l"/>
              </a:tabLst>
            </a:pPr>
            <a:endParaRPr lang="ru-RU" sz="1400" kern="1200" dirty="0" smtClean="0">
              <a:solidFill>
                <a:srgbClr val="000000"/>
              </a:solidFill>
              <a:latin typeface="+mn-lt"/>
              <a:ea typeface="Times New Roman"/>
              <a:cs typeface="Times New Roman" panose="02020603050405020304" pitchFamily="18" charset="0"/>
            </a:endParaRPr>
          </a:p>
        </p:txBody>
      </p:sp>
    </p:spTree>
    <p:extLst>
      <p:ext uri="{BB962C8B-B14F-4D97-AF65-F5344CB8AC3E}">
        <p14:creationId xmlns:p14="http://schemas.microsoft.com/office/powerpoint/2010/main" val="13433554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35213" y="184323"/>
            <a:ext cx="8774780" cy="4534154"/>
          </a:xfrm>
        </p:spPr>
        <p:txBody>
          <a:bodyPr/>
          <a:lstStyle/>
          <a:p>
            <a:pPr marL="0" indent="0">
              <a:spcBef>
                <a:spcPts val="0"/>
              </a:spcBef>
              <a:buNone/>
            </a:pPr>
            <a:r>
              <a:rPr lang="ru-RU" sz="1400" b="1" dirty="0" smtClean="0">
                <a:solidFill>
                  <a:schemeClr val="tx1"/>
                </a:solidFill>
                <a:latin typeface="+mj-lt"/>
                <a:ea typeface="Calibri" panose="020F0502020204030204" pitchFamily="34" charset="0"/>
              </a:rPr>
              <a:t>Увольнение  дистанционных  работников</a:t>
            </a:r>
          </a:p>
          <a:p>
            <a:pPr marL="0" indent="0">
              <a:spcBef>
                <a:spcPts val="0"/>
              </a:spcBef>
              <a:buNone/>
            </a:pPr>
            <a:endParaRPr lang="ru-RU" sz="1400" b="1" dirty="0" smtClean="0">
              <a:solidFill>
                <a:schemeClr val="tx1"/>
              </a:solidFill>
              <a:latin typeface="+mj-lt"/>
              <a:ea typeface="Calibri" panose="020F0502020204030204" pitchFamily="34" charset="0"/>
            </a:endParaRPr>
          </a:p>
          <a:p>
            <a:pPr marL="0" indent="0">
              <a:spcBef>
                <a:spcPts val="0"/>
              </a:spcBef>
              <a:buNone/>
            </a:pPr>
            <a:r>
              <a:rPr lang="ru-RU" sz="1400" dirty="0" smtClean="0">
                <a:solidFill>
                  <a:schemeClr val="tx1"/>
                </a:solidFill>
                <a:latin typeface="+mj-lt"/>
                <a:ea typeface="Calibri" panose="020F0502020204030204" pitchFamily="34" charset="0"/>
              </a:rPr>
              <a:t>Больше не  можем  предусмотреть основания в договоре </a:t>
            </a:r>
          </a:p>
          <a:p>
            <a:pPr marL="0" indent="0">
              <a:spcBef>
                <a:spcPts val="0"/>
              </a:spcBef>
              <a:buNone/>
            </a:pPr>
            <a:r>
              <a:rPr lang="ru-RU" sz="1400" dirty="0" smtClean="0">
                <a:solidFill>
                  <a:schemeClr val="tx1"/>
                </a:solidFill>
                <a:latin typeface="+mj-lt"/>
                <a:ea typeface="Calibri" panose="020F0502020204030204" pitchFamily="34" charset="0"/>
              </a:rPr>
              <a:t>Обычные  основания  увольнения (сложно – прогул,  неоднократное  неисполнение…) </a:t>
            </a:r>
          </a:p>
          <a:p>
            <a:pPr marL="11112" indent="0">
              <a:spcBef>
                <a:spcPts val="0"/>
              </a:spcBef>
              <a:buNone/>
            </a:pPr>
            <a:r>
              <a:rPr lang="ru-RU" sz="1400" dirty="0" smtClean="0">
                <a:solidFill>
                  <a:schemeClr val="tx1"/>
                </a:solidFill>
                <a:latin typeface="+mj-lt"/>
                <a:ea typeface="Calibri" panose="020F0502020204030204" pitchFamily="34" charset="0"/>
              </a:rPr>
              <a:t>Введены  </a:t>
            </a:r>
            <a:r>
              <a:rPr lang="ru-RU" sz="1400" b="1" dirty="0">
                <a:solidFill>
                  <a:schemeClr val="tx1"/>
                </a:solidFill>
                <a:latin typeface="+mj-lt"/>
                <a:ea typeface="Calibri" panose="020F0502020204030204" pitchFamily="34" charset="0"/>
              </a:rPr>
              <a:t>два основания для увольнения дистанционных работников </a:t>
            </a:r>
            <a:r>
              <a:rPr lang="ru-RU" sz="1400" dirty="0">
                <a:solidFill>
                  <a:schemeClr val="tx1"/>
                </a:solidFill>
                <a:latin typeface="+mj-lt"/>
                <a:ea typeface="Calibri" panose="020F0502020204030204" pitchFamily="34" charset="0"/>
              </a:rPr>
              <a:t>(ст. 312.8 ТК РФ):</a:t>
            </a:r>
          </a:p>
          <a:p>
            <a:pPr marL="541338" indent="-274638">
              <a:spcBef>
                <a:spcPts val="0"/>
              </a:spcBef>
              <a:buNone/>
            </a:pPr>
            <a:r>
              <a:rPr lang="ru-RU" sz="1400" dirty="0" smtClean="0">
                <a:solidFill>
                  <a:schemeClr val="tx1"/>
                </a:solidFill>
                <a:latin typeface="+mj-lt"/>
                <a:ea typeface="Calibri" panose="020F0502020204030204" pitchFamily="34" charset="0"/>
              </a:rPr>
              <a:t>-     по </a:t>
            </a:r>
            <a:r>
              <a:rPr lang="ru-RU" sz="1400" dirty="0">
                <a:solidFill>
                  <a:schemeClr val="tx1"/>
                </a:solidFill>
                <a:latin typeface="+mj-lt"/>
                <a:ea typeface="Calibri" panose="020F0502020204030204" pitchFamily="34" charset="0"/>
              </a:rPr>
              <a:t>инициативе работодателя: если в период выполнения трудовой функции дистанционно работник без уважительной причины не взаимодействует с работодателем по вопросам, связанным с выполнением трудовой функции, более двух рабочих дней подряд со дня поступления соответствующего запроса работодателя (за исключением случая, если более длительный срок для взаимодействия с работодателем не установлен порядком взаимодействия работодателя и работника) – вместо такого основания для увольнения, как </a:t>
            </a:r>
            <a:r>
              <a:rPr lang="ru-RU" sz="1400" dirty="0" smtClean="0">
                <a:solidFill>
                  <a:schemeClr val="tx1"/>
                </a:solidFill>
                <a:latin typeface="+mj-lt"/>
                <a:ea typeface="Calibri" panose="020F0502020204030204" pitchFamily="34" charset="0"/>
              </a:rPr>
              <a:t>прогул. Вопрос -  соблюдение процедуры как при дисциплинарном увольнении ? </a:t>
            </a:r>
            <a:endParaRPr lang="ru-RU" sz="1400" dirty="0">
              <a:solidFill>
                <a:schemeClr val="tx1"/>
              </a:solidFill>
              <a:latin typeface="+mj-lt"/>
              <a:ea typeface="Calibri" panose="020F0502020204030204" pitchFamily="34" charset="0"/>
            </a:endParaRPr>
          </a:p>
          <a:p>
            <a:pPr marL="554038" indent="-285750">
              <a:spcBef>
                <a:spcPts val="0"/>
              </a:spcBef>
              <a:buFontTx/>
              <a:buChar char="-"/>
            </a:pPr>
            <a:r>
              <a:rPr lang="ru-RU" sz="1400" dirty="0" smtClean="0">
                <a:solidFill>
                  <a:schemeClr val="tx1"/>
                </a:solidFill>
                <a:latin typeface="+mj-lt"/>
                <a:ea typeface="Calibri" panose="020F0502020204030204" pitchFamily="34" charset="0"/>
              </a:rPr>
              <a:t>по </a:t>
            </a:r>
            <a:r>
              <a:rPr lang="ru-RU" sz="1400" dirty="0">
                <a:solidFill>
                  <a:schemeClr val="tx1"/>
                </a:solidFill>
                <a:latin typeface="+mj-lt"/>
                <a:ea typeface="Calibri" panose="020F0502020204030204" pitchFamily="34" charset="0"/>
              </a:rPr>
              <a:t>объективно сложившимся обстоятельствам: трудовой договор с работником, выполняющим дистанционную работу на постоянной основе, может быть прекращен в случае изменения работником местности выполнения трудовой функции, если это влечет невозможность исполнения работником обязанностей по трудовому договору на прежних условиях</a:t>
            </a:r>
            <a:r>
              <a:rPr lang="ru-RU" sz="1400" dirty="0" smtClean="0">
                <a:solidFill>
                  <a:schemeClr val="tx1"/>
                </a:solidFill>
                <a:latin typeface="+mj-lt"/>
                <a:ea typeface="Calibri" panose="020F0502020204030204" pitchFamily="34" charset="0"/>
              </a:rPr>
              <a:t>. Вопрос: в чем  проявляется невозможность? </a:t>
            </a:r>
          </a:p>
          <a:p>
            <a:pPr marL="554038" indent="-285750">
              <a:spcBef>
                <a:spcPts val="0"/>
              </a:spcBef>
              <a:buFontTx/>
              <a:buChar char="-"/>
            </a:pPr>
            <a:endParaRPr lang="ru-RU" sz="1400" dirty="0">
              <a:solidFill>
                <a:schemeClr val="tx1"/>
              </a:solidFill>
              <a:latin typeface="+mj-lt"/>
              <a:ea typeface="Calibri" panose="020F0502020204030204" pitchFamily="34" charset="0"/>
            </a:endParaRPr>
          </a:p>
          <a:p>
            <a:pPr marL="268288" indent="0">
              <a:spcBef>
                <a:spcPts val="0"/>
              </a:spcBef>
              <a:buNone/>
            </a:pPr>
            <a:r>
              <a:rPr lang="ru-RU" sz="1400" dirty="0">
                <a:solidFill>
                  <a:schemeClr val="tx1"/>
                </a:solidFill>
                <a:latin typeface="+mj-lt"/>
                <a:ea typeface="Calibri" panose="020F0502020204030204" pitchFamily="34" charset="0"/>
              </a:rPr>
              <a:t>При увольнении дистанционного работника в соответствии со статьей 312.8 ТК РФ соблюдать процедуру наложения на него дисциплинарного взыскания не </a:t>
            </a:r>
            <a:r>
              <a:rPr lang="ru-RU" sz="1400" dirty="0" smtClean="0">
                <a:solidFill>
                  <a:schemeClr val="tx1"/>
                </a:solidFill>
                <a:latin typeface="+mj-lt"/>
                <a:ea typeface="Calibri" panose="020F0502020204030204" pitchFamily="34" charset="0"/>
              </a:rPr>
              <a:t>нужно (</a:t>
            </a:r>
            <a:r>
              <a:rPr lang="ru-RU" sz="1400" dirty="0" err="1" smtClean="0">
                <a:solidFill>
                  <a:schemeClr val="tx1"/>
                </a:solidFill>
                <a:latin typeface="+mj-lt"/>
                <a:ea typeface="Calibri" panose="020F0502020204030204" pitchFamily="34" charset="0"/>
              </a:rPr>
              <a:t>Онлайнинспекция.рф</a:t>
            </a:r>
            <a:r>
              <a:rPr lang="ru-RU" sz="1400" dirty="0" smtClean="0">
                <a:solidFill>
                  <a:schemeClr val="tx1"/>
                </a:solidFill>
                <a:latin typeface="+mj-lt"/>
                <a:ea typeface="Calibri" panose="020F0502020204030204" pitchFamily="34" charset="0"/>
              </a:rPr>
              <a:t>, 2021: </a:t>
            </a:r>
            <a:r>
              <a:rPr lang="it-IT" sz="1400" dirty="0">
                <a:solidFill>
                  <a:schemeClr val="tx1"/>
                </a:solidFill>
                <a:latin typeface="+mj-lt"/>
                <a:ea typeface="Calibri" panose="020F0502020204030204" pitchFamily="34" charset="0"/>
                <a:hlinkClick r:id="rId2"/>
              </a:rPr>
              <a:t>https://xn--80akibcicpdbetz7e2g.xn--</a:t>
            </a:r>
            <a:r>
              <a:rPr lang="it-IT" sz="1400" dirty="0" smtClean="0">
                <a:solidFill>
                  <a:schemeClr val="tx1"/>
                </a:solidFill>
                <a:latin typeface="+mj-lt"/>
                <a:ea typeface="Calibri" panose="020F0502020204030204" pitchFamily="34" charset="0"/>
                <a:hlinkClick r:id="rId2"/>
              </a:rPr>
              <a:t>p1ai/questions/view?id=146804</a:t>
            </a:r>
            <a:r>
              <a:rPr lang="ru-RU" sz="1400" dirty="0" smtClean="0">
                <a:solidFill>
                  <a:schemeClr val="tx1"/>
                </a:solidFill>
                <a:latin typeface="+mj-lt"/>
                <a:ea typeface="Calibri" panose="020F0502020204030204" pitchFamily="34" charset="0"/>
              </a:rPr>
              <a:t>). </a:t>
            </a:r>
          </a:p>
          <a:p>
            <a:pPr marL="266700" indent="-266700">
              <a:spcBef>
                <a:spcPts val="0"/>
              </a:spcBef>
            </a:pPr>
            <a:endParaRPr lang="ru-RU" sz="1400" dirty="0">
              <a:solidFill>
                <a:schemeClr val="tx1"/>
              </a:solidFill>
              <a:latin typeface="+mj-lt"/>
              <a:ea typeface="Calibri" panose="020F0502020204030204" pitchFamily="34" charset="0"/>
            </a:endParaRPr>
          </a:p>
          <a:p>
            <a:pPr marL="114300" indent="0">
              <a:spcBef>
                <a:spcPts val="0"/>
              </a:spcBef>
              <a:buNone/>
            </a:pPr>
            <a:endParaRPr lang="ru-RU" sz="1400" dirty="0" smtClean="0">
              <a:solidFill>
                <a:schemeClr val="tx1"/>
              </a:solidFill>
              <a:latin typeface="+mj-lt"/>
              <a:ea typeface="Calibri" panose="020F0502020204030204" pitchFamily="34" charset="0"/>
            </a:endParaRPr>
          </a:p>
        </p:txBody>
      </p:sp>
    </p:spTree>
    <p:extLst>
      <p:ext uri="{BB962C8B-B14F-4D97-AF65-F5344CB8AC3E}">
        <p14:creationId xmlns:p14="http://schemas.microsoft.com/office/powerpoint/2010/main" val="2151332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spcBef>
                <a:spcPts val="0"/>
              </a:spcBef>
              <a:buNone/>
            </a:pPr>
            <a:r>
              <a:rPr lang="ru-RU" sz="1350" dirty="0" smtClean="0">
                <a:latin typeface="+mn-lt"/>
                <a:cs typeface="Times New Roman" panose="02020603050405020304" pitchFamily="18" charset="0"/>
              </a:rPr>
              <a:t>Тем, </a:t>
            </a:r>
            <a:r>
              <a:rPr lang="ru-RU" sz="1350" dirty="0">
                <a:latin typeface="+mn-lt"/>
                <a:cs typeface="Times New Roman" panose="02020603050405020304" pitchFamily="18" charset="0"/>
              </a:rPr>
              <a:t>кто:</a:t>
            </a:r>
          </a:p>
          <a:p>
            <a:pPr marL="514350" algn="just">
              <a:spcBef>
                <a:spcPts val="0"/>
              </a:spcBef>
            </a:pPr>
            <a:r>
              <a:rPr lang="ru-RU" sz="1350" dirty="0" smtClean="0">
                <a:latin typeface="+mn-lt"/>
                <a:cs typeface="Times New Roman" panose="02020603050405020304" pitchFamily="18" charset="0"/>
              </a:rPr>
              <a:t>работает </a:t>
            </a:r>
            <a:r>
              <a:rPr lang="ru-RU" sz="1350" dirty="0">
                <a:latin typeface="+mn-lt"/>
                <a:cs typeface="Times New Roman" panose="02020603050405020304" pitchFamily="18" charset="0"/>
              </a:rPr>
              <a:t>вне места нахождения работодателя, </a:t>
            </a:r>
            <a:r>
              <a:rPr lang="ru-RU" sz="1350" dirty="0" smtClean="0">
                <a:latin typeface="+mn-lt"/>
                <a:cs typeface="Times New Roman" panose="02020603050405020304" pitchFamily="18" charset="0"/>
              </a:rPr>
              <a:t>работает </a:t>
            </a:r>
            <a:r>
              <a:rPr lang="ru-RU" sz="1350" dirty="0">
                <a:latin typeface="+mn-lt"/>
                <a:cs typeface="Times New Roman" panose="02020603050405020304" pitchFamily="18" charset="0"/>
              </a:rPr>
              <a:t>вне стационарного рабочего места, находящихся под контролем работодателя,</a:t>
            </a:r>
          </a:p>
          <a:p>
            <a:pPr marL="514350">
              <a:spcBef>
                <a:spcPts val="0"/>
              </a:spcBef>
            </a:pPr>
            <a:r>
              <a:rPr lang="ru-RU" sz="1350" dirty="0">
                <a:latin typeface="+mn-lt"/>
                <a:cs typeface="Times New Roman" panose="02020603050405020304" pitchFamily="18" charset="0"/>
              </a:rPr>
              <a:t>с использованием для выполнения трудовой функции и для взаимодействия с работодателем информационно-телекоммуникационные сети общего пользования.</a:t>
            </a:r>
          </a:p>
          <a:p>
            <a:pPr indent="0">
              <a:spcBef>
                <a:spcPts val="0"/>
              </a:spcBef>
              <a:buNone/>
            </a:pPr>
            <a:endParaRPr lang="ru-RU" sz="1500" dirty="0">
              <a:latin typeface="+mn-lt"/>
              <a:cs typeface="Times New Roman" panose="02020603050405020304" pitchFamily="18" charset="0"/>
            </a:endParaRPr>
          </a:p>
          <a:p>
            <a:pPr indent="0">
              <a:spcBef>
                <a:spcPts val="0"/>
              </a:spcBef>
              <a:buNone/>
            </a:pPr>
            <a:r>
              <a:rPr lang="ru-RU" sz="1500" dirty="0">
                <a:latin typeface="+mn-lt"/>
                <a:cs typeface="Times New Roman" panose="02020603050405020304" pitchFamily="18" charset="0"/>
              </a:rPr>
              <a:t>Почему выгодно:</a:t>
            </a:r>
          </a:p>
          <a:p>
            <a:r>
              <a:rPr lang="ru-RU" sz="1500" dirty="0">
                <a:latin typeface="+mn-lt"/>
                <a:cs typeface="Times New Roman" panose="02020603050405020304" pitchFamily="18" charset="0"/>
              </a:rPr>
              <a:t>Экономия на аренде, коммунальных </a:t>
            </a:r>
            <a:r>
              <a:rPr lang="ru-RU" sz="1500" dirty="0" smtClean="0">
                <a:latin typeface="+mn-lt"/>
                <a:cs typeface="Times New Roman" panose="02020603050405020304" pitchFamily="18" charset="0"/>
              </a:rPr>
              <a:t>платежах</a:t>
            </a:r>
            <a:endParaRPr lang="ru-RU" sz="1500" dirty="0">
              <a:latin typeface="+mn-lt"/>
              <a:cs typeface="Times New Roman" panose="02020603050405020304" pitchFamily="18" charset="0"/>
            </a:endParaRPr>
          </a:p>
          <a:p>
            <a:r>
              <a:rPr lang="ru-RU" sz="1500" dirty="0">
                <a:latin typeface="+mn-lt"/>
                <a:cs typeface="Times New Roman" panose="02020603050405020304" pitchFamily="18" charset="0"/>
              </a:rPr>
              <a:t>Экономия на охране труда</a:t>
            </a:r>
          </a:p>
          <a:p>
            <a:r>
              <a:rPr lang="ru-RU" sz="1500" dirty="0">
                <a:latin typeface="+mn-lt"/>
                <a:cs typeface="Times New Roman" panose="02020603050405020304" pitchFamily="18" charset="0"/>
              </a:rPr>
              <a:t>Экономия на оборудовании и обслуживании рабочего </a:t>
            </a:r>
            <a:r>
              <a:rPr lang="ru-RU" sz="1500" dirty="0" smtClean="0">
                <a:latin typeface="+mn-lt"/>
                <a:cs typeface="Times New Roman" panose="02020603050405020304" pitchFamily="18" charset="0"/>
              </a:rPr>
              <a:t>места</a:t>
            </a:r>
          </a:p>
          <a:p>
            <a:r>
              <a:rPr lang="ru-RU" sz="1500" dirty="0" err="1" smtClean="0">
                <a:latin typeface="+mn-lt"/>
                <a:cs typeface="Times New Roman" panose="02020603050405020304" pitchFamily="18" charset="0"/>
              </a:rPr>
              <a:t>Эпид</a:t>
            </a:r>
            <a:r>
              <a:rPr lang="ru-RU" sz="1500" dirty="0" smtClean="0">
                <a:latin typeface="+mn-lt"/>
                <a:cs typeface="Times New Roman" panose="02020603050405020304" pitchFamily="18" charset="0"/>
              </a:rPr>
              <a:t>. обстановка</a:t>
            </a:r>
            <a:endParaRPr lang="ru-RU" sz="1500" dirty="0">
              <a:latin typeface="+mn-lt"/>
              <a:cs typeface="Times New Roman" panose="02020603050405020304" pitchFamily="18" charset="0"/>
            </a:endParaRPr>
          </a:p>
          <a:p>
            <a:pPr marL="0" indent="0">
              <a:buNone/>
            </a:pPr>
            <a:endParaRPr lang="ru-RU" sz="1500" dirty="0">
              <a:latin typeface="+mn-lt"/>
              <a:cs typeface="Times New Roman" panose="02020603050405020304" pitchFamily="18" charset="0"/>
            </a:endParaRPr>
          </a:p>
        </p:txBody>
      </p:sp>
      <p:sp>
        <p:nvSpPr>
          <p:cNvPr id="7" name="Rectangle 2"/>
          <p:cNvSpPr>
            <a:spLocks noChangeArrowheads="1"/>
          </p:cNvSpPr>
          <p:nvPr/>
        </p:nvSpPr>
        <p:spPr bwMode="auto">
          <a:xfrm>
            <a:off x="1143000" y="735563"/>
            <a:ext cx="5189562" cy="579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lvl1pPr indent="449263"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indent="0" fontAlgn="auto">
              <a:lnSpc>
                <a:spcPct val="107000"/>
              </a:lnSpc>
              <a:spcBef>
                <a:spcPct val="20000"/>
              </a:spcBef>
              <a:spcAft>
                <a:spcPts val="600"/>
              </a:spcAft>
            </a:pPr>
            <a:r>
              <a:rPr lang="ru-RU" altLang="ru-RU" sz="1500" b="1" dirty="0">
                <a:latin typeface="Times New Roman" pitchFamily="18" charset="0"/>
                <a:ea typeface="Calibri" pitchFamily="34" charset="0"/>
                <a:cs typeface="Times New Roman" pitchFamily="18" charset="0"/>
              </a:rPr>
              <a:t>    </a:t>
            </a:r>
            <a:r>
              <a:rPr lang="ru-RU" sz="165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Кому  можно  установить  </a:t>
            </a:r>
            <a:r>
              <a:rPr lang="ru-RU" sz="16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дистанционную работу</a:t>
            </a:r>
            <a:r>
              <a:rPr lang="ru-RU" sz="1500" b="1" dirty="0">
                <a:latin typeface="Times New Roman" panose="02020603050405020304" pitchFamily="18" charset="0"/>
                <a:cs typeface="Times New Roman" panose="02020603050405020304" pitchFamily="18" charset="0"/>
              </a:rPr>
              <a:t>?</a:t>
            </a:r>
          </a:p>
          <a:p>
            <a:pPr indent="338138" defTabSz="685800">
              <a:buClrTx/>
            </a:pPr>
            <a:endParaRPr lang="ru-RU" altLang="ru-RU" sz="1050" b="1" dirty="0">
              <a:latin typeface="Times New Roman" pitchFamily="18" charset="0"/>
              <a:ea typeface="Calibri" pitchFamily="34" charset="0"/>
              <a:cs typeface="Times New Roman" pitchFamily="18" charset="0"/>
            </a:endParaRPr>
          </a:p>
        </p:txBody>
      </p:sp>
    </p:spTree>
    <p:extLst>
      <p:ext uri="{BB962C8B-B14F-4D97-AF65-F5344CB8AC3E}">
        <p14:creationId xmlns:p14="http://schemas.microsoft.com/office/powerpoint/2010/main" val="3846626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35213" y="184323"/>
            <a:ext cx="8774780" cy="4534154"/>
          </a:xfrm>
        </p:spPr>
        <p:txBody>
          <a:bodyPr/>
          <a:lstStyle/>
          <a:p>
            <a:pPr marL="0" indent="0">
              <a:spcBef>
                <a:spcPts val="0"/>
              </a:spcBef>
              <a:buNone/>
            </a:pPr>
            <a:r>
              <a:rPr lang="ru-RU" sz="1400" b="1" dirty="0" smtClean="0">
                <a:solidFill>
                  <a:schemeClr val="tx1"/>
                </a:solidFill>
                <a:latin typeface="+mj-lt"/>
                <a:ea typeface="Calibri" panose="020F0502020204030204" pitchFamily="34" charset="0"/>
              </a:rPr>
              <a:t>Увольнение  дистанционных  работников</a:t>
            </a:r>
          </a:p>
          <a:p>
            <a:pPr marL="0" indent="0">
              <a:spcBef>
                <a:spcPts val="0"/>
              </a:spcBef>
              <a:buNone/>
            </a:pPr>
            <a:endParaRPr lang="ru-RU" sz="1400" b="1" dirty="0" smtClean="0">
              <a:solidFill>
                <a:schemeClr val="tx1"/>
              </a:solidFill>
              <a:latin typeface="+mj-lt"/>
              <a:ea typeface="Calibri" panose="020F0502020204030204" pitchFamily="34" charset="0"/>
            </a:endParaRPr>
          </a:p>
          <a:p>
            <a:pPr marL="114300" indent="0">
              <a:spcBef>
                <a:spcPts val="0"/>
              </a:spcBef>
              <a:buNone/>
            </a:pPr>
            <a:r>
              <a:rPr lang="ru-RU" sz="1400" dirty="0">
                <a:solidFill>
                  <a:schemeClr val="tx1"/>
                </a:solidFill>
                <a:latin typeface="+mj-lt"/>
                <a:ea typeface="Calibri" panose="020F0502020204030204" pitchFamily="34" charset="0"/>
              </a:rPr>
              <a:t>Разъяснения об увольнении дистанционных работников:</a:t>
            </a:r>
          </a:p>
          <a:p>
            <a:pPr marL="114300" indent="0">
              <a:spcBef>
                <a:spcPts val="0"/>
              </a:spcBef>
              <a:buNone/>
            </a:pPr>
            <a:r>
              <a:rPr lang="ru-RU" sz="1400" dirty="0">
                <a:solidFill>
                  <a:schemeClr val="tx1"/>
                </a:solidFill>
                <a:latin typeface="+mj-lt"/>
                <a:ea typeface="Calibri" panose="020F0502020204030204" pitchFamily="34" charset="0"/>
              </a:rPr>
              <a:t>Если работник увольняется из-за того, что меняется место выполнения трудовой деятельности, то такое увольнение происходит не по инициативе работодателя. В письме эксперты разъясняют, что согласно части второй ст. 312.8 ТК, трудовой договор с удаленным сотрудником, который работает в этом режиме на постоянной основе, можно расторгнут в случае изменения работником местности выполнения трудовой функции, если при этом он больше не сможет исполнять свои должностные обязанности на прежних условиях. При этом, трудовые отношения в такой ситуации «могут быть прекращены», а не «подлежат прекращению», как, например, в ст. 83 ТК РФ. Это предполагает, что увольнять или нет сотрудника — зависит от воли работодателя. </a:t>
            </a:r>
            <a:r>
              <a:rPr lang="ru-RU" sz="1400" dirty="0" err="1">
                <a:solidFill>
                  <a:schemeClr val="tx1"/>
                </a:solidFill>
                <a:latin typeface="+mj-lt"/>
                <a:ea typeface="Calibri" panose="020F0502020204030204" pitchFamily="34" charset="0"/>
              </a:rPr>
              <a:t>Роструд</a:t>
            </a:r>
            <a:r>
              <a:rPr lang="ru-RU" sz="1400" dirty="0">
                <a:solidFill>
                  <a:schemeClr val="tx1"/>
                </a:solidFill>
                <a:latin typeface="+mj-lt"/>
                <a:ea typeface="Calibri" panose="020F0502020204030204" pitchFamily="34" charset="0"/>
              </a:rPr>
              <a:t> поясняет, по смыслу части второй ст. 312.8 ТК следует, что данное основание увольнения – не увольнение по инициативе работодателя. </a:t>
            </a:r>
          </a:p>
          <a:p>
            <a:pPr marL="114300" indent="0">
              <a:spcBef>
                <a:spcPts val="0"/>
              </a:spcBef>
              <a:buNone/>
            </a:pPr>
            <a:r>
              <a:rPr lang="ru-RU" sz="1400" dirty="0">
                <a:solidFill>
                  <a:schemeClr val="tx1"/>
                </a:solidFill>
                <a:latin typeface="+mj-lt"/>
                <a:ea typeface="Calibri" panose="020F0502020204030204" pitchFamily="34" charset="0"/>
              </a:rPr>
              <a:t>(Письмо Федеральной службы по труду и занятости от 30 марта 2021 г. № ПГ/05825-6-1)</a:t>
            </a:r>
          </a:p>
          <a:p>
            <a:pPr marL="114300" indent="0">
              <a:spcBef>
                <a:spcPts val="0"/>
              </a:spcBef>
              <a:buNone/>
            </a:pPr>
            <a:endParaRPr lang="ru-RU" sz="1400" dirty="0">
              <a:solidFill>
                <a:schemeClr val="tx1"/>
              </a:solidFill>
              <a:latin typeface="+mj-lt"/>
              <a:ea typeface="Calibri" panose="020F0502020204030204" pitchFamily="34" charset="0"/>
            </a:endParaRPr>
          </a:p>
          <a:p>
            <a:pPr marL="114300" indent="0">
              <a:spcBef>
                <a:spcPts val="0"/>
              </a:spcBef>
              <a:buNone/>
            </a:pPr>
            <a:r>
              <a:rPr lang="ru-RU" sz="1400" dirty="0" smtClean="0">
                <a:solidFill>
                  <a:schemeClr val="tx1"/>
                </a:solidFill>
                <a:latin typeface="+mj-lt"/>
                <a:ea typeface="Calibri" panose="020F0502020204030204" pitchFamily="34" charset="0"/>
              </a:rPr>
              <a:t>Ст. 312.8  ТК РФ: В </a:t>
            </a:r>
            <a:r>
              <a:rPr lang="ru-RU" sz="1400" dirty="0">
                <a:solidFill>
                  <a:schemeClr val="tx1"/>
                </a:solidFill>
                <a:latin typeface="+mj-lt"/>
                <a:ea typeface="Calibri" panose="020F0502020204030204" pitchFamily="34" charset="0"/>
              </a:rPr>
              <a:t>случае, если ознакомление дистанционного работника с приказом </a:t>
            </a:r>
            <a:r>
              <a:rPr lang="ru-RU" sz="1400" dirty="0" smtClean="0">
                <a:solidFill>
                  <a:schemeClr val="tx1"/>
                </a:solidFill>
                <a:latin typeface="+mj-lt"/>
                <a:ea typeface="Calibri" panose="020F0502020204030204" pitchFamily="34" charset="0"/>
              </a:rPr>
              <a:t>(о </a:t>
            </a:r>
            <a:r>
              <a:rPr lang="ru-RU" sz="1400" dirty="0">
                <a:solidFill>
                  <a:schemeClr val="tx1"/>
                </a:solidFill>
                <a:latin typeface="+mj-lt"/>
                <a:ea typeface="Calibri" panose="020F0502020204030204" pitchFamily="34" charset="0"/>
              </a:rPr>
              <a:t>прекращении трудового </a:t>
            </a:r>
            <a:r>
              <a:rPr lang="ru-RU" sz="1400" dirty="0" smtClean="0">
                <a:solidFill>
                  <a:schemeClr val="tx1"/>
                </a:solidFill>
                <a:latin typeface="+mj-lt"/>
                <a:ea typeface="Calibri" panose="020F0502020204030204" pitchFamily="34" charset="0"/>
              </a:rPr>
              <a:t>договора осуществляется </a:t>
            </a:r>
            <a:r>
              <a:rPr lang="ru-RU" sz="1400" dirty="0">
                <a:solidFill>
                  <a:schemeClr val="tx1"/>
                </a:solidFill>
                <a:latin typeface="+mj-lt"/>
                <a:ea typeface="Calibri" panose="020F0502020204030204" pitchFamily="34" charset="0"/>
              </a:rPr>
              <a:t>в форме электронного документа, работодатель обязан в течение трех рабочих дней со дня издания указанного приказа </a:t>
            </a:r>
            <a:r>
              <a:rPr lang="ru-RU" sz="1400" dirty="0" smtClean="0">
                <a:solidFill>
                  <a:schemeClr val="tx1"/>
                </a:solidFill>
                <a:latin typeface="+mj-lt"/>
                <a:ea typeface="Calibri" panose="020F0502020204030204" pitchFamily="34" charset="0"/>
              </a:rPr>
              <a:t>направить </a:t>
            </a:r>
            <a:r>
              <a:rPr lang="ru-RU" sz="1400" dirty="0">
                <a:solidFill>
                  <a:schemeClr val="tx1"/>
                </a:solidFill>
                <a:latin typeface="+mj-lt"/>
                <a:ea typeface="Calibri" panose="020F0502020204030204" pitchFamily="34" charset="0"/>
              </a:rPr>
              <a:t>дистанционному работнику по почте заказным письмом с уведомлением оформленную надлежащим образом копию указанного </a:t>
            </a:r>
            <a:r>
              <a:rPr lang="ru-RU" sz="1400">
                <a:solidFill>
                  <a:schemeClr val="tx1"/>
                </a:solidFill>
                <a:latin typeface="+mj-lt"/>
                <a:ea typeface="Calibri" panose="020F0502020204030204" pitchFamily="34" charset="0"/>
              </a:rPr>
              <a:t>приказа </a:t>
            </a:r>
            <a:r>
              <a:rPr lang="ru-RU" sz="1400" smtClean="0">
                <a:solidFill>
                  <a:schemeClr val="tx1"/>
                </a:solidFill>
                <a:latin typeface="+mj-lt"/>
                <a:ea typeface="Calibri" panose="020F0502020204030204" pitchFamily="34" charset="0"/>
              </a:rPr>
              <a:t>на </a:t>
            </a:r>
            <a:r>
              <a:rPr lang="ru-RU" sz="1400" dirty="0">
                <a:solidFill>
                  <a:schemeClr val="tx1"/>
                </a:solidFill>
                <a:latin typeface="+mj-lt"/>
                <a:ea typeface="Calibri" panose="020F0502020204030204" pitchFamily="34" charset="0"/>
              </a:rPr>
              <a:t>бумажном носителе.</a:t>
            </a:r>
            <a:endParaRPr lang="ru-RU" sz="1400" dirty="0" smtClean="0">
              <a:solidFill>
                <a:schemeClr val="tx1"/>
              </a:solidFill>
              <a:latin typeface="+mj-lt"/>
              <a:ea typeface="Calibri" panose="020F0502020204030204" pitchFamily="34" charset="0"/>
            </a:endParaRPr>
          </a:p>
        </p:txBody>
      </p:sp>
    </p:spTree>
    <p:extLst>
      <p:ext uri="{BB962C8B-B14F-4D97-AF65-F5344CB8AC3E}">
        <p14:creationId xmlns:p14="http://schemas.microsoft.com/office/powerpoint/2010/main" val="21579939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43757" y="520365"/>
            <a:ext cx="6172200" cy="4104456"/>
          </a:xfrm>
        </p:spPr>
        <p:txBody>
          <a:bodyPr>
            <a:normAutofit fontScale="85000" lnSpcReduction="10000"/>
          </a:bodyPr>
          <a:lstStyle/>
          <a:p>
            <a:pPr marL="0" indent="0">
              <a:lnSpc>
                <a:spcPct val="80000"/>
              </a:lnSpc>
              <a:spcAft>
                <a:spcPts val="450"/>
              </a:spcAft>
              <a:buNone/>
            </a:pPr>
            <a:r>
              <a:rPr lang="ru-RU" sz="1600" b="1" dirty="0">
                <a:solidFill>
                  <a:prstClr val="black"/>
                </a:solidFill>
                <a:latin typeface="+mn-lt"/>
                <a:cs typeface="Times New Roman" panose="02020603050405020304" pitchFamily="18" charset="0"/>
              </a:rPr>
              <a:t>Что </a:t>
            </a:r>
            <a:r>
              <a:rPr lang="ru-RU" sz="1600" b="1" dirty="0" smtClean="0">
                <a:solidFill>
                  <a:prstClr val="black"/>
                </a:solidFill>
                <a:latin typeface="+mn-lt"/>
                <a:cs typeface="Times New Roman" panose="02020603050405020304" pitchFamily="18" charset="0"/>
              </a:rPr>
              <a:t>меняем в трудовом договоре:</a:t>
            </a:r>
            <a:endParaRPr lang="ru-RU" sz="1600" b="1" dirty="0">
              <a:solidFill>
                <a:prstClr val="black"/>
              </a:solidFill>
              <a:latin typeface="+mn-lt"/>
              <a:cs typeface="Times New Roman" panose="02020603050405020304" pitchFamily="18" charset="0"/>
            </a:endParaRPr>
          </a:p>
          <a:p>
            <a:pPr marL="0" indent="0">
              <a:lnSpc>
                <a:spcPct val="120000"/>
              </a:lnSpc>
              <a:spcBef>
                <a:spcPts val="0"/>
              </a:spcBef>
              <a:buNone/>
            </a:pPr>
            <a:r>
              <a:rPr lang="ru-RU" sz="1575" dirty="0">
                <a:solidFill>
                  <a:prstClr val="black"/>
                </a:solidFill>
                <a:latin typeface="+mn-lt"/>
                <a:cs typeface="Times New Roman" panose="02020603050405020304" pitchFamily="18" charset="0"/>
              </a:rPr>
              <a:t>1) Добавляем условие о дистанционной работе (ст. 312.1 ТК РФ):</a:t>
            </a:r>
          </a:p>
          <a:p>
            <a:pPr marL="0" indent="0">
              <a:lnSpc>
                <a:spcPct val="120000"/>
              </a:lnSpc>
              <a:spcBef>
                <a:spcPts val="0"/>
              </a:spcBef>
              <a:buNone/>
            </a:pPr>
            <a:r>
              <a:rPr lang="ru-RU" sz="1575" u="sng" dirty="0">
                <a:solidFill>
                  <a:prstClr val="black"/>
                </a:solidFill>
                <a:latin typeface="+mn-lt"/>
                <a:cs typeface="Times New Roman" panose="02020603050405020304" pitchFamily="18" charset="0"/>
              </a:rPr>
              <a:t>Пример </a:t>
            </a:r>
          </a:p>
          <a:p>
            <a:pPr indent="0" algn="just">
              <a:lnSpc>
                <a:spcPct val="107000"/>
              </a:lnSpc>
              <a:buNone/>
            </a:pPr>
            <a:r>
              <a:rPr lang="ru-RU" sz="1800" i="1" dirty="0">
                <a:solidFill>
                  <a:srgbClr val="000000"/>
                </a:solidFill>
                <a:latin typeface="+mn-lt"/>
                <a:ea typeface="Times New Roman" panose="02020603050405020304" pitchFamily="18" charset="0"/>
                <a:cs typeface="Times New Roman" panose="02020603050405020304" pitchFamily="18" charset="0"/>
              </a:rPr>
              <a:t>«1.4. Настоящий договор является трудовым договором о дистанционной работе, и стороны в период его действия строят свои взаимоотношения в соответствии с его условиями и действующим законодательством Российской Федерации».</a:t>
            </a:r>
            <a:endParaRPr lang="ru-RU" sz="1800" dirty="0">
              <a:latin typeface="+mn-lt"/>
              <a:ea typeface="Calibri" panose="020F0502020204030204" pitchFamily="34" charset="0"/>
              <a:cs typeface="Times New Roman" panose="02020603050405020304" pitchFamily="18" charset="0"/>
            </a:endParaRPr>
          </a:p>
          <a:p>
            <a:pPr marL="0" indent="0">
              <a:lnSpc>
                <a:spcPct val="120000"/>
              </a:lnSpc>
              <a:spcBef>
                <a:spcPts val="0"/>
              </a:spcBef>
              <a:buNone/>
            </a:pPr>
            <a:endParaRPr lang="ru-RU" sz="1425" dirty="0">
              <a:solidFill>
                <a:prstClr val="black"/>
              </a:solidFill>
              <a:latin typeface="+mn-lt"/>
              <a:cs typeface="Times New Roman" panose="02020603050405020304" pitchFamily="18" charset="0"/>
            </a:endParaRPr>
          </a:p>
          <a:p>
            <a:pPr marL="0" indent="0" algn="just">
              <a:lnSpc>
                <a:spcPct val="120000"/>
              </a:lnSpc>
              <a:spcBef>
                <a:spcPts val="0"/>
              </a:spcBef>
              <a:buNone/>
            </a:pPr>
            <a:r>
              <a:rPr lang="ru-RU" sz="1575" dirty="0">
                <a:solidFill>
                  <a:prstClr val="black"/>
                </a:solidFill>
                <a:latin typeface="+mn-lt"/>
                <a:cs typeface="Times New Roman" panose="02020603050405020304" pitchFamily="18" charset="0"/>
              </a:rPr>
              <a:t>2) Изменяем условие о месте работы: (ст. 57 ТК РФ),  Письмо Минфина РФ от 01.08. 2013 г. № 03-03-06/1/30978: «местом  работы  дистанционного работника является место его нахождения»</a:t>
            </a:r>
          </a:p>
          <a:p>
            <a:pPr marL="0" indent="0" algn="just">
              <a:lnSpc>
                <a:spcPct val="120000"/>
              </a:lnSpc>
              <a:spcBef>
                <a:spcPts val="0"/>
              </a:spcBef>
              <a:buNone/>
            </a:pPr>
            <a:r>
              <a:rPr lang="ru-RU" sz="1575" u="sng" dirty="0">
                <a:solidFill>
                  <a:prstClr val="black"/>
                </a:solidFill>
                <a:latin typeface="+mn-lt"/>
                <a:cs typeface="Times New Roman" panose="02020603050405020304" pitchFamily="18" charset="0"/>
              </a:rPr>
              <a:t>Пример  </a:t>
            </a:r>
          </a:p>
          <a:p>
            <a:pPr indent="0">
              <a:lnSpc>
                <a:spcPct val="107000"/>
              </a:lnSpc>
              <a:buNone/>
            </a:pPr>
            <a:r>
              <a:rPr lang="ru-RU" sz="1575" dirty="0">
                <a:latin typeface="+mn-lt"/>
                <a:ea typeface="Times New Roman"/>
                <a:cs typeface="Times New Roman" panose="02020603050405020304" pitchFamily="18" charset="0"/>
              </a:rPr>
              <a:t>«</a:t>
            </a:r>
            <a:r>
              <a:rPr lang="ru-RU" sz="1800" i="1" dirty="0">
                <a:solidFill>
                  <a:srgbClr val="000000"/>
                </a:solidFill>
                <a:latin typeface="+mn-lt"/>
                <a:ea typeface="Times New Roman" panose="02020603050405020304" pitchFamily="18" charset="0"/>
                <a:cs typeface="Times New Roman" panose="02020603050405020304" pitchFamily="18" charset="0"/>
              </a:rPr>
              <a:t>Работник выполняет определенную настоящий трудовым договором трудовую функцию вне места нахождения Работодателя.</a:t>
            </a:r>
            <a:r>
              <a:rPr lang="ru-RU" sz="1800" dirty="0">
                <a:latin typeface="+mn-lt"/>
                <a:ea typeface="Times New Roman" panose="02020603050405020304" pitchFamily="18" charset="0"/>
                <a:cs typeface="Times New Roman" panose="02020603050405020304" pitchFamily="18" charset="0"/>
              </a:rPr>
              <a:t> </a:t>
            </a:r>
            <a:r>
              <a:rPr lang="ru-RU" sz="1800" i="1" dirty="0">
                <a:solidFill>
                  <a:srgbClr val="000000"/>
                </a:solidFill>
                <a:latin typeface="+mn-lt"/>
                <a:ea typeface="Times New Roman" panose="02020603050405020304" pitchFamily="18" charset="0"/>
              </a:rPr>
              <a:t>Место работы</a:t>
            </a:r>
            <a:r>
              <a:rPr lang="ru-RU" sz="1800" i="1" dirty="0" smtClean="0">
                <a:solidFill>
                  <a:srgbClr val="000000"/>
                </a:solidFill>
                <a:latin typeface="+mn-lt"/>
                <a:ea typeface="Times New Roman" panose="02020603050405020304" pitchFamily="18" charset="0"/>
              </a:rPr>
              <a:t>: г</a:t>
            </a:r>
            <a:r>
              <a:rPr lang="ru-RU" sz="1800" i="1" dirty="0">
                <a:solidFill>
                  <a:srgbClr val="000000"/>
                </a:solidFill>
                <a:latin typeface="+mn-lt"/>
                <a:ea typeface="Times New Roman" panose="02020603050405020304" pitchFamily="18" charset="0"/>
              </a:rPr>
              <a:t>. Екатеринбург</a:t>
            </a:r>
            <a:r>
              <a:rPr lang="ru-RU" sz="1575" dirty="0">
                <a:solidFill>
                  <a:prstClr val="black"/>
                </a:solidFill>
                <a:latin typeface="+mn-lt"/>
                <a:cs typeface="Times New Roman" panose="02020603050405020304" pitchFamily="18" charset="0"/>
              </a:rPr>
              <a:t/>
            </a:r>
            <a:br>
              <a:rPr lang="ru-RU" sz="1575" dirty="0">
                <a:solidFill>
                  <a:prstClr val="black"/>
                </a:solidFill>
                <a:latin typeface="+mn-lt"/>
                <a:cs typeface="Times New Roman" panose="02020603050405020304" pitchFamily="18" charset="0"/>
              </a:rPr>
            </a:br>
            <a:endParaRPr lang="ru-RU" sz="1575" dirty="0">
              <a:solidFill>
                <a:prstClr val="black"/>
              </a:solidFill>
              <a:latin typeface="+mn-lt"/>
              <a:cs typeface="Times New Roman" panose="02020603050405020304" pitchFamily="18" charset="0"/>
            </a:endParaRPr>
          </a:p>
        </p:txBody>
      </p:sp>
    </p:spTree>
    <p:extLst>
      <p:ext uri="{BB962C8B-B14F-4D97-AF65-F5344CB8AC3E}">
        <p14:creationId xmlns:p14="http://schemas.microsoft.com/office/powerpoint/2010/main" val="39959325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93658" y="681540"/>
            <a:ext cx="6172200" cy="4212468"/>
          </a:xfrm>
        </p:spPr>
        <p:txBody>
          <a:bodyPr>
            <a:normAutofit fontScale="92500"/>
          </a:bodyPr>
          <a:lstStyle/>
          <a:p>
            <a:pPr marL="0" indent="0" algn="just">
              <a:spcBef>
                <a:spcPts val="0"/>
              </a:spcBef>
              <a:buNone/>
            </a:pPr>
            <a:r>
              <a:rPr lang="ru-RU" sz="1350" dirty="0">
                <a:solidFill>
                  <a:prstClr val="black"/>
                </a:solidFill>
                <a:latin typeface="+mn-lt"/>
                <a:cs typeface="Times New Roman" panose="02020603050405020304" pitchFamily="18" charset="0"/>
              </a:rPr>
              <a:t>3) Изменяем условие о рабочем времени (ст. </a:t>
            </a:r>
            <a:r>
              <a:rPr lang="ru-RU" sz="1350" dirty="0" smtClean="0">
                <a:solidFill>
                  <a:prstClr val="black"/>
                </a:solidFill>
                <a:latin typeface="+mn-lt"/>
                <a:cs typeface="Times New Roman" panose="02020603050405020304" pitchFamily="18" charset="0"/>
              </a:rPr>
              <a:t>312.4 </a:t>
            </a:r>
            <a:r>
              <a:rPr lang="ru-RU" sz="1350" dirty="0">
                <a:solidFill>
                  <a:prstClr val="black"/>
                </a:solidFill>
                <a:latin typeface="+mn-lt"/>
                <a:cs typeface="Times New Roman" panose="02020603050405020304" pitchFamily="18" charset="0"/>
              </a:rPr>
              <a:t>ТК РФ)</a:t>
            </a:r>
          </a:p>
          <a:p>
            <a:pPr marL="0" indent="0" algn="just">
              <a:spcBef>
                <a:spcPts val="0"/>
              </a:spcBef>
              <a:buNone/>
            </a:pPr>
            <a:r>
              <a:rPr lang="ru-RU" sz="1350" u="sng" dirty="0">
                <a:solidFill>
                  <a:prstClr val="black"/>
                </a:solidFill>
                <a:latin typeface="+mn-lt"/>
                <a:cs typeface="Times New Roman" panose="02020603050405020304" pitchFamily="18" charset="0"/>
              </a:rPr>
              <a:t>Пример</a:t>
            </a:r>
          </a:p>
          <a:p>
            <a:pPr marL="0" indent="0" algn="just">
              <a:spcBef>
                <a:spcPts val="0"/>
              </a:spcBef>
              <a:buNone/>
            </a:pPr>
            <a:r>
              <a:rPr lang="ru-RU" sz="1350" dirty="0">
                <a:solidFill>
                  <a:prstClr val="black"/>
                </a:solidFill>
                <a:latin typeface="+mn-lt"/>
                <a:cs typeface="Times New Roman" panose="02020603050405020304" pitchFamily="18" charset="0"/>
              </a:rPr>
              <a:t>«</a:t>
            </a:r>
            <a:r>
              <a:rPr lang="ru-RU" sz="1350" i="1" dirty="0">
                <a:solidFill>
                  <a:prstClr val="black"/>
                </a:solidFill>
                <a:latin typeface="+mn-lt"/>
                <a:cs typeface="Times New Roman" panose="02020603050405020304" pitchFamily="18" charset="0"/>
              </a:rPr>
              <a:t>Работнику устанавливается нормальная продолжительность рабочего времени - 40 часов в неделю. Работнику устанавливается следующий режим рабочего времени: пятидневная рабочая неделя с двумя выходными днями (суббота и воскресенье). Работник самостоятельно устанавливает и регулирует режим своего труда и отдыха с понедельника по пятницу в рамках 40-часовой рабочей недели, кроме времени с  </a:t>
            </a:r>
            <a:r>
              <a:rPr lang="ru-RU" sz="1350" i="1" dirty="0" smtClean="0">
                <a:solidFill>
                  <a:prstClr val="black"/>
                </a:solidFill>
                <a:latin typeface="+mn-lt"/>
                <a:cs typeface="Times New Roman" panose="02020603050405020304" pitchFamily="18" charset="0"/>
              </a:rPr>
              <a:t>22:00 </a:t>
            </a:r>
            <a:r>
              <a:rPr lang="ru-RU" sz="1350" i="1" dirty="0">
                <a:solidFill>
                  <a:prstClr val="black"/>
                </a:solidFill>
                <a:latin typeface="+mn-lt"/>
                <a:cs typeface="Times New Roman" panose="02020603050405020304" pitchFamily="18" charset="0"/>
              </a:rPr>
              <a:t>до </a:t>
            </a:r>
            <a:r>
              <a:rPr lang="ru-RU" sz="1350" i="1" dirty="0" smtClean="0">
                <a:solidFill>
                  <a:prstClr val="black"/>
                </a:solidFill>
                <a:latin typeface="+mn-lt"/>
                <a:cs typeface="Times New Roman" panose="02020603050405020304" pitchFamily="18" charset="0"/>
              </a:rPr>
              <a:t>06:00</a:t>
            </a:r>
            <a:r>
              <a:rPr lang="ru-RU" sz="1350" dirty="0" smtClean="0">
                <a:solidFill>
                  <a:prstClr val="black"/>
                </a:solidFill>
                <a:latin typeface="+mn-lt"/>
                <a:cs typeface="Times New Roman" panose="02020603050405020304" pitchFamily="18" charset="0"/>
              </a:rPr>
              <a:t>»</a:t>
            </a:r>
            <a:r>
              <a:rPr lang="ru-RU" sz="1350" dirty="0" smtClean="0">
                <a:latin typeface="+mn-lt"/>
                <a:ea typeface="Times New Roman"/>
                <a:cs typeface="Times New Roman" panose="02020603050405020304" pitchFamily="18" charset="0"/>
              </a:rPr>
              <a:t>. </a:t>
            </a:r>
            <a:endParaRPr lang="ru-RU" sz="1350" dirty="0">
              <a:latin typeface="+mn-lt"/>
              <a:ea typeface="Times New Roman"/>
              <a:cs typeface="Times New Roman" panose="02020603050405020304" pitchFamily="18" charset="0"/>
            </a:endParaRPr>
          </a:p>
          <a:p>
            <a:pPr marL="0" indent="0" algn="just">
              <a:spcBef>
                <a:spcPts val="0"/>
              </a:spcBef>
              <a:buNone/>
            </a:pPr>
            <a:endParaRPr lang="ru-RU" sz="1350" dirty="0">
              <a:latin typeface="+mn-lt"/>
              <a:ea typeface="Calibri"/>
              <a:cs typeface="Times New Roman" panose="02020603050405020304" pitchFamily="18" charset="0"/>
            </a:endParaRPr>
          </a:p>
          <a:p>
            <a:pPr marL="0" indent="0" algn="just">
              <a:spcBef>
                <a:spcPts val="0"/>
              </a:spcBef>
              <a:buNone/>
            </a:pPr>
            <a:r>
              <a:rPr lang="ru-RU" sz="1350" dirty="0">
                <a:latin typeface="+mn-lt"/>
                <a:ea typeface="Calibri"/>
                <a:cs typeface="Times New Roman" panose="02020603050405020304" pitchFamily="18" charset="0"/>
              </a:rPr>
              <a:t>4) </a:t>
            </a:r>
            <a:r>
              <a:rPr lang="ru-RU" sz="1350" dirty="0">
                <a:solidFill>
                  <a:prstClr val="black"/>
                </a:solidFill>
                <a:latin typeface="+mn-lt"/>
                <a:cs typeface="Times New Roman" panose="02020603050405020304" pitchFamily="18" charset="0"/>
              </a:rPr>
              <a:t>Ограничиваем действие ПВТР </a:t>
            </a:r>
            <a:endParaRPr lang="ru-RU" sz="1350" dirty="0" smtClean="0">
              <a:solidFill>
                <a:prstClr val="black"/>
              </a:solidFill>
              <a:latin typeface="+mn-lt"/>
              <a:cs typeface="Times New Roman" panose="02020603050405020304" pitchFamily="18" charset="0"/>
            </a:endParaRPr>
          </a:p>
          <a:p>
            <a:pPr marL="0" indent="0" algn="just">
              <a:spcBef>
                <a:spcPts val="0"/>
              </a:spcBef>
              <a:buNone/>
            </a:pPr>
            <a:r>
              <a:rPr lang="ru-RU" sz="1350" u="sng" dirty="0" smtClean="0">
                <a:latin typeface="+mn-lt"/>
                <a:ea typeface="Times New Roman"/>
                <a:cs typeface="Times New Roman" panose="02020603050405020304" pitchFamily="18" charset="0"/>
              </a:rPr>
              <a:t>Пример</a:t>
            </a:r>
            <a:endParaRPr lang="ru-RU" sz="1350" u="sng" dirty="0">
              <a:latin typeface="+mn-lt"/>
              <a:ea typeface="Times New Roman"/>
              <a:cs typeface="Times New Roman" panose="02020603050405020304" pitchFamily="18" charset="0"/>
            </a:endParaRPr>
          </a:p>
          <a:p>
            <a:pPr marL="0" indent="0" algn="just">
              <a:spcBef>
                <a:spcPts val="0"/>
              </a:spcBef>
              <a:buNone/>
              <a:tabLst>
                <a:tab pos="342900" algn="l"/>
                <a:tab pos="514350" algn="l"/>
              </a:tabLst>
            </a:pPr>
            <a:r>
              <a:rPr lang="ru-RU" sz="1350" dirty="0">
                <a:latin typeface="+mn-lt"/>
                <a:ea typeface="Times New Roman"/>
                <a:cs typeface="Times New Roman" panose="02020603050405020304" pitchFamily="18" charset="0"/>
              </a:rPr>
              <a:t>«</a:t>
            </a:r>
            <a:r>
              <a:rPr lang="ru-RU" sz="1350" i="1" dirty="0">
                <a:latin typeface="+mn-lt"/>
                <a:ea typeface="Times New Roman"/>
                <a:cs typeface="Times New Roman" panose="02020603050405020304" pitchFamily="18" charset="0"/>
              </a:rPr>
              <a:t>Правила внутреннего трудового распорядка распространяются на работника в части, не противоречащей сути заключенного с ним трудового договора</a:t>
            </a:r>
            <a:r>
              <a:rPr lang="ru-RU" sz="1350" dirty="0">
                <a:latin typeface="+mn-lt"/>
                <a:ea typeface="Times New Roman"/>
                <a:cs typeface="Times New Roman" panose="02020603050405020304" pitchFamily="18" charset="0"/>
              </a:rPr>
              <a:t>».</a:t>
            </a:r>
          </a:p>
          <a:p>
            <a:pPr marL="0" indent="0" algn="just">
              <a:spcBef>
                <a:spcPts val="0"/>
              </a:spcBef>
              <a:buNone/>
              <a:tabLst>
                <a:tab pos="342900" algn="l"/>
                <a:tab pos="514350" algn="l"/>
              </a:tabLst>
            </a:pPr>
            <a:endParaRPr lang="ru-RU" sz="1350" dirty="0">
              <a:latin typeface="+mn-lt"/>
              <a:ea typeface="Times New Roman"/>
              <a:cs typeface="Times New Roman" panose="02020603050405020304" pitchFamily="18" charset="0"/>
            </a:endParaRPr>
          </a:p>
          <a:p>
            <a:pPr marL="0" indent="0" algn="just">
              <a:spcBef>
                <a:spcPts val="0"/>
              </a:spcBef>
              <a:buNone/>
            </a:pPr>
            <a:r>
              <a:rPr lang="ru-RU" sz="1350" dirty="0">
                <a:latin typeface="+mn-lt"/>
                <a:ea typeface="Times New Roman"/>
                <a:cs typeface="Times New Roman" panose="02020603050405020304" pitchFamily="18" charset="0"/>
              </a:rPr>
              <a:t>5) </a:t>
            </a:r>
            <a:r>
              <a:rPr lang="ru-RU" sz="1350" dirty="0">
                <a:solidFill>
                  <a:prstClr val="black"/>
                </a:solidFill>
                <a:latin typeface="+mn-lt"/>
                <a:cs typeface="Times New Roman" panose="02020603050405020304" pitchFamily="18" charset="0"/>
              </a:rPr>
              <a:t>Закрепляем ограничение обязанностей работодателя по охране труда (ст. </a:t>
            </a:r>
            <a:r>
              <a:rPr lang="ru-RU" sz="1350" dirty="0" smtClean="0">
                <a:solidFill>
                  <a:prstClr val="black"/>
                </a:solidFill>
                <a:latin typeface="+mn-lt"/>
                <a:cs typeface="Times New Roman" panose="02020603050405020304" pitchFamily="18" charset="0"/>
              </a:rPr>
              <a:t>312.7 </a:t>
            </a:r>
            <a:r>
              <a:rPr lang="ru-RU" sz="1350" dirty="0">
                <a:solidFill>
                  <a:prstClr val="black"/>
                </a:solidFill>
                <a:latin typeface="+mn-lt"/>
                <a:cs typeface="Times New Roman" panose="02020603050405020304" pitchFamily="18" charset="0"/>
              </a:rPr>
              <a:t>ТК РФ)</a:t>
            </a:r>
          </a:p>
          <a:p>
            <a:pPr marL="0" indent="0" algn="just">
              <a:spcBef>
                <a:spcPts val="0"/>
              </a:spcBef>
              <a:buNone/>
            </a:pPr>
            <a:r>
              <a:rPr lang="ru-RU" sz="1350" u="sng" dirty="0">
                <a:solidFill>
                  <a:prstClr val="black"/>
                </a:solidFill>
                <a:latin typeface="+mn-lt"/>
                <a:cs typeface="Times New Roman" panose="02020603050405020304" pitchFamily="18" charset="0"/>
              </a:rPr>
              <a:t>Пример</a:t>
            </a:r>
          </a:p>
          <a:p>
            <a:pPr marL="0" indent="0" algn="just">
              <a:spcBef>
                <a:spcPts val="0"/>
              </a:spcBef>
              <a:buNone/>
              <a:tabLst>
                <a:tab pos="342900" algn="l"/>
                <a:tab pos="514350" algn="l"/>
              </a:tabLst>
            </a:pPr>
            <a:r>
              <a:rPr lang="ru-RU" sz="1350" dirty="0">
                <a:solidFill>
                  <a:srgbClr val="000000"/>
                </a:solidFill>
                <a:latin typeface="+mn-lt"/>
                <a:ea typeface="Times New Roman"/>
                <a:cs typeface="Times New Roman" panose="02020603050405020304" pitchFamily="18" charset="0"/>
              </a:rPr>
              <a:t>«</a:t>
            </a:r>
            <a:r>
              <a:rPr lang="ru-RU" sz="1350" i="1" dirty="0">
                <a:solidFill>
                  <a:srgbClr val="000000"/>
                </a:solidFill>
                <a:latin typeface="+mn-lt"/>
                <a:ea typeface="Times New Roman"/>
                <a:cs typeface="Times New Roman" panose="02020603050405020304" pitchFamily="18" charset="0"/>
              </a:rPr>
              <a:t>Работодатель обеспечивает безопасные  условия  и охрану труда Работника  в  объеме,  предусмотренном  </a:t>
            </a:r>
            <a:r>
              <a:rPr lang="ru-RU" sz="1350" i="1" dirty="0" err="1">
                <a:solidFill>
                  <a:srgbClr val="000000"/>
                </a:solidFill>
                <a:latin typeface="+mn-lt"/>
                <a:ea typeface="Times New Roman"/>
                <a:cs typeface="Times New Roman" panose="02020603050405020304" pitchFamily="18" charset="0"/>
              </a:rPr>
              <a:t>абз</a:t>
            </a:r>
            <a:r>
              <a:rPr lang="ru-RU" sz="1350" i="1" dirty="0">
                <a:solidFill>
                  <a:srgbClr val="000000"/>
                </a:solidFill>
                <a:latin typeface="+mn-lt"/>
                <a:ea typeface="Times New Roman"/>
                <a:cs typeface="Times New Roman" panose="02020603050405020304" pitchFamily="18" charset="0"/>
              </a:rPr>
              <a:t>.  17,  20  и  21 ч. 2 ст. 212 ТК РФ</a:t>
            </a:r>
            <a:r>
              <a:rPr lang="ru-RU" sz="1350" dirty="0">
                <a:solidFill>
                  <a:srgbClr val="000000"/>
                </a:solidFill>
                <a:latin typeface="+mn-lt"/>
                <a:ea typeface="Times New Roman"/>
                <a:cs typeface="Times New Roman" panose="02020603050405020304" pitchFamily="18" charset="0"/>
              </a:rPr>
              <a:t>»</a:t>
            </a:r>
          </a:p>
          <a:p>
            <a:pPr marL="0" indent="0" algn="just">
              <a:spcBef>
                <a:spcPts val="0"/>
              </a:spcBef>
              <a:buNone/>
            </a:pPr>
            <a:r>
              <a:rPr lang="ru-RU" sz="1350" dirty="0">
                <a:latin typeface="+mn-lt"/>
                <a:ea typeface="Calibri"/>
                <a:cs typeface="Times New Roman" panose="02020603050405020304" pitchFamily="18" charset="0"/>
              </a:rPr>
              <a:t>«</a:t>
            </a:r>
            <a:r>
              <a:rPr lang="ru-RU" sz="1350" i="1" dirty="0">
                <a:latin typeface="+mn-lt"/>
                <a:ea typeface="Calibri"/>
                <a:cs typeface="Times New Roman" panose="02020603050405020304" pitchFamily="18" charset="0"/>
              </a:rPr>
              <a:t>Условия труда на рабочем месте не определяются в соответствии со ст. 3 Федеральный закон от 28.12.2013 N </a:t>
            </a:r>
            <a:r>
              <a:rPr lang="ru-RU" sz="1350" i="1" dirty="0" smtClean="0">
                <a:latin typeface="+mn-lt"/>
                <a:ea typeface="Calibri"/>
                <a:cs typeface="Times New Roman" panose="02020603050405020304" pitchFamily="18" charset="0"/>
              </a:rPr>
              <a:t>426-ФЗ «О </a:t>
            </a:r>
            <a:r>
              <a:rPr lang="ru-RU" sz="1350" i="1" dirty="0">
                <a:latin typeface="+mn-lt"/>
                <a:ea typeface="Calibri"/>
                <a:cs typeface="Times New Roman" panose="02020603050405020304" pitchFamily="18" charset="0"/>
              </a:rPr>
              <a:t>специальной оценке условий труда</a:t>
            </a:r>
            <a:r>
              <a:rPr lang="ru-RU" sz="1350" dirty="0">
                <a:latin typeface="+mn-lt"/>
                <a:ea typeface="Calibri"/>
                <a:cs typeface="Times New Roman" panose="02020603050405020304" pitchFamily="18" charset="0"/>
              </a:rPr>
              <a:t>»</a:t>
            </a:r>
          </a:p>
          <a:p>
            <a:pPr marL="0" indent="0" algn="just">
              <a:spcBef>
                <a:spcPts val="0"/>
              </a:spcBef>
              <a:buNone/>
              <a:tabLst>
                <a:tab pos="342900" algn="l"/>
                <a:tab pos="514350" algn="l"/>
              </a:tabLst>
            </a:pPr>
            <a:endParaRPr lang="ru-RU" sz="1350" dirty="0">
              <a:latin typeface="+mn-lt"/>
              <a:ea typeface="Times New Roman"/>
              <a:cs typeface="Times New Roman"/>
            </a:endParaRPr>
          </a:p>
          <a:p>
            <a:pPr marL="0" indent="0">
              <a:spcBef>
                <a:spcPts val="0"/>
              </a:spcBef>
              <a:spcAft>
                <a:spcPts val="600"/>
              </a:spcAft>
              <a:buNone/>
            </a:pPr>
            <a:endParaRPr lang="ru-RU" sz="1500" dirty="0">
              <a:ea typeface="Calibri"/>
              <a:cs typeface="Times New Roman"/>
            </a:endParaRPr>
          </a:p>
          <a:p>
            <a:pPr marL="0" indent="0">
              <a:spcBef>
                <a:spcPts val="0"/>
              </a:spcBef>
              <a:buNone/>
            </a:pPr>
            <a:endParaRPr lang="ru-RU" sz="1200" dirty="0">
              <a:latin typeface="Times New Roman" panose="02020603050405020304" pitchFamily="18" charset="0"/>
              <a:cs typeface="Times New Roman" panose="02020603050405020304" pitchFamily="18" charset="0"/>
            </a:endParaRPr>
          </a:p>
        </p:txBody>
      </p:sp>
      <p:sp>
        <p:nvSpPr>
          <p:cNvPr id="4" name="Заголовок 1"/>
          <p:cNvSpPr>
            <a:spLocks noGrp="1"/>
          </p:cNvSpPr>
          <p:nvPr>
            <p:ph type="title"/>
          </p:nvPr>
        </p:nvSpPr>
        <p:spPr>
          <a:xfrm>
            <a:off x="1547664" y="87474"/>
            <a:ext cx="6172200" cy="583574"/>
          </a:xfrm>
        </p:spPr>
        <p:txBody>
          <a:bodyPr>
            <a:normAutofit/>
          </a:bodyPr>
          <a:lstStyle/>
          <a:p>
            <a:r>
              <a:rPr lang="ru-RU" sz="1800" dirty="0"/>
              <a:t>                                                     </a:t>
            </a:r>
            <a:r>
              <a:rPr lang="ru-RU" sz="2700" b="1" dirty="0">
                <a:solidFill>
                  <a:prstClr val="black"/>
                </a:solidFill>
                <a:latin typeface="Times New Roman" panose="02020603050405020304" pitchFamily="18" charset="0"/>
                <a:ea typeface="Calibri"/>
                <a:cs typeface="Times New Roman" panose="02020603050405020304" pitchFamily="18" charset="0"/>
              </a:rPr>
              <a:t>                         </a:t>
            </a:r>
            <a:endParaRPr lang="ru-RU" sz="1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19989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93658" y="789552"/>
            <a:ext cx="6172200" cy="4266474"/>
          </a:xfrm>
        </p:spPr>
        <p:txBody>
          <a:bodyPr>
            <a:normAutofit/>
          </a:bodyPr>
          <a:lstStyle/>
          <a:p>
            <a:pPr marL="0" indent="0" algn="just">
              <a:lnSpc>
                <a:spcPct val="80000"/>
              </a:lnSpc>
              <a:spcAft>
                <a:spcPts val="450"/>
              </a:spcAft>
              <a:buNone/>
            </a:pPr>
            <a:r>
              <a:rPr lang="ru-RU" sz="1425" dirty="0">
                <a:solidFill>
                  <a:prstClr val="black"/>
                </a:solidFill>
                <a:latin typeface="+mn-lt"/>
                <a:cs typeface="Times New Roman" panose="02020603050405020304" pitchFamily="18" charset="0"/>
              </a:rPr>
              <a:t>6) Закрепляем особенности документооборота (ст. </a:t>
            </a:r>
            <a:r>
              <a:rPr lang="ru-RU" sz="1425" dirty="0" smtClean="0">
                <a:solidFill>
                  <a:prstClr val="black"/>
                </a:solidFill>
                <a:latin typeface="+mn-lt"/>
                <a:cs typeface="Times New Roman" panose="02020603050405020304" pitchFamily="18" charset="0"/>
              </a:rPr>
              <a:t>312.3 </a:t>
            </a:r>
            <a:r>
              <a:rPr lang="ru-RU" sz="1425" dirty="0">
                <a:solidFill>
                  <a:prstClr val="black"/>
                </a:solidFill>
                <a:latin typeface="+mn-lt"/>
                <a:cs typeface="Times New Roman" panose="02020603050405020304" pitchFamily="18" charset="0"/>
              </a:rPr>
              <a:t>ТК РФ)</a:t>
            </a:r>
          </a:p>
          <a:p>
            <a:pPr marL="0" indent="0" algn="just">
              <a:spcBef>
                <a:spcPts val="0"/>
              </a:spcBef>
              <a:spcAft>
                <a:spcPts val="450"/>
              </a:spcAft>
              <a:buNone/>
            </a:pPr>
            <a:r>
              <a:rPr lang="ru-RU" sz="1425" u="sng" dirty="0">
                <a:latin typeface="+mn-lt"/>
                <a:ea typeface="Times New Roman"/>
                <a:cs typeface="Times New Roman" panose="02020603050405020304" pitchFamily="18" charset="0"/>
              </a:rPr>
              <a:t>Пример</a:t>
            </a:r>
          </a:p>
          <a:p>
            <a:pPr marL="0" indent="0" algn="just">
              <a:spcBef>
                <a:spcPts val="0"/>
              </a:spcBef>
              <a:spcAft>
                <a:spcPts val="450"/>
              </a:spcAft>
              <a:buNone/>
            </a:pPr>
            <a:r>
              <a:rPr lang="ru-RU" sz="1425" dirty="0">
                <a:latin typeface="+mn-lt"/>
                <a:ea typeface="Times New Roman"/>
                <a:cs typeface="Times New Roman" panose="02020603050405020304" pitchFamily="18" charset="0"/>
              </a:rPr>
              <a:t>«</a:t>
            </a:r>
            <a:r>
              <a:rPr lang="ru-RU" sz="1425" i="1" dirty="0">
                <a:latin typeface="+mn-lt"/>
                <a:ea typeface="Times New Roman"/>
                <a:cs typeface="Times New Roman" panose="02020603050405020304" pitchFamily="18" charset="0"/>
              </a:rPr>
              <a:t>Работник исполняет свои трудовые функции, а также взаимодействует с Работодателем по вопросам, связанным с их исполнением, посредством информационно-телекоммуникационных сетей общего пользования, в том числе сети «Интернет». Взаимодействие между Работником и Работодателем осуществляется путем обмена электронными документами с использованием усиленной квалифицированной электронной подписи посредством сети Интернет</a:t>
            </a:r>
            <a:r>
              <a:rPr lang="ru-RU" sz="1425" dirty="0">
                <a:latin typeface="+mn-lt"/>
                <a:ea typeface="Times New Roman"/>
                <a:cs typeface="Times New Roman" panose="02020603050405020304" pitchFamily="18" charset="0"/>
              </a:rPr>
              <a:t>».  </a:t>
            </a:r>
          </a:p>
          <a:p>
            <a:pPr marL="0" indent="0" algn="just">
              <a:spcBef>
                <a:spcPts val="0"/>
              </a:spcBef>
              <a:spcAft>
                <a:spcPts val="450"/>
              </a:spcAft>
              <a:buNone/>
            </a:pPr>
            <a:r>
              <a:rPr lang="ru-RU" sz="1425" dirty="0" smtClean="0">
                <a:solidFill>
                  <a:prstClr val="black"/>
                </a:solidFill>
                <a:latin typeface="+mn-lt"/>
                <a:cs typeface="Times New Roman" panose="02020603050405020304" pitchFamily="18" charset="0"/>
              </a:rPr>
              <a:t>7</a:t>
            </a:r>
            <a:r>
              <a:rPr lang="ru-RU" sz="1425" dirty="0">
                <a:solidFill>
                  <a:prstClr val="black"/>
                </a:solidFill>
                <a:latin typeface="+mn-lt"/>
                <a:cs typeface="Times New Roman" panose="02020603050405020304" pitchFamily="18" charset="0"/>
              </a:rPr>
              <a:t>) </a:t>
            </a:r>
            <a:r>
              <a:rPr lang="ru-RU" sz="1425" dirty="0" smtClean="0">
                <a:solidFill>
                  <a:prstClr val="black"/>
                </a:solidFill>
                <a:latin typeface="+mn-lt"/>
                <a:cs typeface="Times New Roman" panose="02020603050405020304" pitchFamily="18" charset="0"/>
              </a:rPr>
              <a:t>Закрепляем выплату компенсации (ст.312.6  ТК РФ)</a:t>
            </a:r>
          </a:p>
          <a:p>
            <a:pPr marL="0" indent="0" algn="just">
              <a:spcBef>
                <a:spcPts val="0"/>
              </a:spcBef>
              <a:spcAft>
                <a:spcPts val="450"/>
              </a:spcAft>
              <a:buNone/>
            </a:pPr>
            <a:r>
              <a:rPr lang="ru-RU" sz="1425" dirty="0" smtClean="0">
                <a:solidFill>
                  <a:prstClr val="black"/>
                </a:solidFill>
                <a:latin typeface="+mn-lt"/>
                <a:cs typeface="Times New Roman" panose="02020603050405020304" pitchFamily="18" charset="0"/>
              </a:rPr>
              <a:t>«</a:t>
            </a:r>
            <a:r>
              <a:rPr lang="ru-RU" sz="1425" i="1" dirty="0" smtClean="0">
                <a:solidFill>
                  <a:prstClr val="black"/>
                </a:solidFill>
                <a:latin typeface="+mn-lt"/>
                <a:cs typeface="Times New Roman" panose="02020603050405020304" pitchFamily="18" charset="0"/>
              </a:rPr>
              <a:t>Работнику </a:t>
            </a:r>
            <a:r>
              <a:rPr lang="ru-RU" sz="1425" i="1" dirty="0">
                <a:solidFill>
                  <a:prstClr val="black"/>
                </a:solidFill>
                <a:latin typeface="+mn-lt"/>
                <a:cs typeface="Times New Roman" panose="02020603050405020304" pitchFamily="18" charset="0"/>
              </a:rPr>
              <a:t>ежемесячно выплачивается компенсация за использование принадлежащих ему оборудования, программно-технических средств, средств защиты информации и иных средств в размере </a:t>
            </a:r>
            <a:r>
              <a:rPr lang="ru-RU" sz="1425" i="1" dirty="0" smtClean="0">
                <a:solidFill>
                  <a:prstClr val="black"/>
                </a:solidFill>
                <a:latin typeface="+mn-lt"/>
                <a:cs typeface="Times New Roman" panose="02020603050405020304" pitchFamily="18" charset="0"/>
              </a:rPr>
              <a:t>_____ руб., </a:t>
            </a:r>
            <a:r>
              <a:rPr lang="ru-RU" sz="1425" i="1" dirty="0">
                <a:solidFill>
                  <a:prstClr val="black"/>
                </a:solidFill>
                <a:latin typeface="+mn-lt"/>
                <a:cs typeface="Times New Roman" panose="02020603050405020304" pitchFamily="18" charset="0"/>
              </a:rPr>
              <a:t>а также возмещаются расходы, связанные с их использованием, в размере </a:t>
            </a:r>
            <a:r>
              <a:rPr lang="ru-RU" sz="1425" i="1" dirty="0" smtClean="0">
                <a:solidFill>
                  <a:prstClr val="black"/>
                </a:solidFill>
                <a:latin typeface="+mn-lt"/>
                <a:cs typeface="Times New Roman" panose="02020603050405020304" pitchFamily="18" charset="0"/>
              </a:rPr>
              <a:t>___ руб</a:t>
            </a:r>
            <a:r>
              <a:rPr lang="ru-RU" sz="1425" i="1" dirty="0">
                <a:solidFill>
                  <a:prstClr val="black"/>
                </a:solidFill>
                <a:latin typeface="+mn-lt"/>
                <a:cs typeface="Times New Roman" panose="02020603050405020304" pitchFamily="18" charset="0"/>
              </a:rPr>
              <a:t>. </a:t>
            </a:r>
            <a:r>
              <a:rPr lang="ru-RU" sz="1425" i="1" dirty="0" smtClean="0">
                <a:solidFill>
                  <a:prstClr val="black"/>
                </a:solidFill>
                <a:latin typeface="+mn-lt"/>
                <a:cs typeface="Times New Roman" panose="02020603050405020304" pitchFamily="18" charset="0"/>
              </a:rPr>
              <a:t>ежемесячно». </a:t>
            </a:r>
            <a:endParaRPr lang="ru-RU" sz="1425" i="1" dirty="0">
              <a:solidFill>
                <a:prstClr val="black"/>
              </a:solidFill>
              <a:latin typeface="+mn-lt"/>
              <a:cs typeface="Times New Roman" panose="02020603050405020304" pitchFamily="18" charset="0"/>
            </a:endParaRPr>
          </a:p>
          <a:p>
            <a:pPr marL="0" indent="0" algn="just">
              <a:spcBef>
                <a:spcPts val="0"/>
              </a:spcBef>
              <a:spcAft>
                <a:spcPts val="450"/>
              </a:spcAft>
              <a:buNone/>
            </a:pPr>
            <a:endParaRPr lang="ru-RU" sz="1350" dirty="0">
              <a:solidFill>
                <a:prstClr val="black"/>
              </a:solidFill>
              <a:latin typeface="+mn-lt"/>
              <a:cs typeface="Times New Roman" panose="02020603050405020304" pitchFamily="18" charset="0"/>
            </a:endParaRPr>
          </a:p>
        </p:txBody>
      </p:sp>
    </p:spTree>
    <p:extLst>
      <p:ext uri="{BB962C8B-B14F-4D97-AF65-F5344CB8AC3E}">
        <p14:creationId xmlns:p14="http://schemas.microsoft.com/office/powerpoint/2010/main" val="21958397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89880" y="368577"/>
            <a:ext cx="6172200" cy="4428492"/>
          </a:xfrm>
        </p:spPr>
        <p:txBody>
          <a:bodyPr>
            <a:normAutofit fontScale="70000" lnSpcReduction="20000"/>
          </a:bodyPr>
          <a:lstStyle/>
          <a:p>
            <a:pPr marL="0" indent="0">
              <a:lnSpc>
                <a:spcPct val="120000"/>
              </a:lnSpc>
              <a:spcBef>
                <a:spcPts val="0"/>
              </a:spcBef>
              <a:buNone/>
            </a:pPr>
            <a:r>
              <a:rPr lang="ru-RU" sz="1650" b="1" dirty="0" smtClean="0">
                <a:solidFill>
                  <a:prstClr val="black"/>
                </a:solidFill>
                <a:latin typeface="+mn-lt"/>
                <a:cs typeface="Times New Roman" panose="02020603050405020304" pitchFamily="18" charset="0"/>
              </a:rPr>
              <a:t>Как </a:t>
            </a:r>
            <a:r>
              <a:rPr lang="ru-RU" sz="1650" b="1" dirty="0">
                <a:solidFill>
                  <a:prstClr val="black"/>
                </a:solidFill>
                <a:latin typeface="+mn-lt"/>
                <a:cs typeface="Times New Roman" panose="02020603050405020304" pitchFamily="18" charset="0"/>
              </a:rPr>
              <a:t>контролируем?</a:t>
            </a:r>
          </a:p>
          <a:p>
            <a:pPr marL="0" indent="0">
              <a:lnSpc>
                <a:spcPct val="120000"/>
              </a:lnSpc>
              <a:spcBef>
                <a:spcPts val="0"/>
              </a:spcBef>
              <a:buNone/>
            </a:pPr>
            <a:endParaRPr lang="ru-RU" sz="1350" dirty="0">
              <a:latin typeface="+mn-lt"/>
              <a:ea typeface="Calibri"/>
              <a:cs typeface="Times New Roman" panose="02020603050405020304" pitchFamily="18" charset="0"/>
            </a:endParaRPr>
          </a:p>
          <a:p>
            <a:pPr marL="0" indent="0">
              <a:lnSpc>
                <a:spcPct val="120000"/>
              </a:lnSpc>
              <a:spcBef>
                <a:spcPts val="0"/>
              </a:spcBef>
              <a:buNone/>
            </a:pPr>
            <a:r>
              <a:rPr lang="ru-RU" sz="1425" dirty="0">
                <a:latin typeface="+mn-lt"/>
                <a:ea typeface="Calibri"/>
                <a:cs typeface="Times New Roman" panose="02020603050405020304" pitchFamily="18" charset="0"/>
              </a:rPr>
              <a:t>Предусматриваем в трудовом договоре: порядок, сроки и формы представления работником отчетов о выполненной работе.</a:t>
            </a:r>
            <a:endParaRPr lang="ru-RU" sz="1425" dirty="0">
              <a:latin typeface="+mn-lt"/>
              <a:cs typeface="Times New Roman" panose="02020603050405020304" pitchFamily="18" charset="0"/>
            </a:endParaRPr>
          </a:p>
          <a:p>
            <a:pPr marL="0" indent="0">
              <a:lnSpc>
                <a:spcPct val="120000"/>
              </a:lnSpc>
              <a:spcBef>
                <a:spcPts val="0"/>
              </a:spcBef>
              <a:buNone/>
            </a:pPr>
            <a:r>
              <a:rPr lang="ru-RU" sz="1425" dirty="0">
                <a:latin typeface="+mn-lt"/>
                <a:ea typeface="Calibri"/>
                <a:cs typeface="Times New Roman" panose="02020603050405020304" pitchFamily="18" charset="0"/>
              </a:rPr>
              <a:t> (ч. 1 ст. 312.3 ТК РФ), например:</a:t>
            </a:r>
          </a:p>
          <a:p>
            <a:pPr marL="0" indent="0">
              <a:lnSpc>
                <a:spcPct val="120000"/>
              </a:lnSpc>
              <a:spcBef>
                <a:spcPts val="0"/>
              </a:spcBef>
              <a:buNone/>
            </a:pPr>
            <a:endParaRPr lang="ru-RU" sz="1425" dirty="0">
              <a:latin typeface="+mn-lt"/>
              <a:ea typeface="Calibri"/>
              <a:cs typeface="Times New Roman" panose="02020603050405020304" pitchFamily="18" charset="0"/>
            </a:endParaRPr>
          </a:p>
          <a:p>
            <a:pPr>
              <a:lnSpc>
                <a:spcPct val="120000"/>
              </a:lnSpc>
              <a:spcBef>
                <a:spcPts val="0"/>
              </a:spcBef>
            </a:pPr>
            <a:r>
              <a:rPr lang="ru-RU" sz="1425" dirty="0">
                <a:latin typeface="+mn-lt"/>
                <a:ea typeface="Calibri"/>
                <a:cs typeface="Times New Roman" panose="02020603050405020304" pitchFamily="18" charset="0"/>
              </a:rPr>
              <a:t>обязанность работника выходить </a:t>
            </a:r>
            <a:r>
              <a:rPr lang="ru-RU" sz="1425" b="1" dirty="0">
                <a:latin typeface="+mn-lt"/>
                <a:ea typeface="Calibri"/>
                <a:cs typeface="Times New Roman" panose="02020603050405020304" pitchFamily="18" charset="0"/>
              </a:rPr>
              <a:t>на связь </a:t>
            </a:r>
            <a:r>
              <a:rPr lang="ru-RU" sz="1425" dirty="0">
                <a:latin typeface="+mn-lt"/>
                <a:ea typeface="Calibri"/>
                <a:cs typeface="Times New Roman" panose="02020603050405020304" pitchFamily="18" charset="0"/>
              </a:rPr>
              <a:t>по  телефону в определенное время (или находиться на связи в определенное время по указанному телефону)</a:t>
            </a:r>
          </a:p>
          <a:p>
            <a:pPr>
              <a:lnSpc>
                <a:spcPct val="120000"/>
              </a:lnSpc>
              <a:spcBef>
                <a:spcPts val="0"/>
              </a:spcBef>
            </a:pPr>
            <a:r>
              <a:rPr lang="ru-RU" sz="1425" dirty="0">
                <a:latin typeface="+mn-lt"/>
                <a:ea typeface="Calibri"/>
                <a:cs typeface="Times New Roman" panose="02020603050405020304" pitchFamily="18" charset="0"/>
              </a:rPr>
              <a:t>обязанность получать </a:t>
            </a:r>
            <a:r>
              <a:rPr lang="ru-RU" sz="1425" b="1" dirty="0">
                <a:latin typeface="+mn-lt"/>
                <a:ea typeface="Calibri"/>
                <a:cs typeface="Times New Roman" panose="02020603050405020304" pitchFamily="18" charset="0"/>
              </a:rPr>
              <a:t>письма</a:t>
            </a:r>
            <a:r>
              <a:rPr lang="ru-RU" sz="1425" dirty="0">
                <a:latin typeface="+mn-lt"/>
                <a:ea typeface="Calibri"/>
                <a:cs typeface="Times New Roman" panose="02020603050405020304" pitchFamily="18" charset="0"/>
              </a:rPr>
              <a:t> по указанному в трудовом договоре адресу</a:t>
            </a:r>
          </a:p>
          <a:p>
            <a:pPr>
              <a:lnSpc>
                <a:spcPct val="120000"/>
              </a:lnSpc>
              <a:spcBef>
                <a:spcPts val="0"/>
              </a:spcBef>
            </a:pPr>
            <a:r>
              <a:rPr lang="ru-RU" sz="1425" dirty="0" smtClean="0">
                <a:latin typeface="+mn-lt"/>
                <a:ea typeface="Calibri"/>
                <a:cs typeface="Times New Roman" panose="02020603050405020304" pitchFamily="18" charset="0"/>
              </a:rPr>
              <a:t>обязанность </a:t>
            </a:r>
            <a:r>
              <a:rPr lang="ru-RU" sz="1425" dirty="0">
                <a:latin typeface="+mn-lt"/>
                <a:ea typeface="Calibri"/>
                <a:cs typeface="Times New Roman" panose="02020603050405020304" pitchFamily="18" charset="0"/>
              </a:rPr>
              <a:t>присылать письменные </a:t>
            </a:r>
            <a:r>
              <a:rPr lang="ru-RU" sz="1425" b="1" dirty="0">
                <a:latin typeface="+mn-lt"/>
                <a:ea typeface="Calibri"/>
                <a:cs typeface="Times New Roman" panose="02020603050405020304" pitchFamily="18" charset="0"/>
              </a:rPr>
              <a:t>отчеты</a:t>
            </a:r>
            <a:r>
              <a:rPr lang="ru-RU" sz="1425" dirty="0">
                <a:latin typeface="+mn-lt"/>
                <a:ea typeface="Calibri"/>
                <a:cs typeface="Times New Roman" panose="02020603050405020304" pitchFamily="18" charset="0"/>
              </a:rPr>
              <a:t> в указанные даты и время (в том числе фотоотчеты) по электронной почте</a:t>
            </a:r>
          </a:p>
          <a:p>
            <a:pPr>
              <a:lnSpc>
                <a:spcPct val="120000"/>
              </a:lnSpc>
              <a:spcBef>
                <a:spcPts val="0"/>
              </a:spcBef>
            </a:pPr>
            <a:r>
              <a:rPr lang="ru-RU" sz="1425" dirty="0">
                <a:latin typeface="+mn-lt"/>
                <a:ea typeface="Calibri"/>
                <a:cs typeface="Times New Roman" panose="02020603050405020304" pitchFamily="18" charset="0"/>
              </a:rPr>
              <a:t>обязанность выходить на связь по </a:t>
            </a:r>
            <a:r>
              <a:rPr lang="ru-RU" sz="1425" b="1" dirty="0">
                <a:latin typeface="+mn-lt"/>
                <a:ea typeface="Calibri"/>
                <a:cs typeface="Times New Roman" panose="02020603050405020304" pitchFamily="18" charset="0"/>
              </a:rPr>
              <a:t>скайпу </a:t>
            </a:r>
            <a:r>
              <a:rPr lang="ru-RU" sz="1425" dirty="0">
                <a:latin typeface="+mn-lt"/>
                <a:ea typeface="Calibri"/>
                <a:cs typeface="Times New Roman" panose="02020603050405020304" pitchFamily="18" charset="0"/>
              </a:rPr>
              <a:t>и предоставлять устные отчеты</a:t>
            </a:r>
          </a:p>
          <a:p>
            <a:pPr>
              <a:lnSpc>
                <a:spcPct val="120000"/>
              </a:lnSpc>
              <a:spcBef>
                <a:spcPts val="0"/>
              </a:spcBef>
            </a:pPr>
            <a:r>
              <a:rPr lang="ru-RU" sz="1425" b="1" dirty="0">
                <a:latin typeface="+mn-lt"/>
                <a:ea typeface="Calibri"/>
                <a:cs typeface="Times New Roman" panose="02020603050405020304" pitchFamily="18" charset="0"/>
              </a:rPr>
              <a:t>являться</a:t>
            </a:r>
            <a:r>
              <a:rPr lang="ru-RU" sz="1425" dirty="0">
                <a:latin typeface="+mn-lt"/>
                <a:ea typeface="Calibri"/>
                <a:cs typeface="Times New Roman" panose="02020603050405020304" pitchFamily="18" charset="0"/>
              </a:rPr>
              <a:t> в офис для отчета в указанные даты и время </a:t>
            </a:r>
            <a:r>
              <a:rPr lang="ru-RU" sz="1425" dirty="0" smtClean="0">
                <a:latin typeface="+mn-lt"/>
                <a:ea typeface="Calibri"/>
                <a:cs typeface="Times New Roman" panose="02020603050405020304" pitchFamily="18" charset="0"/>
              </a:rPr>
              <a:t>(в </a:t>
            </a:r>
            <a:r>
              <a:rPr lang="ru-RU" sz="1425" dirty="0">
                <a:latin typeface="+mn-lt"/>
                <a:ea typeface="Calibri"/>
                <a:cs typeface="Times New Roman" panose="02020603050405020304" pitchFamily="18" charset="0"/>
              </a:rPr>
              <a:t>том числе приезжать в командировку)</a:t>
            </a:r>
          </a:p>
          <a:p>
            <a:pPr>
              <a:lnSpc>
                <a:spcPct val="120000"/>
              </a:lnSpc>
              <a:spcBef>
                <a:spcPts val="0"/>
              </a:spcBef>
            </a:pPr>
            <a:r>
              <a:rPr lang="ru-RU" sz="1425" dirty="0">
                <a:latin typeface="+mn-lt"/>
                <a:ea typeface="Calibri"/>
                <a:cs typeface="Times New Roman" panose="02020603050405020304" pitchFamily="18" charset="0"/>
              </a:rPr>
              <a:t>вести </a:t>
            </a:r>
            <a:r>
              <a:rPr lang="ru-RU" sz="1425" b="1" dirty="0">
                <a:latin typeface="+mn-lt"/>
                <a:ea typeface="Calibri"/>
                <a:cs typeface="Times New Roman" panose="02020603050405020304" pitchFamily="18" charset="0"/>
              </a:rPr>
              <a:t>фотографию</a:t>
            </a:r>
            <a:r>
              <a:rPr lang="ru-RU" sz="1425" dirty="0">
                <a:latin typeface="+mn-lt"/>
                <a:ea typeface="Calibri"/>
                <a:cs typeface="Times New Roman" panose="02020603050405020304" pitchFamily="18" charset="0"/>
              </a:rPr>
              <a:t> рабочего времени</a:t>
            </a:r>
          </a:p>
          <a:p>
            <a:pPr>
              <a:lnSpc>
                <a:spcPct val="120000"/>
              </a:lnSpc>
              <a:spcBef>
                <a:spcPts val="0"/>
              </a:spcBef>
            </a:pPr>
            <a:r>
              <a:rPr lang="ru-RU" sz="1425" dirty="0">
                <a:latin typeface="+mn-lt"/>
                <a:ea typeface="Calibri"/>
                <a:cs typeface="Times New Roman" panose="02020603050405020304" pitchFamily="18" charset="0"/>
              </a:rPr>
              <a:t>предоставлять в установленном порядке документы, подтверждающие </a:t>
            </a:r>
            <a:r>
              <a:rPr lang="ru-RU" sz="1425" b="1" dirty="0">
                <a:latin typeface="+mn-lt"/>
                <a:ea typeface="Calibri"/>
                <a:cs typeface="Times New Roman" panose="02020603050405020304" pitchFamily="18" charset="0"/>
              </a:rPr>
              <a:t>расходы</a:t>
            </a:r>
          </a:p>
          <a:p>
            <a:pPr marL="0" indent="0">
              <a:lnSpc>
                <a:spcPct val="120000"/>
              </a:lnSpc>
              <a:spcBef>
                <a:spcPts val="0"/>
              </a:spcBef>
              <a:buNone/>
            </a:pPr>
            <a:endParaRPr lang="ru-RU" sz="1425" dirty="0">
              <a:latin typeface="+mn-lt"/>
              <a:ea typeface="Calibri"/>
              <a:cs typeface="Times New Roman" panose="02020603050405020304" pitchFamily="18" charset="0"/>
            </a:endParaRPr>
          </a:p>
          <a:p>
            <a:pPr marL="0" indent="0">
              <a:lnSpc>
                <a:spcPct val="120000"/>
              </a:lnSpc>
              <a:spcBef>
                <a:spcPts val="0"/>
              </a:spcBef>
              <a:buNone/>
            </a:pPr>
            <a:r>
              <a:rPr lang="ru-RU" sz="1425" u="sng" dirty="0">
                <a:latin typeface="+mn-lt"/>
                <a:ea typeface="Calibri"/>
                <a:cs typeface="Times New Roman" panose="02020603050405020304" pitchFamily="18" charset="0"/>
              </a:rPr>
              <a:t>Пример</a:t>
            </a:r>
          </a:p>
          <a:p>
            <a:pPr marL="0" indent="0" algn="just">
              <a:spcBef>
                <a:spcPts val="0"/>
              </a:spcBef>
              <a:spcAft>
                <a:spcPts val="450"/>
              </a:spcAft>
              <a:buNone/>
            </a:pPr>
            <a:r>
              <a:rPr lang="ru-RU" sz="1425" dirty="0">
                <a:latin typeface="+mn-lt"/>
                <a:ea typeface="Calibri"/>
                <a:cs typeface="Times New Roman" panose="02020603050405020304" pitchFamily="18" charset="0"/>
              </a:rPr>
              <a:t>«</a:t>
            </a:r>
            <a:r>
              <a:rPr lang="ru-RU" sz="1650" i="1" dirty="0">
                <a:solidFill>
                  <a:srgbClr val="000000"/>
                </a:solidFill>
                <a:latin typeface="+mn-lt"/>
                <a:ea typeface="Times New Roman" panose="02020603050405020304" pitchFamily="18" charset="0"/>
              </a:rPr>
              <a:t>Работник обязан быть доступным по телефону </a:t>
            </a:r>
            <a:r>
              <a:rPr lang="ru-RU" sz="1650" i="1" dirty="0" smtClean="0">
                <a:solidFill>
                  <a:srgbClr val="000000"/>
                </a:solidFill>
                <a:latin typeface="+mn-lt"/>
                <a:ea typeface="Times New Roman" panose="02020603050405020304" pitchFamily="18" charset="0"/>
              </a:rPr>
              <a:t>+79168753432 </a:t>
            </a:r>
            <a:r>
              <a:rPr lang="ru-RU" sz="1650" i="1" dirty="0">
                <a:solidFill>
                  <a:srgbClr val="000000"/>
                </a:solidFill>
                <a:latin typeface="+mn-lt"/>
                <a:ea typeface="Times New Roman" panose="02020603050405020304" pitchFamily="18" charset="0"/>
              </a:rPr>
              <a:t>ежедневно с 11:00 до 15:00 по московскому времени. Работник обязан получать направленную ему работодателем корреспонденцию на адрес 126339, г. Екатеринбург, ул. Петровская, д. 34, кв. 25. Работник обязан еженедельно по пятницам до 18 часов направлять на электронный адрес u_uvanov@mail.ru фотоотчет, подтверждающий </a:t>
            </a:r>
            <a:r>
              <a:rPr lang="ru-RU" sz="1650" i="1" dirty="0" smtClean="0">
                <a:solidFill>
                  <a:srgbClr val="000000"/>
                </a:solidFill>
                <a:latin typeface="+mn-lt"/>
                <a:ea typeface="Times New Roman" panose="02020603050405020304" pitchFamily="18" charset="0"/>
              </a:rPr>
              <a:t>….. </a:t>
            </a:r>
            <a:r>
              <a:rPr lang="ru-RU" sz="1650" i="1" dirty="0">
                <a:solidFill>
                  <a:srgbClr val="000000"/>
                </a:solidFill>
                <a:latin typeface="+mn-lt"/>
                <a:ea typeface="Times New Roman" panose="02020603050405020304" pitchFamily="18" charset="0"/>
              </a:rPr>
              <a:t>Неисполнение указанных выше обязанностей может являться основанием для привлечения работника к дисциплинарной ответственности</a:t>
            </a:r>
            <a:r>
              <a:rPr lang="ru-RU" sz="1425" dirty="0">
                <a:latin typeface="+mn-lt"/>
                <a:ea typeface="Calibri"/>
                <a:cs typeface="Times New Roman" panose="02020603050405020304" pitchFamily="18" charset="0"/>
              </a:rPr>
              <a:t>». </a:t>
            </a:r>
          </a:p>
          <a:p>
            <a:pPr>
              <a:spcBef>
                <a:spcPts val="0"/>
              </a:spcBef>
            </a:pPr>
            <a:endParaRPr lang="ru-RU" sz="1425" b="1" dirty="0">
              <a:solidFill>
                <a:prstClr val="black"/>
              </a:solidFill>
              <a:latin typeface="+mn-lt"/>
              <a:cs typeface="Times New Roman" panose="02020603050405020304" pitchFamily="18" charset="0"/>
            </a:endParaRPr>
          </a:p>
          <a:p>
            <a:pPr marL="0" indent="0">
              <a:spcBef>
                <a:spcPts val="0"/>
              </a:spcBef>
              <a:buNone/>
            </a:pPr>
            <a:endParaRPr lang="ru-RU" sz="1425" dirty="0">
              <a:latin typeface="+mn-lt"/>
              <a:cs typeface="Times New Roman" panose="02020603050405020304" pitchFamily="18" charset="0"/>
            </a:endParaRPr>
          </a:p>
        </p:txBody>
      </p:sp>
      <p:sp>
        <p:nvSpPr>
          <p:cNvPr id="4" name="Заголовок 1"/>
          <p:cNvSpPr>
            <a:spLocks noGrp="1"/>
          </p:cNvSpPr>
          <p:nvPr>
            <p:ph type="title"/>
          </p:nvPr>
        </p:nvSpPr>
        <p:spPr>
          <a:xfrm>
            <a:off x="1485900" y="205979"/>
            <a:ext cx="6172200" cy="529828"/>
          </a:xfrm>
        </p:spPr>
        <p:txBody>
          <a:bodyPr>
            <a:normAutofit/>
          </a:bodyPr>
          <a:lstStyle/>
          <a:p>
            <a:r>
              <a:rPr lang="ru-RU" sz="1800" dirty="0"/>
              <a:t>                                                                                      </a:t>
            </a:r>
            <a:endParaRPr lang="ru-RU"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59422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50466" y="470893"/>
            <a:ext cx="6805714" cy="4428492"/>
          </a:xfrm>
        </p:spPr>
        <p:txBody>
          <a:bodyPr>
            <a:normAutofit lnSpcReduction="10000"/>
          </a:bodyPr>
          <a:lstStyle/>
          <a:p>
            <a:pPr marL="0" indent="0">
              <a:lnSpc>
                <a:spcPct val="120000"/>
              </a:lnSpc>
              <a:spcBef>
                <a:spcPts val="0"/>
              </a:spcBef>
              <a:buNone/>
            </a:pPr>
            <a:r>
              <a:rPr lang="ru-RU" sz="1650" b="1" dirty="0" smtClean="0">
                <a:solidFill>
                  <a:prstClr val="black"/>
                </a:solidFill>
                <a:latin typeface="+mn-lt"/>
                <a:cs typeface="Times New Roman" panose="02020603050405020304" pitchFamily="18" charset="0"/>
              </a:rPr>
              <a:t>ЛНА о дистанционной работе: </a:t>
            </a:r>
            <a:endParaRPr lang="ru-RU" sz="1350" dirty="0">
              <a:latin typeface="+mn-lt"/>
              <a:ea typeface="Calibri"/>
              <a:cs typeface="Times New Roman" panose="02020603050405020304" pitchFamily="18" charset="0"/>
            </a:endParaRPr>
          </a:p>
          <a:p>
            <a:pPr marL="0" indent="0">
              <a:lnSpc>
                <a:spcPct val="120000"/>
              </a:lnSpc>
              <a:spcBef>
                <a:spcPts val="0"/>
              </a:spcBef>
              <a:buNone/>
            </a:pPr>
            <a:r>
              <a:rPr lang="ru-RU" sz="1425" dirty="0" smtClean="0">
                <a:latin typeface="+mn-lt"/>
                <a:ea typeface="Calibri"/>
                <a:cs typeface="Times New Roman" panose="02020603050405020304" pitchFamily="18" charset="0"/>
              </a:rPr>
              <a:t>Где  прописываем о дистанционной  работе </a:t>
            </a:r>
          </a:p>
          <a:p>
            <a:pPr marL="285750" indent="-285750">
              <a:lnSpc>
                <a:spcPct val="120000"/>
              </a:lnSpc>
              <a:spcBef>
                <a:spcPts val="0"/>
              </a:spcBef>
            </a:pPr>
            <a:r>
              <a:rPr lang="ru-RU" sz="1425" dirty="0" smtClean="0">
                <a:latin typeface="+mn-lt"/>
                <a:ea typeface="Calibri"/>
                <a:cs typeface="Times New Roman" panose="02020603050405020304" pitchFamily="18" charset="0"/>
              </a:rPr>
              <a:t>ПВТР или  </a:t>
            </a:r>
          </a:p>
          <a:p>
            <a:pPr marL="285750" indent="-285750">
              <a:lnSpc>
                <a:spcPct val="120000"/>
              </a:lnSpc>
              <a:spcBef>
                <a:spcPts val="0"/>
              </a:spcBef>
            </a:pPr>
            <a:r>
              <a:rPr lang="ru-RU" sz="1425" dirty="0" smtClean="0">
                <a:latin typeface="+mn-lt"/>
                <a:ea typeface="Calibri"/>
                <a:cs typeface="Times New Roman" panose="02020603050405020304" pitchFamily="18" charset="0"/>
              </a:rPr>
              <a:t>Положение  о  дистанционной  работе</a:t>
            </a:r>
          </a:p>
          <a:p>
            <a:pPr marL="285750" indent="-285750">
              <a:lnSpc>
                <a:spcPct val="120000"/>
              </a:lnSpc>
              <a:spcBef>
                <a:spcPts val="0"/>
              </a:spcBef>
            </a:pPr>
            <a:r>
              <a:rPr lang="ru-RU" sz="1425" dirty="0" smtClean="0">
                <a:latin typeface="+mn-lt"/>
                <a:ea typeface="Calibri"/>
                <a:cs typeface="Times New Roman" panose="02020603050405020304" pitchFamily="18" charset="0"/>
              </a:rPr>
              <a:t>Приказ, в  случае  введения  дистанционной работы  без  согласия</a:t>
            </a:r>
          </a:p>
          <a:p>
            <a:pPr marL="0" indent="0">
              <a:lnSpc>
                <a:spcPct val="120000"/>
              </a:lnSpc>
              <a:spcBef>
                <a:spcPts val="0"/>
              </a:spcBef>
              <a:buNone/>
            </a:pPr>
            <a:endParaRPr lang="ru-RU" sz="1425" dirty="0">
              <a:latin typeface="+mn-lt"/>
              <a:cs typeface="Times New Roman" panose="02020603050405020304" pitchFamily="18" charset="0"/>
            </a:endParaRPr>
          </a:p>
          <a:p>
            <a:pPr marL="0" indent="0">
              <a:lnSpc>
                <a:spcPct val="120000"/>
              </a:lnSpc>
              <a:spcBef>
                <a:spcPts val="0"/>
              </a:spcBef>
              <a:buNone/>
            </a:pPr>
            <a:r>
              <a:rPr lang="ru-RU" sz="1425" dirty="0" smtClean="0">
                <a:latin typeface="+mn-lt"/>
                <a:cs typeface="Times New Roman" panose="02020603050405020304" pitchFamily="18" charset="0"/>
              </a:rPr>
              <a:t>Что прописываем в ПТВР / Положении о дистанционной  работе:</a:t>
            </a:r>
          </a:p>
          <a:p>
            <a:pPr marL="285750" indent="-285750">
              <a:lnSpc>
                <a:spcPct val="120000"/>
              </a:lnSpc>
              <a:spcBef>
                <a:spcPts val="0"/>
              </a:spcBef>
            </a:pPr>
            <a:r>
              <a:rPr lang="ru-RU" sz="1425" dirty="0" smtClean="0">
                <a:latin typeface="+mn-lt"/>
                <a:cs typeface="Times New Roman" panose="02020603050405020304" pitchFamily="18" charset="0"/>
              </a:rPr>
              <a:t>Понятия</a:t>
            </a:r>
          </a:p>
          <a:p>
            <a:pPr marL="285750" indent="-285750">
              <a:lnSpc>
                <a:spcPct val="120000"/>
              </a:lnSpc>
              <a:spcBef>
                <a:spcPts val="0"/>
              </a:spcBef>
            </a:pPr>
            <a:r>
              <a:rPr lang="ru-RU" sz="1425" dirty="0" smtClean="0">
                <a:latin typeface="+mn-lt"/>
                <a:cs typeface="Times New Roman" panose="02020603050405020304" pitchFamily="18" charset="0"/>
              </a:rPr>
              <a:t>Особенности оформления трудовых отношений</a:t>
            </a:r>
          </a:p>
          <a:p>
            <a:pPr marL="285750" indent="-285750">
              <a:lnSpc>
                <a:spcPct val="120000"/>
              </a:lnSpc>
              <a:spcBef>
                <a:spcPts val="0"/>
              </a:spcBef>
            </a:pPr>
            <a:r>
              <a:rPr lang="ru-RU" sz="1425" dirty="0" smtClean="0">
                <a:latin typeface="+mn-lt"/>
                <a:cs typeface="Times New Roman" panose="02020603050405020304" pitchFamily="18" charset="0"/>
              </a:rPr>
              <a:t>Порядок обмена документами (применение ЭЦП /обмен  электронными документами без  ЭЦП)</a:t>
            </a:r>
          </a:p>
          <a:p>
            <a:pPr marL="285750" indent="-285750">
              <a:lnSpc>
                <a:spcPct val="120000"/>
              </a:lnSpc>
              <a:spcBef>
                <a:spcPts val="0"/>
              </a:spcBef>
            </a:pPr>
            <a:r>
              <a:rPr lang="ru-RU" sz="1425" dirty="0" smtClean="0">
                <a:latin typeface="+mn-lt"/>
                <a:cs typeface="Times New Roman" panose="02020603050405020304" pitchFamily="18" charset="0"/>
              </a:rPr>
              <a:t>Порядок  взаимодействия </a:t>
            </a:r>
          </a:p>
          <a:p>
            <a:pPr marL="285750" indent="-285750">
              <a:lnSpc>
                <a:spcPct val="120000"/>
              </a:lnSpc>
              <a:spcBef>
                <a:spcPts val="0"/>
              </a:spcBef>
            </a:pPr>
            <a:r>
              <a:rPr lang="ru-RU" sz="1425" dirty="0" smtClean="0">
                <a:latin typeface="+mn-lt"/>
                <a:cs typeface="Times New Roman" panose="02020603050405020304" pitchFamily="18" charset="0"/>
              </a:rPr>
              <a:t>Порядок периодической работы в  офисе </a:t>
            </a:r>
          </a:p>
          <a:p>
            <a:pPr marL="285750" indent="-285750">
              <a:lnSpc>
                <a:spcPct val="120000"/>
              </a:lnSpc>
              <a:spcBef>
                <a:spcPts val="0"/>
              </a:spcBef>
            </a:pPr>
            <a:r>
              <a:rPr lang="ru-RU" sz="1425" dirty="0" smtClean="0">
                <a:latin typeface="+mn-lt"/>
                <a:cs typeface="Times New Roman" panose="02020603050405020304" pitchFamily="18" charset="0"/>
              </a:rPr>
              <a:t>Особенности охраны труда </a:t>
            </a:r>
          </a:p>
          <a:p>
            <a:pPr marL="285750" indent="-285750">
              <a:lnSpc>
                <a:spcPct val="120000"/>
              </a:lnSpc>
              <a:spcBef>
                <a:spcPts val="0"/>
              </a:spcBef>
            </a:pPr>
            <a:r>
              <a:rPr lang="ru-RU" sz="1425" dirty="0" smtClean="0">
                <a:latin typeface="+mn-lt"/>
                <a:cs typeface="Times New Roman" panose="02020603050405020304" pitchFamily="18" charset="0"/>
              </a:rPr>
              <a:t>Особенности рабочего времени </a:t>
            </a:r>
          </a:p>
          <a:p>
            <a:pPr marL="285750" indent="-285750">
              <a:lnSpc>
                <a:spcPct val="120000"/>
              </a:lnSpc>
              <a:spcBef>
                <a:spcPts val="0"/>
              </a:spcBef>
            </a:pPr>
            <a:r>
              <a:rPr lang="ru-RU" sz="1425" dirty="0" smtClean="0">
                <a:latin typeface="+mn-lt"/>
                <a:cs typeface="Times New Roman" panose="02020603050405020304" pitchFamily="18" charset="0"/>
              </a:rPr>
              <a:t>Размеры и сроки компенсации</a:t>
            </a:r>
          </a:p>
          <a:p>
            <a:pPr marL="285750" indent="-285750">
              <a:lnSpc>
                <a:spcPct val="120000"/>
              </a:lnSpc>
              <a:spcBef>
                <a:spcPts val="0"/>
              </a:spcBef>
            </a:pPr>
            <a:r>
              <a:rPr lang="ru-RU" sz="1425" dirty="0" smtClean="0">
                <a:latin typeface="+mn-lt"/>
                <a:cs typeface="Times New Roman" panose="02020603050405020304" pitchFamily="18" charset="0"/>
              </a:rPr>
              <a:t>Особенности увольнения </a:t>
            </a:r>
            <a:endParaRPr lang="ru-RU" sz="1425" dirty="0">
              <a:latin typeface="+mn-lt"/>
              <a:cs typeface="Times New Roman" panose="02020603050405020304" pitchFamily="18" charset="0"/>
            </a:endParaRPr>
          </a:p>
          <a:p>
            <a:pPr marL="285750" indent="-285750">
              <a:lnSpc>
                <a:spcPct val="120000"/>
              </a:lnSpc>
              <a:spcBef>
                <a:spcPts val="0"/>
              </a:spcBef>
            </a:pPr>
            <a:endParaRPr lang="ru-RU" sz="1425" dirty="0">
              <a:latin typeface="+mn-lt"/>
              <a:cs typeface="Times New Roman" panose="02020603050405020304" pitchFamily="18" charset="0"/>
            </a:endParaRPr>
          </a:p>
        </p:txBody>
      </p:sp>
      <p:sp>
        <p:nvSpPr>
          <p:cNvPr id="4" name="Заголовок 1"/>
          <p:cNvSpPr>
            <a:spLocks noGrp="1"/>
          </p:cNvSpPr>
          <p:nvPr>
            <p:ph type="title"/>
          </p:nvPr>
        </p:nvSpPr>
        <p:spPr>
          <a:xfrm>
            <a:off x="1485900" y="205979"/>
            <a:ext cx="6172200" cy="529828"/>
          </a:xfrm>
        </p:spPr>
        <p:txBody>
          <a:bodyPr>
            <a:normAutofit/>
          </a:bodyPr>
          <a:lstStyle/>
          <a:p>
            <a:r>
              <a:rPr lang="ru-RU" sz="1800" dirty="0"/>
              <a:t>                                                                                      </a:t>
            </a:r>
            <a:endParaRPr lang="ru-RU"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8835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81842" y="4956573"/>
            <a:ext cx="8962159" cy="124582"/>
          </a:xfrm>
          <a:prstGeom prst="rect">
            <a:avLst/>
          </a:prstGeom>
          <a:solidFill>
            <a:srgbClr val="FF221D"/>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050"/>
          </a:p>
        </p:txBody>
      </p:sp>
      <p:sp>
        <p:nvSpPr>
          <p:cNvPr id="2" name="Прямоугольник 1"/>
          <p:cNvSpPr/>
          <p:nvPr/>
        </p:nvSpPr>
        <p:spPr>
          <a:xfrm>
            <a:off x="408420" y="743921"/>
            <a:ext cx="8509000" cy="4247317"/>
          </a:xfrm>
          <a:prstGeom prst="rect">
            <a:avLst/>
          </a:prstGeom>
        </p:spPr>
        <p:txBody>
          <a:bodyPr wrap="square">
            <a:spAutoFit/>
          </a:bodyPr>
          <a:lstStyle/>
          <a:p>
            <a:pPr lvl="0"/>
            <a:r>
              <a:rPr lang="ru-RU" sz="1500" b="1" dirty="0">
                <a:solidFill>
                  <a:prstClr val="black">
                    <a:lumMod val="85000"/>
                    <a:lumOff val="15000"/>
                  </a:prstClr>
                </a:solidFill>
                <a:latin typeface="Arial" panose="020B0604020202020204" pitchFamily="34" charset="0"/>
                <a:cs typeface="Arial" panose="020B0604020202020204" pitchFamily="34" charset="0"/>
              </a:rPr>
              <a:t>Указ Мэра Москвы от 19.10.2021 № 61-УМ</a:t>
            </a:r>
          </a:p>
          <a:p>
            <a:pPr lvl="0"/>
            <a:r>
              <a:rPr lang="ru-RU" sz="1500" b="1" dirty="0">
                <a:solidFill>
                  <a:prstClr val="black">
                    <a:lumMod val="85000"/>
                    <a:lumOff val="15000"/>
                  </a:prstClr>
                </a:solidFill>
                <a:latin typeface="Arial" panose="020B0604020202020204" pitchFamily="34" charset="0"/>
                <a:cs typeface="Arial" panose="020B0604020202020204" pitchFamily="34" charset="0"/>
              </a:rPr>
              <a:t>Дистанционная работа:</a:t>
            </a:r>
          </a:p>
          <a:p>
            <a:pPr marL="257175" indent="-257175" algn="just">
              <a:buFont typeface="Arial" panose="020B0604020202020204" pitchFamily="34" charset="0"/>
              <a:buChar char="•"/>
            </a:pPr>
            <a:r>
              <a:rPr lang="ru-RU" sz="1500" dirty="0">
                <a:solidFill>
                  <a:prstClr val="black"/>
                </a:solidFill>
                <a:latin typeface="Arial" panose="020B0604020202020204" pitchFamily="34" charset="0"/>
                <a:cs typeface="Arial" panose="020B0604020202020204" pitchFamily="34" charset="0"/>
              </a:rPr>
              <a:t>С 25 октября по 25 февраля </a:t>
            </a:r>
          </a:p>
          <a:p>
            <a:pPr marL="257175" indent="-257175" algn="just">
              <a:buFont typeface="Arial" panose="020B0604020202020204" pitchFamily="34" charset="0"/>
              <a:buChar char="•"/>
            </a:pPr>
            <a:r>
              <a:rPr lang="ru-RU" sz="1500" dirty="0">
                <a:solidFill>
                  <a:prstClr val="black"/>
                </a:solidFill>
                <a:latin typeface="Arial" panose="020B0604020202020204" pitchFamily="34" charset="0"/>
                <a:cs typeface="Arial" panose="020B0604020202020204" pitchFamily="34" charset="0"/>
              </a:rPr>
              <a:t>работодатели обязаны перевести не менее 30% сотрудников. </a:t>
            </a:r>
          </a:p>
          <a:p>
            <a:pPr marL="257175" indent="-257175" algn="just">
              <a:buFont typeface="Arial" panose="020B0604020202020204" pitchFamily="34" charset="0"/>
              <a:buChar char="•"/>
            </a:pPr>
            <a:r>
              <a:rPr lang="ru-RU" sz="1500" dirty="0">
                <a:solidFill>
                  <a:prstClr val="black"/>
                </a:solidFill>
                <a:latin typeface="Arial" panose="020B0604020202020204" pitchFamily="34" charset="0"/>
                <a:cs typeface="Arial" panose="020B0604020202020204" pitchFamily="34" charset="0"/>
              </a:rPr>
              <a:t>старше 60 лет и имеет заболевания из </a:t>
            </a:r>
            <a:r>
              <a:rPr lang="ru-RU" sz="1500" dirty="0" err="1">
                <a:solidFill>
                  <a:prstClr val="black"/>
                </a:solidFill>
                <a:latin typeface="Arial" panose="020B0604020202020204" pitchFamily="34" charset="0"/>
                <a:cs typeface="Arial" panose="020B0604020202020204" pitchFamily="34" charset="0"/>
              </a:rPr>
              <a:t>спецперечня</a:t>
            </a:r>
            <a:r>
              <a:rPr lang="ru-RU" sz="1500" dirty="0">
                <a:solidFill>
                  <a:prstClr val="black"/>
                </a:solidFill>
                <a:latin typeface="Arial" panose="020B0604020202020204" pitchFamily="34" charset="0"/>
                <a:cs typeface="Arial" panose="020B0604020202020204" pitchFamily="34" charset="0"/>
              </a:rPr>
              <a:t> (кроме критически важных кадров). </a:t>
            </a:r>
          </a:p>
          <a:p>
            <a:pPr marL="257175" indent="-257175" algn="just">
              <a:buFont typeface="Arial" panose="020B0604020202020204" pitchFamily="34" charset="0"/>
              <a:buChar char="•"/>
            </a:pPr>
            <a:r>
              <a:rPr lang="ru-RU" sz="1500" dirty="0">
                <a:solidFill>
                  <a:prstClr val="black"/>
                </a:solidFill>
                <a:latin typeface="Arial" panose="020B0604020202020204" pitchFamily="34" charset="0"/>
                <a:cs typeface="Arial" panose="020B0604020202020204" pitchFamily="34" charset="0"/>
              </a:rPr>
              <a:t>Работодатель сам решает, кого переводить на дистанционный режим. </a:t>
            </a:r>
          </a:p>
          <a:p>
            <a:pPr lvl="0" algn="just"/>
            <a:r>
              <a:rPr lang="ru-RU" sz="1500" dirty="0">
                <a:solidFill>
                  <a:prstClr val="black"/>
                </a:solidFill>
                <a:latin typeface="Arial" panose="020B0604020202020204" pitchFamily="34" charset="0"/>
                <a:cs typeface="Arial" panose="020B0604020202020204" pitchFamily="34" charset="0"/>
              </a:rPr>
              <a:t>	</a:t>
            </a:r>
          </a:p>
          <a:p>
            <a:pPr lvl="0" algn="just"/>
            <a:r>
              <a:rPr lang="ru-RU" sz="1500" b="1" dirty="0">
                <a:solidFill>
                  <a:prstClr val="black"/>
                </a:solidFill>
                <a:latin typeface="Arial" panose="020B0604020202020204" pitchFamily="34" charset="0"/>
                <a:cs typeface="Arial" panose="020B0604020202020204" pitchFamily="34" charset="0"/>
              </a:rPr>
              <a:t>Требование не относится</a:t>
            </a:r>
            <a:r>
              <a:rPr lang="ru-RU" sz="1500" dirty="0">
                <a:solidFill>
                  <a:prstClr val="black"/>
                </a:solidFill>
                <a:latin typeface="Arial" panose="020B0604020202020204" pitchFamily="34" charset="0"/>
                <a:cs typeface="Arial" panose="020B0604020202020204" pitchFamily="34" charset="0"/>
              </a:rPr>
              <a:t> </a:t>
            </a:r>
          </a:p>
          <a:p>
            <a:pPr marL="257175" indent="-257175" algn="just">
              <a:buFont typeface="Arial" panose="020B0604020202020204" pitchFamily="34" charset="0"/>
              <a:buChar char="•"/>
            </a:pPr>
            <a:r>
              <a:rPr lang="ru-RU" sz="1500" dirty="0">
                <a:solidFill>
                  <a:prstClr val="black"/>
                </a:solidFill>
                <a:latin typeface="Arial" panose="020B0604020202020204" pitchFamily="34" charset="0"/>
                <a:cs typeface="Arial" panose="020B0604020202020204" pitchFamily="34" charset="0"/>
              </a:rPr>
              <a:t>к непрерывно действующим, медицинским и некоторые другим организациям, </a:t>
            </a:r>
          </a:p>
          <a:p>
            <a:pPr marL="257175" indent="-257175" algn="just">
              <a:buFont typeface="Arial" panose="020B0604020202020204" pitchFamily="34" charset="0"/>
              <a:buChar char="•"/>
            </a:pPr>
            <a:r>
              <a:rPr lang="ru-RU" sz="1500" dirty="0">
                <a:solidFill>
                  <a:prstClr val="black"/>
                </a:solidFill>
                <a:latin typeface="Arial" panose="020B0604020202020204" pitchFamily="34" charset="0"/>
                <a:cs typeface="Arial" panose="020B0604020202020204" pitchFamily="34" charset="0"/>
              </a:rPr>
              <a:t>гражданам, которые полностью привились от </a:t>
            </a:r>
            <a:r>
              <a:rPr lang="ru-RU" sz="1500" dirty="0" err="1">
                <a:solidFill>
                  <a:prstClr val="black"/>
                </a:solidFill>
                <a:latin typeface="Arial" panose="020B0604020202020204" pitchFamily="34" charset="0"/>
                <a:cs typeface="Arial" panose="020B0604020202020204" pitchFamily="34" charset="0"/>
              </a:rPr>
              <a:t>коронавируса</a:t>
            </a:r>
            <a:r>
              <a:rPr lang="ru-RU" sz="1500" dirty="0">
                <a:solidFill>
                  <a:prstClr val="black"/>
                </a:solidFill>
                <a:latin typeface="Arial" panose="020B0604020202020204" pitchFamily="34" charset="0"/>
                <a:cs typeface="Arial" panose="020B0604020202020204" pitchFamily="34" charset="0"/>
              </a:rPr>
              <a:t> или переболели менее полугода назад.</a:t>
            </a:r>
          </a:p>
          <a:p>
            <a:pPr lvl="0" algn="just"/>
            <a:endParaRPr lang="ru-RU" sz="1500" dirty="0">
              <a:solidFill>
                <a:prstClr val="black"/>
              </a:solidFill>
              <a:latin typeface="Arial" panose="020B0604020202020204" pitchFamily="34" charset="0"/>
              <a:cs typeface="Arial" panose="020B0604020202020204" pitchFamily="34" charset="0"/>
            </a:endParaRPr>
          </a:p>
          <a:p>
            <a:pPr lvl="0" algn="just"/>
            <a:r>
              <a:rPr lang="ru-RU" sz="1500" dirty="0">
                <a:solidFill>
                  <a:prstClr val="black"/>
                </a:solidFill>
                <a:latin typeface="Arial" panose="020B0604020202020204" pitchFamily="34" charset="0"/>
                <a:cs typeface="Arial" panose="020B0604020202020204" pitchFamily="34" charset="0"/>
              </a:rPr>
              <a:t>Граждане из "уязвимой" категории, которые из-за особенностей работы не перешли на </a:t>
            </a:r>
            <a:r>
              <a:rPr lang="ru-RU" sz="1500" dirty="0" err="1">
                <a:solidFill>
                  <a:prstClr val="black"/>
                </a:solidFill>
                <a:latin typeface="Arial" panose="020B0604020202020204" pitchFamily="34" charset="0"/>
                <a:cs typeface="Arial" panose="020B0604020202020204" pitchFamily="34" charset="0"/>
              </a:rPr>
              <a:t>удаленку</a:t>
            </a:r>
            <a:r>
              <a:rPr lang="ru-RU" sz="1500" dirty="0">
                <a:solidFill>
                  <a:prstClr val="black"/>
                </a:solidFill>
                <a:latin typeface="Arial" panose="020B0604020202020204" pitchFamily="34" charset="0"/>
                <a:cs typeface="Arial" panose="020B0604020202020204" pitchFamily="34" charset="0"/>
              </a:rPr>
              <a:t>, вправе оформить на этот период больничный.</a:t>
            </a:r>
          </a:p>
          <a:p>
            <a:pPr lvl="0" algn="just"/>
            <a:endParaRPr lang="ru-RU" sz="1500" dirty="0">
              <a:solidFill>
                <a:prstClr val="black"/>
              </a:solidFill>
              <a:latin typeface="Arial" panose="020B0604020202020204" pitchFamily="34" charset="0"/>
              <a:cs typeface="Arial" panose="020B0604020202020204" pitchFamily="34" charset="0"/>
            </a:endParaRPr>
          </a:p>
          <a:p>
            <a:pPr lvl="0" algn="just"/>
            <a:r>
              <a:rPr lang="ru-RU" sz="1500" dirty="0">
                <a:solidFill>
                  <a:prstClr val="black"/>
                </a:solidFill>
                <a:latin typeface="Arial" panose="020B0604020202020204" pitchFamily="34" charset="0"/>
                <a:cs typeface="Arial" panose="020B0604020202020204" pitchFamily="34" charset="0"/>
              </a:rPr>
              <a:t>Как оформить? На наш  взгляд-  доп. </a:t>
            </a:r>
            <a:r>
              <a:rPr lang="ru-RU" sz="1500" dirty="0" err="1">
                <a:solidFill>
                  <a:prstClr val="black"/>
                </a:solidFill>
                <a:latin typeface="Arial" panose="020B0604020202020204" pitchFamily="34" charset="0"/>
                <a:cs typeface="Arial" panose="020B0604020202020204" pitchFamily="34" charset="0"/>
              </a:rPr>
              <a:t>согалшение</a:t>
            </a:r>
            <a:r>
              <a:rPr lang="ru-RU" sz="1500" dirty="0">
                <a:solidFill>
                  <a:prstClr val="black"/>
                </a:solidFill>
                <a:latin typeface="Arial" panose="020B0604020202020204" pitchFamily="34" charset="0"/>
                <a:cs typeface="Arial" panose="020B0604020202020204" pitchFamily="34" charset="0"/>
              </a:rPr>
              <a:t> (или  заявление, подписанное  двумя сторонами) и  приказ </a:t>
            </a:r>
          </a:p>
          <a:p>
            <a:pPr lvl="0" algn="just"/>
            <a:endParaRPr lang="ru-RU" sz="1500" dirty="0">
              <a:solidFill>
                <a:prstClr val="black">
                  <a:lumMod val="85000"/>
                  <a:lumOff val="1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13649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81842" y="4956573"/>
            <a:ext cx="8962159" cy="124582"/>
          </a:xfrm>
          <a:prstGeom prst="rect">
            <a:avLst/>
          </a:prstGeom>
          <a:solidFill>
            <a:srgbClr val="FF221D"/>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050"/>
          </a:p>
        </p:txBody>
      </p:sp>
      <p:sp>
        <p:nvSpPr>
          <p:cNvPr id="2" name="Прямоугольник 1"/>
          <p:cNvSpPr/>
          <p:nvPr/>
        </p:nvSpPr>
        <p:spPr>
          <a:xfrm>
            <a:off x="408420" y="743921"/>
            <a:ext cx="8509000" cy="3600986"/>
          </a:xfrm>
          <a:prstGeom prst="rect">
            <a:avLst/>
          </a:prstGeom>
        </p:spPr>
        <p:txBody>
          <a:bodyPr wrap="square">
            <a:spAutoFit/>
          </a:bodyPr>
          <a:lstStyle/>
          <a:p>
            <a:pPr lvl="0" algn="just"/>
            <a:r>
              <a:rPr lang="ru-RU" sz="1500" b="1" dirty="0">
                <a:solidFill>
                  <a:prstClr val="black"/>
                </a:solidFill>
                <a:latin typeface="Arial" panose="020B0604020202020204" pitchFamily="34" charset="0"/>
                <a:cs typeface="Arial" panose="020B0604020202020204" pitchFamily="34" charset="0"/>
              </a:rPr>
              <a:t>Отчетность: 	</a:t>
            </a:r>
            <a:endParaRPr lang="ru-RU" sz="1500" b="1" dirty="0">
              <a:solidFill>
                <a:prstClr val="black">
                  <a:lumMod val="85000"/>
                  <a:lumOff val="15000"/>
                </a:prstClr>
              </a:solidFill>
              <a:latin typeface="Arial" panose="020B0604020202020204" pitchFamily="34" charset="0"/>
              <a:cs typeface="Arial" panose="020B0604020202020204" pitchFamily="34" charset="0"/>
            </a:endParaRPr>
          </a:p>
          <a:p>
            <a:pPr lvl="0" algn="just"/>
            <a:r>
              <a:rPr lang="ru-RU" sz="1500" b="1" dirty="0">
                <a:solidFill>
                  <a:prstClr val="black"/>
                </a:solidFill>
                <a:latin typeface="Arial" panose="020B0604020202020204" pitchFamily="34" charset="0"/>
                <a:cs typeface="Arial" panose="020B0604020202020204" pitchFamily="34" charset="0"/>
              </a:rPr>
              <a:t>С  25 октября 2021г</a:t>
            </a:r>
            <a:r>
              <a:rPr lang="ru-RU" sz="1500" dirty="0">
                <a:solidFill>
                  <a:prstClr val="black"/>
                </a:solidFill>
                <a:latin typeface="Arial" panose="020B0604020202020204" pitchFamily="34" charset="0"/>
                <a:cs typeface="Arial" panose="020B0604020202020204" pitchFamily="34" charset="0"/>
              </a:rPr>
              <a:t>. </a:t>
            </a:r>
          </a:p>
          <a:p>
            <a:pPr marL="257175" indent="-257175" algn="just">
              <a:buFont typeface="Arial" panose="020B0604020202020204" pitchFamily="34" charset="0"/>
              <a:buChar char="•"/>
            </a:pPr>
            <a:r>
              <a:rPr lang="ru-RU" sz="1500" dirty="0">
                <a:solidFill>
                  <a:prstClr val="black"/>
                </a:solidFill>
                <a:latin typeface="Arial" panose="020B0604020202020204" pitchFamily="34" charset="0"/>
                <a:cs typeface="Arial" panose="020B0604020202020204" pitchFamily="34" charset="0"/>
              </a:rPr>
              <a:t>все работодатели Москвы </a:t>
            </a:r>
          </a:p>
          <a:p>
            <a:pPr marL="257175" indent="-257175" algn="just">
              <a:buFont typeface="Arial" panose="020B0604020202020204" pitchFamily="34" charset="0"/>
              <a:buChar char="•"/>
            </a:pPr>
            <a:r>
              <a:rPr lang="ru-RU" sz="1500" b="1" dirty="0">
                <a:solidFill>
                  <a:prstClr val="black"/>
                </a:solidFill>
                <a:latin typeface="Arial" panose="020B0604020202020204" pitchFamily="34" charset="0"/>
                <a:cs typeface="Arial" panose="020B0604020202020204" pitchFamily="34" charset="0"/>
              </a:rPr>
              <a:t>еженедельно</a:t>
            </a:r>
            <a:r>
              <a:rPr lang="ru-RU" sz="1500" dirty="0">
                <a:solidFill>
                  <a:prstClr val="black"/>
                </a:solidFill>
                <a:latin typeface="Arial" panose="020B0604020202020204" pitchFamily="34" charset="0"/>
                <a:cs typeface="Arial" panose="020B0604020202020204" pitchFamily="34" charset="0"/>
              </a:rPr>
              <a:t>, </a:t>
            </a:r>
          </a:p>
          <a:p>
            <a:pPr marL="257175" indent="-257175" algn="just">
              <a:buFont typeface="Arial" panose="020B0604020202020204" pitchFamily="34" charset="0"/>
              <a:buChar char="•"/>
            </a:pPr>
            <a:r>
              <a:rPr lang="ru-RU" sz="1500" dirty="0">
                <a:solidFill>
                  <a:prstClr val="black"/>
                </a:solidFill>
                <a:latin typeface="Arial" panose="020B0604020202020204" pitchFamily="34" charset="0"/>
                <a:cs typeface="Arial" panose="020B0604020202020204" pitchFamily="34" charset="0"/>
              </a:rPr>
              <a:t>в электронном виде, с использованием личного кабинета </a:t>
            </a:r>
          </a:p>
          <a:p>
            <a:pPr marL="257175" indent="-257175" algn="just">
              <a:buFont typeface="Arial" panose="020B0604020202020204" pitchFamily="34" charset="0"/>
              <a:buChar char="•"/>
            </a:pPr>
            <a:r>
              <a:rPr lang="ru-RU" sz="1500" dirty="0">
                <a:solidFill>
                  <a:prstClr val="black"/>
                </a:solidFill>
                <a:latin typeface="Arial" panose="020B0604020202020204" pitchFamily="34" charset="0"/>
                <a:cs typeface="Arial" panose="020B0604020202020204" pitchFamily="34" charset="0"/>
              </a:rPr>
              <a:t>на официальном сайте Мэра и Правительства Москвы  </a:t>
            </a:r>
          </a:p>
          <a:p>
            <a:pPr marL="257175" indent="-257175" algn="just">
              <a:buFont typeface="Arial" panose="020B0604020202020204" pitchFamily="34" charset="0"/>
              <a:buChar char="•"/>
            </a:pPr>
            <a:r>
              <a:rPr lang="ru-RU" sz="1500" dirty="0">
                <a:solidFill>
                  <a:prstClr val="black"/>
                </a:solidFill>
                <a:latin typeface="Arial" panose="020B0604020202020204" pitchFamily="34" charset="0"/>
                <a:cs typeface="Arial" panose="020B0604020202020204" pitchFamily="34" charset="0"/>
              </a:rPr>
              <a:t>подавать сведения о работниках, исполнителях по гражданско-правовым договорам,  в отношении которых были приняты решения о переводе/не переводе на удаленную работу (без указания персональных данных), </a:t>
            </a:r>
          </a:p>
          <a:p>
            <a:pPr marL="257175" indent="-257175" algn="just">
              <a:buFont typeface="Arial" panose="020B0604020202020204" pitchFamily="34" charset="0"/>
              <a:buChar char="•"/>
            </a:pPr>
            <a:r>
              <a:rPr lang="ru-RU" sz="1500" dirty="0">
                <a:solidFill>
                  <a:prstClr val="black"/>
                </a:solidFill>
                <a:latin typeface="Arial" panose="020B0604020202020204" pitchFamily="34" charset="0"/>
                <a:cs typeface="Arial" panose="020B0604020202020204" pitchFamily="34" charset="0"/>
              </a:rPr>
              <a:t>по форме согласно приложению 4 к Указу Мэра Москвы от 05.03.2020г. № 12-УМ « О введении режима повышенной готовности».</a:t>
            </a:r>
          </a:p>
          <a:p>
            <a:pPr marL="257175" indent="-257175" algn="just">
              <a:buFont typeface="Arial" panose="020B0604020202020204" pitchFamily="34" charset="0"/>
              <a:buChar char="•"/>
            </a:pPr>
            <a:r>
              <a:rPr lang="ru-RU" sz="1500" dirty="0">
                <a:solidFill>
                  <a:prstClr val="black"/>
                </a:solidFill>
                <a:latin typeface="Arial" panose="020B0604020202020204" pitchFamily="34" charset="0"/>
                <a:cs typeface="Arial" panose="020B0604020202020204" pitchFamily="34" charset="0"/>
              </a:rPr>
              <a:t>актуализация сведений данного отчета производится в день принятия соответствующего решения. При отсутствии изменений в отчете, повторное предоставление такого же отчета не требуется.</a:t>
            </a:r>
          </a:p>
          <a:p>
            <a:pPr lvl="0" algn="just"/>
            <a:r>
              <a:rPr lang="ru-RU" sz="1800" dirty="0">
                <a:solidFill>
                  <a:prstClr val="black"/>
                </a:solidFill>
                <a:latin typeface="Arial" panose="020B0604020202020204" pitchFamily="34" charset="0"/>
                <a:cs typeface="Arial" panose="020B0604020202020204" pitchFamily="34" charset="0"/>
              </a:rPr>
              <a:t>  	</a:t>
            </a:r>
            <a:r>
              <a:rPr lang="ru-RU" sz="1500" dirty="0">
                <a:solidFill>
                  <a:prstClr val="black"/>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1871021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81842" y="4956573"/>
            <a:ext cx="8962159" cy="124582"/>
          </a:xfrm>
          <a:prstGeom prst="rect">
            <a:avLst/>
          </a:prstGeom>
          <a:solidFill>
            <a:srgbClr val="FF221D"/>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050"/>
          </a:p>
        </p:txBody>
      </p:sp>
      <p:sp>
        <p:nvSpPr>
          <p:cNvPr id="2" name="Прямоугольник 1"/>
          <p:cNvSpPr/>
          <p:nvPr/>
        </p:nvSpPr>
        <p:spPr>
          <a:xfrm>
            <a:off x="408420" y="743921"/>
            <a:ext cx="8509000" cy="2862322"/>
          </a:xfrm>
          <a:prstGeom prst="rect">
            <a:avLst/>
          </a:prstGeom>
        </p:spPr>
        <p:txBody>
          <a:bodyPr wrap="square">
            <a:spAutoFit/>
          </a:bodyPr>
          <a:lstStyle/>
          <a:p>
            <a:pPr marL="257175" indent="-257175" algn="just">
              <a:buFont typeface="Arial" panose="020B0604020202020204" pitchFamily="34" charset="0"/>
              <a:buChar char="•"/>
            </a:pPr>
            <a:r>
              <a:rPr lang="ru-RU" sz="1500" dirty="0">
                <a:solidFill>
                  <a:prstClr val="black"/>
                </a:solidFill>
                <a:latin typeface="Arial" panose="020B0604020202020204" pitchFamily="34" charset="0"/>
                <a:cs typeface="Arial" panose="020B0604020202020204" pitchFamily="34" charset="0"/>
              </a:rPr>
              <a:t>работодатели должны принимать меры, направленные на минимизацию очного присутствия  работников</a:t>
            </a:r>
          </a:p>
          <a:p>
            <a:pPr marL="257175" indent="-257175" algn="just">
              <a:buFont typeface="Arial" panose="020B0604020202020204" pitchFamily="34" charset="0"/>
              <a:buChar char="•"/>
            </a:pPr>
            <a:r>
              <a:rPr lang="ru-RU" sz="1500" dirty="0">
                <a:solidFill>
                  <a:prstClr val="black"/>
                </a:solidFill>
                <a:latin typeface="Arial" panose="020B0604020202020204" pitchFamily="34" charset="0"/>
                <a:cs typeface="Arial" panose="020B0604020202020204" pitchFamily="34" charset="0"/>
              </a:rPr>
              <a:t>работодатели подлежат привлечению  к ответственности за нарушение требований данного Указа в части перевода на удаленную работу 30 % работников  и всех работников старше 60 лет.</a:t>
            </a:r>
          </a:p>
          <a:p>
            <a:pPr marL="257175" indent="-257175">
              <a:buFont typeface="Arial" panose="020B0604020202020204" pitchFamily="34" charset="0"/>
              <a:buChar char="•"/>
            </a:pPr>
            <a:r>
              <a:rPr lang="ru-RU" sz="1500" dirty="0">
                <a:solidFill>
                  <a:prstClr val="black"/>
                </a:solidFill>
                <a:latin typeface="Arial" panose="020B0604020202020204" pitchFamily="34" charset="0"/>
                <a:cs typeface="Arial" panose="020B0604020202020204" pitchFamily="34" charset="0"/>
              </a:rPr>
              <a:t>необходимо до 1 января обеспечить вакцинацию не менее 80% от общего числа сотрудников сферы услуг, персонал нужно привить первым компонентом до 1 декабря.</a:t>
            </a:r>
          </a:p>
          <a:p>
            <a:pPr lvl="0"/>
            <a:endParaRPr lang="ru-RU" sz="1500" dirty="0">
              <a:solidFill>
                <a:prstClr val="black"/>
              </a:solidFill>
              <a:latin typeface="Arial" panose="020B0604020202020204" pitchFamily="34" charset="0"/>
              <a:cs typeface="Arial" panose="020B0604020202020204" pitchFamily="34" charset="0"/>
            </a:endParaRPr>
          </a:p>
          <a:p>
            <a:pPr lvl="0"/>
            <a:r>
              <a:rPr lang="ru-RU" sz="1500" dirty="0">
                <a:latin typeface="Arial" panose="020B0604020202020204" pitchFamily="34" charset="0"/>
                <a:cs typeface="Arial" panose="020B0604020202020204" pitchFamily="34" charset="0"/>
              </a:rPr>
              <a:t>Документы: Указ Мэра Москвы от 19.10.2021 N 61-УМ (https://cdn.sobyanin.ru/static/pdf/ukaz-61-um-191021.pdf)</a:t>
            </a:r>
          </a:p>
          <a:p>
            <a:pPr lvl="0"/>
            <a:r>
              <a:rPr lang="ru-RU" sz="1500" dirty="0">
                <a:latin typeface="Arial" panose="020B0604020202020204" pitchFamily="34" charset="0"/>
                <a:cs typeface="Arial" panose="020B0604020202020204" pitchFamily="34" charset="0"/>
              </a:rPr>
              <a:t>Информация с сайта Мэра Москвы от 19.10.2021 (https://www.sobyanin.ru/koronavirus-resheniya-19-10-21)</a:t>
            </a:r>
          </a:p>
        </p:txBody>
      </p:sp>
    </p:spTree>
    <p:extLst>
      <p:ext uri="{BB962C8B-B14F-4D97-AF65-F5344CB8AC3E}">
        <p14:creationId xmlns:p14="http://schemas.microsoft.com/office/powerpoint/2010/main" val="3563882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89036" y="404394"/>
            <a:ext cx="8954964" cy="4534154"/>
          </a:xfrm>
        </p:spPr>
        <p:txBody>
          <a:bodyPr/>
          <a:lstStyle/>
          <a:p>
            <a:pPr marL="0" indent="0">
              <a:spcBef>
                <a:spcPts val="0"/>
              </a:spcBef>
              <a:buNone/>
            </a:pPr>
            <a:r>
              <a:rPr lang="ru-RU" sz="1400" b="1" dirty="0">
                <a:solidFill>
                  <a:schemeClr val="tx1"/>
                </a:solidFill>
                <a:latin typeface="+mn-lt"/>
                <a:ea typeface="Calibri" panose="020F0502020204030204" pitchFamily="34" charset="0"/>
              </a:rPr>
              <a:t>Новые правила дистанционной </a:t>
            </a:r>
            <a:r>
              <a:rPr lang="ru-RU" sz="1400" b="1" dirty="0" smtClean="0">
                <a:solidFill>
                  <a:schemeClr val="tx1"/>
                </a:solidFill>
                <a:latin typeface="+mn-lt"/>
                <a:ea typeface="Calibri" panose="020F0502020204030204" pitchFamily="34" charset="0"/>
              </a:rPr>
              <a:t>работы</a:t>
            </a:r>
          </a:p>
          <a:p>
            <a:pPr marL="0" indent="0">
              <a:spcBef>
                <a:spcPts val="0"/>
              </a:spcBef>
              <a:buNone/>
            </a:pPr>
            <a:endParaRPr lang="ru-RU" sz="1400" b="1" dirty="0">
              <a:solidFill>
                <a:schemeClr val="tx1"/>
              </a:solidFill>
              <a:latin typeface="+mn-lt"/>
              <a:ea typeface="Calibri" panose="020F0502020204030204" pitchFamily="34" charset="0"/>
            </a:endParaRPr>
          </a:p>
          <a:p>
            <a:pPr marL="0" indent="0">
              <a:spcBef>
                <a:spcPts val="0"/>
              </a:spcBef>
              <a:buNone/>
            </a:pPr>
            <a:r>
              <a:rPr lang="ru-RU" sz="1400" b="1" dirty="0" smtClean="0">
                <a:solidFill>
                  <a:schemeClr val="tx1"/>
                </a:solidFill>
                <a:latin typeface="+mn-lt"/>
                <a:ea typeface="Calibri" panose="020F0502020204030204" pitchFamily="34" charset="0"/>
              </a:rPr>
              <a:t>Федеральный </a:t>
            </a:r>
            <a:r>
              <a:rPr lang="ru-RU" sz="1400" b="1" dirty="0">
                <a:solidFill>
                  <a:schemeClr val="tx1"/>
                </a:solidFill>
                <a:latin typeface="+mn-lt"/>
                <a:ea typeface="Calibri" panose="020F0502020204030204" pitchFamily="34" charset="0"/>
              </a:rPr>
              <a:t>закон от 08.12.2020 N </a:t>
            </a:r>
            <a:r>
              <a:rPr lang="ru-RU" sz="1400" b="1" dirty="0" smtClean="0">
                <a:solidFill>
                  <a:schemeClr val="tx1"/>
                </a:solidFill>
                <a:latin typeface="+mn-lt"/>
                <a:ea typeface="Calibri" panose="020F0502020204030204" pitchFamily="34" charset="0"/>
              </a:rPr>
              <a:t>407-ФЗ:</a:t>
            </a:r>
            <a:endParaRPr lang="ru-RU" sz="1400" b="1" dirty="0">
              <a:solidFill>
                <a:schemeClr val="tx1"/>
              </a:solidFill>
              <a:latin typeface="+mn-lt"/>
              <a:ea typeface="Calibri" panose="020F0502020204030204" pitchFamily="34" charset="0"/>
            </a:endParaRPr>
          </a:p>
          <a:p>
            <a:pPr marL="285750" indent="-285750">
              <a:spcBef>
                <a:spcPts val="0"/>
              </a:spcBef>
            </a:pPr>
            <a:r>
              <a:rPr lang="ru-RU" sz="1400" dirty="0" smtClean="0">
                <a:solidFill>
                  <a:schemeClr val="tx1"/>
                </a:solidFill>
                <a:latin typeface="+mn-lt"/>
                <a:ea typeface="Calibri" panose="020F0502020204030204" pitchFamily="34" charset="0"/>
              </a:rPr>
              <a:t>Законодательно </a:t>
            </a:r>
            <a:r>
              <a:rPr lang="ru-RU" sz="1400" dirty="0">
                <a:solidFill>
                  <a:schemeClr val="tx1"/>
                </a:solidFill>
                <a:latin typeface="+mn-lt"/>
                <a:ea typeface="Calibri" panose="020F0502020204030204" pitchFamily="34" charset="0"/>
              </a:rPr>
              <a:t>закрепляется понятие «удаленная работа». То есть, получается, «дистанционная работа» и «удаленная работа» - это синонимы (ч. 1 ст. </a:t>
            </a:r>
            <a:r>
              <a:rPr lang="ru-RU" sz="1400" dirty="0" smtClean="0">
                <a:solidFill>
                  <a:schemeClr val="tx1"/>
                </a:solidFill>
                <a:latin typeface="+mn-lt"/>
                <a:ea typeface="Calibri" panose="020F0502020204030204" pitchFamily="34" charset="0"/>
              </a:rPr>
              <a:t>312.1 </a:t>
            </a:r>
            <a:r>
              <a:rPr lang="ru-RU" sz="1400" dirty="0">
                <a:solidFill>
                  <a:schemeClr val="tx1"/>
                </a:solidFill>
                <a:latin typeface="+mn-lt"/>
                <a:ea typeface="Calibri" panose="020F0502020204030204" pitchFamily="34" charset="0"/>
              </a:rPr>
              <a:t>ТК РФ</a:t>
            </a:r>
            <a:r>
              <a:rPr lang="ru-RU" sz="1400" dirty="0" smtClean="0">
                <a:solidFill>
                  <a:schemeClr val="tx1"/>
                </a:solidFill>
                <a:latin typeface="+mn-lt"/>
                <a:ea typeface="Calibri" panose="020F0502020204030204" pitchFamily="34" charset="0"/>
              </a:rPr>
              <a:t>).</a:t>
            </a:r>
          </a:p>
          <a:p>
            <a:pPr marL="285750" indent="-285750">
              <a:spcBef>
                <a:spcPts val="0"/>
              </a:spcBef>
            </a:pPr>
            <a:r>
              <a:rPr lang="ru-RU" sz="1400" dirty="0" smtClean="0">
                <a:solidFill>
                  <a:schemeClr val="tx1"/>
                </a:solidFill>
                <a:latin typeface="+mn-lt"/>
                <a:ea typeface="Calibri" panose="020F0502020204030204" pitchFamily="34" charset="0"/>
              </a:rPr>
              <a:t>Вводятся </a:t>
            </a:r>
            <a:r>
              <a:rPr lang="ru-RU" sz="1400" b="1" dirty="0">
                <a:solidFill>
                  <a:schemeClr val="tx1"/>
                </a:solidFill>
                <a:latin typeface="+mn-lt"/>
                <a:ea typeface="Calibri" panose="020F0502020204030204" pitchFamily="34" charset="0"/>
              </a:rPr>
              <a:t>три категории дистанционной работы </a:t>
            </a:r>
            <a:r>
              <a:rPr lang="ru-RU" sz="1400" dirty="0">
                <a:solidFill>
                  <a:schemeClr val="tx1"/>
                </a:solidFill>
                <a:latin typeface="+mn-lt"/>
                <a:ea typeface="Calibri" panose="020F0502020204030204" pitchFamily="34" charset="0"/>
              </a:rPr>
              <a:t>(ч. 2 ст. </a:t>
            </a:r>
            <a:r>
              <a:rPr lang="ru-RU" sz="1400" dirty="0" smtClean="0">
                <a:solidFill>
                  <a:schemeClr val="tx1"/>
                </a:solidFill>
                <a:latin typeface="+mn-lt"/>
                <a:ea typeface="Calibri" panose="020F0502020204030204" pitchFamily="34" charset="0"/>
              </a:rPr>
              <a:t>312</a:t>
            </a:r>
            <a:r>
              <a:rPr lang="ru-RU" sz="1400" dirty="0">
                <a:solidFill>
                  <a:schemeClr val="tx1"/>
                </a:solidFill>
                <a:latin typeface="+mn-lt"/>
                <a:ea typeface="Calibri" panose="020F0502020204030204" pitchFamily="34" charset="0"/>
              </a:rPr>
              <a:t>.</a:t>
            </a:r>
            <a:r>
              <a:rPr lang="ru-RU" sz="1400" dirty="0" smtClean="0">
                <a:solidFill>
                  <a:schemeClr val="tx1"/>
                </a:solidFill>
                <a:latin typeface="+mn-lt"/>
                <a:ea typeface="Calibri" panose="020F0502020204030204" pitchFamily="34" charset="0"/>
              </a:rPr>
              <a:t>1 </a:t>
            </a:r>
            <a:r>
              <a:rPr lang="ru-RU" sz="1400" dirty="0">
                <a:solidFill>
                  <a:schemeClr val="tx1"/>
                </a:solidFill>
                <a:latin typeface="+mn-lt"/>
                <a:ea typeface="Calibri" panose="020F0502020204030204" pitchFamily="34" charset="0"/>
              </a:rPr>
              <a:t>ТК РФ): </a:t>
            </a:r>
          </a:p>
          <a:p>
            <a:pPr marL="357188" indent="0">
              <a:spcBef>
                <a:spcPts val="0"/>
              </a:spcBef>
              <a:buNone/>
            </a:pPr>
            <a:r>
              <a:rPr lang="ru-RU" sz="1400" dirty="0" smtClean="0">
                <a:solidFill>
                  <a:schemeClr val="tx1"/>
                </a:solidFill>
                <a:latin typeface="+mn-lt"/>
                <a:ea typeface="Calibri" panose="020F0502020204030204" pitchFamily="34" charset="0"/>
              </a:rPr>
              <a:t>1) на </a:t>
            </a:r>
            <a:r>
              <a:rPr lang="ru-RU" sz="1400" dirty="0">
                <a:solidFill>
                  <a:schemeClr val="tx1"/>
                </a:solidFill>
                <a:latin typeface="+mn-lt"/>
                <a:ea typeface="Calibri" panose="020F0502020204030204" pitchFamily="34" charset="0"/>
              </a:rPr>
              <a:t>постоянной основе (в течение срока действия трудового договора); </a:t>
            </a:r>
          </a:p>
          <a:p>
            <a:pPr marL="357188" indent="0">
              <a:spcBef>
                <a:spcPts val="0"/>
              </a:spcBef>
              <a:buNone/>
            </a:pPr>
            <a:r>
              <a:rPr lang="ru-RU" sz="1400" dirty="0" smtClean="0">
                <a:solidFill>
                  <a:schemeClr val="tx1"/>
                </a:solidFill>
                <a:latin typeface="+mn-lt"/>
                <a:ea typeface="Calibri" panose="020F0502020204030204" pitchFamily="34" charset="0"/>
              </a:rPr>
              <a:t>2) на </a:t>
            </a:r>
            <a:r>
              <a:rPr lang="ru-RU" sz="1400" dirty="0">
                <a:solidFill>
                  <a:schemeClr val="tx1"/>
                </a:solidFill>
                <a:latin typeface="+mn-lt"/>
                <a:ea typeface="Calibri" panose="020F0502020204030204" pitchFamily="34" charset="0"/>
              </a:rPr>
              <a:t>определенный </a:t>
            </a:r>
            <a:r>
              <a:rPr lang="ru-RU" sz="1400" dirty="0" smtClean="0">
                <a:solidFill>
                  <a:schemeClr val="tx1"/>
                </a:solidFill>
                <a:latin typeface="+mn-lt"/>
                <a:ea typeface="Calibri" panose="020F0502020204030204" pitchFamily="34" charset="0"/>
              </a:rPr>
              <a:t>период (временно) </a:t>
            </a:r>
            <a:r>
              <a:rPr lang="ru-RU" sz="1400" dirty="0">
                <a:solidFill>
                  <a:schemeClr val="tx1"/>
                </a:solidFill>
                <a:latin typeface="+mn-lt"/>
                <a:ea typeface="Calibri" panose="020F0502020204030204" pitchFamily="34" charset="0"/>
              </a:rPr>
              <a:t>(время дистанционной работы ограничивается до шести месяцев). Зафиксировано, что за работником, который временно переведен на дистанционную работу, сохраняется его стационарное рабочее место, которое должно быть восстановлено после того, как завершится временный период; </a:t>
            </a:r>
          </a:p>
          <a:p>
            <a:pPr marL="357188" indent="0">
              <a:spcBef>
                <a:spcPts val="0"/>
              </a:spcBef>
              <a:buNone/>
            </a:pPr>
            <a:r>
              <a:rPr lang="ru-RU" sz="1400" dirty="0" smtClean="0">
                <a:solidFill>
                  <a:schemeClr val="tx1"/>
                </a:solidFill>
                <a:latin typeface="+mn-lt"/>
                <a:ea typeface="Calibri" panose="020F0502020204030204" pitchFamily="34" charset="0"/>
              </a:rPr>
              <a:t>3) периодическая </a:t>
            </a:r>
            <a:r>
              <a:rPr lang="ru-RU" sz="1400" dirty="0">
                <a:solidFill>
                  <a:schemeClr val="tx1"/>
                </a:solidFill>
                <a:latin typeface="+mn-lt"/>
                <a:ea typeface="Calibri" panose="020F0502020204030204" pitchFamily="34" charset="0"/>
              </a:rPr>
              <a:t>дистанционная работа. В этом случае работник может часть времени работать дистанционно, часть – </a:t>
            </a:r>
            <a:r>
              <a:rPr lang="ru-RU" sz="1400" dirty="0" smtClean="0">
                <a:solidFill>
                  <a:schemeClr val="tx1"/>
                </a:solidFill>
                <a:latin typeface="+mn-lt"/>
                <a:ea typeface="Calibri" panose="020F0502020204030204" pitchFamily="34" charset="0"/>
              </a:rPr>
              <a:t>стационарно.</a:t>
            </a:r>
          </a:p>
          <a:p>
            <a:pPr marL="285750" indent="-285750">
              <a:spcBef>
                <a:spcPts val="0"/>
              </a:spcBef>
            </a:pPr>
            <a:r>
              <a:rPr lang="ru-RU" sz="1400" dirty="0" smtClean="0">
                <a:solidFill>
                  <a:schemeClr val="tx1"/>
                </a:solidFill>
                <a:latin typeface="+mn-lt"/>
                <a:ea typeface="Calibri" panose="020F0502020204030204" pitchFamily="34" charset="0"/>
              </a:rPr>
              <a:t>Определено </a:t>
            </a:r>
            <a:r>
              <a:rPr lang="ru-RU" sz="1400" dirty="0">
                <a:solidFill>
                  <a:schemeClr val="tx1"/>
                </a:solidFill>
                <a:latin typeface="+mn-lt"/>
                <a:ea typeface="Calibri" panose="020F0502020204030204" pitchFamily="34" charset="0"/>
              </a:rPr>
              <a:t>понятие </a:t>
            </a:r>
            <a:r>
              <a:rPr lang="ru-RU" sz="1400" b="1" dirty="0">
                <a:solidFill>
                  <a:schemeClr val="tx1"/>
                </a:solidFill>
                <a:latin typeface="+mn-lt"/>
                <a:ea typeface="Calibri" panose="020F0502020204030204" pitchFamily="34" charset="0"/>
              </a:rPr>
              <a:t>«дистанционный работник»</a:t>
            </a:r>
            <a:r>
              <a:rPr lang="ru-RU" sz="1400" dirty="0">
                <a:solidFill>
                  <a:schemeClr val="tx1"/>
                </a:solidFill>
                <a:latin typeface="+mn-lt"/>
                <a:ea typeface="Calibri" panose="020F0502020204030204" pitchFamily="34" charset="0"/>
              </a:rPr>
              <a:t>: работник, заключивший трудовой договор или доп. соглашение к трудовому договору, а также работник, выполняющий трудовую функцию дистанционно в соответствии с локальным нормативным актом, принятым работодателем (ч. 3 ст. 312.1 ТК РФ</a:t>
            </a:r>
            <a:r>
              <a:rPr lang="ru-RU" sz="1400" dirty="0" smtClean="0">
                <a:solidFill>
                  <a:schemeClr val="tx1"/>
                </a:solidFill>
                <a:latin typeface="+mn-lt"/>
                <a:ea typeface="Calibri" panose="020F0502020204030204" pitchFamily="34" charset="0"/>
              </a:rPr>
              <a:t>).</a:t>
            </a:r>
          </a:p>
          <a:p>
            <a:pPr marL="285750" indent="-285750">
              <a:spcBef>
                <a:spcPts val="0"/>
              </a:spcBef>
            </a:pPr>
            <a:endParaRPr lang="ru-RU" sz="1400" dirty="0">
              <a:solidFill>
                <a:schemeClr val="tx1"/>
              </a:solidFill>
              <a:latin typeface="+mn-lt"/>
              <a:ea typeface="Calibri" panose="020F0502020204030204" pitchFamily="34" charset="0"/>
            </a:endParaRPr>
          </a:p>
          <a:p>
            <a:pPr marL="0" indent="0">
              <a:spcBef>
                <a:spcPts val="0"/>
              </a:spcBef>
              <a:buNone/>
            </a:pPr>
            <a:endParaRPr lang="ru-RU" sz="1400" dirty="0">
              <a:solidFill>
                <a:schemeClr val="tx1"/>
              </a:solidFill>
              <a:latin typeface="+mn-lt"/>
              <a:ea typeface="Calibri" panose="020F0502020204030204" pitchFamily="34" charset="0"/>
            </a:endParaRPr>
          </a:p>
          <a:p>
            <a:pPr marL="0" indent="0">
              <a:spcBef>
                <a:spcPts val="0"/>
              </a:spcBef>
              <a:buNone/>
            </a:pPr>
            <a:endParaRPr lang="ru-RU" sz="1400" dirty="0" smtClean="0">
              <a:solidFill>
                <a:schemeClr val="tx1"/>
              </a:solidFill>
              <a:latin typeface="+mn-lt"/>
              <a:ea typeface="Calibri" panose="020F0502020204030204" pitchFamily="34" charset="0"/>
            </a:endParaRPr>
          </a:p>
        </p:txBody>
      </p:sp>
    </p:spTree>
    <p:extLst>
      <p:ext uri="{BB962C8B-B14F-4D97-AF65-F5344CB8AC3E}">
        <p14:creationId xmlns:p14="http://schemas.microsoft.com/office/powerpoint/2010/main" val="1809838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5750" y="573528"/>
            <a:ext cx="8223250" cy="4266474"/>
          </a:xfrm>
        </p:spPr>
        <p:txBody>
          <a:bodyPr>
            <a:normAutofit lnSpcReduction="10000"/>
          </a:bodyPr>
          <a:lstStyle/>
          <a:p>
            <a:pPr marL="0" indent="0">
              <a:buNone/>
            </a:pPr>
            <a:r>
              <a:rPr lang="ru-RU" sz="1425" b="1" dirty="0">
                <a:latin typeface="Times New Roman" panose="02020603050405020304" pitchFamily="18" charset="0"/>
                <a:cs typeface="Times New Roman" panose="02020603050405020304" pitchFamily="18" charset="0"/>
              </a:rPr>
              <a:t> </a:t>
            </a:r>
            <a:r>
              <a:rPr lang="ru-RU" sz="1425" b="1" dirty="0" smtClean="0">
                <a:latin typeface="+mn-lt"/>
                <a:cs typeface="Times New Roman" panose="02020603050405020304" pitchFamily="18" charset="0"/>
              </a:rPr>
              <a:t>Как  установить  дистанционную работу </a:t>
            </a:r>
            <a:endParaRPr lang="ru-RU" sz="1425" b="1" dirty="0">
              <a:latin typeface="+mn-lt"/>
              <a:cs typeface="Times New Roman" panose="02020603050405020304" pitchFamily="18" charset="0"/>
            </a:endParaRPr>
          </a:p>
          <a:p>
            <a:pPr marL="0" indent="0">
              <a:buNone/>
            </a:pPr>
            <a:endParaRPr lang="ru-RU" sz="1425" b="1" dirty="0">
              <a:latin typeface="+mn-lt"/>
              <a:cs typeface="Times New Roman" panose="02020603050405020304" pitchFamily="18" charset="0"/>
            </a:endParaRPr>
          </a:p>
          <a:p>
            <a:pPr marL="0" indent="0">
              <a:lnSpc>
                <a:spcPct val="120000"/>
              </a:lnSpc>
              <a:spcBef>
                <a:spcPts val="0"/>
              </a:spcBef>
              <a:buNone/>
            </a:pPr>
            <a:r>
              <a:rPr lang="ru-RU" sz="1425" dirty="0">
                <a:latin typeface="+mn-lt"/>
                <a:cs typeface="Times New Roman" panose="02020603050405020304" pitchFamily="18" charset="0"/>
              </a:rPr>
              <a:t>Перевод ли? – Изменение условий трудового </a:t>
            </a:r>
            <a:r>
              <a:rPr lang="ru-RU" sz="1425" dirty="0" smtClean="0">
                <a:latin typeface="+mn-lt"/>
                <a:cs typeface="Times New Roman" panose="02020603050405020304" pitchFamily="18" charset="0"/>
              </a:rPr>
              <a:t>договора:</a:t>
            </a:r>
            <a:endParaRPr lang="ru-RU" sz="1425" dirty="0">
              <a:latin typeface="+mn-lt"/>
              <a:cs typeface="Times New Roman" panose="02020603050405020304" pitchFamily="18" charset="0"/>
            </a:endParaRPr>
          </a:p>
          <a:p>
            <a:pPr marL="0" indent="0">
              <a:lnSpc>
                <a:spcPct val="120000"/>
              </a:lnSpc>
              <a:spcBef>
                <a:spcPts val="0"/>
              </a:spcBef>
              <a:buNone/>
            </a:pPr>
            <a:r>
              <a:rPr lang="ru-RU" sz="1425" dirty="0">
                <a:latin typeface="+mn-lt"/>
                <a:cs typeface="Times New Roman" panose="02020603050405020304" pitchFamily="18" charset="0"/>
              </a:rPr>
              <a:t>1. </a:t>
            </a:r>
            <a:r>
              <a:rPr lang="ru-RU" sz="1425" b="1" dirty="0">
                <a:latin typeface="+mn-lt"/>
                <a:cs typeface="Times New Roman" panose="02020603050405020304" pitchFamily="18" charset="0"/>
              </a:rPr>
              <a:t>Если согласен  </a:t>
            </a:r>
            <a:r>
              <a:rPr lang="ru-RU" sz="1425" dirty="0">
                <a:latin typeface="+mn-lt"/>
                <a:cs typeface="Times New Roman" panose="02020603050405020304" pitchFamily="18" charset="0"/>
              </a:rPr>
              <a:t>- доп. соглашение (ст. 72 ТК РФ) (суд. </a:t>
            </a:r>
            <a:r>
              <a:rPr lang="ru-RU" sz="1425" dirty="0" smtClean="0">
                <a:latin typeface="+mn-lt"/>
                <a:cs typeface="Times New Roman" panose="02020603050405020304" pitchFamily="18" charset="0"/>
              </a:rPr>
              <a:t>практика - заявление тоже может  </a:t>
            </a:r>
            <a:r>
              <a:rPr lang="ru-RU" sz="1425" dirty="0">
                <a:latin typeface="+mn-lt"/>
                <a:cs typeface="Times New Roman" panose="02020603050405020304" pitchFamily="18" charset="0"/>
              </a:rPr>
              <a:t>быть  соглашением), приказ  </a:t>
            </a:r>
          </a:p>
          <a:p>
            <a:pPr marL="0" indent="0">
              <a:lnSpc>
                <a:spcPct val="120000"/>
              </a:lnSpc>
              <a:spcBef>
                <a:spcPts val="0"/>
              </a:spcBef>
              <a:buNone/>
            </a:pPr>
            <a:r>
              <a:rPr lang="ru-RU" sz="1425" dirty="0">
                <a:latin typeface="+mn-lt"/>
                <a:cs typeface="Times New Roman" panose="02020603050405020304" pitchFamily="18" charset="0"/>
              </a:rPr>
              <a:t>2. </a:t>
            </a:r>
            <a:r>
              <a:rPr lang="ru-RU" sz="1425" b="1" dirty="0">
                <a:latin typeface="+mn-lt"/>
                <a:cs typeface="Times New Roman" panose="02020603050405020304" pitchFamily="18" charset="0"/>
              </a:rPr>
              <a:t>Если не согласен </a:t>
            </a:r>
            <a:r>
              <a:rPr lang="ru-RU" sz="1425" dirty="0">
                <a:latin typeface="+mn-lt"/>
                <a:cs typeface="Times New Roman" panose="02020603050405020304" pitchFamily="18" charset="0"/>
              </a:rPr>
              <a:t>- (ст. 74 ТК РФ) </a:t>
            </a:r>
            <a:r>
              <a:rPr lang="ru-RU" sz="1425" b="1" dirty="0">
                <a:latin typeface="+mn-lt"/>
                <a:cs typeface="Times New Roman" panose="02020603050405020304" pitchFamily="18" charset="0"/>
              </a:rPr>
              <a:t>и нет распоряжений </a:t>
            </a:r>
            <a:r>
              <a:rPr lang="ru-RU" sz="1425" b="1" dirty="0" smtClean="0">
                <a:latin typeface="+mn-lt"/>
                <a:cs typeface="Times New Roman" panose="02020603050405020304" pitchFamily="18" charset="0"/>
              </a:rPr>
              <a:t>госоргана</a:t>
            </a:r>
            <a:r>
              <a:rPr lang="ru-RU" sz="1425" dirty="0" smtClean="0">
                <a:latin typeface="+mn-lt"/>
                <a:cs typeface="Times New Roman" panose="02020603050405020304" pitchFamily="18" charset="0"/>
              </a:rPr>
              <a:t>:</a:t>
            </a:r>
            <a:endParaRPr lang="ru-RU" sz="1425" dirty="0">
              <a:latin typeface="+mn-lt"/>
              <a:cs typeface="Times New Roman" panose="02020603050405020304" pitchFamily="18" charset="0"/>
            </a:endParaRPr>
          </a:p>
          <a:p>
            <a:pPr marL="285750" indent="-285750">
              <a:lnSpc>
                <a:spcPct val="120000"/>
              </a:lnSpc>
              <a:spcBef>
                <a:spcPts val="0"/>
              </a:spcBef>
            </a:pPr>
            <a:r>
              <a:rPr lang="ru-RU" sz="1425" dirty="0" smtClean="0">
                <a:latin typeface="+mn-lt"/>
                <a:cs typeface="Times New Roman" panose="02020603050405020304" pitchFamily="18" charset="0"/>
              </a:rPr>
              <a:t>Фиксируем </a:t>
            </a:r>
            <a:r>
              <a:rPr lang="ru-RU" sz="1425" dirty="0">
                <a:latin typeface="+mn-lt"/>
                <a:cs typeface="Times New Roman" panose="02020603050405020304" pitchFamily="18" charset="0"/>
              </a:rPr>
              <a:t>наличие основания </a:t>
            </a:r>
            <a:r>
              <a:rPr lang="ru-RU" sz="1425" dirty="0" smtClean="0">
                <a:latin typeface="+mn-lt"/>
                <a:cs typeface="Times New Roman" panose="02020603050405020304" pitchFamily="18" charset="0"/>
              </a:rPr>
              <a:t>- </a:t>
            </a:r>
            <a:r>
              <a:rPr lang="ru-RU" sz="1425" dirty="0">
                <a:latin typeface="+mn-lt"/>
                <a:cs typeface="Times New Roman" panose="02020603050405020304" pitchFamily="18" charset="0"/>
              </a:rPr>
              <a:t>изменений организационных или технологических условий труда: Приказ о  реальных изменениях в компании (перераспределение функционала, порядка взаимодействия, структурны </a:t>
            </a:r>
            <a:r>
              <a:rPr lang="ru-RU" sz="1425" dirty="0" smtClean="0">
                <a:latin typeface="+mn-lt"/>
                <a:cs typeface="Times New Roman" panose="02020603050405020304" pitchFamily="18" charset="0"/>
              </a:rPr>
              <a:t>вследствие </a:t>
            </a:r>
            <a:r>
              <a:rPr lang="ru-RU" sz="1425" dirty="0">
                <a:latin typeface="+mn-lt"/>
                <a:cs typeface="Times New Roman" panose="02020603050405020304" pitchFamily="18" charset="0"/>
              </a:rPr>
              <a:t>изменения окружающей среды), Приказ об изменении условий труда (на основании приказа об изменениях), </a:t>
            </a:r>
          </a:p>
          <a:p>
            <a:pPr marL="285750" indent="-285750" algn="just"/>
            <a:r>
              <a:rPr lang="ru-RU" sz="1425" dirty="0" smtClean="0">
                <a:latin typeface="+mn-lt"/>
                <a:cs typeface="Times New Roman" panose="02020603050405020304" pitchFamily="18" charset="0"/>
              </a:rPr>
              <a:t>Уведомляем </a:t>
            </a:r>
            <a:r>
              <a:rPr lang="ru-RU" sz="1425" dirty="0">
                <a:latin typeface="+mn-lt"/>
                <a:cs typeface="Times New Roman" panose="02020603050405020304" pitchFamily="18" charset="0"/>
              </a:rPr>
              <a:t>работника  об изменениях и их причинах в письменной форме не позднее, чем за 2 </a:t>
            </a:r>
            <a:r>
              <a:rPr lang="ru-RU" sz="1425" dirty="0" smtClean="0">
                <a:latin typeface="+mn-lt"/>
                <a:cs typeface="Times New Roman" panose="02020603050405020304" pitchFamily="18" charset="0"/>
              </a:rPr>
              <a:t>месяца</a:t>
            </a:r>
          </a:p>
          <a:p>
            <a:pPr marL="285750" indent="-285750" algn="just"/>
            <a:r>
              <a:rPr lang="ru-RU" sz="1425" dirty="0" smtClean="0">
                <a:latin typeface="+mn-lt"/>
                <a:cs typeface="Times New Roman" panose="02020603050405020304" pitchFamily="18" charset="0"/>
              </a:rPr>
              <a:t>Предлагаем </a:t>
            </a:r>
            <a:r>
              <a:rPr lang="ru-RU" sz="1425" dirty="0">
                <a:latin typeface="+mn-lt"/>
                <a:cs typeface="Times New Roman" panose="02020603050405020304" pitchFamily="18" charset="0"/>
              </a:rPr>
              <a:t>в письменном виде другую работу  </a:t>
            </a:r>
          </a:p>
          <a:p>
            <a:pPr marL="285750" indent="-285750" algn="just"/>
            <a:r>
              <a:rPr lang="ru-RU" sz="1425" dirty="0" smtClean="0">
                <a:latin typeface="+mn-lt"/>
                <a:cs typeface="Times New Roman" panose="02020603050405020304" pitchFamily="18" charset="0"/>
              </a:rPr>
              <a:t>При </a:t>
            </a:r>
            <a:r>
              <a:rPr lang="ru-RU" sz="1425" dirty="0">
                <a:latin typeface="+mn-lt"/>
                <a:cs typeface="Times New Roman" panose="02020603050405020304" pitchFamily="18" charset="0"/>
              </a:rPr>
              <a:t>отсутствии работы или отказе работника от предложенной работы увольняем по </a:t>
            </a:r>
            <a:r>
              <a:rPr lang="ru-RU" sz="1425" dirty="0" smtClean="0">
                <a:latin typeface="+mn-lt"/>
                <a:cs typeface="Times New Roman" panose="02020603050405020304" pitchFamily="18" charset="0"/>
              </a:rPr>
              <a:t>п</a:t>
            </a:r>
            <a:r>
              <a:rPr lang="ru-RU" sz="1425" dirty="0">
                <a:latin typeface="+mn-lt"/>
                <a:cs typeface="Times New Roman" panose="02020603050405020304" pitchFamily="18" charset="0"/>
              </a:rPr>
              <a:t>. 7 ч. 1 ст. 77 ТК  </a:t>
            </a:r>
          </a:p>
          <a:p>
            <a:pPr marL="285750" indent="-285750" algn="just"/>
            <a:r>
              <a:rPr lang="ru-RU" sz="1425" dirty="0" smtClean="0">
                <a:latin typeface="+mn-lt"/>
                <a:cs typeface="Times New Roman" panose="02020603050405020304" pitchFamily="18" charset="0"/>
              </a:rPr>
              <a:t>Выплачиваем </a:t>
            </a:r>
            <a:r>
              <a:rPr lang="ru-RU" sz="1425" dirty="0">
                <a:latin typeface="+mn-lt"/>
                <a:cs typeface="Times New Roman" panose="02020603050405020304" pitchFamily="18" charset="0"/>
              </a:rPr>
              <a:t>при увольнении выходное пособие в размере двухнедельного среднего заработка </a:t>
            </a:r>
            <a:r>
              <a:rPr lang="ru-RU" sz="1425" dirty="0" smtClean="0">
                <a:latin typeface="+mn-lt"/>
                <a:cs typeface="Times New Roman" panose="02020603050405020304" pitchFamily="18" charset="0"/>
              </a:rPr>
              <a:t>(</a:t>
            </a:r>
            <a:r>
              <a:rPr lang="ru-RU" sz="1425" dirty="0">
                <a:latin typeface="+mn-lt"/>
                <a:cs typeface="Times New Roman" panose="02020603050405020304" pitchFamily="18" charset="0"/>
              </a:rPr>
              <a:t>ст. 178 ТК  РФ)</a:t>
            </a:r>
          </a:p>
          <a:p>
            <a:pPr marL="285750" indent="-285750" algn="just"/>
            <a:endParaRPr lang="ru-RU" sz="1350" dirty="0">
              <a:latin typeface="Times New Roman"/>
            </a:endParaRPr>
          </a:p>
        </p:txBody>
      </p:sp>
    </p:spTree>
    <p:extLst>
      <p:ext uri="{BB962C8B-B14F-4D97-AF65-F5344CB8AC3E}">
        <p14:creationId xmlns:p14="http://schemas.microsoft.com/office/powerpoint/2010/main" val="1354641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23900" y="221320"/>
            <a:ext cx="7107120" cy="4877729"/>
          </a:xfrm>
        </p:spPr>
        <p:txBody>
          <a:bodyPr>
            <a:normAutofit fontScale="70000" lnSpcReduction="20000"/>
          </a:bodyPr>
          <a:lstStyle/>
          <a:p>
            <a:pPr marL="0" indent="0">
              <a:spcBef>
                <a:spcPts val="0"/>
              </a:spcBef>
              <a:buNone/>
            </a:pPr>
            <a:endParaRPr lang="ru-RU" sz="1350" dirty="0">
              <a:latin typeface="+mn-lt"/>
              <a:cs typeface="Times New Roman" panose="02020603050405020304" pitchFamily="18" charset="0"/>
            </a:endParaRPr>
          </a:p>
          <a:p>
            <a:pPr marL="0" indent="0">
              <a:spcBef>
                <a:spcPts val="0"/>
              </a:spcBef>
              <a:buNone/>
            </a:pPr>
            <a:r>
              <a:rPr lang="ru-RU" sz="1350" b="1" dirty="0" smtClean="0">
                <a:latin typeface="+mn-lt"/>
                <a:cs typeface="Times New Roman" panose="02020603050405020304" pitchFamily="18" charset="0"/>
              </a:rPr>
              <a:t>3</a:t>
            </a:r>
            <a:r>
              <a:rPr lang="ru-RU" sz="1900" b="1" dirty="0" smtClean="0">
                <a:latin typeface="+mn-lt"/>
                <a:cs typeface="Times New Roman" panose="02020603050405020304" pitchFamily="18" charset="0"/>
              </a:rPr>
              <a:t>. Перевод на дистанционную  работу без  согласия  работника  (ст.312.9 ТК РФ)</a:t>
            </a:r>
            <a:endParaRPr lang="ru-RU" sz="1900" b="1" dirty="0">
              <a:latin typeface="+mn-lt"/>
              <a:cs typeface="Times New Roman" panose="02020603050405020304" pitchFamily="18" charset="0"/>
            </a:endParaRPr>
          </a:p>
          <a:p>
            <a:pPr marL="285750" indent="-285750">
              <a:spcBef>
                <a:spcPts val="0"/>
              </a:spcBef>
            </a:pPr>
            <a:r>
              <a:rPr lang="ru-RU" sz="1900" dirty="0" smtClean="0">
                <a:latin typeface="+mn-lt"/>
                <a:cs typeface="Times New Roman" panose="02020603050405020304" pitchFamily="18" charset="0"/>
              </a:rPr>
              <a:t>В </a:t>
            </a:r>
            <a:r>
              <a:rPr lang="ru-RU" sz="1900" dirty="0">
                <a:latin typeface="+mn-lt"/>
                <a:cs typeface="Times New Roman" panose="02020603050405020304" pitchFamily="18" charset="0"/>
              </a:rPr>
              <a:t>случае катастрофы природного или техногенного характера, производственной аварии, несчастного случая на производстве, пожара, наводнения, землетрясения, эпидемии или эпизоотии и в любых исключительных случаях, ставящих под угрозу жизнь или нормальные жизненные условия всего населения или его части, </a:t>
            </a:r>
            <a:endParaRPr lang="ru-RU" sz="1900" dirty="0" smtClean="0">
              <a:latin typeface="+mn-lt"/>
              <a:cs typeface="Times New Roman" panose="02020603050405020304" pitchFamily="18" charset="0"/>
            </a:endParaRPr>
          </a:p>
          <a:p>
            <a:pPr marL="285750" indent="-285750">
              <a:spcBef>
                <a:spcPts val="0"/>
              </a:spcBef>
            </a:pPr>
            <a:r>
              <a:rPr lang="ru-RU" sz="1900" dirty="0" smtClean="0">
                <a:latin typeface="+mn-lt"/>
                <a:cs typeface="Times New Roman" panose="02020603050405020304" pitchFamily="18" charset="0"/>
              </a:rPr>
              <a:t>Временно </a:t>
            </a:r>
            <a:r>
              <a:rPr lang="ru-RU" sz="1900" dirty="0">
                <a:latin typeface="+mn-lt"/>
                <a:cs typeface="Times New Roman" panose="02020603050405020304" pitchFamily="18" charset="0"/>
              </a:rPr>
              <a:t>переведен на дистанционную работу на период наличия указанных обстоятельств (случаев)</a:t>
            </a:r>
            <a:endParaRPr lang="ru-RU" sz="1900" dirty="0" smtClean="0">
              <a:latin typeface="+mn-lt"/>
              <a:cs typeface="Times New Roman" panose="02020603050405020304" pitchFamily="18" charset="0"/>
            </a:endParaRPr>
          </a:p>
          <a:p>
            <a:pPr marL="285750" indent="-285750">
              <a:spcBef>
                <a:spcPts val="0"/>
              </a:spcBef>
            </a:pPr>
            <a:r>
              <a:rPr lang="ru-RU" sz="1900" dirty="0" smtClean="0">
                <a:latin typeface="+mn-lt"/>
                <a:cs typeface="Times New Roman" panose="02020603050405020304" pitchFamily="18" charset="0"/>
              </a:rPr>
              <a:t>По </a:t>
            </a:r>
            <a:r>
              <a:rPr lang="ru-RU" sz="1900" dirty="0">
                <a:latin typeface="+mn-lt"/>
                <a:cs typeface="Times New Roman" panose="02020603050405020304" pitchFamily="18" charset="0"/>
              </a:rPr>
              <a:t>инициативе </a:t>
            </a:r>
            <a:r>
              <a:rPr lang="ru-RU" sz="1900" dirty="0" smtClean="0">
                <a:latin typeface="+mn-lt"/>
                <a:cs typeface="Times New Roman" panose="02020603050405020304" pitchFamily="18" charset="0"/>
              </a:rPr>
              <a:t>работодателя</a:t>
            </a:r>
          </a:p>
          <a:p>
            <a:pPr marL="285750" indent="-285750">
              <a:spcBef>
                <a:spcPts val="0"/>
              </a:spcBef>
            </a:pPr>
            <a:r>
              <a:rPr lang="ru-RU" sz="1900" dirty="0" smtClean="0">
                <a:latin typeface="+mn-lt"/>
                <a:cs typeface="Times New Roman" panose="02020603050405020304" pitchFamily="18" charset="0"/>
              </a:rPr>
              <a:t>В </a:t>
            </a:r>
            <a:r>
              <a:rPr lang="ru-RU" sz="1900" dirty="0">
                <a:latin typeface="+mn-lt"/>
                <a:cs typeface="Times New Roman" panose="02020603050405020304" pitchFamily="18" charset="0"/>
              </a:rPr>
              <a:t>случае принятия соответствующего решения органом государственной власти и (или) органом местного </a:t>
            </a:r>
            <a:r>
              <a:rPr lang="ru-RU" sz="1900" dirty="0" smtClean="0">
                <a:latin typeface="+mn-lt"/>
                <a:cs typeface="Times New Roman" panose="02020603050405020304" pitchFamily="18" charset="0"/>
              </a:rPr>
              <a:t>самоуправления</a:t>
            </a:r>
          </a:p>
          <a:p>
            <a:pPr marL="285750" indent="-285750">
              <a:spcBef>
                <a:spcPts val="0"/>
              </a:spcBef>
            </a:pPr>
            <a:r>
              <a:rPr lang="ru-RU" sz="1900" dirty="0" smtClean="0">
                <a:latin typeface="+mn-lt"/>
                <a:cs typeface="Times New Roman" panose="02020603050405020304" pitchFamily="18" charset="0"/>
              </a:rPr>
              <a:t>Согласие </a:t>
            </a:r>
            <a:r>
              <a:rPr lang="ru-RU" sz="1900" dirty="0">
                <a:latin typeface="+mn-lt"/>
                <a:cs typeface="Times New Roman" panose="02020603050405020304" pitchFamily="18" charset="0"/>
              </a:rPr>
              <a:t>работника на такой перевод не </a:t>
            </a:r>
            <a:r>
              <a:rPr lang="ru-RU" sz="1900" dirty="0" smtClean="0">
                <a:latin typeface="+mn-lt"/>
                <a:cs typeface="Times New Roman" panose="02020603050405020304" pitchFamily="18" charset="0"/>
              </a:rPr>
              <a:t>требуется</a:t>
            </a:r>
          </a:p>
          <a:p>
            <a:pPr marL="285750" indent="-285750">
              <a:spcBef>
                <a:spcPts val="0"/>
              </a:spcBef>
            </a:pPr>
            <a:r>
              <a:rPr lang="ru-RU" sz="1900" dirty="0" smtClean="0">
                <a:latin typeface="+mn-lt"/>
                <a:cs typeface="Times New Roman" panose="02020603050405020304" pitchFamily="18" charset="0"/>
              </a:rPr>
              <a:t>Работодатель </a:t>
            </a:r>
            <a:r>
              <a:rPr lang="ru-RU" sz="1900" dirty="0">
                <a:latin typeface="+mn-lt"/>
                <a:cs typeface="Times New Roman" panose="02020603050405020304" pitchFamily="18" charset="0"/>
              </a:rPr>
              <a:t>обеспечивает </a:t>
            </a:r>
            <a:r>
              <a:rPr lang="ru-RU" sz="1900" dirty="0" smtClean="0">
                <a:latin typeface="+mn-lt"/>
                <a:cs typeface="Times New Roman" panose="02020603050405020304" pitchFamily="18" charset="0"/>
              </a:rPr>
              <a:t>работника </a:t>
            </a:r>
            <a:r>
              <a:rPr lang="ru-RU" sz="1900" dirty="0">
                <a:latin typeface="+mn-lt"/>
                <a:cs typeface="Times New Roman" panose="02020603050405020304" pitchFamily="18" charset="0"/>
              </a:rPr>
              <a:t>временно переведенного на дистанционную работу по инициативе </a:t>
            </a:r>
            <a:r>
              <a:rPr lang="ru-RU" sz="1900" dirty="0" smtClean="0">
                <a:latin typeface="+mn-lt"/>
                <a:cs typeface="Times New Roman" panose="02020603050405020304" pitchFamily="18" charset="0"/>
              </a:rPr>
              <a:t>работодателя </a:t>
            </a:r>
            <a:r>
              <a:rPr lang="ru-RU" sz="1900" dirty="0">
                <a:latin typeface="+mn-lt"/>
                <a:cs typeface="Times New Roman" panose="02020603050405020304" pitchFamily="18" charset="0"/>
              </a:rPr>
              <a:t>оборудованием, программно-техническими средствами, средствами защиты информации и иными средствами либо выплачивает дистанционному работнику </a:t>
            </a:r>
            <a:r>
              <a:rPr lang="ru-RU" sz="1900" dirty="0" smtClean="0">
                <a:latin typeface="+mn-lt"/>
                <a:cs typeface="Times New Roman" panose="02020603050405020304" pitchFamily="18" charset="0"/>
              </a:rPr>
              <a:t>компенсацию</a:t>
            </a:r>
            <a:r>
              <a:rPr lang="ru-RU" sz="1900" dirty="0" smtClean="0">
                <a:solidFill>
                  <a:srgbClr val="FF0000"/>
                </a:solidFill>
                <a:latin typeface="+mn-lt"/>
                <a:cs typeface="Times New Roman" panose="02020603050405020304" pitchFamily="18" charset="0"/>
              </a:rPr>
              <a:t>, </a:t>
            </a:r>
            <a:r>
              <a:rPr lang="ru-RU" sz="1900" dirty="0" smtClean="0">
                <a:solidFill>
                  <a:schemeClr val="tx1"/>
                </a:solidFill>
                <a:latin typeface="+mn-lt"/>
                <a:cs typeface="Times New Roman" panose="02020603050405020304" pitchFamily="18" charset="0"/>
              </a:rPr>
              <a:t>возмещает </a:t>
            </a:r>
            <a:r>
              <a:rPr lang="ru-RU" sz="1900" dirty="0">
                <a:solidFill>
                  <a:schemeClr val="tx1"/>
                </a:solidFill>
                <a:latin typeface="+mn-lt"/>
                <a:cs typeface="Times New Roman" panose="02020603050405020304" pitchFamily="18" charset="0"/>
              </a:rPr>
              <a:t>расходы, связанные с их использованием, а также возмещает </a:t>
            </a:r>
            <a:r>
              <a:rPr lang="ru-RU" sz="1900" dirty="0" smtClean="0">
                <a:solidFill>
                  <a:schemeClr val="tx1"/>
                </a:solidFill>
                <a:latin typeface="+mn-lt"/>
                <a:cs typeface="Times New Roman" panose="02020603050405020304" pitchFamily="18" charset="0"/>
              </a:rPr>
              <a:t>другие </a:t>
            </a:r>
            <a:r>
              <a:rPr lang="ru-RU" sz="1900" dirty="0">
                <a:solidFill>
                  <a:schemeClr val="tx1"/>
                </a:solidFill>
                <a:latin typeface="+mn-lt"/>
                <a:cs typeface="Times New Roman" panose="02020603050405020304" pitchFamily="18" charset="0"/>
              </a:rPr>
              <a:t>расходы, связанные с выполнением трудовой функции дистанционно</a:t>
            </a:r>
            <a:endParaRPr lang="ru-RU" sz="1900" dirty="0" smtClean="0">
              <a:solidFill>
                <a:schemeClr val="tx1"/>
              </a:solidFill>
              <a:latin typeface="+mn-lt"/>
              <a:cs typeface="Times New Roman" panose="02020603050405020304" pitchFamily="18" charset="0"/>
            </a:endParaRPr>
          </a:p>
          <a:p>
            <a:pPr marL="285750" indent="-285750">
              <a:spcBef>
                <a:spcPts val="0"/>
              </a:spcBef>
            </a:pPr>
            <a:r>
              <a:rPr lang="ru-RU" sz="1900" dirty="0" smtClean="0">
                <a:latin typeface="+mn-lt"/>
                <a:cs typeface="Times New Roman" panose="02020603050405020304" pitchFamily="18" charset="0"/>
              </a:rPr>
              <a:t>Работодатель  издает ЛНА (приказ?):  указание на обстоятельства, список работников, срок, порядок  обеспечения оборудованием, программами/либо  выплаты, режим рабочего времени, порядок взаимодействия</a:t>
            </a:r>
          </a:p>
          <a:p>
            <a:pPr marL="285750" indent="-285750">
              <a:spcBef>
                <a:spcPts val="0"/>
              </a:spcBef>
            </a:pPr>
            <a:r>
              <a:rPr lang="ru-RU" sz="1900" dirty="0" smtClean="0">
                <a:latin typeface="+mn-lt"/>
                <a:cs typeface="Times New Roman" panose="02020603050405020304" pitchFamily="18" charset="0"/>
              </a:rPr>
              <a:t>Работник должен быть  ознакомлен с ЛНА «</a:t>
            </a:r>
            <a:r>
              <a:rPr lang="ru-RU" sz="1900" dirty="0" smtClean="0">
                <a:latin typeface="+mn-lt"/>
                <a:ea typeface="Times New Roman" panose="02020603050405020304" pitchFamily="18" charset="0"/>
              </a:rPr>
              <a:t>способом</a:t>
            </a:r>
            <a:r>
              <a:rPr lang="ru-RU" sz="1900" dirty="0">
                <a:latin typeface="+mn-lt"/>
                <a:ea typeface="Times New Roman" panose="02020603050405020304" pitchFamily="18" charset="0"/>
              </a:rPr>
              <a:t>, позволяющим достоверно подтвердить </a:t>
            </a:r>
            <a:r>
              <a:rPr lang="ru-RU" sz="1900" dirty="0" smtClean="0">
                <a:latin typeface="+mn-lt"/>
                <a:ea typeface="Times New Roman" panose="02020603050405020304" pitchFamily="18" charset="0"/>
              </a:rPr>
              <a:t>его получение работником» </a:t>
            </a:r>
          </a:p>
          <a:p>
            <a:pPr marL="285750" indent="-285750">
              <a:spcBef>
                <a:spcPts val="0"/>
              </a:spcBef>
            </a:pPr>
            <a:r>
              <a:rPr lang="ru-RU" sz="1900" dirty="0" smtClean="0">
                <a:latin typeface="+mn-lt"/>
                <a:cs typeface="Times New Roman" panose="02020603050405020304" pitchFamily="18" charset="0"/>
              </a:rPr>
              <a:t>Внесение изменений  в  договор не  требуется</a:t>
            </a:r>
          </a:p>
          <a:p>
            <a:pPr marL="285750" indent="-285750">
              <a:spcBef>
                <a:spcPts val="0"/>
              </a:spcBef>
            </a:pPr>
            <a:r>
              <a:rPr lang="ru-RU" sz="1900" dirty="0" smtClean="0">
                <a:latin typeface="+mn-lt"/>
                <a:cs typeface="Times New Roman" panose="02020603050405020304" pitchFamily="18" charset="0"/>
              </a:rPr>
              <a:t>По истечение  срока предоставляется  прежняя работа </a:t>
            </a:r>
          </a:p>
          <a:p>
            <a:pPr marL="285750" indent="-285750">
              <a:spcBef>
                <a:spcPts val="0"/>
              </a:spcBef>
            </a:pPr>
            <a:r>
              <a:rPr lang="ru-RU" sz="1900" dirty="0" smtClean="0">
                <a:latin typeface="+mn-lt"/>
                <a:cs typeface="Times New Roman" panose="02020603050405020304" pitchFamily="18" charset="0"/>
              </a:rPr>
              <a:t>Если перевести на дистанционную работу невозможно -  </a:t>
            </a:r>
            <a:r>
              <a:rPr lang="ru-RU" sz="1900" dirty="0">
                <a:latin typeface="+mn-lt"/>
                <a:cs typeface="Times New Roman" panose="02020603050405020304" pitchFamily="18" charset="0"/>
              </a:rPr>
              <a:t>считается временем простоя по причинам, не зависящим от работодателя и </a:t>
            </a:r>
            <a:r>
              <a:rPr lang="ru-RU" sz="1900" dirty="0" smtClean="0">
                <a:latin typeface="+mn-lt"/>
                <a:cs typeface="Times New Roman" panose="02020603050405020304" pitchFamily="18" charset="0"/>
              </a:rPr>
              <a:t>работника</a:t>
            </a:r>
          </a:p>
          <a:p>
            <a:pPr marL="285750" indent="-285750">
              <a:spcBef>
                <a:spcPts val="0"/>
              </a:spcBef>
            </a:pPr>
            <a:endParaRPr lang="ru-RU" sz="1900" dirty="0">
              <a:latin typeface="+mn-lt"/>
              <a:cs typeface="Times New Roman" panose="02020603050405020304" pitchFamily="18" charset="0"/>
            </a:endParaRPr>
          </a:p>
          <a:p>
            <a:pPr marL="0" indent="0">
              <a:spcBef>
                <a:spcPts val="0"/>
              </a:spcBef>
              <a:buNone/>
            </a:pPr>
            <a:r>
              <a:rPr lang="ru-RU" sz="1900" dirty="0">
                <a:latin typeface="+mn-lt"/>
                <a:cs typeface="Times New Roman" panose="02020603050405020304" pitchFamily="18" charset="0"/>
              </a:rPr>
              <a:t>Письмо Минтруда России от 24.12.2020 N 14-2/10/П-12663</a:t>
            </a:r>
          </a:p>
        </p:txBody>
      </p:sp>
    </p:spTree>
    <p:extLst>
      <p:ext uri="{BB962C8B-B14F-4D97-AF65-F5344CB8AC3E}">
        <p14:creationId xmlns:p14="http://schemas.microsoft.com/office/powerpoint/2010/main" val="2269419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90393" y="335047"/>
            <a:ext cx="8316047" cy="4534154"/>
          </a:xfrm>
        </p:spPr>
        <p:txBody>
          <a:bodyPr/>
          <a:lstStyle/>
          <a:p>
            <a:pPr marL="0" lvl="0" indent="0">
              <a:spcBef>
                <a:spcPts val="0"/>
              </a:spcBef>
              <a:buClr>
                <a:srgbClr val="000000"/>
              </a:buClr>
              <a:buSzTx/>
              <a:buNone/>
            </a:pPr>
            <a:r>
              <a:rPr lang="ru-RU" sz="1800" b="1" dirty="0" smtClean="0">
                <a:solidFill>
                  <a:srgbClr val="000000"/>
                </a:solidFill>
                <a:latin typeface="+mn-lt"/>
                <a:ea typeface="Calibri" panose="020F0502020204030204" pitchFamily="34" charset="0"/>
              </a:rPr>
              <a:t>Оформление трудовых отношений с дистанционным работником: </a:t>
            </a:r>
          </a:p>
          <a:p>
            <a:pPr marL="285750" indent="-285750">
              <a:spcBef>
                <a:spcPts val="0"/>
              </a:spcBef>
              <a:buClr>
                <a:srgbClr val="000000"/>
              </a:buClr>
              <a:buSzTx/>
            </a:pPr>
            <a:r>
              <a:rPr lang="ru-RU" sz="1400" b="1" dirty="0" smtClean="0">
                <a:latin typeface="+mn-lt"/>
                <a:ea typeface="Times New Roman" panose="02020603050405020304" pitchFamily="18" charset="0"/>
              </a:rPr>
              <a:t>Труд</a:t>
            </a:r>
            <a:r>
              <a:rPr lang="ru-RU" sz="1400" b="1" dirty="0">
                <a:latin typeface="+mn-lt"/>
                <a:ea typeface="Times New Roman" panose="02020603050405020304" pitchFamily="18" charset="0"/>
              </a:rPr>
              <a:t>. договор </a:t>
            </a:r>
            <a:r>
              <a:rPr lang="ru-RU" sz="1400" b="1" dirty="0" smtClean="0">
                <a:latin typeface="+mn-lt"/>
                <a:ea typeface="Times New Roman" panose="02020603050405020304" pitchFamily="18" charset="0"/>
              </a:rPr>
              <a:t>и </a:t>
            </a:r>
            <a:r>
              <a:rPr lang="ru-RU" sz="1400" b="1" dirty="0">
                <a:latin typeface="+mn-lt"/>
                <a:ea typeface="Times New Roman" panose="02020603050405020304" pitchFamily="18" charset="0"/>
              </a:rPr>
              <a:t>доп. </a:t>
            </a:r>
            <a:r>
              <a:rPr lang="ru-RU" sz="1400" b="1" dirty="0" smtClean="0">
                <a:latin typeface="+mn-lt"/>
                <a:ea typeface="Times New Roman" panose="02020603050405020304" pitchFamily="18" charset="0"/>
              </a:rPr>
              <a:t>соглашения</a:t>
            </a:r>
            <a:r>
              <a:rPr lang="ru-RU" sz="1400" dirty="0" smtClean="0">
                <a:latin typeface="+mn-lt"/>
                <a:ea typeface="Times New Roman" panose="02020603050405020304" pitchFamily="18" charset="0"/>
              </a:rPr>
              <a:t> можно </a:t>
            </a:r>
            <a:r>
              <a:rPr lang="ru-RU" sz="1400" dirty="0">
                <a:latin typeface="+mn-lt"/>
                <a:ea typeface="Times New Roman" panose="02020603050405020304" pitchFamily="18" charset="0"/>
              </a:rPr>
              <a:t>путем обмена между работником (лицом, поступающим на работу) и работодателем электронными </a:t>
            </a:r>
            <a:r>
              <a:rPr lang="ru-RU" sz="1400" dirty="0" smtClean="0">
                <a:latin typeface="+mn-lt"/>
                <a:ea typeface="Times New Roman" panose="02020603050405020304" pitchFamily="18" charset="0"/>
              </a:rPr>
              <a:t>документами. НО: По </a:t>
            </a:r>
            <a:r>
              <a:rPr lang="ru-RU" sz="1400" dirty="0">
                <a:latin typeface="+mn-lt"/>
                <a:ea typeface="Times New Roman" panose="02020603050405020304" pitchFamily="18" charset="0"/>
              </a:rPr>
              <a:t>письменному заявлению </a:t>
            </a:r>
            <a:r>
              <a:rPr lang="ru-RU" sz="1400" dirty="0" smtClean="0">
                <a:latin typeface="+mn-lt"/>
                <a:ea typeface="Times New Roman" panose="02020603050405020304" pitchFamily="18" charset="0"/>
              </a:rPr>
              <a:t>работника </a:t>
            </a:r>
            <a:r>
              <a:rPr lang="ru-RU" sz="1400" dirty="0">
                <a:latin typeface="+mn-lt"/>
                <a:ea typeface="Times New Roman" panose="02020603050405020304" pitchFamily="18" charset="0"/>
              </a:rPr>
              <a:t>работодатель не позднее трех рабочих дней со дня получения такого заявления обязан направить </a:t>
            </a:r>
            <a:r>
              <a:rPr lang="ru-RU" sz="1400" dirty="0" smtClean="0">
                <a:latin typeface="+mn-lt"/>
                <a:ea typeface="Times New Roman" panose="02020603050405020304" pitchFamily="18" charset="0"/>
              </a:rPr>
              <a:t>работнику экземпляр </a:t>
            </a:r>
            <a:r>
              <a:rPr lang="ru-RU" sz="1400" dirty="0">
                <a:latin typeface="+mn-lt"/>
                <a:ea typeface="Times New Roman" panose="02020603050405020304" pitchFamily="18" charset="0"/>
              </a:rPr>
              <a:t>трудового договора или дополнительного соглашения к трудовому договору на бумажном </a:t>
            </a:r>
            <a:r>
              <a:rPr lang="ru-RU" sz="1400" dirty="0" smtClean="0">
                <a:latin typeface="+mn-lt"/>
                <a:ea typeface="Times New Roman" panose="02020603050405020304" pitchFamily="18" charset="0"/>
              </a:rPr>
              <a:t>носителе.</a:t>
            </a:r>
          </a:p>
          <a:p>
            <a:pPr marL="285750" indent="-285750">
              <a:spcBef>
                <a:spcPts val="0"/>
              </a:spcBef>
              <a:buClr>
                <a:srgbClr val="000000"/>
              </a:buClr>
              <a:buSzTx/>
            </a:pPr>
            <a:r>
              <a:rPr lang="ru-RU" sz="1400" b="1" dirty="0" smtClean="0">
                <a:latin typeface="+mn-lt"/>
                <a:ea typeface="Times New Roman" panose="02020603050405020304" pitchFamily="18" charset="0"/>
              </a:rPr>
              <a:t>Документы при приеме  на работу </a:t>
            </a:r>
            <a:r>
              <a:rPr lang="ru-RU" sz="1400" dirty="0" smtClean="0">
                <a:latin typeface="+mn-lt"/>
                <a:ea typeface="Times New Roman" panose="02020603050405020304" pitchFamily="18" charset="0"/>
              </a:rPr>
              <a:t>могут </a:t>
            </a:r>
            <a:r>
              <a:rPr lang="ru-RU" sz="1400" dirty="0">
                <a:latin typeface="+mn-lt"/>
                <a:ea typeface="Times New Roman" panose="02020603050405020304" pitchFamily="18" charset="0"/>
              </a:rPr>
              <a:t>быть предъявлены работодателю </a:t>
            </a:r>
            <a:r>
              <a:rPr lang="ru-RU" sz="1400" dirty="0" smtClean="0">
                <a:latin typeface="+mn-lt"/>
                <a:ea typeface="Times New Roman" panose="02020603050405020304" pitchFamily="18" charset="0"/>
              </a:rPr>
              <a:t>в </a:t>
            </a:r>
            <a:r>
              <a:rPr lang="ru-RU" sz="1400" dirty="0">
                <a:latin typeface="+mn-lt"/>
                <a:ea typeface="Times New Roman" panose="02020603050405020304" pitchFamily="18" charset="0"/>
              </a:rPr>
              <a:t>форме электронных </a:t>
            </a:r>
            <a:r>
              <a:rPr lang="ru-RU" sz="1400" dirty="0" smtClean="0">
                <a:latin typeface="+mn-lt"/>
                <a:ea typeface="Times New Roman" panose="02020603050405020304" pitchFamily="18" charset="0"/>
              </a:rPr>
              <a:t>документов. По </a:t>
            </a:r>
            <a:r>
              <a:rPr lang="ru-RU" sz="1400" dirty="0">
                <a:latin typeface="+mn-lt"/>
                <a:ea typeface="Times New Roman" panose="02020603050405020304" pitchFamily="18" charset="0"/>
              </a:rPr>
              <a:t>требованию работодателя данное лицо обязано представить ему нотариально заверенные копии указанных документов на бумажном </a:t>
            </a:r>
            <a:r>
              <a:rPr lang="ru-RU" sz="1400" dirty="0" smtClean="0">
                <a:latin typeface="+mn-lt"/>
                <a:ea typeface="Times New Roman" panose="02020603050405020304" pitchFamily="18" charset="0"/>
              </a:rPr>
              <a:t>носителе.</a:t>
            </a:r>
          </a:p>
          <a:p>
            <a:pPr marL="285750" indent="-285750">
              <a:spcBef>
                <a:spcPts val="0"/>
              </a:spcBef>
              <a:buClr>
                <a:srgbClr val="000000"/>
              </a:buClr>
              <a:buSzTx/>
            </a:pPr>
            <a:r>
              <a:rPr lang="ru-RU" sz="1400" dirty="0" smtClean="0">
                <a:latin typeface="+mn-lt"/>
                <a:ea typeface="Times New Roman" panose="02020603050405020304" pitchFamily="18" charset="0"/>
              </a:rPr>
              <a:t>При </a:t>
            </a:r>
            <a:r>
              <a:rPr lang="ru-RU" sz="1400" dirty="0">
                <a:latin typeface="+mn-lt"/>
                <a:ea typeface="Times New Roman" panose="02020603050405020304" pitchFamily="18" charset="0"/>
              </a:rPr>
              <a:t>заключении трудового </a:t>
            </a:r>
            <a:r>
              <a:rPr lang="ru-RU" sz="1400" dirty="0" smtClean="0">
                <a:latin typeface="+mn-lt"/>
                <a:ea typeface="Times New Roman" panose="02020603050405020304" pitchFamily="18" charset="0"/>
              </a:rPr>
              <a:t>договора впервые лицо </a:t>
            </a:r>
            <a:r>
              <a:rPr lang="ru-RU" sz="1400" dirty="0">
                <a:latin typeface="+mn-lt"/>
                <a:ea typeface="Times New Roman" panose="02020603050405020304" pitchFamily="18" charset="0"/>
              </a:rPr>
              <a:t>получает документ, подтверждающий </a:t>
            </a:r>
            <a:r>
              <a:rPr lang="ru-RU" sz="1400" b="1" dirty="0">
                <a:latin typeface="+mn-lt"/>
                <a:ea typeface="Times New Roman" panose="02020603050405020304" pitchFamily="18" charset="0"/>
              </a:rPr>
              <a:t>регистрацию в системе индивидуального (персонифицированного) учета, </a:t>
            </a:r>
            <a:r>
              <a:rPr lang="ru-RU" sz="1400" dirty="0">
                <a:latin typeface="+mn-lt"/>
                <a:ea typeface="Times New Roman" panose="02020603050405020304" pitchFamily="18" charset="0"/>
              </a:rPr>
              <a:t>в том числе в форме электронного документа, </a:t>
            </a:r>
            <a:r>
              <a:rPr lang="ru-RU" sz="1400" dirty="0" smtClean="0">
                <a:latin typeface="+mn-lt"/>
                <a:ea typeface="Times New Roman" panose="02020603050405020304" pitchFamily="18" charset="0"/>
              </a:rPr>
              <a:t>самостоятельно.</a:t>
            </a:r>
          </a:p>
          <a:p>
            <a:pPr marL="285750" indent="-285750">
              <a:spcBef>
                <a:spcPts val="0"/>
              </a:spcBef>
              <a:buClr>
                <a:srgbClr val="000000"/>
              </a:buClr>
              <a:buSzTx/>
            </a:pPr>
            <a:r>
              <a:rPr lang="ru-RU" sz="1400" b="1" dirty="0" smtClean="0">
                <a:latin typeface="+mn-lt"/>
                <a:ea typeface="Times New Roman" panose="02020603050405020304" pitchFamily="18" charset="0"/>
              </a:rPr>
              <a:t>Ознакомление лица с ЛНА</a:t>
            </a:r>
            <a:r>
              <a:rPr lang="ru-RU" sz="1400" dirty="0" smtClean="0">
                <a:latin typeface="+mn-lt"/>
                <a:ea typeface="Times New Roman" panose="02020603050405020304" pitchFamily="18" charset="0"/>
              </a:rPr>
              <a:t> </a:t>
            </a:r>
            <a:r>
              <a:rPr lang="ru-RU" sz="1400" dirty="0">
                <a:latin typeface="+mn-lt"/>
                <a:ea typeface="Times New Roman" panose="02020603050405020304" pitchFamily="18" charset="0"/>
              </a:rPr>
              <a:t>может осуществляться путем обмена электронными </a:t>
            </a:r>
            <a:r>
              <a:rPr lang="ru-RU" sz="1400" dirty="0" smtClean="0">
                <a:latin typeface="+mn-lt"/>
                <a:ea typeface="Times New Roman" panose="02020603050405020304" pitchFamily="18" charset="0"/>
              </a:rPr>
              <a:t>документами.</a:t>
            </a:r>
          </a:p>
          <a:p>
            <a:pPr marL="285750" indent="-285750">
              <a:spcBef>
                <a:spcPts val="0"/>
              </a:spcBef>
              <a:buClr>
                <a:srgbClr val="000000"/>
              </a:buClr>
              <a:buSzTx/>
            </a:pPr>
            <a:r>
              <a:rPr lang="ru-RU" sz="1400" dirty="0" smtClean="0">
                <a:latin typeface="+mn-lt"/>
                <a:ea typeface="Times New Roman" panose="02020603050405020304" pitchFamily="18" charset="0"/>
              </a:rPr>
              <a:t>По </a:t>
            </a:r>
            <a:r>
              <a:rPr lang="ru-RU" sz="1400" dirty="0">
                <a:latin typeface="+mn-lt"/>
                <a:ea typeface="Times New Roman" panose="02020603050405020304" pitchFamily="18" charset="0"/>
              </a:rPr>
              <a:t>желанию </a:t>
            </a:r>
            <a:r>
              <a:rPr lang="ru-RU" sz="1400" dirty="0" smtClean="0">
                <a:latin typeface="+mn-lt"/>
                <a:ea typeface="Times New Roman" panose="02020603050405020304" pitchFamily="18" charset="0"/>
              </a:rPr>
              <a:t>работника </a:t>
            </a:r>
            <a:r>
              <a:rPr lang="ru-RU" sz="1400" dirty="0">
                <a:latin typeface="+mn-lt"/>
                <a:ea typeface="Times New Roman" panose="02020603050405020304" pitchFamily="18" charset="0"/>
              </a:rPr>
              <a:t>сведения о его трудовой деятельности вносятся работодателем </a:t>
            </a:r>
            <a:r>
              <a:rPr lang="ru-RU" sz="1400" b="1" dirty="0">
                <a:latin typeface="+mn-lt"/>
                <a:ea typeface="Times New Roman" panose="02020603050405020304" pitchFamily="18" charset="0"/>
              </a:rPr>
              <a:t>в трудовую книжку </a:t>
            </a:r>
            <a:r>
              <a:rPr lang="ru-RU" sz="1400" dirty="0" smtClean="0">
                <a:latin typeface="+mn-lt"/>
                <a:ea typeface="Times New Roman" panose="02020603050405020304" pitchFamily="18" charset="0"/>
              </a:rPr>
              <a:t>при </a:t>
            </a:r>
            <a:r>
              <a:rPr lang="ru-RU" sz="1400" dirty="0">
                <a:latin typeface="+mn-lt"/>
                <a:ea typeface="Times New Roman" panose="02020603050405020304" pitchFamily="18" charset="0"/>
              </a:rPr>
              <a:t>условии ее предоставления им, в том числе путем направления по почте заказным письмом с уведомлением (за исключением случаев, если </a:t>
            </a:r>
            <a:r>
              <a:rPr lang="ru-RU" sz="1400" dirty="0" smtClean="0">
                <a:latin typeface="+mn-lt"/>
                <a:ea typeface="Times New Roman" panose="02020603050405020304" pitchFamily="18" charset="0"/>
              </a:rPr>
              <a:t>трудовая </a:t>
            </a:r>
            <a:r>
              <a:rPr lang="ru-RU" sz="1400" dirty="0">
                <a:latin typeface="+mn-lt"/>
                <a:ea typeface="Times New Roman" panose="02020603050405020304" pitchFamily="18" charset="0"/>
              </a:rPr>
              <a:t>книжка на работника не ведется).</a:t>
            </a:r>
          </a:p>
          <a:p>
            <a:pPr marL="285750" indent="-285750">
              <a:spcBef>
                <a:spcPts val="0"/>
              </a:spcBef>
            </a:pPr>
            <a:endParaRPr lang="ru-RU" sz="1400" dirty="0" smtClean="0">
              <a:solidFill>
                <a:schemeClr val="tx1"/>
              </a:solidFill>
              <a:latin typeface="+mn-lt"/>
              <a:ea typeface="Calibri" panose="020F0502020204030204" pitchFamily="34" charset="0"/>
            </a:endParaRPr>
          </a:p>
        </p:txBody>
      </p:sp>
      <p:sp>
        <p:nvSpPr>
          <p:cNvPr id="2" name="Прямоугольник 1"/>
          <p:cNvSpPr/>
          <p:nvPr/>
        </p:nvSpPr>
        <p:spPr>
          <a:xfrm>
            <a:off x="377103" y="172927"/>
            <a:ext cx="8853055" cy="923330"/>
          </a:xfrm>
          <a:prstGeom prst="rect">
            <a:avLst/>
          </a:prstGeom>
        </p:spPr>
        <p:txBody>
          <a:bodyPr wrap="square">
            <a:spAutoFit/>
          </a:bodyPr>
          <a:lstStyle/>
          <a:p>
            <a:endParaRPr lang="ru-RU" sz="1800" b="1" dirty="0">
              <a:latin typeface="+mn-lt"/>
            </a:endParaRPr>
          </a:p>
          <a:p>
            <a:endParaRPr lang="ru-RU" sz="1800" b="1" dirty="0" smtClean="0">
              <a:latin typeface="+mn-lt"/>
            </a:endParaRPr>
          </a:p>
          <a:p>
            <a:endParaRPr lang="ru-RU" sz="1800" dirty="0">
              <a:latin typeface="+mn-lt"/>
            </a:endParaRPr>
          </a:p>
        </p:txBody>
      </p:sp>
    </p:spTree>
    <p:extLst>
      <p:ext uri="{BB962C8B-B14F-4D97-AF65-F5344CB8AC3E}">
        <p14:creationId xmlns:p14="http://schemas.microsoft.com/office/powerpoint/2010/main" val="3601894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8409" y="304565"/>
            <a:ext cx="8287181" cy="854080"/>
          </a:xfrm>
          <a:prstGeom prst="rect">
            <a:avLst/>
          </a:prstGeom>
          <a:noFill/>
        </p:spPr>
        <p:txBody>
          <a:bodyPr wrap="square" rtlCol="0">
            <a:spAutoFit/>
          </a:bodyPr>
          <a:lstStyle/>
          <a:p>
            <a:r>
              <a:rPr lang="ru-RU" sz="1650" b="1" dirty="0"/>
              <a:t>ГИТ разъяснила, какие обязательные условия (помимо перечисленных в ст. 57 ТК РФ) должен включать в себя трудовой договор с дистанционным работником в соответствии с гл. 49.1 ТК РФ:</a:t>
            </a:r>
          </a:p>
        </p:txBody>
      </p:sp>
      <p:sp>
        <p:nvSpPr>
          <p:cNvPr id="7" name="TextBox 6"/>
          <p:cNvSpPr txBox="1"/>
          <p:nvPr/>
        </p:nvSpPr>
        <p:spPr>
          <a:xfrm>
            <a:off x="181841" y="1081440"/>
            <a:ext cx="8533749" cy="4016484"/>
          </a:xfrm>
          <a:prstGeom prst="rect">
            <a:avLst/>
          </a:prstGeom>
          <a:noFill/>
        </p:spPr>
        <p:txBody>
          <a:bodyPr wrap="square" rtlCol="0">
            <a:spAutoFit/>
          </a:bodyPr>
          <a:lstStyle/>
          <a:p>
            <a:pPr marL="257175" indent="-257175">
              <a:buFont typeface="Arial" panose="020B0604020202020204" pitchFamily="34" charset="0"/>
              <a:buChar char="•"/>
            </a:pPr>
            <a:r>
              <a:rPr lang="ru-RU" sz="1500" dirty="0">
                <a:solidFill>
                  <a:schemeClr val="tx1">
                    <a:lumMod val="85000"/>
                    <a:lumOff val="15000"/>
                  </a:schemeClr>
                </a:solidFill>
              </a:rPr>
              <a:t>порядок выполнения работником трудовой функции дистанционно на постоянной основе либо временно (ч. 2 ст. 312.1 ТК РФ);</a:t>
            </a:r>
          </a:p>
          <a:p>
            <a:pPr marL="257175" indent="-257175">
              <a:buFont typeface="Arial" panose="020B0604020202020204" pitchFamily="34" charset="0"/>
              <a:buChar char="•"/>
            </a:pPr>
            <a:r>
              <a:rPr lang="ru-RU" sz="1500" dirty="0">
                <a:solidFill>
                  <a:schemeClr val="tx1">
                    <a:lumMod val="85000"/>
                    <a:lumOff val="15000"/>
                  </a:schemeClr>
                </a:solidFill>
              </a:rPr>
              <a:t>продолжительность и (или) периодичность выполнения работником трудовой функции дистанционно (при временной дистанционной работе) (ч. 3 ст. 312.4 ТК РФ);</a:t>
            </a:r>
          </a:p>
          <a:p>
            <a:pPr marL="257175" indent="-257175">
              <a:buFont typeface="Arial" panose="020B0604020202020204" pitchFamily="34" charset="0"/>
              <a:buChar char="•"/>
            </a:pPr>
            <a:r>
              <a:rPr lang="ru-RU" sz="1500" dirty="0">
                <a:solidFill>
                  <a:schemeClr val="tx1">
                    <a:lumMod val="85000"/>
                    <a:lumOff val="15000"/>
                  </a:schemeClr>
                </a:solidFill>
              </a:rPr>
              <a:t>порядок взаимодействия работодателя и дистанционного работника (ч. 2 ст. 312.3 ТК РФ);</a:t>
            </a:r>
          </a:p>
          <a:p>
            <a:pPr marL="257175" indent="-257175">
              <a:buFont typeface="Arial" panose="020B0604020202020204" pitchFamily="34" charset="0"/>
              <a:buChar char="•"/>
            </a:pPr>
            <a:r>
              <a:rPr lang="ru-RU" sz="1500" dirty="0">
                <a:solidFill>
                  <a:schemeClr val="tx1">
                    <a:lumMod val="85000"/>
                    <a:lumOff val="15000"/>
                  </a:schemeClr>
                </a:solidFill>
              </a:rPr>
              <a:t>порядок и сроки представления дистанционным работником отчетов работодателю (ч. 9 ст. 312.3 ТК РФ);</a:t>
            </a:r>
          </a:p>
          <a:p>
            <a:pPr marL="257175" indent="-257175">
              <a:buFont typeface="Arial" panose="020B0604020202020204" pitchFamily="34" charset="0"/>
              <a:buChar char="•"/>
            </a:pPr>
            <a:r>
              <a:rPr lang="ru-RU" sz="1500" dirty="0">
                <a:solidFill>
                  <a:schemeClr val="tx1">
                    <a:lumMod val="85000"/>
                    <a:lumOff val="15000"/>
                  </a:schemeClr>
                </a:solidFill>
              </a:rPr>
              <a:t>сроки и размеры компенсации, выплачиваемой работодателем дистанционному работнику за использование оборудования и иных средств (ч. 2 ст. 312.6 ТК РФ);</a:t>
            </a:r>
          </a:p>
          <a:p>
            <a:pPr marL="257175" indent="-257175">
              <a:buFont typeface="Arial" panose="020B0604020202020204" pitchFamily="34" charset="0"/>
              <a:buChar char="•"/>
            </a:pPr>
            <a:r>
              <a:rPr lang="ru-RU" sz="1500" dirty="0">
                <a:solidFill>
                  <a:schemeClr val="tx1">
                    <a:lumMod val="85000"/>
                    <a:lumOff val="15000"/>
                  </a:schemeClr>
                </a:solidFill>
              </a:rPr>
              <a:t>сроки и размеры возмещения расходов, связанных с использованием принадлежащих дистанционному работнику или арендованных им оборудования иных средств;</a:t>
            </a:r>
          </a:p>
          <a:p>
            <a:pPr marL="257175" indent="-257175">
              <a:buFont typeface="Arial" panose="020B0604020202020204" pitchFamily="34" charset="0"/>
              <a:buChar char="•"/>
            </a:pPr>
            <a:r>
              <a:rPr lang="ru-RU" sz="1500" dirty="0">
                <a:solidFill>
                  <a:schemeClr val="tx1">
                    <a:lumMod val="85000"/>
                    <a:lumOff val="15000"/>
                  </a:schemeClr>
                </a:solidFill>
              </a:rPr>
              <a:t>режим рабочего времени и времени отдыха (ч. 1, 2 ст. 312.4 ТК РФ);</a:t>
            </a:r>
          </a:p>
          <a:p>
            <a:pPr marL="257175" indent="-257175">
              <a:buFont typeface="Arial" panose="020B0604020202020204" pitchFamily="34" charset="0"/>
              <a:buChar char="•"/>
            </a:pPr>
            <a:r>
              <a:rPr lang="ru-RU" sz="1500" dirty="0">
                <a:solidFill>
                  <a:schemeClr val="tx1">
                    <a:lumMod val="85000"/>
                    <a:lumOff val="15000"/>
                  </a:schemeClr>
                </a:solidFill>
              </a:rPr>
              <a:t>порядок предоставления работнику, выполняющему дистанционную работу на постоянной основе, ежегодного оплачиваемого отпуска и иных видов отпусков (ч. 4 ст. 312.4 ТК РФ).</a:t>
            </a:r>
          </a:p>
          <a:p>
            <a:r>
              <a:rPr lang="ru-RU" sz="1500" dirty="0">
                <a:solidFill>
                  <a:schemeClr val="tx1">
                    <a:lumMod val="85000"/>
                    <a:lumOff val="15000"/>
                  </a:schemeClr>
                </a:solidFill>
              </a:rPr>
              <a:t>(Письмо ГИТ в г. Москве от 04.03.2021 N 77/10-6600-ОБ/18-1299)</a:t>
            </a:r>
          </a:p>
        </p:txBody>
      </p:sp>
    </p:spTree>
    <p:extLst>
      <p:ext uri="{BB962C8B-B14F-4D97-AF65-F5344CB8AC3E}">
        <p14:creationId xmlns:p14="http://schemas.microsoft.com/office/powerpoint/2010/main" val="2983354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77103" y="634592"/>
            <a:ext cx="8316047" cy="4534154"/>
          </a:xfrm>
        </p:spPr>
        <p:txBody>
          <a:bodyPr/>
          <a:lstStyle/>
          <a:p>
            <a:pPr marL="0" lvl="0" indent="0">
              <a:spcBef>
                <a:spcPts val="0"/>
              </a:spcBef>
              <a:buClr>
                <a:srgbClr val="000000"/>
              </a:buClr>
              <a:buSzTx/>
              <a:buNone/>
            </a:pPr>
            <a:r>
              <a:rPr lang="ru-RU" sz="1800" b="1" dirty="0">
                <a:solidFill>
                  <a:srgbClr val="000000"/>
                </a:solidFill>
                <a:latin typeface="+mn-lt"/>
                <a:ea typeface="Calibri" panose="020F0502020204030204" pitchFamily="34" charset="0"/>
              </a:rPr>
              <a:t>Взаимодействие с  работником</a:t>
            </a:r>
          </a:p>
          <a:p>
            <a:pPr marL="0" indent="0">
              <a:spcBef>
                <a:spcPts val="0"/>
              </a:spcBef>
              <a:buNone/>
            </a:pPr>
            <a:endParaRPr lang="ru-RU" sz="1400" dirty="0" smtClean="0">
              <a:solidFill>
                <a:schemeClr val="tx1"/>
              </a:solidFill>
              <a:latin typeface="+mn-lt"/>
              <a:ea typeface="Calibri" panose="020F0502020204030204" pitchFamily="34" charset="0"/>
            </a:endParaRPr>
          </a:p>
          <a:p>
            <a:pPr marL="0" indent="0">
              <a:spcBef>
                <a:spcPts val="0"/>
              </a:spcBef>
              <a:buNone/>
            </a:pPr>
            <a:r>
              <a:rPr lang="ru-RU" sz="1400" dirty="0" smtClean="0">
                <a:solidFill>
                  <a:schemeClr val="tx1"/>
                </a:solidFill>
                <a:latin typeface="+mn-lt"/>
                <a:ea typeface="Calibri" panose="020F0502020204030204" pitchFamily="34" charset="0"/>
              </a:rPr>
              <a:t>Когда  нужна  эл. подпись (или  личная подпись) (ст.312.3 ТК РФ): </a:t>
            </a:r>
          </a:p>
          <a:p>
            <a:pPr marL="285750" indent="-285750">
              <a:spcBef>
                <a:spcPts val="0"/>
              </a:spcBef>
            </a:pPr>
            <a:r>
              <a:rPr lang="ru-RU" sz="1400" dirty="0" smtClean="0">
                <a:solidFill>
                  <a:schemeClr val="tx1"/>
                </a:solidFill>
                <a:latin typeface="+mn-lt"/>
                <a:ea typeface="Calibri" panose="020F0502020204030204" pitchFamily="34" charset="0"/>
              </a:rPr>
              <a:t>при заключении трудовых </a:t>
            </a:r>
            <a:r>
              <a:rPr lang="ru-RU" sz="1400" dirty="0">
                <a:solidFill>
                  <a:schemeClr val="tx1"/>
                </a:solidFill>
                <a:latin typeface="+mn-lt"/>
                <a:ea typeface="Calibri" panose="020F0502020204030204" pitchFamily="34" charset="0"/>
              </a:rPr>
              <a:t>договоров, дополнительных соглашений к трудовым договорам, </a:t>
            </a:r>
            <a:endParaRPr lang="ru-RU" sz="1400" dirty="0" smtClean="0">
              <a:solidFill>
                <a:schemeClr val="tx1"/>
              </a:solidFill>
              <a:latin typeface="+mn-lt"/>
              <a:ea typeface="Calibri" panose="020F0502020204030204" pitchFamily="34" charset="0"/>
            </a:endParaRPr>
          </a:p>
          <a:p>
            <a:pPr marL="285750" indent="-285750">
              <a:spcBef>
                <a:spcPts val="0"/>
              </a:spcBef>
            </a:pPr>
            <a:r>
              <a:rPr lang="ru-RU" sz="1400" dirty="0" smtClean="0">
                <a:solidFill>
                  <a:schemeClr val="tx1"/>
                </a:solidFill>
                <a:latin typeface="+mn-lt"/>
                <a:ea typeface="Calibri" panose="020F0502020204030204" pitchFamily="34" charset="0"/>
              </a:rPr>
              <a:t>договоров </a:t>
            </a:r>
            <a:r>
              <a:rPr lang="ru-RU" sz="1400" dirty="0">
                <a:solidFill>
                  <a:schemeClr val="tx1"/>
                </a:solidFill>
                <a:latin typeface="+mn-lt"/>
                <a:ea typeface="Calibri" panose="020F0502020204030204" pitchFamily="34" charset="0"/>
              </a:rPr>
              <a:t>о материальной ответственности, </a:t>
            </a:r>
            <a:r>
              <a:rPr lang="ru-RU" sz="1400" dirty="0" smtClean="0">
                <a:solidFill>
                  <a:schemeClr val="tx1"/>
                </a:solidFill>
                <a:latin typeface="+mn-lt"/>
                <a:ea typeface="Calibri" panose="020F0502020204030204" pitchFamily="34" charset="0"/>
              </a:rPr>
              <a:t>изменения  к ним,</a:t>
            </a:r>
          </a:p>
          <a:p>
            <a:pPr marL="285750" indent="-285750">
              <a:spcBef>
                <a:spcPts val="0"/>
              </a:spcBef>
            </a:pPr>
            <a:r>
              <a:rPr lang="ru-RU" sz="1400" dirty="0" smtClean="0">
                <a:solidFill>
                  <a:schemeClr val="tx1"/>
                </a:solidFill>
                <a:latin typeface="+mn-lt"/>
                <a:ea typeface="Calibri" panose="020F0502020204030204" pitchFamily="34" charset="0"/>
              </a:rPr>
              <a:t>ученических договоров, изменения к ним</a:t>
            </a:r>
          </a:p>
          <a:p>
            <a:pPr marL="285750" indent="-285750">
              <a:spcBef>
                <a:spcPts val="0"/>
              </a:spcBef>
            </a:pPr>
            <a:r>
              <a:rPr lang="ru-RU" sz="1400" dirty="0" smtClean="0">
                <a:solidFill>
                  <a:schemeClr val="tx1"/>
                </a:solidFill>
                <a:latin typeface="+mn-lt"/>
                <a:ea typeface="Calibri" panose="020F0502020204030204" pitchFamily="34" charset="0"/>
              </a:rPr>
              <a:t>соглашение о расторжении </a:t>
            </a:r>
          </a:p>
          <a:p>
            <a:pPr marL="0" indent="0">
              <a:spcBef>
                <a:spcPts val="0"/>
              </a:spcBef>
              <a:buNone/>
            </a:pPr>
            <a:endParaRPr lang="ru-RU" sz="1400" dirty="0" smtClean="0">
              <a:solidFill>
                <a:schemeClr val="tx1"/>
              </a:solidFill>
              <a:latin typeface="+mn-lt"/>
              <a:ea typeface="Calibri" panose="020F0502020204030204" pitchFamily="34" charset="0"/>
            </a:endParaRPr>
          </a:p>
          <a:p>
            <a:pPr marL="0" indent="0">
              <a:spcBef>
                <a:spcPts val="0"/>
              </a:spcBef>
              <a:buNone/>
            </a:pPr>
            <a:r>
              <a:rPr lang="ru-RU" sz="1400" dirty="0" smtClean="0">
                <a:solidFill>
                  <a:schemeClr val="tx1"/>
                </a:solidFill>
                <a:latin typeface="+mn-lt"/>
                <a:ea typeface="Calibri" panose="020F0502020204030204" pitchFamily="34" charset="0"/>
              </a:rPr>
              <a:t>ЭЦП : </a:t>
            </a:r>
            <a:endParaRPr lang="ru-RU" sz="1400" dirty="0">
              <a:solidFill>
                <a:schemeClr val="tx1"/>
              </a:solidFill>
              <a:latin typeface="+mn-lt"/>
              <a:ea typeface="Calibri" panose="020F0502020204030204" pitchFamily="34" charset="0"/>
            </a:endParaRPr>
          </a:p>
          <a:p>
            <a:pPr marL="285750" indent="-285750">
              <a:spcBef>
                <a:spcPts val="0"/>
              </a:spcBef>
            </a:pPr>
            <a:r>
              <a:rPr lang="ru-RU" sz="1400" dirty="0" smtClean="0">
                <a:solidFill>
                  <a:schemeClr val="tx1"/>
                </a:solidFill>
                <a:latin typeface="+mn-lt"/>
                <a:ea typeface="Calibri" panose="020F0502020204030204" pitchFamily="34" charset="0"/>
              </a:rPr>
              <a:t>усиленная </a:t>
            </a:r>
            <a:r>
              <a:rPr lang="ru-RU" sz="1400" dirty="0">
                <a:solidFill>
                  <a:schemeClr val="tx1"/>
                </a:solidFill>
                <a:latin typeface="+mn-lt"/>
                <a:ea typeface="Calibri" panose="020F0502020204030204" pitchFamily="34" charset="0"/>
              </a:rPr>
              <a:t>квалифицированная электронная подпись работодателя </a:t>
            </a:r>
            <a:endParaRPr lang="ru-RU" sz="1400" dirty="0" smtClean="0">
              <a:solidFill>
                <a:schemeClr val="tx1"/>
              </a:solidFill>
              <a:latin typeface="+mn-lt"/>
              <a:ea typeface="Calibri" panose="020F0502020204030204" pitchFamily="34" charset="0"/>
            </a:endParaRPr>
          </a:p>
          <a:p>
            <a:pPr marL="285750" indent="-285750">
              <a:spcBef>
                <a:spcPts val="0"/>
              </a:spcBef>
            </a:pPr>
            <a:r>
              <a:rPr lang="ru-RU" sz="1400" dirty="0" smtClean="0">
                <a:solidFill>
                  <a:schemeClr val="tx1"/>
                </a:solidFill>
                <a:latin typeface="+mn-lt"/>
                <a:ea typeface="Calibri" panose="020F0502020204030204" pitchFamily="34" charset="0"/>
              </a:rPr>
              <a:t>усиленная </a:t>
            </a:r>
            <a:r>
              <a:rPr lang="ru-RU" sz="1400" dirty="0">
                <a:solidFill>
                  <a:schemeClr val="tx1"/>
                </a:solidFill>
                <a:latin typeface="+mn-lt"/>
                <a:ea typeface="Calibri" panose="020F0502020204030204" pitchFamily="34" charset="0"/>
              </a:rPr>
              <a:t>квалифицированная электронная подпись или усиленная неквалифицированная электронная подпись работника </a:t>
            </a:r>
            <a:endParaRPr lang="ru-RU" sz="1400" dirty="0" smtClean="0">
              <a:solidFill>
                <a:schemeClr val="tx1"/>
              </a:solidFill>
              <a:latin typeface="+mn-lt"/>
              <a:ea typeface="Calibri" panose="020F0502020204030204" pitchFamily="34" charset="0"/>
            </a:endParaRPr>
          </a:p>
          <a:p>
            <a:pPr marL="0" indent="0">
              <a:spcBef>
                <a:spcPts val="0"/>
              </a:spcBef>
              <a:buNone/>
            </a:pPr>
            <a:endParaRPr lang="ru-RU" sz="1400" dirty="0" smtClean="0">
              <a:solidFill>
                <a:schemeClr val="tx1"/>
              </a:solidFill>
              <a:latin typeface="+mn-lt"/>
              <a:ea typeface="Calibri" panose="020F0502020204030204" pitchFamily="34" charset="0"/>
            </a:endParaRPr>
          </a:p>
          <a:p>
            <a:pPr marL="0" indent="0">
              <a:spcBef>
                <a:spcPts val="0"/>
              </a:spcBef>
              <a:buNone/>
            </a:pPr>
            <a:r>
              <a:rPr lang="ru-RU" sz="1400" dirty="0" smtClean="0">
                <a:solidFill>
                  <a:schemeClr val="tx1"/>
                </a:solidFill>
                <a:latin typeface="+mn-lt"/>
                <a:ea typeface="Calibri" panose="020F0502020204030204" pitchFamily="34" charset="0"/>
              </a:rPr>
              <a:t>В иных случаях</a:t>
            </a:r>
            <a:r>
              <a:rPr lang="ru-RU" sz="1400" dirty="0">
                <a:solidFill>
                  <a:schemeClr val="tx1"/>
                </a:solidFill>
                <a:latin typeface="+mn-lt"/>
                <a:ea typeface="Calibri" panose="020F0502020204030204" pitchFamily="34" charset="0"/>
              </a:rPr>
              <a:t>: </a:t>
            </a:r>
            <a:endParaRPr lang="ru-RU" sz="1400" dirty="0" smtClean="0">
              <a:solidFill>
                <a:schemeClr val="tx1"/>
              </a:solidFill>
              <a:latin typeface="+mn-lt"/>
              <a:ea typeface="Calibri" panose="020F0502020204030204" pitchFamily="34" charset="0"/>
            </a:endParaRPr>
          </a:p>
          <a:p>
            <a:pPr marL="285750" indent="-285750">
              <a:spcBef>
                <a:spcPts val="0"/>
              </a:spcBef>
            </a:pPr>
            <a:r>
              <a:rPr lang="ru-RU" sz="1400" dirty="0" smtClean="0">
                <a:solidFill>
                  <a:schemeClr val="tx1"/>
                </a:solidFill>
                <a:latin typeface="+mn-lt"/>
                <a:ea typeface="Calibri" panose="020F0502020204030204" pitchFamily="34" charset="0"/>
              </a:rPr>
              <a:t>путем </a:t>
            </a:r>
            <a:r>
              <a:rPr lang="ru-RU" sz="1400" dirty="0">
                <a:solidFill>
                  <a:schemeClr val="tx1"/>
                </a:solidFill>
                <a:latin typeface="+mn-lt"/>
                <a:ea typeface="Calibri" panose="020F0502020204030204" pitchFamily="34" charset="0"/>
              </a:rPr>
              <a:t>обмена электронными документами с использованием других видов электронной подписи </a:t>
            </a:r>
            <a:endParaRPr lang="ru-RU" sz="1400" dirty="0" smtClean="0">
              <a:solidFill>
                <a:schemeClr val="tx1"/>
              </a:solidFill>
              <a:latin typeface="+mn-lt"/>
              <a:ea typeface="Calibri" panose="020F0502020204030204" pitchFamily="34" charset="0"/>
            </a:endParaRPr>
          </a:p>
          <a:p>
            <a:pPr marL="285750" indent="-285750">
              <a:spcBef>
                <a:spcPts val="0"/>
              </a:spcBef>
            </a:pPr>
            <a:r>
              <a:rPr lang="ru-RU" sz="1400" dirty="0" smtClean="0">
                <a:solidFill>
                  <a:schemeClr val="tx1"/>
                </a:solidFill>
                <a:latin typeface="+mn-lt"/>
                <a:ea typeface="Calibri" panose="020F0502020204030204" pitchFamily="34" charset="0"/>
              </a:rPr>
              <a:t>в </a:t>
            </a:r>
            <a:r>
              <a:rPr lang="ru-RU" sz="1400" dirty="0">
                <a:solidFill>
                  <a:schemeClr val="tx1"/>
                </a:solidFill>
                <a:latin typeface="+mn-lt"/>
                <a:ea typeface="Calibri" panose="020F0502020204030204" pitchFamily="34" charset="0"/>
              </a:rPr>
              <a:t>иной форме, предусмотренной коллективным договором, </a:t>
            </a:r>
            <a:r>
              <a:rPr lang="ru-RU" sz="1400" dirty="0" smtClean="0">
                <a:solidFill>
                  <a:schemeClr val="tx1"/>
                </a:solidFill>
                <a:latin typeface="+mn-lt"/>
                <a:ea typeface="Calibri" panose="020F0502020204030204" pitchFamily="34" charset="0"/>
              </a:rPr>
              <a:t>ЛНА, трудовым </a:t>
            </a:r>
            <a:r>
              <a:rPr lang="ru-RU" sz="1400" dirty="0">
                <a:solidFill>
                  <a:schemeClr val="tx1"/>
                </a:solidFill>
                <a:latin typeface="+mn-lt"/>
                <a:ea typeface="Calibri" panose="020F0502020204030204" pitchFamily="34" charset="0"/>
              </a:rPr>
              <a:t>договором, </a:t>
            </a:r>
            <a:r>
              <a:rPr lang="ru-RU" sz="1400" dirty="0" smtClean="0">
                <a:solidFill>
                  <a:schemeClr val="tx1"/>
                </a:solidFill>
                <a:latin typeface="+mn-lt"/>
                <a:ea typeface="Calibri" panose="020F0502020204030204" pitchFamily="34" charset="0"/>
              </a:rPr>
              <a:t> </a:t>
            </a:r>
            <a:r>
              <a:rPr lang="ru-RU" sz="1400" dirty="0">
                <a:solidFill>
                  <a:schemeClr val="tx1"/>
                </a:solidFill>
                <a:latin typeface="+mn-lt"/>
                <a:ea typeface="Calibri" panose="020F0502020204030204" pitchFamily="34" charset="0"/>
              </a:rPr>
              <a:t>и позволяющей обеспечить фиксацию факта получения </a:t>
            </a:r>
            <a:r>
              <a:rPr lang="ru-RU" sz="1400" dirty="0" smtClean="0">
                <a:solidFill>
                  <a:schemeClr val="tx1"/>
                </a:solidFill>
                <a:latin typeface="+mn-lt"/>
                <a:ea typeface="Calibri" panose="020F0502020204030204" pitchFamily="34" charset="0"/>
              </a:rPr>
              <a:t>сторонами документов </a:t>
            </a:r>
            <a:r>
              <a:rPr lang="ru-RU" sz="1400" dirty="0">
                <a:solidFill>
                  <a:schemeClr val="tx1"/>
                </a:solidFill>
                <a:latin typeface="+mn-lt"/>
                <a:ea typeface="Calibri" panose="020F0502020204030204" pitchFamily="34" charset="0"/>
              </a:rPr>
              <a:t>в электронном виде.</a:t>
            </a:r>
            <a:endParaRPr lang="ru-RU" sz="1400" dirty="0" smtClean="0">
              <a:solidFill>
                <a:schemeClr val="tx1"/>
              </a:solidFill>
              <a:latin typeface="+mn-lt"/>
              <a:ea typeface="Calibri" panose="020F0502020204030204" pitchFamily="34" charset="0"/>
            </a:endParaRPr>
          </a:p>
        </p:txBody>
      </p:sp>
      <p:sp>
        <p:nvSpPr>
          <p:cNvPr id="2" name="Прямоугольник 1"/>
          <p:cNvSpPr/>
          <p:nvPr/>
        </p:nvSpPr>
        <p:spPr>
          <a:xfrm>
            <a:off x="377103" y="172927"/>
            <a:ext cx="8853055" cy="923330"/>
          </a:xfrm>
          <a:prstGeom prst="rect">
            <a:avLst/>
          </a:prstGeom>
        </p:spPr>
        <p:txBody>
          <a:bodyPr wrap="square">
            <a:spAutoFit/>
          </a:bodyPr>
          <a:lstStyle/>
          <a:p>
            <a:endParaRPr lang="ru-RU" sz="1800" b="1" dirty="0">
              <a:latin typeface="+mn-lt"/>
            </a:endParaRPr>
          </a:p>
          <a:p>
            <a:endParaRPr lang="ru-RU" sz="1800" b="1" dirty="0" smtClean="0">
              <a:latin typeface="+mn-lt"/>
            </a:endParaRPr>
          </a:p>
          <a:p>
            <a:endParaRPr lang="ru-RU" sz="1800" dirty="0">
              <a:latin typeface="+mn-lt"/>
            </a:endParaRPr>
          </a:p>
        </p:txBody>
      </p:sp>
    </p:spTree>
    <p:extLst>
      <p:ext uri="{BB962C8B-B14F-4D97-AF65-F5344CB8AC3E}">
        <p14:creationId xmlns:p14="http://schemas.microsoft.com/office/powerpoint/2010/main" val="325727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77103" y="609346"/>
            <a:ext cx="8954964" cy="4534154"/>
          </a:xfrm>
        </p:spPr>
        <p:txBody>
          <a:bodyPr/>
          <a:lstStyle/>
          <a:p>
            <a:pPr marL="0" indent="0">
              <a:spcBef>
                <a:spcPts val="0"/>
              </a:spcBef>
              <a:buNone/>
            </a:pPr>
            <a:r>
              <a:rPr lang="ru-RU" sz="1400" dirty="0">
                <a:solidFill>
                  <a:schemeClr val="tx1"/>
                </a:solidFill>
                <a:latin typeface="+mn-lt"/>
                <a:ea typeface="Calibri" panose="020F0502020204030204" pitchFamily="34" charset="0"/>
              </a:rPr>
              <a:t>При </a:t>
            </a:r>
            <a:r>
              <a:rPr lang="ru-RU" sz="1400" dirty="0" smtClean="0">
                <a:solidFill>
                  <a:schemeClr val="tx1"/>
                </a:solidFill>
                <a:latin typeface="+mn-lt"/>
                <a:ea typeface="Calibri" panose="020F0502020204030204" pitchFamily="34" charset="0"/>
              </a:rPr>
              <a:t> взаимодействии путем </a:t>
            </a:r>
            <a:r>
              <a:rPr lang="ru-RU" sz="1400" dirty="0">
                <a:solidFill>
                  <a:schemeClr val="tx1"/>
                </a:solidFill>
                <a:latin typeface="+mn-lt"/>
                <a:ea typeface="Calibri" panose="020F0502020204030204" pitchFamily="34" charset="0"/>
              </a:rPr>
              <a:t>обмена электронными </a:t>
            </a:r>
            <a:r>
              <a:rPr lang="ru-RU" sz="1400" dirty="0" smtClean="0">
                <a:solidFill>
                  <a:schemeClr val="tx1"/>
                </a:solidFill>
                <a:latin typeface="+mn-lt"/>
                <a:ea typeface="Calibri" panose="020F0502020204030204" pitchFamily="34" charset="0"/>
              </a:rPr>
              <a:t>документами: </a:t>
            </a:r>
          </a:p>
          <a:p>
            <a:pPr marL="285750" indent="-285750">
              <a:spcBef>
                <a:spcPts val="0"/>
              </a:spcBef>
            </a:pPr>
            <a:r>
              <a:rPr lang="ru-RU" sz="1400" dirty="0" smtClean="0">
                <a:solidFill>
                  <a:schemeClr val="tx1"/>
                </a:solidFill>
                <a:latin typeface="+mn-lt"/>
                <a:ea typeface="Calibri" panose="020F0502020204030204" pitchFamily="34" charset="0"/>
              </a:rPr>
              <a:t>сторона </a:t>
            </a:r>
            <a:r>
              <a:rPr lang="ru-RU" sz="1400" dirty="0">
                <a:solidFill>
                  <a:schemeClr val="tx1"/>
                </a:solidFill>
                <a:latin typeface="+mn-lt"/>
                <a:ea typeface="Calibri" panose="020F0502020204030204" pitchFamily="34" charset="0"/>
              </a:rPr>
              <a:t>обязана направлять в форме электронного документа подтверждение получения </a:t>
            </a:r>
            <a:r>
              <a:rPr lang="ru-RU" sz="1400" dirty="0" smtClean="0">
                <a:solidFill>
                  <a:schemeClr val="tx1"/>
                </a:solidFill>
                <a:latin typeface="+mn-lt"/>
                <a:ea typeface="Calibri" panose="020F0502020204030204" pitchFamily="34" charset="0"/>
              </a:rPr>
              <a:t>эл. документа </a:t>
            </a:r>
            <a:r>
              <a:rPr lang="ru-RU" sz="1400" dirty="0">
                <a:solidFill>
                  <a:schemeClr val="tx1"/>
                </a:solidFill>
                <a:latin typeface="+mn-lt"/>
                <a:ea typeface="Calibri" panose="020F0502020204030204" pitchFamily="34" charset="0"/>
              </a:rPr>
              <a:t>от другой стороны в </a:t>
            </a:r>
            <a:r>
              <a:rPr lang="ru-RU" sz="1400" dirty="0" smtClean="0">
                <a:solidFill>
                  <a:schemeClr val="tx1"/>
                </a:solidFill>
                <a:latin typeface="+mn-lt"/>
                <a:ea typeface="Calibri" panose="020F0502020204030204" pitchFamily="34" charset="0"/>
              </a:rPr>
              <a:t> установленный срок</a:t>
            </a:r>
          </a:p>
          <a:p>
            <a:pPr marL="285750" indent="-285750">
              <a:spcBef>
                <a:spcPts val="0"/>
              </a:spcBef>
            </a:pPr>
            <a:r>
              <a:rPr lang="ru-RU" sz="1400" dirty="0" smtClean="0">
                <a:solidFill>
                  <a:schemeClr val="tx1"/>
                </a:solidFill>
                <a:latin typeface="+mn-lt"/>
                <a:ea typeface="Calibri" panose="020F0502020204030204" pitchFamily="34" charset="0"/>
              </a:rPr>
              <a:t>этот  срок, а  также  порядок  подтверждения -  в  </a:t>
            </a:r>
            <a:r>
              <a:rPr lang="ru-RU" sz="1400" dirty="0" err="1" smtClean="0">
                <a:solidFill>
                  <a:schemeClr val="tx1"/>
                </a:solidFill>
                <a:latin typeface="+mn-lt"/>
                <a:ea typeface="Calibri" panose="020F0502020204030204" pitchFamily="34" charset="0"/>
              </a:rPr>
              <a:t>колдоговре</a:t>
            </a:r>
            <a:r>
              <a:rPr lang="ru-RU" sz="1400" dirty="0" smtClean="0">
                <a:solidFill>
                  <a:schemeClr val="tx1"/>
                </a:solidFill>
                <a:latin typeface="+mn-lt"/>
                <a:ea typeface="Calibri" panose="020F0502020204030204" pitchFamily="34" charset="0"/>
              </a:rPr>
              <a:t>,  ЛНА,  труд. договоре</a:t>
            </a:r>
          </a:p>
          <a:p>
            <a:pPr marL="285750" indent="-285750">
              <a:spcBef>
                <a:spcPts val="0"/>
              </a:spcBef>
            </a:pPr>
            <a:endParaRPr lang="ru-RU" sz="1400" dirty="0" smtClean="0">
              <a:solidFill>
                <a:schemeClr val="tx1"/>
              </a:solidFill>
              <a:latin typeface="+mn-lt"/>
              <a:ea typeface="Calibri" panose="020F0502020204030204" pitchFamily="34" charset="0"/>
            </a:endParaRPr>
          </a:p>
          <a:p>
            <a:pPr marL="3175" lvl="0" indent="0">
              <a:spcBef>
                <a:spcPts val="0"/>
              </a:spcBef>
              <a:buClr>
                <a:srgbClr val="000000"/>
              </a:buClr>
              <a:buNone/>
            </a:pPr>
            <a:r>
              <a:rPr lang="ru-RU" sz="1400" b="1" dirty="0" smtClean="0">
                <a:solidFill>
                  <a:srgbClr val="000000"/>
                </a:solidFill>
                <a:latin typeface="+mn-lt"/>
              </a:rPr>
              <a:t>Порядок </a:t>
            </a:r>
            <a:r>
              <a:rPr lang="ru-RU" sz="1400" b="1" dirty="0">
                <a:solidFill>
                  <a:srgbClr val="000000"/>
                </a:solidFill>
                <a:latin typeface="+mn-lt"/>
              </a:rPr>
              <a:t>взаимодействия работника и работодателя может быть предусмотрен одним или несколькими из перечисленных документов</a:t>
            </a:r>
            <a:r>
              <a:rPr lang="ru-RU" sz="1400" dirty="0">
                <a:solidFill>
                  <a:srgbClr val="000000"/>
                </a:solidFill>
                <a:latin typeface="+mn-lt"/>
              </a:rPr>
              <a:t>: коллективным договором, локальным нормативным актом, трудовым договором. Порядок взаимодействия </a:t>
            </a:r>
            <a:r>
              <a:rPr lang="ru-RU" sz="1400" b="1" dirty="0">
                <a:solidFill>
                  <a:srgbClr val="000000"/>
                </a:solidFill>
                <a:latin typeface="+mn-lt"/>
              </a:rPr>
              <a:t>путем обмена с работниками скан-копиями </a:t>
            </a:r>
            <a:r>
              <a:rPr lang="ru-RU" sz="1400" dirty="0">
                <a:solidFill>
                  <a:srgbClr val="000000"/>
                </a:solidFill>
                <a:latin typeface="+mn-lt"/>
              </a:rPr>
              <a:t>документов по электронной почте допустим</a:t>
            </a:r>
          </a:p>
          <a:p>
            <a:pPr marL="3175" lvl="0" indent="0">
              <a:spcBef>
                <a:spcPts val="0"/>
              </a:spcBef>
              <a:buClr>
                <a:srgbClr val="000000"/>
              </a:buClr>
              <a:buNone/>
            </a:pPr>
            <a:r>
              <a:rPr lang="ru-RU" sz="1400" dirty="0">
                <a:solidFill>
                  <a:srgbClr val="000000"/>
                </a:solidFill>
                <a:latin typeface="+mn-lt"/>
              </a:rPr>
              <a:t>(</a:t>
            </a:r>
            <a:r>
              <a:rPr lang="ru-RU" sz="1400" dirty="0" err="1">
                <a:solidFill>
                  <a:srgbClr val="000000"/>
                </a:solidFill>
                <a:latin typeface="+mn-lt"/>
              </a:rPr>
              <a:t>Онлайнинспекция.рф</a:t>
            </a:r>
            <a:r>
              <a:rPr lang="ru-RU" sz="1400" dirty="0">
                <a:solidFill>
                  <a:srgbClr val="000000"/>
                </a:solidFill>
                <a:latin typeface="+mn-lt"/>
              </a:rPr>
              <a:t>: </a:t>
            </a:r>
            <a:r>
              <a:rPr lang="en-US" sz="1400" dirty="0">
                <a:solidFill>
                  <a:srgbClr val="000000"/>
                </a:solidFill>
                <a:latin typeface="+mn-lt"/>
                <a:hlinkClick r:id="rId2"/>
              </a:rPr>
              <a:t>https://xn--80akibcicpdbetz7e2g.xn--p1ai/questions/view?id=142734</a:t>
            </a:r>
            <a:r>
              <a:rPr lang="ru-RU" sz="1400" dirty="0">
                <a:solidFill>
                  <a:srgbClr val="000000"/>
                </a:solidFill>
                <a:latin typeface="+mn-lt"/>
              </a:rPr>
              <a:t>)</a:t>
            </a:r>
          </a:p>
          <a:p>
            <a:pPr marL="3175" lvl="0" indent="0">
              <a:spcBef>
                <a:spcPts val="0"/>
              </a:spcBef>
              <a:buClr>
                <a:srgbClr val="000000"/>
              </a:buClr>
              <a:buNone/>
            </a:pPr>
            <a:endParaRPr lang="ru-RU" sz="1400" b="1" dirty="0">
              <a:solidFill>
                <a:srgbClr val="000000"/>
              </a:solidFill>
              <a:latin typeface="+mn-lt"/>
            </a:endParaRPr>
          </a:p>
          <a:p>
            <a:pPr marL="0" indent="0">
              <a:spcBef>
                <a:spcPts val="0"/>
              </a:spcBef>
              <a:buNone/>
            </a:pPr>
            <a:r>
              <a:rPr lang="ru-RU" sz="1400" dirty="0">
                <a:solidFill>
                  <a:schemeClr val="tx1"/>
                </a:solidFill>
                <a:latin typeface="+mn-lt"/>
                <a:ea typeface="Calibri" panose="020F0502020204030204" pitchFamily="34" charset="0"/>
              </a:rPr>
              <a:t>К дистанционному сотруднику нельзя прийти домой для контроля и обсуждения рабочих вопросов. Такой визит является нарушением, и работник вправе не пускать руководителя к себе домой. </a:t>
            </a:r>
            <a:r>
              <a:rPr lang="ru-RU" sz="1400" dirty="0" err="1">
                <a:solidFill>
                  <a:schemeClr val="tx1"/>
                </a:solidFill>
                <a:latin typeface="+mn-lt"/>
                <a:ea typeface="Calibri" panose="020F0502020204030204" pitchFamily="34" charset="0"/>
              </a:rPr>
              <a:t>Роструд</a:t>
            </a:r>
            <a:r>
              <a:rPr lang="ru-RU" sz="1400" dirty="0">
                <a:solidFill>
                  <a:schemeClr val="tx1"/>
                </a:solidFill>
                <a:latin typeface="+mn-lt"/>
                <a:ea typeface="Calibri" panose="020F0502020204030204" pitchFamily="34" charset="0"/>
              </a:rPr>
              <a:t> напомнил, что согласно ТК РФ, взаимодействие между работниками и работодателями проходит, как правило, в дистанционном формате. Поэтому работодатель не может включить в </a:t>
            </a:r>
            <a:r>
              <a:rPr lang="ru-RU" sz="1400" dirty="0" err="1">
                <a:solidFill>
                  <a:schemeClr val="tx1"/>
                </a:solidFill>
                <a:latin typeface="+mn-lt"/>
                <a:ea typeface="Calibri" panose="020F0502020204030204" pitchFamily="34" charset="0"/>
              </a:rPr>
              <a:t>доп.соглашение</a:t>
            </a:r>
            <a:r>
              <a:rPr lang="ru-RU" sz="1400" dirty="0">
                <a:solidFill>
                  <a:schemeClr val="tx1"/>
                </a:solidFill>
                <a:latin typeface="+mn-lt"/>
                <a:ea typeface="Calibri" panose="020F0502020204030204" pitchFamily="34" charset="0"/>
              </a:rPr>
              <a:t> или трудовой договор с </a:t>
            </a:r>
            <a:r>
              <a:rPr lang="ru-RU" sz="1400" dirty="0" err="1">
                <a:solidFill>
                  <a:schemeClr val="tx1"/>
                </a:solidFill>
                <a:latin typeface="+mn-lt"/>
                <a:ea typeface="Calibri" panose="020F0502020204030204" pitchFamily="34" charset="0"/>
              </a:rPr>
              <a:t>удаленщиком</a:t>
            </a:r>
            <a:r>
              <a:rPr lang="ru-RU" sz="1400" dirty="0">
                <a:solidFill>
                  <a:schemeClr val="tx1"/>
                </a:solidFill>
                <a:latin typeface="+mn-lt"/>
                <a:ea typeface="Calibri" panose="020F0502020204030204" pitchFamily="34" charset="0"/>
              </a:rPr>
              <a:t> дополнительное условие о том, что руководитель может приходить к нему домой в рабочее время.</a:t>
            </a:r>
          </a:p>
          <a:p>
            <a:pPr marL="0" indent="0">
              <a:spcBef>
                <a:spcPts val="0"/>
              </a:spcBef>
              <a:buNone/>
            </a:pPr>
            <a:r>
              <a:rPr lang="ru-RU" sz="1400" dirty="0">
                <a:solidFill>
                  <a:schemeClr val="tx1"/>
                </a:solidFill>
                <a:latin typeface="+mn-lt"/>
                <a:ea typeface="Calibri" panose="020F0502020204030204" pitchFamily="34" charset="0"/>
              </a:rPr>
              <a:t>(Письмо </a:t>
            </a:r>
            <a:r>
              <a:rPr lang="ru-RU" sz="1400" dirty="0" err="1">
                <a:solidFill>
                  <a:schemeClr val="tx1"/>
                </a:solidFill>
                <a:latin typeface="+mn-lt"/>
                <a:ea typeface="Calibri" panose="020F0502020204030204" pitchFamily="34" charset="0"/>
              </a:rPr>
              <a:t>Роструда</a:t>
            </a:r>
            <a:r>
              <a:rPr lang="ru-RU" sz="1400" dirty="0">
                <a:solidFill>
                  <a:schemeClr val="tx1"/>
                </a:solidFill>
                <a:latin typeface="+mn-lt"/>
                <a:ea typeface="Calibri" panose="020F0502020204030204" pitchFamily="34" charset="0"/>
              </a:rPr>
              <a:t> от 17.04.2021 N ПГ/08368-6-1)</a:t>
            </a:r>
          </a:p>
          <a:p>
            <a:pPr marL="0" indent="0">
              <a:spcBef>
                <a:spcPts val="0"/>
              </a:spcBef>
              <a:buNone/>
            </a:pPr>
            <a:endParaRPr lang="ru-RU" sz="1400" dirty="0" smtClean="0">
              <a:solidFill>
                <a:schemeClr val="tx1"/>
              </a:solidFill>
              <a:latin typeface="+mn-lt"/>
              <a:ea typeface="Calibri" panose="020F0502020204030204" pitchFamily="34" charset="0"/>
            </a:endParaRPr>
          </a:p>
          <a:p>
            <a:pPr marL="0" indent="0">
              <a:spcBef>
                <a:spcPts val="0"/>
              </a:spcBef>
              <a:buNone/>
            </a:pPr>
            <a:endParaRPr lang="ru-RU" sz="1400" dirty="0" smtClean="0">
              <a:solidFill>
                <a:schemeClr val="tx1"/>
              </a:solidFill>
              <a:latin typeface="+mn-lt"/>
              <a:ea typeface="Calibri" panose="020F0502020204030204" pitchFamily="34" charset="0"/>
            </a:endParaRPr>
          </a:p>
        </p:txBody>
      </p:sp>
      <p:sp>
        <p:nvSpPr>
          <p:cNvPr id="2" name="Прямоугольник 1"/>
          <p:cNvSpPr/>
          <p:nvPr/>
        </p:nvSpPr>
        <p:spPr>
          <a:xfrm>
            <a:off x="377103" y="172927"/>
            <a:ext cx="8853055" cy="923330"/>
          </a:xfrm>
          <a:prstGeom prst="rect">
            <a:avLst/>
          </a:prstGeom>
        </p:spPr>
        <p:txBody>
          <a:bodyPr wrap="square">
            <a:spAutoFit/>
          </a:bodyPr>
          <a:lstStyle/>
          <a:p>
            <a:endParaRPr lang="ru-RU" sz="1800" b="1" dirty="0">
              <a:latin typeface="+mn-lt"/>
            </a:endParaRPr>
          </a:p>
          <a:p>
            <a:endParaRPr lang="ru-RU" sz="1800" b="1" dirty="0" smtClean="0">
              <a:latin typeface="+mn-lt"/>
            </a:endParaRPr>
          </a:p>
          <a:p>
            <a:endParaRPr lang="ru-RU" sz="1800" dirty="0">
              <a:latin typeface="+mn-lt"/>
            </a:endParaRPr>
          </a:p>
        </p:txBody>
      </p:sp>
    </p:spTree>
    <p:extLst>
      <p:ext uri="{BB962C8B-B14F-4D97-AF65-F5344CB8AC3E}">
        <p14:creationId xmlns:p14="http://schemas.microsoft.com/office/powerpoint/2010/main" val="1134889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ДПП+КСС">
      <a:dk1>
        <a:srgbClr val="000000"/>
      </a:dk1>
      <a:lt1>
        <a:srgbClr val="FFFFFF"/>
      </a:lt1>
      <a:dk2>
        <a:srgbClr val="0099CC"/>
      </a:dk2>
      <a:lt2>
        <a:srgbClr val="BFBFBF"/>
      </a:lt2>
      <a:accent1>
        <a:srgbClr val="0099CC"/>
      </a:accent1>
      <a:accent2>
        <a:srgbClr val="FFC000"/>
      </a:accent2>
      <a:accent3>
        <a:srgbClr val="1F497D"/>
      </a:accent3>
      <a:accent4>
        <a:srgbClr val="FFC000"/>
      </a:accent4>
      <a:accent5>
        <a:srgbClr val="0099CC"/>
      </a:accent5>
      <a:accent6>
        <a:srgbClr val="FFC000"/>
      </a:accent6>
      <a:hlink>
        <a:srgbClr val="0000FF"/>
      </a:hlink>
      <a:folHlink>
        <a:srgbClr val="0099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11640</TotalTime>
  <Words>3989</Words>
  <Application>Microsoft Office PowerPoint</Application>
  <PresentationFormat>Экран (16:9)</PresentationFormat>
  <Paragraphs>286</Paragraphs>
  <Slides>28</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28</vt:i4>
      </vt:variant>
    </vt:vector>
  </HeadingPairs>
  <TitlesOfParts>
    <vt:vector size="33" baseType="lpstr">
      <vt:lpstr>Calibri</vt:lpstr>
      <vt:lpstr>-apple-system</vt:lpstr>
      <vt:lpstr>Times New Roman</vt:lpstr>
      <vt:lpstr>Arial</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vt:lpstr>
      <vt:lpstr>Презентация PowerPoint</vt:lpstr>
      <vt:lpstr>                                                                                      </vt:lpstr>
      <vt:lpstr>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dc:creator>
  <cp:lastModifiedBy>Admin</cp:lastModifiedBy>
  <cp:revision>982</cp:revision>
  <dcterms:modified xsi:type="dcterms:W3CDTF">2022-02-02T19:03:23Z</dcterms:modified>
</cp:coreProperties>
</file>