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4"/>
  </p:notesMasterIdLst>
  <p:sldIdLst>
    <p:sldId id="368" r:id="rId2"/>
    <p:sldId id="443" r:id="rId3"/>
    <p:sldId id="400" r:id="rId4"/>
    <p:sldId id="427" r:id="rId5"/>
    <p:sldId id="401" r:id="rId6"/>
    <p:sldId id="441" r:id="rId7"/>
    <p:sldId id="437" r:id="rId8"/>
    <p:sldId id="380" r:id="rId9"/>
    <p:sldId id="444" r:id="rId10"/>
    <p:sldId id="424" r:id="rId11"/>
    <p:sldId id="445" r:id="rId12"/>
    <p:sldId id="446" r:id="rId13"/>
    <p:sldId id="442" r:id="rId14"/>
    <p:sldId id="428" r:id="rId15"/>
    <p:sldId id="447" r:id="rId16"/>
    <p:sldId id="448" r:id="rId17"/>
    <p:sldId id="429" r:id="rId18"/>
    <p:sldId id="449" r:id="rId19"/>
    <p:sldId id="450" r:id="rId20"/>
    <p:sldId id="451" r:id="rId21"/>
    <p:sldId id="452" r:id="rId22"/>
    <p:sldId id="3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Minaev" initials="AM" lastIdx="2" clrIdx="0">
    <p:extLst>
      <p:ext uri="{19B8F6BF-5375-455C-9EA6-DF929625EA0E}">
        <p15:presenceInfo xmlns:p15="http://schemas.microsoft.com/office/powerpoint/2012/main" userId="f88ace807fcd045c" providerId="Windows Live"/>
      </p:ext>
    </p:extLst>
  </p:cmAuthor>
  <p:cmAuthor id="2" name="“Syrok”" initials="" lastIdx="0" clrIdx="1"/>
  <p:cmAuthor id="3" name="Tikhon" initials="T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11C"/>
    <a:srgbClr val="292B2E"/>
    <a:srgbClr val="CA021E"/>
    <a:srgbClr val="C2BEC0"/>
    <a:srgbClr val="326A79"/>
    <a:srgbClr val="F38B08"/>
    <a:srgbClr val="204E81"/>
    <a:srgbClr val="C60017"/>
    <a:srgbClr val="E79713"/>
    <a:srgbClr val="5D4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3298" autoAdjust="0"/>
  </p:normalViewPr>
  <p:slideViewPr>
    <p:cSldViewPr snapToGrid="0" snapToObjects="1">
      <p:cViewPr varScale="1">
        <p:scale>
          <a:sx n="82" d="100"/>
          <a:sy n="82" d="100"/>
        </p:scale>
        <p:origin x="581" y="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3309D-2660-4E52-87D0-A405E65B59D6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17C4-DFF6-4812-A695-9580B642E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3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9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CF9C-342E-4540-B30E-1C9AFF5DB7E1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817B-0F7D-8844-B776-05D4B65D0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ravis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ao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base.garant.ru/10164072/f25c92c63256827f7d47eebbd3f78cc5/#block_4128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ase.garant.ru/10164072/f25c92c63256827f7d47eebbd3f78cc5/#block_4128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kornienko_2004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49E9DCB6F673D6F6B96373971CE7C4572A1A37C21836E8968E70290FAB374C167D487A631ECCCE2dDi3K" TargetMode="External"/><Relationship Id="rId2" Type="http://schemas.openxmlformats.org/officeDocument/2006/relationships/hyperlink" Target="#Par6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049E9DCB6F673D6F6B96373971CE7C4572A1A37C21836E8968E70290FAB374C167D487A631ECCCE1dDi2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0"/>
            <a:ext cx="8941526" cy="772430"/>
          </a:xfrm>
          <a:prstGeom prst="rect">
            <a:avLst/>
          </a:prstGeom>
          <a:solidFill>
            <a:srgbClr val="CA02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FC26F9E-D0C0-A14B-BEDD-1AD05732E231}"/>
              </a:ext>
            </a:extLst>
          </p:cNvPr>
          <p:cNvSpPr/>
          <p:nvPr/>
        </p:nvSpPr>
        <p:spPr>
          <a:xfrm>
            <a:off x="8941526" y="0"/>
            <a:ext cx="3262362" cy="772430"/>
          </a:xfrm>
          <a:prstGeom prst="rect">
            <a:avLst/>
          </a:prstGeom>
          <a:solidFill>
            <a:srgbClr val="E501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1915" y="108164"/>
            <a:ext cx="7329176" cy="56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СТАНДАРТЫ ВЕБИНАРА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15615" y="1892033"/>
            <a:ext cx="10213939" cy="108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E5011C"/>
              </a:buClr>
              <a:buFont typeface="+mj-lt"/>
              <a:buAutoNum type="arabicPeriod"/>
            </a:pPr>
            <a:r>
              <a:rPr lang="ru-RU" sz="1600" dirty="0">
                <a:latin typeface="Arial"/>
                <a:cs typeface="Arial"/>
              </a:rPr>
              <a:t>Ответы на вопросы будут после основного материала.</a:t>
            </a:r>
          </a:p>
          <a:p>
            <a:pPr marL="342900" indent="-342900">
              <a:lnSpc>
                <a:spcPct val="140000"/>
              </a:lnSpc>
              <a:buClr>
                <a:srgbClr val="E5011C"/>
              </a:buClr>
              <a:buFont typeface="+mj-lt"/>
              <a:buAutoNum type="arabicPeriod"/>
            </a:pPr>
            <a:r>
              <a:rPr lang="ru-RU" sz="1600" dirty="0">
                <a:latin typeface="Arial"/>
                <a:cs typeface="Arial"/>
              </a:rPr>
              <a:t>Вопросы задайте во вкладке «Вопросы». Просьба не писать там комментарии и другую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85426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572544" y="503780"/>
            <a:ext cx="7142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Ютуб</a:t>
            </a:r>
            <a:r>
              <a:rPr lang="ru-RU" sz="2400" dirty="0"/>
              <a:t> разработал собственный сервис по поиску схожего видео и назвал «Инструмент поиска совпадений», который находит полные или почти полные копии ваших видео на каналах других авторов.</a:t>
            </a:r>
          </a:p>
          <a:p>
            <a:pPr algn="just"/>
            <a:r>
              <a:rPr lang="ru-RU" sz="2400" dirty="0"/>
              <a:t> «Инструмент поиска совпадений» также позволяет пользователям  </a:t>
            </a:r>
            <a:r>
              <a:rPr lang="ru-RU" sz="2400" dirty="0" err="1"/>
              <a:t>YouTube</a:t>
            </a:r>
            <a:r>
              <a:rPr lang="ru-RU" sz="2400" dirty="0"/>
              <a:t>, защитить свои права  и отправить запрос на удаление видео в связи с нарушением авторских прав.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07FDD6-2DF5-4464-9668-AE3FBF0C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44" y="962108"/>
            <a:ext cx="5563269" cy="5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0"/>
            <a:ext cx="10992394" cy="772430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499198" y="1635127"/>
            <a:ext cx="111936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hlinkClick r:id="rId2"/>
              </a:rPr>
              <a:t>УПРАВИС</a:t>
            </a:r>
            <a:r>
              <a:rPr lang="ru-RU" sz="2000" dirty="0"/>
              <a:t> это профессиональная организация по коллективному управлению исключительными правами фотографов, художников, скульпторов, и других авторов произведений изобразительного искусства, а также имеющая государственную аккредитацию в сфере управления и защиты авторского права при реализации права следования. </a:t>
            </a:r>
          </a:p>
          <a:p>
            <a:endParaRPr lang="ru-RU" sz="2000" dirty="0"/>
          </a:p>
          <a:p>
            <a:r>
              <a:rPr lang="ru-RU" sz="2000" b="1" dirty="0"/>
              <a:t>Функции УПРАВИС: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сбор, распределение и выплата авторского вознаграждения по праву следованию и использованию исключительных прав;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представление интересов обладателей права следования и авторов произведений изобразительного и фотографического искусства в государственных и иных учреждениях, правоохранительных органах, судах, прокуратурах, общественных организациях и учреждениях;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сотрудничество с авторско-правовыми организациями по коллективному управлению правами иностранных государств.</a:t>
            </a:r>
          </a:p>
          <a:p>
            <a:pPr marL="342900" indent="-3429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184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0"/>
            <a:ext cx="10992394" cy="772430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422543" y="1857764"/>
            <a:ext cx="111936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2. </a:t>
            </a:r>
            <a:r>
              <a:rPr lang="ru-RU" sz="2800" dirty="0">
                <a:hlinkClick r:id="rId2"/>
              </a:rPr>
              <a:t>РАО</a:t>
            </a:r>
            <a:r>
              <a:rPr lang="ru-RU" sz="2800" dirty="0"/>
              <a:t> - негосударственная некоммерческая организация, созданная авторами и иными правообладателями для осуществления управления авторскими правами на коллективной основе.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Основной задачей РАО является управление правами авторов на коллективной основе в случаях, когда их практическое осуществление в индивидуальном порядке затруднительно.</a:t>
            </a:r>
          </a:p>
          <a:p>
            <a:pPr marL="342900" indent="-342900" algn="just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66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244638"/>
            <a:ext cx="10916529" cy="1048585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956408" y="1961524"/>
            <a:ext cx="6497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Договор авторского заказа </a:t>
            </a:r>
            <a:r>
              <a:rPr lang="ru-RU" sz="2400" dirty="0"/>
              <a:t>– это такой договор, по которому автор обязуется по заказу заказчика создать обусловленное договором произведение на материальном носителе или в иной форме.</a:t>
            </a:r>
          </a:p>
        </p:txBody>
      </p:sp>
      <p:sp>
        <p:nvSpPr>
          <p:cNvPr id="9" name="Rectangle 41"/>
          <p:cNvSpPr/>
          <p:nvPr/>
        </p:nvSpPr>
        <p:spPr>
          <a:xfrm>
            <a:off x="404397" y="497858"/>
            <a:ext cx="10512132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ст.1288</a:t>
            </a:r>
            <a:r>
              <a:rPr lang="ru-RU" sz="2800" dirty="0">
                <a:solidFill>
                  <a:schemeClr val="bg1"/>
                </a:solidFill>
              </a:rPr>
              <a:t> ГК РФ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924A3F-F9AA-4058-9D0E-A58B4D77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28" y="3556867"/>
            <a:ext cx="4893183" cy="30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2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7647" y="1680824"/>
            <a:ext cx="102767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Для договоров авторского заказа существенными условиями являются: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- предмет договора;</a:t>
            </a:r>
          </a:p>
          <a:p>
            <a:pPr algn="just"/>
            <a:r>
              <a:rPr lang="ru-RU" sz="2400" dirty="0"/>
              <a:t>- срок; </a:t>
            </a:r>
          </a:p>
          <a:p>
            <a:pPr algn="just"/>
            <a:r>
              <a:rPr lang="ru-RU" sz="2400" dirty="0"/>
              <a:t>- возмездность.</a:t>
            </a:r>
          </a:p>
          <a:p>
            <a:pPr marL="342900" indent="-342900" algn="just">
              <a:buFontTx/>
              <a:buChar char="-"/>
            </a:pPr>
            <a:endParaRPr lang="ru-RU" sz="2400" b="1" dirty="0"/>
          </a:p>
          <a:p>
            <a:pPr algn="just"/>
            <a:r>
              <a:rPr lang="ru-RU" sz="2400" b="1" dirty="0"/>
              <a:t>Без согласования существенных условий договор будет считаться незаключенным.</a:t>
            </a:r>
          </a:p>
        </p:txBody>
      </p:sp>
    </p:spTree>
    <p:extLst>
      <p:ext uri="{BB962C8B-B14F-4D97-AF65-F5344CB8AC3E}">
        <p14:creationId xmlns:p14="http://schemas.microsoft.com/office/powerpoint/2010/main" val="239740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618" y="1452224"/>
            <a:ext cx="11166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Можно выделить три вида договора авторского заказа:</a:t>
            </a:r>
          </a:p>
          <a:p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Договор, при котором автор обязуется создать произведение и передать его заказчику, не предоставляя ему каких-либо правомочий в отношении исключительного права на произведение.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r>
              <a:rPr lang="ru-RU" sz="2000" dirty="0"/>
              <a:t>2. Договор, по которому автор создаёт произведение и передаёт его заказчику с уступкой исключительного права на произведение. К такому договору по общему правилу применяется ст.1234 Гражданского Кодекса Российской Федерации, то есть правила о договоре, об отчуждении исключительного права. </a:t>
            </a:r>
          </a:p>
          <a:p>
            <a:endParaRPr lang="ru-RU" sz="2000" dirty="0"/>
          </a:p>
          <a:p>
            <a:r>
              <a:rPr lang="ru-RU" sz="2000" dirty="0"/>
              <a:t>3. Договор, по которому автор создаёт произведение, передаёт заказчику и предоставляет право использования произведения (выдаёт лицензию). К такому договору применяются по общему правилу статьи 1286 и 1287 Гражданского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56000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244638"/>
            <a:ext cx="10916529" cy="1048585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5594585" y="2431962"/>
            <a:ext cx="6292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Исключительное право на результат интеллектуальной деятельности, созданный творческим трудом, первоначально возникает у его автора. Если в договоре нет условия о том, что исключительное право отчуждается, то оно как и было сказано ранее так и останется у автора. А наш заказчик, уверенный в том, что оплатил работу исполнителя и уверенный, что может претендовать на все права, не будет считаться правообладателем.</a:t>
            </a:r>
          </a:p>
        </p:txBody>
      </p:sp>
      <p:sp>
        <p:nvSpPr>
          <p:cNvPr id="9" name="Rectangle 41"/>
          <p:cNvSpPr/>
          <p:nvPr/>
        </p:nvSpPr>
        <p:spPr>
          <a:xfrm>
            <a:off x="404397" y="497858"/>
            <a:ext cx="10512132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ст.1288</a:t>
            </a:r>
            <a:r>
              <a:rPr lang="ru-RU" sz="2800" dirty="0">
                <a:solidFill>
                  <a:schemeClr val="bg1"/>
                </a:solidFill>
              </a:rPr>
              <a:t> ГК РФ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B9D278-79DB-414D-8AEB-468AFA547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59" y="2238375"/>
            <a:ext cx="5173374" cy="344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1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744C49-88A1-4048-9CA7-D69572F07D41}"/>
              </a:ext>
            </a:extLst>
          </p:cNvPr>
          <p:cNvSpPr/>
          <p:nvPr/>
        </p:nvSpPr>
        <p:spPr>
          <a:xfrm>
            <a:off x="381892" y="827086"/>
            <a:ext cx="5520146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ЭП (электронной подпись) не получила широкого применения в России, потому как на практике используется предпринимателями только при взаимодействии с различными государственными органами, поэтому граждане и юридические лица отдают предпочтение обычной письменной форме.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Простая письменная форма является достаточным основанием для признания договора заключенным, однако стороны вправе заверить его подписание у нотариуса, в частности, во избежание возможности в дальнейшем для одной из сторон отрицать факт подписания данного договора.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2C258-03FC-464D-88C0-B888626CF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549" y="1697182"/>
            <a:ext cx="5338256" cy="35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7647" y="1874787"/>
            <a:ext cx="102767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Когда изображение человека можно публиковать без его специального согласия:</a:t>
            </a:r>
          </a:p>
          <a:p>
            <a:pPr algn="just"/>
            <a:r>
              <a:rPr lang="ru-RU" sz="22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Государственный интерес.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Общественный интерес.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Публичный интерес возникает, когда на снимке изображен публичный человек, а фотография при этом отражает его деятельность или работу (но не его частную жизнь!).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Съемка в публичном месте.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Позирование за плату. 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30995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216929"/>
            <a:ext cx="10916529" cy="1048585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4807527" y="2016926"/>
            <a:ext cx="69619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Публикация фотографий с изображениями детей подчиняется тем же правилам, что и использование изображений взрослых. Если вы хотите опубликовать фото с изображением ребенка до 18 лет, нужно получить согласие родителя (опекуна, попечителя). Если родители лишены родительских прав, согласие дает директор учреждения, где находится ребенок (например, детского дома). Воспитатели в детских садах и учителя в школах вправе разрешить снимать внутри учреждения, но давать согласие на публикацию снимков с детьми оттуда должны только родители. Если вы опубликовали изображение ребенка без согласия родителя (опекуна, попечителя), он может обратиться в суд с требованием компенсации морального вреда.</a:t>
            </a:r>
          </a:p>
        </p:txBody>
      </p:sp>
      <p:sp>
        <p:nvSpPr>
          <p:cNvPr id="9" name="Rectangle 41"/>
          <p:cNvSpPr/>
          <p:nvPr/>
        </p:nvSpPr>
        <p:spPr>
          <a:xfrm>
            <a:off x="404397" y="497858"/>
            <a:ext cx="10512132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</a:rPr>
              <a:t>Публикация фото детей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B4A66-E198-4F99-846A-4214FE4AC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2530115"/>
            <a:ext cx="4468091" cy="25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4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0"/>
            <a:ext cx="8941526" cy="772430"/>
          </a:xfrm>
          <a:prstGeom prst="rect">
            <a:avLst/>
          </a:prstGeom>
          <a:solidFill>
            <a:srgbClr val="CA02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FC26F9E-D0C0-A14B-BEDD-1AD05732E231}"/>
              </a:ext>
            </a:extLst>
          </p:cNvPr>
          <p:cNvSpPr/>
          <p:nvPr/>
        </p:nvSpPr>
        <p:spPr>
          <a:xfrm>
            <a:off x="8941526" y="0"/>
            <a:ext cx="3262362" cy="772430"/>
          </a:xfrm>
          <a:prstGeom prst="rect">
            <a:avLst/>
          </a:prstGeom>
          <a:solidFill>
            <a:srgbClr val="E501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1915" y="108164"/>
            <a:ext cx="7329176" cy="56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ПЛАН ВЕБИНАРА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6851" y="1711924"/>
            <a:ext cx="11134145" cy="432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buClr>
                <a:srgbClr val="E5011C"/>
              </a:buClr>
              <a:buFont typeface="+mj-lt"/>
              <a:buAutoNum type="arabicPeriod"/>
            </a:pPr>
            <a:endParaRPr lang="ru-RU" dirty="0"/>
          </a:p>
          <a:p>
            <a:pPr marL="342900" indent="-342900" algn="just">
              <a:lnSpc>
                <a:spcPct val="140000"/>
              </a:lnSpc>
              <a:buClr>
                <a:srgbClr val="E5011C"/>
              </a:buClr>
              <a:buFont typeface="+mj-lt"/>
              <a:buAutoNum type="arabicPeriod"/>
            </a:pPr>
            <a:r>
              <a:rPr lang="ru-RU" dirty="0"/>
              <a:t>Что входит в перечень объектов авторских прав.</a:t>
            </a:r>
          </a:p>
          <a:p>
            <a:pPr marL="342900" indent="-342900" algn="just">
              <a:lnSpc>
                <a:spcPct val="140000"/>
              </a:lnSpc>
              <a:buClr>
                <a:srgbClr val="E5011C"/>
              </a:buClr>
              <a:buFont typeface="+mj-lt"/>
              <a:buAutoNum type="arabicPeriod"/>
            </a:pPr>
            <a:r>
              <a:rPr lang="ru-RU" dirty="0"/>
              <a:t>Чем отличается договор пожертвования от договора дарения. Как правильно оформить договор пожертвования на передачу денежных средств, произведения искусства, товара, работы/услуги. </a:t>
            </a:r>
            <a:endParaRPr lang="ru-RU" sz="1600" dirty="0">
              <a:latin typeface="Arial"/>
              <a:cs typeface="Arial"/>
            </a:endParaRPr>
          </a:p>
          <a:p>
            <a:pPr marL="342900" indent="-342900" algn="just">
              <a:lnSpc>
                <a:spcPct val="140000"/>
              </a:lnSpc>
              <a:buClr>
                <a:srgbClr val="E5011C"/>
              </a:buClr>
              <a:buFont typeface="+mj-lt"/>
              <a:buAutoNum type="arabicPeriod"/>
            </a:pPr>
            <a:r>
              <a:rPr lang="ru-RU" dirty="0"/>
              <a:t>Как написать текст обращения к автору или уполномоченному лицу. Как найти правообладателя интересующего Вас произведения. Как оформить лицензионный договор с физическим лицом (с шаблоном документов). Также поясню как дополнить договор, если у Вас два правообладателя.</a:t>
            </a:r>
          </a:p>
          <a:p>
            <a:pPr marL="342900" indent="-342900" algn="just">
              <a:lnSpc>
                <a:spcPct val="140000"/>
              </a:lnSpc>
              <a:buClr>
                <a:srgbClr val="E5011C"/>
              </a:buClr>
              <a:buFont typeface="+mj-lt"/>
              <a:buAutoNum type="arabicPeriod"/>
            </a:pPr>
            <a:r>
              <a:rPr lang="ru-RU" dirty="0"/>
              <a:t>Обсудим нужно ли брать согласие с физического лица  на публикацию его изображения (с формой такого согласия).</a:t>
            </a:r>
          </a:p>
          <a:p>
            <a:pPr marL="342900" indent="-342900" algn="just">
              <a:lnSpc>
                <a:spcPct val="140000"/>
              </a:lnSpc>
              <a:buClr>
                <a:srgbClr val="E5011C"/>
              </a:buClr>
              <a:buFont typeface="+mj-lt"/>
              <a:buAutoNum type="arabicPeriod"/>
            </a:pPr>
            <a:r>
              <a:rPr lang="ru-RU" dirty="0"/>
              <a:t>Поговорим о служебных произведениях, как правильно оформить работодателю взаимоотношения с работником, какой приказ и положение издать в организации (с формой таких документов)</a:t>
            </a:r>
            <a:r>
              <a:rPr lang="ru-RU" sz="16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8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161511"/>
            <a:ext cx="10916529" cy="1048585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242454" y="2360658"/>
            <a:ext cx="57773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Фотографировать пациента в больнице можно только с его согласия. Исключение из этого правила – если есть общественный интерес на разглашение информации о состоянии здоровья человека (но вряд ли это будет подопечный НКО) или если человека нельзя распознать по фотографии и другим опубликованным о нем сведениям.</a:t>
            </a:r>
          </a:p>
          <a:p>
            <a:endParaRPr lang="ru-RU" dirty="0"/>
          </a:p>
          <a:p>
            <a:r>
              <a:rPr lang="ru-RU" dirty="0"/>
              <a:t>Фотографировать в коридорах больницы или поликлиники можно, но важно, чтобы посетители на снимках были неузнаваемы. </a:t>
            </a:r>
          </a:p>
        </p:txBody>
      </p:sp>
      <p:sp>
        <p:nvSpPr>
          <p:cNvPr id="9" name="Rectangle 41"/>
          <p:cNvSpPr/>
          <p:nvPr/>
        </p:nvSpPr>
        <p:spPr>
          <a:xfrm>
            <a:off x="404397" y="497858"/>
            <a:ext cx="10512132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</a:rPr>
              <a:t>Фото из больницы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6A03BC-AF53-4675-9EB0-BACEF9FD8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12" y="2434027"/>
            <a:ext cx="5318570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764" y="669441"/>
            <a:ext cx="10652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📚трудовой договор, где прописано, что исключительное право на служебное произведение принадлежит работодателю;</a:t>
            </a:r>
          </a:p>
          <a:p>
            <a:endParaRPr lang="ru-RU" sz="2400" dirty="0"/>
          </a:p>
          <a:p>
            <a:r>
              <a:rPr lang="ru-RU" sz="2400" dirty="0"/>
              <a:t>📚должностная инструкция, где подробна раскрыта трудовая функция работника и указано, в частности, на создание результатов интеллектуальной деятельности;</a:t>
            </a:r>
          </a:p>
          <a:p>
            <a:endParaRPr lang="ru-RU" sz="2400" dirty="0"/>
          </a:p>
          <a:p>
            <a:r>
              <a:rPr lang="ru-RU" sz="2400" dirty="0"/>
              <a:t>📚подтверждение постановки перед сотрудником задачи на разработку конкретного продукта (приказ руководства, служебное задание, письмо по </a:t>
            </a:r>
            <a:r>
              <a:rPr lang="ru-RU" sz="2400" dirty="0" err="1"/>
              <a:t>электронке</a:t>
            </a:r>
            <a:r>
              <a:rPr lang="ru-RU" sz="2400" dirty="0"/>
              <a:t>, запись во внутренней системе учёта задач и т.д.);</a:t>
            </a:r>
          </a:p>
          <a:p>
            <a:endParaRPr lang="ru-RU" sz="2400" dirty="0"/>
          </a:p>
          <a:p>
            <a:r>
              <a:rPr lang="ru-RU" sz="2400" dirty="0"/>
              <a:t>📚акт о выполнении или хотя бы доказательства направления сотрудником результата, чтобы можно было идентифицировать, что именно этот продукт пришёл от сотрудника по рабочим каналам связи.</a:t>
            </a:r>
          </a:p>
        </p:txBody>
      </p:sp>
    </p:spTree>
    <p:extLst>
      <p:ext uri="{BB962C8B-B14F-4D97-AF65-F5344CB8AC3E}">
        <p14:creationId xmlns:p14="http://schemas.microsoft.com/office/powerpoint/2010/main" val="165984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9329" y="1337910"/>
            <a:ext cx="4978238" cy="164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400" dirty="0">
                <a:solidFill>
                  <a:schemeClr val="bg1"/>
                </a:solidFill>
                <a:latin typeface="Arial"/>
                <a:cs typeface="Arial"/>
              </a:rPr>
              <a:t>СПАСИБО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ru-RU" sz="4400" dirty="0">
                <a:solidFill>
                  <a:schemeClr val="bg1"/>
                </a:solidFill>
                <a:latin typeface="Arial"/>
                <a:cs typeface="Arial"/>
              </a:rPr>
              <a:t>ЗА ВНИМАНИЕ!</a:t>
            </a:r>
            <a:endParaRPr lang="ru-RU" sz="2800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A6A78E9F-7470-2C4E-B0B1-01C1A3A095C4}"/>
              </a:ext>
            </a:extLst>
          </p:cNvPr>
          <p:cNvSpPr/>
          <p:nvPr/>
        </p:nvSpPr>
        <p:spPr>
          <a:xfrm>
            <a:off x="5282496" y="3376016"/>
            <a:ext cx="4965315" cy="12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mail: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solidFill>
                  <a:schemeClr val="bg1"/>
                </a:solidFill>
                <a:latin typeface="Arial"/>
                <a:cs typeface="Arial"/>
                <a:hlinkClick r:id="rId2"/>
              </a:rPr>
              <a:t>kornienko_2004@mail.ru</a:t>
            </a:r>
            <a:endParaRPr lang="ru-RU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https://t.me/koshevaya_ekaterina</a:t>
            </a:r>
            <a:endParaRPr lang="tr-TR" sz="1200" dirty="0">
              <a:solidFill>
                <a:srgbClr val="E5011C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tr-TR" sz="1200" dirty="0">
              <a:solidFill>
                <a:srgbClr val="E5011C"/>
              </a:solidFill>
              <a:latin typeface="Arial"/>
              <a:cs typeface="Arial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2D16984C-2C84-AE48-BDBF-3D474A01EA3D}"/>
              </a:ext>
            </a:extLst>
          </p:cNvPr>
          <p:cNvSpPr/>
          <p:nvPr/>
        </p:nvSpPr>
        <p:spPr>
          <a:xfrm>
            <a:off x="5419656" y="4297620"/>
            <a:ext cx="3882581" cy="88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Телефон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+7 905 718 29 88</a:t>
            </a:r>
            <a:endParaRPr lang="tr-TR" sz="1200" dirty="0">
              <a:solidFill>
                <a:srgbClr val="E5011C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tr-TR" sz="1200" dirty="0">
              <a:solidFill>
                <a:srgbClr val="E5011C"/>
              </a:solidFill>
              <a:latin typeface="Arial"/>
              <a:cs typeface="Arial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99BAA1DA-ADC5-0A49-B7DA-4DD6564958D8}"/>
              </a:ext>
            </a:extLst>
          </p:cNvPr>
          <p:cNvSpPr/>
          <p:nvPr/>
        </p:nvSpPr>
        <p:spPr>
          <a:xfrm>
            <a:off x="3475467" y="3658516"/>
            <a:ext cx="1807029" cy="72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Arial"/>
                <a:cs typeface="Arial"/>
              </a:rPr>
              <a:t>Екатерина Кошевая</a:t>
            </a: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F9935119-70F2-B240-8B11-B1CF97742668}"/>
              </a:ext>
            </a:extLst>
          </p:cNvPr>
          <p:cNvSpPr/>
          <p:nvPr/>
        </p:nvSpPr>
        <p:spPr>
          <a:xfrm>
            <a:off x="4999103" y="5283193"/>
            <a:ext cx="3378853" cy="51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tr-TR" sz="1200" dirty="0">
              <a:solidFill>
                <a:srgbClr val="E5011C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tr-TR" sz="1200" dirty="0">
              <a:solidFill>
                <a:srgbClr val="E5011C"/>
              </a:solidFill>
              <a:latin typeface="Arial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C59EEB-628F-0B46-8DC7-7F00BCED9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89" y="3082057"/>
            <a:ext cx="1394118" cy="20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1C71D7-B530-47E2-81F3-A125C66F9D7A}"/>
              </a:ext>
            </a:extLst>
          </p:cNvPr>
          <p:cNvSpPr/>
          <p:nvPr/>
        </p:nvSpPr>
        <p:spPr>
          <a:xfrm>
            <a:off x="867917" y="1659849"/>
            <a:ext cx="10424923" cy="15586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0"/>
            <a:ext cx="10992394" cy="1214846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321351"/>
            <a:ext cx="10708939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</a:rPr>
              <a:t>Законодатель закрепляет в статье 572 Гражданского кодекса РФ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 rot="10800000" flipV="1">
            <a:off x="1104525" y="1777177"/>
            <a:ext cx="1027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По договору дарения одна сторона (даритель) безвозмездно передает или обязуется передать другой стороне (одаряемому) вещь в собственность либо имущественное право (требование) к себе или к третьему лицу либо освобождает или обязуется освободить ее от имущественной обязанности перед собой или перед третьим лицом.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8335AE-46FC-452A-A91B-060FC4ED8BC2}"/>
              </a:ext>
            </a:extLst>
          </p:cNvPr>
          <p:cNvSpPr/>
          <p:nvPr/>
        </p:nvSpPr>
        <p:spPr>
          <a:xfrm>
            <a:off x="867917" y="3491775"/>
            <a:ext cx="10393450" cy="15586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984DD7-694E-4318-81B0-8582120D6EEC}"/>
              </a:ext>
            </a:extLst>
          </p:cNvPr>
          <p:cNvSpPr/>
          <p:nvPr/>
        </p:nvSpPr>
        <p:spPr>
          <a:xfrm>
            <a:off x="1104525" y="3809428"/>
            <a:ext cx="10151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Обещание безвозмездно передать кому-либо вещь или имущественное право либо освободить кого-либо от имущественной обязанности (обещание дарения) признается договором дарения и связывает обещавшего, если обещание сделано в надлежащей форме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945E3F-5302-4350-A828-E4B3B9AAD829}"/>
              </a:ext>
            </a:extLst>
          </p:cNvPr>
          <p:cNvSpPr/>
          <p:nvPr/>
        </p:nvSpPr>
        <p:spPr>
          <a:xfrm>
            <a:off x="862744" y="5283866"/>
            <a:ext cx="10393450" cy="12527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3. Договор, предусматривающий передачу дара одаряемому после смерти дарителя, ничтожен.</a:t>
            </a:r>
          </a:p>
        </p:txBody>
      </p:sp>
    </p:spTree>
    <p:extLst>
      <p:ext uri="{BB962C8B-B14F-4D97-AF65-F5344CB8AC3E}">
        <p14:creationId xmlns:p14="http://schemas.microsoft.com/office/powerpoint/2010/main" val="3722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-1" y="44603"/>
            <a:ext cx="10916529" cy="1062064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41"/>
          <p:cNvSpPr/>
          <p:nvPr/>
        </p:nvSpPr>
        <p:spPr>
          <a:xfrm>
            <a:off x="146780" y="314025"/>
            <a:ext cx="10512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Статья 582 Гражданского кодекса РФ гласит:</a:t>
            </a: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261136" y="1523374"/>
            <a:ext cx="1123813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ru-RU" sz="1700" dirty="0"/>
              <a:t>Пожертвованием признается дарение вещи или права в общеполезных целях.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ru-RU" sz="1700" dirty="0"/>
              <a:t>На принятие пожертвования не требуется чьего-либо разрешения или согласия.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ru-RU" sz="1700" dirty="0"/>
              <a:t>Пожертвование имущества гражданину должно быть, а юридическим лицам может быть обусловлено жертвователем использованием этого имущества по определенному назначению. 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ru-RU" sz="1700" dirty="0"/>
              <a:t>Если законом не установлен иной порядок, в случаях, когда использование пожертвованного имущества в соответствии с указанным жертвователем назначением становится вследствие изменившихся обстоятельств невозможным, оно может быть использовано по другому назначению лишь с согласия жертвователя, а в случае смерти гражданина-жертвователя или ликвидации юридического лица - жертвователя по решению суда.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r>
              <a:rPr lang="ru-RU" sz="1700" dirty="0"/>
              <a:t> Использование пожертвованного имущества не в соответствии с указанным жертвователем назначением или изменение этого назначения с нарушением правил, предусмотренных </a:t>
            </a:r>
            <a:r>
              <a:rPr lang="ru-RU" sz="1700" dirty="0">
                <a:hlinkClick r:id="rId2" action="ppaction://hlinkfile"/>
              </a:rPr>
              <a:t>пунктом 4</a:t>
            </a:r>
            <a:r>
              <a:rPr lang="ru-RU" sz="1700" dirty="0"/>
              <a:t> настоящей статьи, дает право жертвователю, его наследникам или иному правопреемнику требовать отмены пожертвования.</a:t>
            </a:r>
          </a:p>
          <a:p>
            <a:r>
              <a:rPr lang="ru-RU" sz="1700" dirty="0"/>
              <a:t>6. К пожертвованиям не применяются </a:t>
            </a:r>
            <a:r>
              <a:rPr lang="ru-RU" sz="1700" dirty="0">
                <a:hlinkClick r:id="rId3"/>
              </a:rPr>
              <a:t>статьи 578</a:t>
            </a:r>
            <a:r>
              <a:rPr lang="ru-RU" sz="1700" dirty="0"/>
              <a:t> (отмена дарения) и </a:t>
            </a:r>
            <a:r>
              <a:rPr lang="ru-RU" sz="1700" dirty="0">
                <a:hlinkClick r:id="rId4"/>
              </a:rPr>
              <a:t>581</a:t>
            </a:r>
            <a:r>
              <a:rPr lang="ru-RU" sz="1700" dirty="0"/>
              <a:t> настоящего Кодекса (Правопреемство при обещании дарения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Права одаряемого, которому по договору дарения обещан дар, не переходят к его наследникам (правопреемникам), если иное не предусмотрено договором дарения.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Обязанности дарителя, обещавшего дарение, переходят к его наследникам (правопреемникам), если иное не предусмотрено договором дарения).</a:t>
            </a:r>
          </a:p>
        </p:txBody>
      </p:sp>
    </p:spTree>
    <p:extLst>
      <p:ext uri="{BB962C8B-B14F-4D97-AF65-F5344CB8AC3E}">
        <p14:creationId xmlns:p14="http://schemas.microsoft.com/office/powerpoint/2010/main" val="228736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 rot="5400000">
            <a:off x="-3042786" y="3042785"/>
            <a:ext cx="6858001" cy="772430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F4AD15-76B0-485D-9AF5-A4D995FA0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9910"/>
              </p:ext>
            </p:extLst>
          </p:nvPr>
        </p:nvGraphicFramePr>
        <p:xfrm>
          <a:off x="861196" y="270164"/>
          <a:ext cx="10623332" cy="6504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5655">
                  <a:extLst>
                    <a:ext uri="{9D8B030D-6E8A-4147-A177-3AD203B41FA5}">
                      <a16:colId xmlns:a16="http://schemas.microsoft.com/office/drawing/2014/main" val="2358336980"/>
                    </a:ext>
                  </a:extLst>
                </a:gridCol>
                <a:gridCol w="3920836">
                  <a:extLst>
                    <a:ext uri="{9D8B030D-6E8A-4147-A177-3AD203B41FA5}">
                      <a16:colId xmlns:a16="http://schemas.microsoft.com/office/drawing/2014/main" val="2418443377"/>
                    </a:ext>
                  </a:extLst>
                </a:gridCol>
                <a:gridCol w="3716841">
                  <a:extLst>
                    <a:ext uri="{9D8B030D-6E8A-4147-A177-3AD203B41FA5}">
                      <a16:colId xmlns:a16="http://schemas.microsoft.com/office/drawing/2014/main" val="447727177"/>
                    </a:ext>
                  </a:extLst>
                </a:gridCol>
              </a:tblGrid>
              <a:tr h="289689"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Критерии для сравнения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Дарение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Пожертвование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extLst>
                  <a:ext uri="{0D108BD9-81ED-4DB2-BD59-A6C34878D82A}">
                    <a16:rowId xmlns:a16="http://schemas.microsoft.com/office/drawing/2014/main" val="955633099"/>
                  </a:ext>
                </a:extLst>
              </a:tr>
              <a:tr h="352038"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Основной принцип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Безвозмездность сделки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Безвозмездность и общеполезное целевое назначение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extLst>
                  <a:ext uri="{0D108BD9-81ED-4DB2-BD59-A6C34878D82A}">
                    <a16:rowId xmlns:a16="http://schemas.microsoft.com/office/drawing/2014/main" val="2422392497"/>
                  </a:ext>
                </a:extLst>
              </a:tr>
              <a:tr h="1091799"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Возможность устанавливать определенные требования и условия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Запрещается законом. Если даритель выдвигает требования к одаряемому, соглашение может быть аннулированным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Является обязательным условием соглашения. Без определения общеполезного назначения пожертвованного имущества или вещей, сделка теряет юридическую силу и автоматически переквалифицируется в договор дарения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extLst>
                  <a:ext uri="{0D108BD9-81ED-4DB2-BD59-A6C34878D82A}">
                    <a16:rowId xmlns:a16="http://schemas.microsoft.com/office/drawing/2014/main" val="3392698281"/>
                  </a:ext>
                </a:extLst>
              </a:tr>
              <a:tr h="763016"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Необходимость уплаты налогов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Нет, за исключением ситуации, когда получатель дара не состоит в близких родственных отношениях с дарителем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Нет. Пожертвованное имущество в отличие от дара не расценивается как доход и не подлежит налогообложению согласно статье 251 Налогового Кодекса РФ (НК РФ)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extLst>
                  <a:ext uri="{0D108BD9-81ED-4DB2-BD59-A6C34878D82A}">
                    <a16:rowId xmlns:a16="http://schemas.microsoft.com/office/drawing/2014/main" val="236620698"/>
                  </a:ext>
                </a:extLst>
              </a:tr>
              <a:tr h="1886358"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Возможность признания договора недействительным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Есть, в исключительных случаях: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при наличии грубых ошибок в договоре;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при признании дарителя и/или одариваемого невменяемым (недееспособным) в момент подписания соглашения;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153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при несоответствии соглашения законодательным нормам и требованиям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Есть. Такое возможно в следующих случаях: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когда соглашение противоречит установленным законодательством нормам и правилам;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когда сделка совершается в пользу коммерческой организации;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153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когда соглашение заключается от имени недееспособного или несовершеннолетнего гражданина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extLst>
                  <a:ext uri="{0D108BD9-81ED-4DB2-BD59-A6C34878D82A}">
                    <a16:rowId xmlns:a16="http://schemas.microsoft.com/office/drawing/2014/main" val="393591974"/>
                  </a:ext>
                </a:extLst>
              </a:tr>
              <a:tr h="581760"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обременения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и быть не может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Обременением является исключительно общеполезное целевое назначение пожертвованных благ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extLst>
                  <a:ext uri="{0D108BD9-81ED-4DB2-BD59-A6C34878D82A}">
                    <a16:rowId xmlns:a16="http://schemas.microsoft.com/office/drawing/2014/main" val="3167659901"/>
                  </a:ext>
                </a:extLst>
              </a:tr>
              <a:tr h="1540049"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ограничений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Есть: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запрещено передавать права собственности на правах договора дарения между коммерческими лицами;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153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>
                          <a:effectLst/>
                        </a:rPr>
                        <a:t>заключать сделку от имени малолетнего ребенка или от имени недееспособного человека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Есть: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ограничение по субъектам, которые могут участвовать в сделке;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ограничение по объекту сделки;</a:t>
                      </a:r>
                    </a:p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385"/>
                        </a:spcBef>
                        <a:spcAft>
                          <a:spcPts val="153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также недопустимо, чтобы в качестве одной стороны был представитель несовершеннолетнего или недееспособного лица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2" marR="36192" marT="36192" marB="36192" anchor="ctr"/>
                </a:tc>
                <a:extLst>
                  <a:ext uri="{0D108BD9-81ED-4DB2-BD59-A6C34878D82A}">
                    <a16:rowId xmlns:a16="http://schemas.microsoft.com/office/drawing/2014/main" val="234062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43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0"/>
            <a:ext cx="11122702" cy="1296673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41"/>
          <p:cNvSpPr/>
          <p:nvPr/>
        </p:nvSpPr>
        <p:spPr>
          <a:xfrm>
            <a:off x="306687" y="362264"/>
            <a:ext cx="10509328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</a:rPr>
              <a:t>Ч. 2 ст. 1267 ГК РФ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867" y="2550159"/>
            <a:ext cx="60451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Автор вправе в порядке, предусмотренном для назначения исполнителя завещания (статья 1134), указать лицо, на которое он возлагает охрану авторства, имени автора и неприкосновенности произведения (абзац второй пункта 1 статьи 1266) после своей смерти. Это лицо осуществляет свои полномочия пожизненно.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9B319-5AB5-4C28-B6AA-618827A2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46" y="2480733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9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0"/>
            <a:ext cx="10992394" cy="772430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326065" y="1841861"/>
            <a:ext cx="111936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Информацию об интересующем вас объекте интеллектуальной собственности, которую можно получить: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в чем выражен объект интеллектуальной собственности (для изобретений, полезных моделей и промышленных образцов) или как он выглядит (для товарных знаков (знаков обслуживания), наименований места происхождения товаров);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кто правообладатель;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сколько еще будет действовать исключительное право;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какие договоры были зарегистрированы в отношении интересующего вас объекта интеллектуальной собственности.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79546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978F65-4BD4-2F4B-A5AB-77779E18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06" y="735929"/>
            <a:ext cx="7689530" cy="549008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360606" y="1602476"/>
            <a:ext cx="6356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Так что же делать, если правообладатель не очевиден? </a:t>
            </a:r>
          </a:p>
        </p:txBody>
      </p:sp>
    </p:spTree>
    <p:extLst>
      <p:ext uri="{BB962C8B-B14F-4D97-AF65-F5344CB8AC3E}">
        <p14:creationId xmlns:p14="http://schemas.microsoft.com/office/powerpoint/2010/main" val="39157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4BCDCB-7099-3846-AB2F-A47918E49F64}"/>
              </a:ext>
            </a:extLst>
          </p:cNvPr>
          <p:cNvSpPr/>
          <p:nvPr/>
        </p:nvSpPr>
        <p:spPr>
          <a:xfrm>
            <a:off x="0" y="0"/>
            <a:ext cx="10992394" cy="772430"/>
          </a:xfrm>
          <a:prstGeom prst="rect">
            <a:avLst/>
          </a:prstGeom>
          <a:solidFill>
            <a:srgbClr val="292B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109DF802-9E3E-B14D-9AA7-98F408E24037}"/>
              </a:ext>
            </a:extLst>
          </p:cNvPr>
          <p:cNvSpPr/>
          <p:nvPr/>
        </p:nvSpPr>
        <p:spPr>
          <a:xfrm>
            <a:off x="422543" y="1404539"/>
            <a:ext cx="11193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Поиска авторов изображений через сервис Гугл:</a:t>
            </a:r>
          </a:p>
          <a:p>
            <a:endParaRPr lang="ru-RU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Откройте браузер </a:t>
            </a:r>
            <a:r>
              <a:rPr lang="ru-RU" sz="2400" dirty="0" err="1"/>
              <a:t>Chrome</a:t>
            </a:r>
            <a:r>
              <a:rPr lang="ru-RU" sz="2400" dirty="0"/>
              <a:t> на компьютере.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Перейдите на сайт, где размещено изображение, по которому вы хотите выполнить поиск.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Нажмите на нужное изображение правой кнопкой мыши.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Выберите Найти картинку (</a:t>
            </a:r>
            <a:r>
              <a:rPr lang="ru-RU" sz="2400" dirty="0" err="1"/>
              <a:t>Google</a:t>
            </a:r>
            <a:r>
              <a:rPr lang="ru-RU" sz="2400" dirty="0"/>
              <a:t>). Откроется новая вкладка с результатами.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Компания Яндекс предлагает схожий сервис и алгоритм действий при поиске первоисточника изображения/фотографии, а именно: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Зайти в сервис Яндекс картинки;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Нажать на иконку фотокамеры в правой части поисковой строки;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Выбрать файл, перетащить его или написать URL-адрес.</a:t>
            </a:r>
          </a:p>
        </p:txBody>
      </p:sp>
    </p:spTree>
    <p:extLst>
      <p:ext uri="{BB962C8B-B14F-4D97-AF65-F5344CB8AC3E}">
        <p14:creationId xmlns:p14="http://schemas.microsoft.com/office/powerpoint/2010/main" val="337967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14692</TotalTime>
  <Words>1823</Words>
  <Application>Microsoft Office PowerPoint</Application>
  <PresentationFormat>Широкоэкранный</PresentationFormat>
  <Paragraphs>134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КУЛЬТУРА. РФ</dc:title>
  <dc:creator>“Syrok”</dc:creator>
  <cp:lastModifiedBy>Екатерина Кошевая</cp:lastModifiedBy>
  <cp:revision>734</cp:revision>
  <dcterms:created xsi:type="dcterms:W3CDTF">2018-11-08T07:15:00Z</dcterms:created>
  <dcterms:modified xsi:type="dcterms:W3CDTF">2022-12-19T12:49:43Z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1033-10.1.0.6634</vt:lpwstr>
  </property>
</Properties>
</file>