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717" r:id="rId2"/>
    <p:sldId id="708" r:id="rId3"/>
    <p:sldId id="710" r:id="rId4"/>
    <p:sldId id="663" r:id="rId5"/>
    <p:sldId id="713" r:id="rId6"/>
    <p:sldId id="673" r:id="rId7"/>
    <p:sldId id="694" r:id="rId8"/>
    <p:sldId id="728" r:id="rId9"/>
    <p:sldId id="731" r:id="rId10"/>
    <p:sldId id="671" r:id="rId11"/>
    <p:sldId id="691" r:id="rId12"/>
    <p:sldId id="722" r:id="rId13"/>
    <p:sldId id="701" r:id="rId14"/>
    <p:sldId id="716" r:id="rId15"/>
    <p:sldId id="664" r:id="rId16"/>
    <p:sldId id="690" r:id="rId17"/>
    <p:sldId id="665" r:id="rId18"/>
    <p:sldId id="719" r:id="rId19"/>
    <p:sldId id="668" r:id="rId20"/>
    <p:sldId id="718" r:id="rId21"/>
    <p:sldId id="720" r:id="rId22"/>
    <p:sldId id="723" r:id="rId23"/>
    <p:sldId id="736" r:id="rId24"/>
    <p:sldId id="725" r:id="rId25"/>
    <p:sldId id="738" r:id="rId26"/>
    <p:sldId id="730" r:id="rId27"/>
    <p:sldId id="726" r:id="rId28"/>
    <p:sldId id="734" r:id="rId29"/>
    <p:sldId id="733" r:id="rId30"/>
    <p:sldId id="735" r:id="rId31"/>
    <p:sldId id="729" r:id="rId32"/>
    <p:sldId id="737" r:id="rId33"/>
    <p:sldId id="676" r:id="rId34"/>
    <p:sldId id="677" r:id="rId35"/>
    <p:sldId id="700" r:id="rId36"/>
    <p:sldId id="678" r:id="rId37"/>
    <p:sldId id="699" r:id="rId38"/>
    <p:sldId id="697" r:id="rId39"/>
    <p:sldId id="724" r:id="rId40"/>
    <p:sldId id="545" r:id="rId41"/>
    <p:sldId id="577" r:id="rId42"/>
    <p:sldId id="721" r:id="rId43"/>
    <p:sldId id="341" r:id="rId44"/>
    <p:sldId id="315" r:id="rId45"/>
    <p:sldId id="401" r:id="rId46"/>
    <p:sldId id="346" r:id="rId47"/>
    <p:sldId id="397" r:id="rId48"/>
    <p:sldId id="407" r:id="rId49"/>
    <p:sldId id="408" r:id="rId50"/>
    <p:sldId id="406" r:id="rId51"/>
    <p:sldId id="395" r:id="rId52"/>
    <p:sldId id="404" r:id="rId53"/>
    <p:sldId id="381" r:id="rId54"/>
    <p:sldId id="391" r:id="rId55"/>
  </p:sldIdLst>
  <p:sldSz cx="9906000" cy="6858000" type="A4"/>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21D"/>
    <a:srgbClr val="D9D9D9"/>
    <a:srgbClr val="8C8C8C"/>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93" autoAdjust="0"/>
    <p:restoredTop sz="94607" autoAdjust="0"/>
  </p:normalViewPr>
  <p:slideViewPr>
    <p:cSldViewPr snapToGrid="0">
      <p:cViewPr varScale="1">
        <p:scale>
          <a:sx n="154" d="100"/>
          <a:sy n="154" d="100"/>
        </p:scale>
        <p:origin x="2490" y="132"/>
      </p:cViewPr>
      <p:guideLst>
        <p:guide orient="horz" pos="2160"/>
        <p:guide pos="3840"/>
        <p:guide pos="3120"/>
      </p:guideLst>
    </p:cSldViewPr>
  </p:slideViewPr>
  <p:notesTextViewPr>
    <p:cViewPr>
      <p:scale>
        <a:sx n="1" d="1"/>
        <a:sy n="1" d="1"/>
      </p:scale>
      <p:origin x="0" y="0"/>
    </p:cViewPr>
  </p:notesTextViewPr>
  <p:sorterViewPr>
    <p:cViewPr>
      <p:scale>
        <a:sx n="100" d="100"/>
        <a:sy n="100" d="100"/>
      </p:scale>
      <p:origin x="0" y="-345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38444B15-F713-495A-827D-5732752B87EA}" type="datetimeFigureOut">
              <a:rPr lang="ru-RU" smtClean="0"/>
              <a:t>05.09.2022</a:t>
            </a:fld>
            <a:endParaRPr lang="ru-RU"/>
          </a:p>
        </p:txBody>
      </p:sp>
      <p:sp>
        <p:nvSpPr>
          <p:cNvPr id="4" name="Нижний колонтитул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106FEB3D-376C-456E-9DA6-2D1AAA481FD3}" type="slidenum">
              <a:rPr lang="ru-RU" smtClean="0"/>
              <a:t>‹#›</a:t>
            </a:fld>
            <a:endParaRPr lang="ru-RU"/>
          </a:p>
        </p:txBody>
      </p:sp>
    </p:spTree>
    <p:extLst>
      <p:ext uri="{BB962C8B-B14F-4D97-AF65-F5344CB8AC3E}">
        <p14:creationId xmlns:p14="http://schemas.microsoft.com/office/powerpoint/2010/main" val="2176060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F914D98A-E734-4A79-9C55-3D25F5691A34}" type="datetimeFigureOut">
              <a:rPr lang="ru-RU" smtClean="0"/>
              <a:t>05.09.2022</a:t>
            </a:fld>
            <a:endParaRPr lang="ru-RU"/>
          </a:p>
        </p:txBody>
      </p:sp>
      <p:sp>
        <p:nvSpPr>
          <p:cNvPr id="4" name="Образ слайда 3"/>
          <p:cNvSpPr>
            <a:spLocks noGrp="1" noRot="1" noChangeAspect="1"/>
          </p:cNvSpPr>
          <p:nvPr>
            <p:ph type="sldImg" idx="2"/>
          </p:nvPr>
        </p:nvSpPr>
        <p:spPr>
          <a:xfrm>
            <a:off x="957263" y="1243013"/>
            <a:ext cx="48466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5A47847D-3226-47FD-A93F-6DF9D40166D1}" type="slidenum">
              <a:rPr lang="ru-RU" smtClean="0"/>
              <a:t>‹#›</a:t>
            </a:fld>
            <a:endParaRPr lang="ru-RU"/>
          </a:p>
        </p:txBody>
      </p:sp>
    </p:spTree>
    <p:extLst>
      <p:ext uri="{BB962C8B-B14F-4D97-AF65-F5344CB8AC3E}">
        <p14:creationId xmlns:p14="http://schemas.microsoft.com/office/powerpoint/2010/main" val="341040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CBA4CB-2745-4C0A-8A4A-76AB47C97152}" type="slidenum">
              <a:rPr lang="ru-RU" smtClean="0"/>
              <a:t>48</a:t>
            </a:fld>
            <a:endParaRPr lang="ru-RU"/>
          </a:p>
        </p:txBody>
      </p:sp>
    </p:spTree>
    <p:extLst>
      <p:ext uri="{BB962C8B-B14F-4D97-AF65-F5344CB8AC3E}">
        <p14:creationId xmlns:p14="http://schemas.microsoft.com/office/powerpoint/2010/main" val="250816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CBA4CB-2745-4C0A-8A4A-76AB47C97152}" type="slidenum">
              <a:rPr lang="ru-RU" smtClean="0"/>
              <a:t>49</a:t>
            </a:fld>
            <a:endParaRPr lang="ru-RU"/>
          </a:p>
        </p:txBody>
      </p:sp>
    </p:spTree>
    <p:extLst>
      <p:ext uri="{BB962C8B-B14F-4D97-AF65-F5344CB8AC3E}">
        <p14:creationId xmlns:p14="http://schemas.microsoft.com/office/powerpoint/2010/main" val="250816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CBA4CB-2745-4C0A-8A4A-76AB47C97152}" type="slidenum">
              <a:rPr lang="ru-RU" smtClean="0"/>
              <a:t>50</a:t>
            </a:fld>
            <a:endParaRPr lang="ru-RU"/>
          </a:p>
        </p:txBody>
      </p:sp>
    </p:spTree>
    <p:extLst>
      <p:ext uri="{BB962C8B-B14F-4D97-AF65-F5344CB8AC3E}">
        <p14:creationId xmlns:p14="http://schemas.microsoft.com/office/powerpoint/2010/main" val="2508162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CBA4CB-2745-4C0A-8A4A-76AB47C97152}" type="slidenum">
              <a:rPr lang="ru-RU" smtClean="0"/>
              <a:t>53</a:t>
            </a:fld>
            <a:endParaRPr lang="ru-RU"/>
          </a:p>
        </p:txBody>
      </p:sp>
    </p:spTree>
    <p:extLst>
      <p:ext uri="{BB962C8B-B14F-4D97-AF65-F5344CB8AC3E}">
        <p14:creationId xmlns:p14="http://schemas.microsoft.com/office/powerpoint/2010/main" val="3814186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CBA4CB-2745-4C0A-8A4A-76AB47C97152}" type="slidenum">
              <a:rPr lang="ru-RU" smtClean="0"/>
              <a:t>54</a:t>
            </a:fld>
            <a:endParaRPr lang="ru-RU"/>
          </a:p>
        </p:txBody>
      </p:sp>
    </p:spTree>
    <p:extLst>
      <p:ext uri="{BB962C8B-B14F-4D97-AF65-F5344CB8AC3E}">
        <p14:creationId xmlns:p14="http://schemas.microsoft.com/office/powerpoint/2010/main" val="3633309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9"/>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381861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66393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575800" y="274642"/>
            <a:ext cx="29718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60400" y="274642"/>
            <a:ext cx="87503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2437174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38250" y="1122363"/>
            <a:ext cx="74295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39869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339439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4"/>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27136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6040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68655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2A1C89B-8FC2-4FC3-BCF2-928FE0EC40A7}" type="datetimeFigureOut">
              <a:rPr lang="ru-RU" smtClean="0"/>
              <a:t>05.09.2022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379559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2A1C89B-8FC2-4FC3-BCF2-928FE0EC40A7}" type="datetimeFigureOut">
              <a:rPr lang="ru-RU" smtClean="0"/>
              <a:t>05.09.2022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423932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2A1C89B-8FC2-4FC3-BCF2-928FE0EC40A7}" type="datetimeFigureOut">
              <a:rPr lang="ru-RU" smtClean="0"/>
              <a:t>05.09.2022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145281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A1C89B-8FC2-4FC3-BCF2-928FE0EC40A7}" type="datetimeFigureOut">
              <a:rPr lang="ru-RU" smtClean="0"/>
              <a:t>05.09.2022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21414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2971"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t>05.09.2022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68480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t>05.09.2022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a:p>
        </p:txBody>
      </p:sp>
    </p:spTree>
    <p:extLst>
      <p:ext uri="{BB962C8B-B14F-4D97-AF65-F5344CB8AC3E}">
        <p14:creationId xmlns:p14="http://schemas.microsoft.com/office/powerpoint/2010/main" val="87467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1C89B-8FC2-4FC3-BCF2-928FE0EC40A7}" type="datetimeFigureOut">
              <a:rPr lang="ru-RU" smtClean="0"/>
              <a:t>05.09.2022</a:t>
            </a:fld>
            <a:endParaRPr lang="ru-RU"/>
          </a:p>
        </p:txBody>
      </p:sp>
      <p:sp>
        <p:nvSpPr>
          <p:cNvPr id="5" name="Нижний колонтитул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6BD9D-A571-44CE-A835-872496A5FBB0}" type="slidenum">
              <a:rPr lang="ru-RU" smtClean="0"/>
              <a:t>‹#›</a:t>
            </a:fld>
            <a:endParaRPr lang="ru-RU"/>
          </a:p>
        </p:txBody>
      </p:sp>
    </p:spTree>
    <p:extLst>
      <p:ext uri="{BB962C8B-B14F-4D97-AF65-F5344CB8AC3E}">
        <p14:creationId xmlns:p14="http://schemas.microsoft.com/office/powerpoint/2010/main" val="869456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economy.gov.ru/material/news/na_gosuslugah_mozhno_podat_zayavku_na_dosudebnoe_obzhalovanie_proverok_na_bizn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kommersant.ru/doc/4501261" TargetMode="External"/><Relationship Id="rId2" Type="http://schemas.openxmlformats.org/officeDocument/2006/relationships/hyperlink" Target="https://www.rbc.ru/finances/21/09/2020/5f687d309a79473a13c70082" TargetMode="External"/><Relationship Id="rId1" Type="http://schemas.openxmlformats.org/officeDocument/2006/relationships/slideLayout" Target="../slideLayouts/slideLayout2.xml"/><Relationship Id="rId4" Type="http://schemas.openxmlformats.org/officeDocument/2006/relationships/hyperlink" Target="https://iz.ru/1384022/natalia-ilina/nomernoi-fon-v-rossii-testiruiut-nachislenie-zarplat-cherez-sbp"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regulation.gov.ru/p/12960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igital.gov.ru/ru/events/41808/" TargetMode="External"/><Relationship Id="rId2" Type="http://schemas.openxmlformats.org/officeDocument/2006/relationships/hyperlink" Target="http://regulation.gov.ru/p/13093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rospotrebnadzor.ru/about/info/news/news_details.php?ELEMENT_ID=2253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ozd.duma.gov.ru/bill/171096-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rkn.gov.ru/news/rsoc/news74488.htm" TargetMode="External"/><Relationship Id="rId2" Type="http://schemas.openxmlformats.org/officeDocument/2006/relationships/hyperlink" Target="https://pd.rkn.gov.ru/operators-registry/notification/"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digital.gov.ru/ru/events/41906/" TargetMode="External"/><Relationship Id="rId2" Type="http://schemas.openxmlformats.org/officeDocument/2006/relationships/hyperlink" Target="https://t.me/mintsifry/1429"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rkn.gov.ru/plan-and-repor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egulation.gov.ru/p/1307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0852" y="1198525"/>
            <a:ext cx="8752332" cy="5170646"/>
          </a:xfrm>
          <a:prstGeom prst="rect">
            <a:avLst/>
          </a:prstGeom>
        </p:spPr>
        <p:txBody>
          <a:bodyPr wrap="square">
            <a:spAutoFit/>
          </a:bodyPr>
          <a:lstStyle/>
          <a:p>
            <a:r>
              <a:rPr lang="ru-RU" sz="2400" b="1" dirty="0"/>
              <a:t>НОВОСТИ ТРУДОВОГО ЗАКОНОДАТЕЛЬСТВА</a:t>
            </a:r>
          </a:p>
          <a:p>
            <a:endParaRPr lang="ru-RU" dirty="0"/>
          </a:p>
          <a:p>
            <a:endParaRPr lang="en-US" dirty="0"/>
          </a:p>
          <a:p>
            <a:endParaRPr lang="en-US" dirty="0"/>
          </a:p>
          <a:p>
            <a:endParaRPr lang="en-US" dirty="0"/>
          </a:p>
          <a:p>
            <a:endParaRPr lang="ru-RU" dirty="0"/>
          </a:p>
          <a:p>
            <a:r>
              <a:rPr lang="en-US" dirty="0"/>
              <a:t>______________________________</a:t>
            </a:r>
            <a:endParaRPr lang="ru-RU" dirty="0"/>
          </a:p>
          <a:p>
            <a:r>
              <a:rPr lang="ru-RU" dirty="0"/>
              <a:t>Эксперт по трудовым отношениям,</a:t>
            </a:r>
          </a:p>
          <a:p>
            <a:r>
              <a:rPr lang="ru-RU" dirty="0"/>
              <a:t>Юлия  Жижерина </a:t>
            </a:r>
            <a:endParaRPr lang="en-US" dirty="0"/>
          </a:p>
          <a:p>
            <a:endParaRPr lang="en-US" dirty="0"/>
          </a:p>
          <a:p>
            <a:endParaRPr lang="en-US" dirty="0"/>
          </a:p>
          <a:p>
            <a:endParaRPr lang="en-US" dirty="0"/>
          </a:p>
          <a:p>
            <a:endParaRPr lang="en-US" dirty="0"/>
          </a:p>
          <a:p>
            <a:endParaRPr lang="en-US" dirty="0"/>
          </a:p>
          <a:p>
            <a:endParaRPr lang="en-US" dirty="0"/>
          </a:p>
          <a:p>
            <a:endParaRPr lang="ru-RU" dirty="0"/>
          </a:p>
          <a:p>
            <a:endParaRPr lang="en-US" dirty="0"/>
          </a:p>
          <a:p>
            <a:pPr algn="ctr"/>
            <a:r>
              <a:rPr lang="ru-RU" dirty="0"/>
              <a:t>Москва</a:t>
            </a:r>
          </a:p>
        </p:txBody>
      </p:sp>
    </p:spTree>
    <p:extLst>
      <p:ext uri="{BB962C8B-B14F-4D97-AF65-F5344CB8AC3E}">
        <p14:creationId xmlns:p14="http://schemas.microsoft.com/office/powerpoint/2010/main" val="368699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425" y="463005"/>
            <a:ext cx="9146071" cy="4524315"/>
          </a:xfrm>
          <a:prstGeom prst="rect">
            <a:avLst/>
          </a:prstGeom>
        </p:spPr>
        <p:txBody>
          <a:bodyPr wrap="square">
            <a:spAutoFit/>
          </a:bodyPr>
          <a:lstStyle/>
          <a:p>
            <a:r>
              <a:rPr lang="ru-RU" sz="1600" b="1" dirty="0">
                <a:cs typeface="Arial" panose="020B0604020202020204" pitchFamily="34" charset="0"/>
              </a:rPr>
              <a:t>Водители</a:t>
            </a:r>
          </a:p>
          <a:p>
            <a:endParaRPr lang="ru-RU" sz="1600" b="1" dirty="0"/>
          </a:p>
          <a:p>
            <a:r>
              <a:rPr lang="ru-RU" sz="1600" b="1" dirty="0"/>
              <a:t>С 1 марта 2023 года нельзя привлекать к пассажирским перевозкам судимых по ряду статей </a:t>
            </a:r>
            <a:r>
              <a:rPr lang="ru-RU" sz="1600" dirty="0"/>
              <a:t>(Федеральный закон от 11.06.2022 N 155-ФЗ)</a:t>
            </a:r>
          </a:p>
          <a:p>
            <a:br>
              <a:rPr lang="ru-RU" sz="1600" b="1" dirty="0"/>
            </a:br>
            <a:r>
              <a:rPr lang="ru-RU" sz="1600" dirty="0"/>
              <a:t>Президент подписал поправки к ТК РФ об ограничениях на управление транспортом для пассажирских перевозок для лиц с судимостью, а также водителей, преследуемых за некоторые преступления.</a:t>
            </a:r>
          </a:p>
          <a:p>
            <a:br>
              <a:rPr lang="ru-RU" sz="1600" dirty="0"/>
            </a:br>
            <a:r>
              <a:rPr lang="ru-RU" sz="1600" dirty="0"/>
              <a:t>Так, нельзя будет нанять для управления такси сотрудника с судимостью:</a:t>
            </a:r>
            <a:br>
              <a:rPr lang="ru-RU" sz="1600" dirty="0"/>
            </a:br>
            <a:r>
              <a:rPr lang="ru-RU" sz="1600" dirty="0"/>
              <a:t>- за убийство;</a:t>
            </a:r>
            <a:br>
              <a:rPr lang="ru-RU" sz="1600" dirty="0"/>
            </a:br>
            <a:r>
              <a:rPr lang="ru-RU" sz="1600" dirty="0"/>
              <a:t>- умышленное причинение тяжкого вреда здоровью;</a:t>
            </a:r>
            <a:br>
              <a:rPr lang="ru-RU" sz="1600" dirty="0"/>
            </a:br>
            <a:r>
              <a:rPr lang="ru-RU" sz="1600" dirty="0"/>
              <a:t>- грабеж или разбой;</a:t>
            </a:r>
            <a:br>
              <a:rPr lang="ru-RU" sz="1600" dirty="0"/>
            </a:br>
            <a:r>
              <a:rPr lang="ru-RU" sz="1600" dirty="0"/>
              <a:t>- преступления против половой неприкосновенности;</a:t>
            </a:r>
            <a:br>
              <a:rPr lang="ru-RU" sz="1600" dirty="0"/>
            </a:br>
            <a:r>
              <a:rPr lang="ru-RU" sz="1600" dirty="0"/>
              <a:t>- средней тяжести и более тяжкие преступления против общественной безопасности, основ конституционного строя и безопасности государства, мира и безопасности.</a:t>
            </a:r>
            <a:br>
              <a:rPr lang="ru-RU" sz="1600" dirty="0"/>
            </a:br>
            <a:endParaRPr lang="ru-RU" sz="1600" dirty="0"/>
          </a:p>
          <a:p>
            <a:r>
              <a:rPr lang="ru-RU" sz="1600" dirty="0"/>
              <a:t>Запрет коснется и лиц, судимых или преследуемых по похожим статьям законодательства других стран ЕАЭС.</a:t>
            </a:r>
          </a:p>
        </p:txBody>
      </p:sp>
    </p:spTree>
    <p:extLst>
      <p:ext uri="{BB962C8B-B14F-4D97-AF65-F5344CB8AC3E}">
        <p14:creationId xmlns:p14="http://schemas.microsoft.com/office/powerpoint/2010/main" val="80460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425" y="463005"/>
            <a:ext cx="9146071" cy="4985980"/>
          </a:xfrm>
          <a:prstGeom prst="rect">
            <a:avLst/>
          </a:prstGeom>
        </p:spPr>
        <p:txBody>
          <a:bodyPr wrap="square">
            <a:spAutoFit/>
          </a:bodyPr>
          <a:lstStyle/>
          <a:p>
            <a:r>
              <a:rPr lang="ru-RU" sz="1600" b="1" dirty="0">
                <a:cs typeface="Arial" panose="020B0604020202020204" pitchFamily="34" charset="0"/>
              </a:rPr>
              <a:t>Водители</a:t>
            </a:r>
          </a:p>
          <a:p>
            <a:endParaRPr lang="ru-RU" sz="1600" b="1" dirty="0"/>
          </a:p>
          <a:p>
            <a:pPr>
              <a:spcAft>
                <a:spcPts val="1200"/>
              </a:spcAft>
            </a:pPr>
            <a:r>
              <a:rPr lang="ru-RU" sz="1600" dirty="0"/>
              <a:t>Работать на работе, непосредственно связанной с управлением автобусами, трамваями, троллейбусами и подвижным составом внеуличного транспорта при осуществлении перевозок пассажиров и багажа с 01.03.2023 не смогут судимые или преследуемые:</a:t>
            </a:r>
            <a:br>
              <a:rPr lang="ru-RU" sz="1600" dirty="0"/>
            </a:br>
            <a:r>
              <a:rPr lang="ru-RU" sz="1600" dirty="0"/>
              <a:t>- за тяжкие и особо тяжкие преступления против общественной безопасности, основ конституционного строя и безопасности государства, мира и безопасности;</a:t>
            </a:r>
            <a:br>
              <a:rPr lang="ru-RU" sz="1600" dirty="0"/>
            </a:br>
            <a:r>
              <a:rPr lang="ru-RU" sz="1600" dirty="0"/>
              <a:t>- аналогичные преступления по законодательству стран ЕАЭС.</a:t>
            </a:r>
          </a:p>
          <a:p>
            <a:pPr>
              <a:spcAft>
                <a:spcPts val="1200"/>
              </a:spcAft>
            </a:pPr>
            <a:r>
              <a:rPr lang="ru-RU" sz="1600" dirty="0"/>
              <a:t>Правительство определит, как соотносить преступления по законодательству стран ЕАЭС с преступлениями по УК РФ.</a:t>
            </a:r>
          </a:p>
          <a:p>
            <a:pPr>
              <a:spcAft>
                <a:spcPts val="1200"/>
              </a:spcAft>
            </a:pPr>
            <a:r>
              <a:rPr lang="ru-RU" sz="1600" dirty="0"/>
              <a:t>При приеме от соискателя придется требовать справку об отсутствии судимости или преследования по указанным составам. Если от правоохранительных органов поступят данные, что сотрудника преследуют за такие преступления, его нужно будет отстранить от работы до решения по делу.</a:t>
            </a:r>
          </a:p>
          <a:p>
            <a:pPr>
              <a:spcAft>
                <a:spcPts val="1200"/>
              </a:spcAft>
            </a:pPr>
            <a:r>
              <a:rPr lang="ru-RU" sz="1600" dirty="0"/>
              <a:t>От сотрудников, состоящих в штате по состоянию на 1 марта 2023 года, нужно не позднее 1 сентября 2023 года получить справку об отсутствии судимости или преследования. Если работник не представит документ, его следует уволить в связи с ограничениями на занятие определенными видами труда. Федеральный закон от 11.06.2022 N 155-ФЗ «О внесении изменения в Трудовой кодекс Российской Федерации».  </a:t>
            </a:r>
          </a:p>
        </p:txBody>
      </p:sp>
    </p:spTree>
    <p:extLst>
      <p:ext uri="{BB962C8B-B14F-4D97-AF65-F5344CB8AC3E}">
        <p14:creationId xmlns:p14="http://schemas.microsoft.com/office/powerpoint/2010/main" val="156560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425" y="463005"/>
            <a:ext cx="9146071" cy="4524315"/>
          </a:xfrm>
          <a:prstGeom prst="rect">
            <a:avLst/>
          </a:prstGeom>
        </p:spPr>
        <p:txBody>
          <a:bodyPr wrap="square">
            <a:spAutoFit/>
          </a:bodyPr>
          <a:lstStyle/>
          <a:p>
            <a:r>
              <a:rPr lang="ru-RU" sz="1600" b="1" dirty="0">
                <a:cs typeface="Arial" panose="020B0604020202020204" pitchFamily="34" charset="0"/>
              </a:rPr>
              <a:t>Водители</a:t>
            </a:r>
          </a:p>
          <a:p>
            <a:endParaRPr lang="ru-RU" sz="1600" dirty="0"/>
          </a:p>
          <a:p>
            <a:r>
              <a:rPr lang="ru-RU" sz="1600" b="1" dirty="0"/>
              <a:t>Водительские удостоверения с истекающим сроком действия можно будет использовать еще три года, в том числе водителям-работникам</a:t>
            </a:r>
          </a:p>
          <a:p>
            <a:r>
              <a:rPr lang="ru-RU" sz="1600" dirty="0"/>
              <a:t>(Постановление Правительства РФ от 09.04.2022 N 626)</a:t>
            </a:r>
          </a:p>
          <a:p>
            <a:pPr marL="285750" indent="-285750">
              <a:buFont typeface="Arial" panose="020B0604020202020204" pitchFamily="34" charset="0"/>
              <a:buChar char="•"/>
            </a:pPr>
            <a:r>
              <a:rPr lang="ru-RU" sz="1600" dirty="0"/>
              <a:t>Правительство РФ на три года продлило действие российских национальных водительских удостоверений, сроки действия которых истекает (истек) в период с 01.01.2022 по 31.12.2023.</a:t>
            </a:r>
          </a:p>
          <a:p>
            <a:pPr marL="285750" indent="-285750">
              <a:buFont typeface="Arial" panose="020B0604020202020204" pitchFamily="34" charset="0"/>
              <a:buChar char="•"/>
            </a:pPr>
            <a:r>
              <a:rPr lang="ru-RU" sz="1600" dirty="0"/>
              <a:t>При этом установлено, что продление срока действия не требует внесения дополнительных изменений в водительские удостоверения.</a:t>
            </a:r>
          </a:p>
          <a:p>
            <a:pPr marL="285750" indent="-285750">
              <a:buFont typeface="Arial" panose="020B0604020202020204" pitchFamily="34" charset="0"/>
              <a:buChar char="•"/>
            </a:pPr>
            <a:r>
              <a:rPr lang="ru-RU" sz="1600" dirty="0"/>
              <a:t>Как отмечает МВД России, данное решение коснется не только водителей, управляющих транспортными средствами в личных целях, но и тех, кто управляет транспортными средствами при осуществлении трудовой и предпринимательской деятельности.</a:t>
            </a:r>
          </a:p>
          <a:p>
            <a:pPr marL="285750" indent="-285750">
              <a:buFont typeface="Arial" panose="020B0604020202020204" pitchFamily="34" charset="0"/>
              <a:buChar char="•"/>
            </a:pPr>
            <a:r>
              <a:rPr lang="ru-RU" sz="1600" dirty="0"/>
              <a:t>Кроме того, на 12 месяцев продлевается действие диагностических карт, оформленных в отношении специализированных транспортных средств и прицепов к ним, предназначенных и оборудованных для перевозок опасных грузов, зарегистрированных в районах Крайнего Севера, сроки действия которых истекают в период с 12.04.2022 по 31.12.2022 (без внесения дополнительных изменений в диагностическую карту или в единую автоматизированную информационную систему технического осмотра транспортных средств).</a:t>
            </a:r>
          </a:p>
        </p:txBody>
      </p:sp>
    </p:spTree>
    <p:extLst>
      <p:ext uri="{BB962C8B-B14F-4D97-AF65-F5344CB8AC3E}">
        <p14:creationId xmlns:p14="http://schemas.microsoft.com/office/powerpoint/2010/main" val="1889102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425" y="463005"/>
            <a:ext cx="9146071" cy="4278094"/>
          </a:xfrm>
          <a:prstGeom prst="rect">
            <a:avLst/>
          </a:prstGeom>
        </p:spPr>
        <p:txBody>
          <a:bodyPr wrap="square">
            <a:spAutoFit/>
          </a:bodyPr>
          <a:lstStyle/>
          <a:p>
            <a:r>
              <a:rPr lang="ru-RU" sz="1600" b="1" dirty="0">
                <a:cs typeface="Arial" panose="020B0604020202020204" pitchFamily="34" charset="0"/>
              </a:rPr>
              <a:t>Водители</a:t>
            </a:r>
          </a:p>
          <a:p>
            <a:endParaRPr lang="ru-RU" sz="1600" dirty="0"/>
          </a:p>
          <a:p>
            <a:r>
              <a:rPr lang="ru-RU" sz="1600" dirty="0"/>
              <a:t>Иностранные водительские удостоверения граждан ДНР и ЛНР обменяют без экзаменов</a:t>
            </a:r>
          </a:p>
          <a:p>
            <a:r>
              <a:rPr lang="ru-RU" sz="1600" dirty="0"/>
              <a:t>(Постановление Правительства РФ от 25 июня 2022 г. N 1143)</a:t>
            </a:r>
          </a:p>
          <a:p>
            <a:endParaRPr lang="ru-RU" sz="1600" dirty="0"/>
          </a:p>
          <a:p>
            <a:r>
              <a:rPr lang="ru-RU" sz="1600" dirty="0"/>
              <a:t>Правительством РФ определены категории лиц, имеющих право на обмен иностранных национальных водительских удостоверений на российские водительские удостоверения в упрощенном порядке – без сдачи экзаменов на право управления транспортными средствами.</a:t>
            </a:r>
          </a:p>
          <a:p>
            <a:endParaRPr lang="ru-RU" sz="1600" dirty="0"/>
          </a:p>
          <a:p>
            <a:r>
              <a:rPr lang="ru-RU" sz="1600" dirty="0"/>
              <a:t>В указанные категории лиц включены граждане ДНР и ЛНР, а также въехавшие в Россию с территорий ДНР, ДНР и Украины после 21 февраля 2022 года граждане Украины или лица без гражданства и имеющие разрешение на временное проживание в РФ, вид на жительство в Российской Федерации, удостоверение беженца, свидетельство о предоставлении временного убежища на территории РФ или свидетельство участника госпрограммы по оказанию содействия добровольному переселению в РФ соотечественников, проживающих за рубежом.</a:t>
            </a:r>
          </a:p>
          <a:p>
            <a:endParaRPr lang="ru-RU" sz="1600" dirty="0"/>
          </a:p>
          <a:p>
            <a:r>
              <a:rPr lang="ru-RU" sz="1600" dirty="0"/>
              <a:t>Особый порядок будет действовать до 1 марта 2023 года.</a:t>
            </a:r>
          </a:p>
        </p:txBody>
      </p:sp>
    </p:spTree>
    <p:extLst>
      <p:ext uri="{BB962C8B-B14F-4D97-AF65-F5344CB8AC3E}">
        <p14:creationId xmlns:p14="http://schemas.microsoft.com/office/powerpoint/2010/main" val="196972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425" y="463005"/>
            <a:ext cx="9146071" cy="4524315"/>
          </a:xfrm>
          <a:prstGeom prst="rect">
            <a:avLst/>
          </a:prstGeom>
        </p:spPr>
        <p:txBody>
          <a:bodyPr wrap="square">
            <a:spAutoFit/>
          </a:bodyPr>
          <a:lstStyle/>
          <a:p>
            <a:r>
              <a:rPr lang="ru-RU" sz="1600" b="1" dirty="0">
                <a:cs typeface="Arial" panose="020B0604020202020204" pitchFamily="34" charset="0"/>
              </a:rPr>
              <a:t>Водители</a:t>
            </a:r>
          </a:p>
          <a:p>
            <a:endParaRPr lang="ru-RU" sz="1600" dirty="0"/>
          </a:p>
          <a:p>
            <a:r>
              <a:rPr lang="ru-RU" sz="1600" b="1" dirty="0"/>
              <a:t>В Госдуму внесен законопроект, которым предлагается исключить граждан ЛНР и ДНР из числа лиц, для которых установлен запрет на управление транспортными средствами на основании иностранных национальных или международных водительских удостоверений при осуществлении предпринимательской и трудовой деятельности, непосредственно связанной с управлением транспортными средствами</a:t>
            </a:r>
            <a:r>
              <a:rPr lang="ru-RU" sz="1600" dirty="0"/>
              <a:t> </a:t>
            </a:r>
          </a:p>
          <a:p>
            <a:r>
              <a:rPr lang="ru-RU" sz="1600" dirty="0"/>
              <a:t>(Законопроект № 127171-8 «О внесении изменений в статью 25 Федерального закона Российской Федерации «О безопасности дорожного движения»: </a:t>
            </a:r>
            <a:r>
              <a:rPr lang="en-US" sz="1600" dirty="0"/>
              <a:t>https://sozd.duma.gov.ru/bill/127171-8</a:t>
            </a:r>
            <a:r>
              <a:rPr lang="ru-RU" sz="1600" dirty="0"/>
              <a:t>)</a:t>
            </a:r>
          </a:p>
          <a:p>
            <a:endParaRPr lang="ru-RU" sz="1600" dirty="0"/>
          </a:p>
          <a:p>
            <a:r>
              <a:rPr lang="ru-RU" sz="1600" b="1" dirty="0"/>
              <a:t>Процедуру допуска водителей к управлению автобусами могут усложнить</a:t>
            </a:r>
          </a:p>
          <a:p>
            <a:r>
              <a:rPr lang="ru-RU" sz="1600" dirty="0"/>
              <a:t>Предлагается внести изменения в ст. 26 Федерального закона от 10 декабря 1995 г. № 196-ФЗ "О безопасности дорожного движения" (далее – Закон № 196-ФЗ), предусмотрев осуществление допуска водителей к управлению транспортными средствами категории "D" и подкатегории "D1" только при наличии стажа управления транспортными средствами других категорий не менее одного года. В случае положительного рассмотрения инициативы поправки вступят в силу с 1 марта 2023 года.</a:t>
            </a:r>
          </a:p>
          <a:p>
            <a:r>
              <a:rPr lang="ru-RU" sz="1600" dirty="0"/>
              <a:t>(Законопроект № 140646-8 "О внесении изменений в статьи 25 и 26 Федерального закона "О безопасности дорожного движения": </a:t>
            </a:r>
            <a:r>
              <a:rPr lang="en-US" sz="1600" dirty="0"/>
              <a:t>https://sozd.duma.gov.ru/bill/140646-8</a:t>
            </a:r>
            <a:r>
              <a:rPr lang="ru-RU" sz="1600" dirty="0"/>
              <a:t>)</a:t>
            </a:r>
          </a:p>
        </p:txBody>
      </p:sp>
    </p:spTree>
    <p:extLst>
      <p:ext uri="{BB962C8B-B14F-4D97-AF65-F5344CB8AC3E}">
        <p14:creationId xmlns:p14="http://schemas.microsoft.com/office/powerpoint/2010/main" val="158025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8724" y="353576"/>
            <a:ext cx="8915400" cy="5675360"/>
          </a:xfrm>
        </p:spPr>
        <p:txBody>
          <a:bodyPr>
            <a:noAutofit/>
          </a:bodyPr>
          <a:lstStyle/>
          <a:p>
            <a:pPr marL="4233" indent="0">
              <a:spcBef>
                <a:spcPts val="0"/>
              </a:spcBef>
              <a:buNone/>
            </a:pPr>
            <a:r>
              <a:rPr lang="ru-RU" sz="1600" b="1" dirty="0">
                <a:cs typeface="Arial" panose="020B0604020202020204" pitchFamily="34" charset="0"/>
              </a:rPr>
              <a:t>Работодатели могут получить господдержку при трудоустройстве безработных граждан</a:t>
            </a:r>
            <a:r>
              <a:rPr lang="ru-RU" sz="1600" dirty="0">
                <a:cs typeface="Arial" panose="020B0604020202020204" pitchFamily="34" charset="0"/>
              </a:rPr>
              <a:t>, в </a:t>
            </a:r>
            <a:r>
              <a:rPr lang="ru-RU" sz="1600" dirty="0" err="1">
                <a:cs typeface="Arial" panose="020B0604020202020204" pitchFamily="34" charset="0"/>
              </a:rPr>
              <a:t>т.ч</a:t>
            </a:r>
            <a:r>
              <a:rPr lang="ru-RU" sz="1600" dirty="0">
                <a:cs typeface="Arial" panose="020B0604020202020204" pitchFamily="34" charset="0"/>
              </a:rPr>
              <a:t>. в возрасте до 30 лет (выпускников колледжей и вузов без опыта работы, молодых людей без среднего профессионального или высшего образования и др., инвалидов, детей-сирот, родителей несовершеннолетних детей и др.) (полный перечень - п. 2 Правил, утв. Постановлением Правительства РФ от 13.03.2021 № 362).</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dirty="0">
                <a:cs typeface="Arial" panose="020B0604020202020204" pitchFamily="34" charset="0"/>
              </a:rPr>
              <a:t>Если трудоустроенные граждане на дату заключения трудового договора не имели работы, не были зарегистрированы в качестве ИП, главы крестьянского (фермерского) хозяйства, единоличного исполнительного органа юридического лица, а также не являлись </a:t>
            </a:r>
            <a:r>
              <a:rPr lang="ru-RU" sz="1600" dirty="0" err="1">
                <a:cs typeface="Arial" panose="020B0604020202020204" pitchFamily="34" charset="0"/>
              </a:rPr>
              <a:t>самозанятыми</a:t>
            </a:r>
            <a:r>
              <a:rPr lang="ru-RU" sz="1600" dirty="0">
                <a:cs typeface="Arial" panose="020B0604020202020204" pitchFamily="34" charset="0"/>
              </a:rPr>
              <a:t>.</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dirty="0">
                <a:cs typeface="Arial" panose="020B0604020202020204" pitchFamily="34" charset="0"/>
              </a:rPr>
              <a:t>Размер субсидии - 3 МРОТ, которые увеличат на районный коэффициент, сумму страховых взносов и количество трудоустроенных. Первый платеж работодатель получит через месяц после трудоустройства соискателя, второй - через 3 месяца, третий - через 6 месяцев. Господдержку окажут, если организация обратится в центр занятости для подбора специалистов под вакансии.</a:t>
            </a:r>
          </a:p>
          <a:p>
            <a:pPr marL="4233" lvl="0" indent="0">
              <a:spcBef>
                <a:spcPts val="0"/>
              </a:spcBef>
              <a:buNone/>
            </a:pPr>
            <a:endParaRPr lang="ru-RU" sz="1600" dirty="0">
              <a:cs typeface="Arial" panose="020B0604020202020204" pitchFamily="34" charset="0"/>
            </a:endParaRPr>
          </a:p>
          <a:p>
            <a:pPr marL="4233" lvl="0" indent="0">
              <a:spcBef>
                <a:spcPts val="0"/>
              </a:spcBef>
              <a:buNone/>
            </a:pPr>
            <a:r>
              <a:rPr lang="ru-RU" sz="1600" dirty="0">
                <a:cs typeface="Arial" panose="020B0604020202020204" pitchFamily="34" charset="0"/>
              </a:rPr>
              <a:t>Предоставление субсидий осуществляется ФСС на основании реестра для предоставления субсидий без заключения соглашения о предоставлении субсидии. </a:t>
            </a:r>
            <a:r>
              <a:rPr lang="ru-RU" sz="1600" dirty="0"/>
              <a:t>Для получения субсидии нужно направить заявление в ФСС.</a:t>
            </a:r>
            <a:endParaRPr lang="ru-RU" sz="1600" dirty="0">
              <a:cs typeface="Arial" panose="020B0604020202020204" pitchFamily="34" charset="0"/>
            </a:endParaRPr>
          </a:p>
          <a:p>
            <a:pPr marL="4233" lvl="0" indent="0">
              <a:spcBef>
                <a:spcPts val="0"/>
              </a:spcBef>
              <a:buNone/>
            </a:pPr>
            <a:endParaRPr lang="ru-RU" sz="1600" dirty="0">
              <a:cs typeface="Arial" panose="020B0604020202020204" pitchFamily="34" charset="0"/>
            </a:endParaRPr>
          </a:p>
          <a:p>
            <a:pPr marL="4233" lvl="0" indent="0">
              <a:spcBef>
                <a:spcPts val="0"/>
              </a:spcBef>
              <a:buNone/>
            </a:pPr>
            <a:r>
              <a:rPr lang="ru-RU" sz="1600" dirty="0">
                <a:cs typeface="Arial" panose="020B0604020202020204" pitchFamily="34" charset="0"/>
              </a:rPr>
              <a:t>Предоставление субсидий осуществляется ФСС в пределах средств, предусмотренных в бюджете на эти цели.</a:t>
            </a:r>
          </a:p>
          <a:p>
            <a:pPr marL="4233" lvl="0" indent="0">
              <a:spcBef>
                <a:spcPts val="0"/>
              </a:spcBef>
              <a:buNone/>
            </a:pPr>
            <a:endParaRPr lang="ru-RU" sz="1600" dirty="0">
              <a:cs typeface="Arial" panose="020B0604020202020204" pitchFamily="34" charset="0"/>
            </a:endParaRPr>
          </a:p>
          <a:p>
            <a:pPr marL="4233" lvl="0" indent="0">
              <a:spcBef>
                <a:spcPts val="0"/>
              </a:spcBef>
              <a:buNone/>
            </a:pPr>
            <a:r>
              <a:rPr lang="ru-RU" sz="1600" dirty="0">
                <a:cs typeface="Arial" panose="020B0604020202020204" pitchFamily="34" charset="0"/>
              </a:rPr>
              <a:t>Основание для отказа во включении в реестр:</a:t>
            </a:r>
          </a:p>
          <a:p>
            <a:pPr marL="289983" indent="-285750">
              <a:spcBef>
                <a:spcPts val="0"/>
              </a:spcBef>
            </a:pPr>
            <a:r>
              <a:rPr lang="ru-RU" sz="1600" dirty="0">
                <a:cs typeface="Arial" panose="020B0604020202020204" pitchFamily="34" charset="0"/>
              </a:rPr>
              <a:t>отсутствие свободных остатков предусмотренных на эти цели бюджетных средств</a:t>
            </a:r>
          </a:p>
          <a:p>
            <a:pPr marL="289983" indent="-285750">
              <a:spcBef>
                <a:spcPts val="0"/>
              </a:spcBef>
            </a:pPr>
            <a:r>
              <a:rPr lang="ru-RU" sz="1600" dirty="0">
                <a:cs typeface="Arial" panose="020B0604020202020204" pitchFamily="34" charset="0"/>
              </a:rPr>
              <a:t>несоответствие работодателя условиям Правил</a:t>
            </a:r>
          </a:p>
          <a:p>
            <a:pPr marL="4233" lvl="0" indent="0">
              <a:spcBef>
                <a:spcPts val="0"/>
              </a:spcBef>
              <a:buNone/>
            </a:pPr>
            <a:endParaRPr lang="ru-RU" sz="1600" dirty="0">
              <a:cs typeface="Arial" panose="020B0604020202020204" pitchFamily="34" charset="0"/>
            </a:endParaRPr>
          </a:p>
          <a:p>
            <a:pPr marL="4233" indent="0">
              <a:spcBef>
                <a:spcPts val="0"/>
              </a:spcBef>
              <a:buNone/>
            </a:pPr>
            <a:endParaRPr lang="ru-RU" sz="1800" dirty="0">
              <a:cs typeface="Arial" panose="020B0604020202020204" pitchFamily="34" charset="0"/>
            </a:endParaRPr>
          </a:p>
        </p:txBody>
      </p:sp>
    </p:spTree>
    <p:extLst>
      <p:ext uri="{BB962C8B-B14F-4D97-AF65-F5344CB8AC3E}">
        <p14:creationId xmlns:p14="http://schemas.microsoft.com/office/powerpoint/2010/main" val="3247180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74830" y="426728"/>
            <a:ext cx="9181234" cy="5675360"/>
          </a:xfrm>
        </p:spPr>
        <p:txBody>
          <a:bodyPr>
            <a:noAutofit/>
          </a:bodyPr>
          <a:lstStyle/>
          <a:p>
            <a:pPr marL="4233" indent="0">
              <a:spcBef>
                <a:spcPts val="0"/>
              </a:spcBef>
              <a:buNone/>
            </a:pPr>
            <a:r>
              <a:rPr lang="ru-RU" sz="1600" b="1" dirty="0"/>
              <a:t>Правительство распространило программу субсидирования найма на трудоустройство молодежи</a:t>
            </a:r>
          </a:p>
          <a:p>
            <a:pPr marL="4233" indent="0">
              <a:spcBef>
                <a:spcPts val="0"/>
              </a:spcBef>
              <a:buNone/>
            </a:pPr>
            <a:r>
              <a:rPr lang="ru-RU" sz="1600" dirty="0"/>
              <a:t>Работодатели могут получить господдержку при трудоустройстве граждан в возрасте до 30 лет. К ним отнесли, например, выпускников колледжей и вузов без опыта работы, молодых людей без среднего профессионального или высшего образования, инвалидов, детей-сирот, родителей несовершеннолетних детей. Изменения вступили в силу 21 марта. (Информация Правительства РФ от 20.03.2022 http://government.ru/docs/44867/, Постановление Правительства РФ от 18.03.2022 N 398).</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b="1" dirty="0">
                <a:cs typeface="Arial" panose="020B0604020202020204" pitchFamily="34" charset="0"/>
              </a:rPr>
              <a:t>Программу стимулирования найма решили расширить для поддержки рынка труда</a:t>
            </a:r>
          </a:p>
          <a:p>
            <a:pPr marL="4233" indent="0">
              <a:spcBef>
                <a:spcPts val="0"/>
              </a:spcBef>
              <a:buNone/>
            </a:pPr>
            <a:r>
              <a:rPr lang="ru-RU" sz="1600" dirty="0">
                <a:cs typeface="Arial" panose="020B0604020202020204" pitchFamily="34" charset="0"/>
              </a:rPr>
              <a:t>Правительство увеличило список лиц, при трудоустройстве которых работодатели могут рассчитывать на господдержку в рамках программы субсидирования найма. Постановление вступило в силу 14 июня. Поддержат тех, кто примет на работу граждан, которых уволили в этом году, например, по сокращению штата или из-за ликвидации организации. Программа касается среди прочего и находящихся под риском увольнения сотрудников, которых перевели в 2022 году к другому работодателю. Важный момент: последний ввел неполный рабочий день, объявил простой, предоставил отпуск без сохранения зарплаты и т.д. Уточнили, что организации, которые переводят между собой сотрудников, не должны быть дочерними или зависимыми обществами по отношению друг к другу. (Постановление Правительства РФ от 04.06.2022 N 1021).</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b="1" dirty="0">
                <a:cs typeface="Arial" panose="020B0604020202020204" pitchFamily="34" charset="0"/>
              </a:rPr>
              <a:t>Программа субсидирования снова расширена - работодатели вправе получить субсидию при найме любых незанятых граждан до 30 лет</a:t>
            </a:r>
          </a:p>
          <a:p>
            <a:pPr marL="4233" indent="0">
              <a:spcBef>
                <a:spcPts val="0"/>
              </a:spcBef>
              <a:buNone/>
            </a:pPr>
            <a:r>
              <a:rPr lang="ru-RU" sz="1600" dirty="0">
                <a:cs typeface="Arial" panose="020B0604020202020204" pitchFamily="34" charset="0"/>
              </a:rPr>
              <a:t>С 23.08.2022 программу господдержки при трудоустройстве распространили на всех незанятых граждан до 30 лет. Кроме того, теперь регистрация в качестве безработных необязательна для граждан, которых в 2022 году перевели к другому работодателю, но они оказались под риском увольнения.</a:t>
            </a:r>
          </a:p>
          <a:p>
            <a:pPr marL="4233" indent="0">
              <a:spcBef>
                <a:spcPts val="0"/>
              </a:spcBef>
              <a:buNone/>
            </a:pPr>
            <a:r>
              <a:rPr lang="ru-RU" sz="1600" dirty="0">
                <a:cs typeface="Arial" panose="020B0604020202020204" pitchFamily="34" charset="0"/>
              </a:rPr>
              <a:t>(Постановление Правительства РФ от 19.08.2022 N 1461)</a:t>
            </a:r>
          </a:p>
        </p:txBody>
      </p:sp>
    </p:spTree>
    <p:extLst>
      <p:ext uri="{BB962C8B-B14F-4D97-AF65-F5344CB8AC3E}">
        <p14:creationId xmlns:p14="http://schemas.microsoft.com/office/powerpoint/2010/main" val="197899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95300" y="591320"/>
            <a:ext cx="9014460" cy="5675360"/>
          </a:xfrm>
        </p:spPr>
        <p:txBody>
          <a:bodyPr>
            <a:noAutofit/>
          </a:bodyPr>
          <a:lstStyle/>
          <a:p>
            <a:pPr marL="4233" indent="0">
              <a:spcBef>
                <a:spcPts val="0"/>
              </a:spcBef>
              <a:buNone/>
            </a:pPr>
            <a:r>
              <a:rPr lang="ru-RU" sz="1600" dirty="0">
                <a:cs typeface="Arial" panose="020B0604020202020204" pitchFamily="34" charset="0"/>
              </a:rPr>
              <a:t>Организация может принять участие в программе, если:</a:t>
            </a:r>
          </a:p>
          <a:p>
            <a:pPr marL="289983" indent="-285750">
              <a:spcBef>
                <a:spcPts val="0"/>
              </a:spcBef>
            </a:pPr>
            <a:r>
              <a:rPr lang="ru-RU" sz="1600" dirty="0">
                <a:cs typeface="Arial" panose="020B0604020202020204" pitchFamily="34" charset="0"/>
              </a:rPr>
              <a:t>была официально зарегистрирована до 1 января 2022 года</a:t>
            </a:r>
          </a:p>
          <a:p>
            <a:pPr marL="289983" indent="-285750">
              <a:spcBef>
                <a:spcPts val="0"/>
              </a:spcBef>
            </a:pPr>
            <a:r>
              <a:rPr lang="ru-RU" sz="1600" dirty="0">
                <a:cs typeface="Arial" panose="020B0604020202020204" pitchFamily="34" charset="0"/>
              </a:rPr>
              <a:t>отсутствуют задолженности, превышающие 10 тысяч рублей, по уплате налогов, сборов, взносов, пеней, штрафов и процентов, подлежащих уплате в соответствии с законодательством, а также:</a:t>
            </a:r>
          </a:p>
          <a:p>
            <a:pPr marL="289983" indent="-285750">
              <a:spcBef>
                <a:spcPts val="0"/>
              </a:spcBef>
            </a:pPr>
            <a:r>
              <a:rPr lang="ru-RU" sz="1600" dirty="0">
                <a:cs typeface="Arial" panose="020B0604020202020204" pitchFamily="34" charset="0"/>
              </a:rPr>
              <a:t>отсутствуют любые задолженности по возврату средств в федеральный бюджет; отсутствуют задолженности по заработной плате</a:t>
            </a:r>
          </a:p>
          <a:p>
            <a:pPr marL="289983" indent="-285750">
              <a:spcBef>
                <a:spcPts val="0"/>
              </a:spcBef>
            </a:pPr>
            <a:r>
              <a:rPr lang="ru-RU" sz="1600" dirty="0">
                <a:cs typeface="Arial" panose="020B0604020202020204" pitchFamily="34" charset="0"/>
              </a:rPr>
              <a:t>организация не находится в процессе реорганизации, ликвидации, банкротства, и деятельность не была приостановлена или прекращена</a:t>
            </a:r>
          </a:p>
          <a:p>
            <a:pPr marL="289983" indent="-285750">
              <a:spcBef>
                <a:spcPts val="0"/>
              </a:spcBef>
            </a:pPr>
            <a:r>
              <a:rPr lang="ru-RU" sz="1600" dirty="0">
                <a:cs typeface="Arial" panose="020B0604020202020204" pitchFamily="34" charset="0"/>
              </a:rPr>
              <a:t>организация не получает средства из федерального бюджета в рамках иных программ в целях возмещения затрат, связанных с трудоустройством безработных</a:t>
            </a:r>
          </a:p>
          <a:p>
            <a:pPr marL="289983" indent="-285750">
              <a:spcBef>
                <a:spcPts val="0"/>
              </a:spcBef>
            </a:pPr>
            <a:r>
              <a:rPr lang="ru-RU" sz="1600" dirty="0">
                <a:cs typeface="Arial" panose="020B0604020202020204" pitchFamily="34" charset="0"/>
              </a:rPr>
              <a:t>в уставном (складочном) капитале организации доля участия иностранных юридических лиц со льготным налоговым режимом и не предусматривающих раскрытия и предоставления информации при проведении финансовых операций в совокупности не превышает 50 процентов</a:t>
            </a:r>
          </a:p>
          <a:p>
            <a:pPr marL="289983" indent="-285750">
              <a:spcBef>
                <a:spcPts val="0"/>
              </a:spcBef>
            </a:pPr>
            <a:r>
              <a:rPr lang="ru-RU" sz="1600" dirty="0">
                <a:cs typeface="Arial" panose="020B0604020202020204" pitchFamily="34" charset="0"/>
              </a:rPr>
              <a:t>руководитель, члены коллегиального исполнительного органа или главный бухгалтер не внесены в реестр дисквалифицированных лиц</a:t>
            </a:r>
          </a:p>
          <a:p>
            <a:pPr marL="289983" indent="-285750">
              <a:spcBef>
                <a:spcPts val="0"/>
              </a:spcBef>
            </a:pPr>
            <a:r>
              <a:rPr lang="ru-RU" sz="1600" dirty="0">
                <a:cs typeface="Arial" panose="020B0604020202020204" pitchFamily="34" charset="0"/>
              </a:rPr>
              <a:t>организация не является получателем в 2022 году субсидии в соответствии с Постановлением Правительства РФ от 27.12.2010 № 1135</a:t>
            </a:r>
          </a:p>
        </p:txBody>
      </p:sp>
    </p:spTree>
    <p:extLst>
      <p:ext uri="{BB962C8B-B14F-4D97-AF65-F5344CB8AC3E}">
        <p14:creationId xmlns:p14="http://schemas.microsoft.com/office/powerpoint/2010/main" val="4132571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77012" y="371864"/>
            <a:ext cx="9014460" cy="5675360"/>
          </a:xfrm>
        </p:spPr>
        <p:txBody>
          <a:bodyPr>
            <a:noAutofit/>
          </a:bodyPr>
          <a:lstStyle/>
          <a:p>
            <a:pPr>
              <a:spcBef>
                <a:spcPts val="0"/>
              </a:spcBef>
              <a:buNone/>
            </a:pPr>
            <a:r>
              <a:rPr lang="ru-RU" sz="1600" b="1" dirty="0">
                <a:ea typeface="Times New Roman" panose="02020603050405020304" pitchFamily="18" charset="0"/>
                <a:cs typeface="Arial" panose="020B0604020202020204" pitchFamily="34" charset="0"/>
              </a:rPr>
              <a:t>Проверки</a:t>
            </a:r>
          </a:p>
          <a:p>
            <a:pPr>
              <a:spcBef>
                <a:spcPts val="0"/>
              </a:spcBef>
              <a:buNone/>
            </a:pPr>
            <a:endParaRPr lang="ru-RU" sz="1600" b="1" dirty="0">
              <a:ea typeface="Times New Roman" panose="02020603050405020304" pitchFamily="18" charset="0"/>
              <a:cs typeface="Arial" panose="020B0604020202020204" pitchFamily="34" charset="0"/>
            </a:endParaRPr>
          </a:p>
          <a:p>
            <a:pPr>
              <a:spcBef>
                <a:spcPts val="0"/>
              </a:spcBef>
              <a:buNone/>
            </a:pPr>
            <a:r>
              <a:rPr lang="ru-RU" sz="1600" b="1" dirty="0">
                <a:ea typeface="Times New Roman" panose="02020603050405020304" pitchFamily="18" charset="0"/>
                <a:cs typeface="Arial" panose="020B0604020202020204" pitchFamily="34" charset="0"/>
              </a:rPr>
              <a:t>В 2022 году не проводятся некоторые контрольные (надзорные) мероприятия </a:t>
            </a:r>
          </a:p>
          <a:p>
            <a:pPr>
              <a:spcBef>
                <a:spcPts val="0"/>
              </a:spcBef>
              <a:buNone/>
            </a:pPr>
            <a:r>
              <a:rPr lang="ru-RU" sz="1600" dirty="0">
                <a:ea typeface="Times New Roman" panose="02020603050405020304" pitchFamily="18" charset="0"/>
                <a:cs typeface="Arial" panose="020B0604020202020204" pitchFamily="34" charset="0"/>
              </a:rPr>
              <a:t>(Постановление Правительства РФ от 10.03.2022 N 336)</a:t>
            </a:r>
          </a:p>
          <a:p>
            <a:pPr marL="4233" indent="0">
              <a:spcBef>
                <a:spcPts val="0"/>
              </a:spcBef>
              <a:buNone/>
            </a:pPr>
            <a:endParaRPr lang="ru-RU" sz="1600" b="1" dirty="0">
              <a:cs typeface="Arial" panose="020B0604020202020204" pitchFamily="34" charset="0"/>
            </a:endParaRPr>
          </a:p>
          <a:p>
            <a:pPr marL="0" indent="0" algn="just">
              <a:spcBef>
                <a:spcPts val="0"/>
              </a:spcBef>
              <a:buNone/>
            </a:pPr>
            <a:r>
              <a:rPr lang="ru-RU" sz="1600" b="1" dirty="0">
                <a:ea typeface="Times New Roman" panose="02020603050405020304" pitchFamily="18" charset="0"/>
                <a:cs typeface="Arial" panose="020B0604020202020204" pitchFamily="34" charset="0"/>
              </a:rPr>
              <a:t>Если нарушен мораторий, введенный Правительством РФ на 2022 г.</a:t>
            </a:r>
            <a:r>
              <a:rPr lang="ru-RU" sz="1600" dirty="0">
                <a:ea typeface="Times New Roman" panose="02020603050405020304" pitchFamily="18" charset="0"/>
                <a:cs typeface="Arial" panose="020B0604020202020204" pitchFamily="34" charset="0"/>
              </a:rPr>
              <a:t>, то через портал </a:t>
            </a:r>
            <a:r>
              <a:rPr lang="ru-RU" sz="1600" dirty="0" err="1">
                <a:ea typeface="Times New Roman" panose="02020603050405020304" pitchFamily="18" charset="0"/>
                <a:cs typeface="Arial" panose="020B0604020202020204" pitchFamily="34" charset="0"/>
              </a:rPr>
              <a:t>госуслуг</a:t>
            </a:r>
            <a:r>
              <a:rPr lang="ru-RU" sz="1600" dirty="0">
                <a:ea typeface="Times New Roman" panose="02020603050405020304" pitchFamily="18" charset="0"/>
                <a:cs typeface="Arial" panose="020B0604020202020204" pitchFamily="34" charset="0"/>
              </a:rPr>
              <a:t> можно подать жалобу. Срок ее рассмотрения составляет один рабочий день. В случае подтверждения нарушения мероприятие отменят (Информация Минэкономразвития России от 11.04.2022): </a:t>
            </a:r>
            <a:r>
              <a:rPr lang="en-US" sz="1600" dirty="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https://www.economy.gov.ru/material/news/na_gosuslugah_mozhno_podat_zayavku_na_dosudebnoe_obzhalovanie_proverok_na_biznes.html</a:t>
            </a:r>
            <a:r>
              <a:rPr lang="ru-RU" sz="1600" dirty="0">
                <a:ea typeface="Times New Roman" panose="02020603050405020304" pitchFamily="18" charset="0"/>
                <a:cs typeface="Arial" panose="020B0604020202020204" pitchFamily="34" charset="0"/>
              </a:rPr>
              <a:t>) </a:t>
            </a:r>
          </a:p>
          <a:p>
            <a:pPr marL="4233" indent="0">
              <a:spcBef>
                <a:spcPts val="0"/>
              </a:spcBef>
              <a:buNone/>
            </a:pPr>
            <a:endParaRPr lang="ru-RU" sz="1600" b="1" dirty="0">
              <a:cs typeface="Arial" panose="020B0604020202020204" pitchFamily="34" charset="0"/>
            </a:endParaRPr>
          </a:p>
          <a:p>
            <a:pPr marL="4233" indent="0">
              <a:spcBef>
                <a:spcPts val="0"/>
              </a:spcBef>
              <a:buNone/>
            </a:pPr>
            <a:r>
              <a:rPr lang="ru-RU" sz="1600" b="1" dirty="0">
                <a:cs typeface="Arial" panose="020B0604020202020204" pitchFamily="34" charset="0"/>
              </a:rPr>
              <a:t>Теперь жалобу о нарушении моратория, которая направляется на портале </a:t>
            </a:r>
            <a:r>
              <a:rPr lang="ru-RU" sz="1600" b="1" dirty="0" err="1">
                <a:cs typeface="Arial" panose="020B0604020202020204" pitchFamily="34" charset="0"/>
              </a:rPr>
              <a:t>госуслуг</a:t>
            </a:r>
            <a:r>
              <a:rPr lang="ru-RU" sz="1600" b="1" dirty="0">
                <a:cs typeface="Arial" panose="020B0604020202020204" pitchFamily="34" charset="0"/>
              </a:rPr>
              <a:t>, </a:t>
            </a:r>
            <a:r>
              <a:rPr lang="ru-RU" sz="1600" b="1" dirty="0" err="1">
                <a:cs typeface="Arial" panose="020B0604020202020204" pitchFamily="34" charset="0"/>
              </a:rPr>
              <a:t>юрлицам</a:t>
            </a:r>
            <a:r>
              <a:rPr lang="ru-RU" sz="1600" b="1" dirty="0">
                <a:cs typeface="Arial" panose="020B0604020202020204" pitchFamily="34" charset="0"/>
              </a:rPr>
              <a:t> можно подписывать простой электронной подписью (ранее такая возможность была доступна только ИП и гражданам)</a:t>
            </a:r>
          </a:p>
          <a:p>
            <a:pPr marL="4233" indent="0">
              <a:spcBef>
                <a:spcPts val="0"/>
              </a:spcBef>
              <a:buNone/>
            </a:pPr>
            <a:r>
              <a:rPr lang="ru-RU" sz="1600" dirty="0">
                <a:cs typeface="Arial" panose="020B0604020202020204" pitchFamily="34" charset="0"/>
              </a:rPr>
              <a:t>(Постановление Правительства РФ от 17.08.2022 № 1431)</a:t>
            </a:r>
          </a:p>
          <a:p>
            <a:pPr marL="4233" indent="0">
              <a:spcBef>
                <a:spcPts val="0"/>
              </a:spcBef>
              <a:buNone/>
            </a:pPr>
            <a:endParaRPr lang="ru-RU" sz="1600" dirty="0">
              <a:cs typeface="Arial" panose="020B0604020202020204" pitchFamily="34" charset="0"/>
            </a:endParaRP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b="1" dirty="0">
                <a:cs typeface="Arial" panose="020B0604020202020204" pitchFamily="34" charset="0"/>
              </a:rPr>
              <a:t>Для IT-компаний, включенных в специальный реестр, действует трехлетний мораторий на проведение проверок</a:t>
            </a:r>
          </a:p>
          <a:p>
            <a:pPr marL="4233" indent="0">
              <a:spcBef>
                <a:spcPts val="0"/>
              </a:spcBef>
              <a:buNone/>
            </a:pPr>
            <a:r>
              <a:rPr lang="ru-RU" sz="1600" dirty="0">
                <a:cs typeface="Arial" panose="020B0604020202020204" pitchFamily="34" charset="0"/>
              </a:rPr>
              <a:t>В 2022-2024 гг. в отношении аккредитованных IT-организаций запрещено проводить государственный контроль (надзор), муниципальный контроль. Это не касается профилактических мероприятий в виде консультирования, информирования и </a:t>
            </a:r>
            <a:r>
              <a:rPr lang="ru-RU" sz="1600" dirty="0" err="1">
                <a:cs typeface="Arial" panose="020B0604020202020204" pitchFamily="34" charset="0"/>
              </a:rPr>
              <a:t>самообследования</a:t>
            </a:r>
            <a:r>
              <a:rPr lang="ru-RU" sz="1600" dirty="0">
                <a:cs typeface="Arial" panose="020B0604020202020204" pitchFamily="34" charset="0"/>
              </a:rPr>
              <a:t>. Уже начатые проверки должны быть прекращены.</a:t>
            </a:r>
          </a:p>
          <a:p>
            <a:pPr marL="4233" indent="0">
              <a:spcBef>
                <a:spcPts val="0"/>
              </a:spcBef>
              <a:buNone/>
            </a:pPr>
            <a:r>
              <a:rPr lang="ru-RU" sz="1600" dirty="0">
                <a:cs typeface="Arial" panose="020B0604020202020204" pitchFamily="34" charset="0"/>
              </a:rPr>
              <a:t>(Постановление Правительства РФ от 24.03.2022 N 448)</a:t>
            </a:r>
          </a:p>
        </p:txBody>
      </p:sp>
    </p:spTree>
    <p:extLst>
      <p:ext uri="{BB962C8B-B14F-4D97-AF65-F5344CB8AC3E}">
        <p14:creationId xmlns:p14="http://schemas.microsoft.com/office/powerpoint/2010/main" val="577871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1076" y="420349"/>
            <a:ext cx="9103848" cy="6247864"/>
          </a:xfrm>
          <a:prstGeom prst="rect">
            <a:avLst/>
          </a:prstGeom>
          <a:noFill/>
        </p:spPr>
        <p:txBody>
          <a:bodyPr wrap="square" rtlCol="0">
            <a:spAutoFit/>
          </a:bodyPr>
          <a:lstStyle/>
          <a:p>
            <a:r>
              <a:rPr lang="ru-RU" sz="1600" b="1" dirty="0"/>
              <a:t>Иные новости </a:t>
            </a:r>
          </a:p>
          <a:p>
            <a:endParaRPr lang="ru-RU" sz="1600" b="1" dirty="0"/>
          </a:p>
          <a:p>
            <a:r>
              <a:rPr lang="ru-RU" sz="1600" b="1" dirty="0"/>
              <a:t>Законопроект о праве на два выходных дня при вакцинации от COVID-19 отклонили</a:t>
            </a:r>
          </a:p>
          <a:p>
            <a:r>
              <a:rPr lang="ru-RU" sz="1600" dirty="0"/>
              <a:t>Предлагалось дополнить Трудовой кодекс новой статьей 185.2, предусматривающей, что работник при проведении профилактических прививок против новой </a:t>
            </a:r>
            <a:r>
              <a:rPr lang="ru-RU" sz="1600" dirty="0" err="1"/>
              <a:t>коронавирусной</a:t>
            </a:r>
            <a:r>
              <a:rPr lang="ru-RU" sz="1600" dirty="0"/>
              <a:t> инфекции имеет право на освобождение от работы на два рабочих дня - в день введения вакцины (ее компонентов) и следующий за ним рабочий день - с сохранением места работы (должности) и среднего заработка. (Проект федерального закона N 99927-8)</a:t>
            </a:r>
          </a:p>
          <a:p>
            <a:endParaRPr lang="ru-RU" sz="1600" dirty="0"/>
          </a:p>
          <a:p>
            <a:r>
              <a:rPr lang="ru-RU" sz="1600" b="1" dirty="0"/>
              <a:t>Утвержден новый </a:t>
            </a:r>
            <a:r>
              <a:rPr lang="ru-RU" sz="1600" b="1" dirty="0" err="1"/>
              <a:t>профстандарт</a:t>
            </a:r>
            <a:r>
              <a:rPr lang="ru-RU" sz="1600" b="1" dirty="0"/>
              <a:t> "Специалист по управлению персоналом"</a:t>
            </a:r>
          </a:p>
          <a:p>
            <a:r>
              <a:rPr lang="ru-RU" sz="1600" dirty="0"/>
              <a:t>Минтруд утвердил новый </a:t>
            </a:r>
            <a:r>
              <a:rPr lang="ru-RU" sz="1600" dirty="0" err="1"/>
              <a:t>профстандарт</a:t>
            </a:r>
            <a:r>
              <a:rPr lang="ru-RU" sz="1600" dirty="0"/>
              <a:t> "Специалист по управлению персоналом", который разработан посредством актуализации действующего в настоящее время </a:t>
            </a:r>
            <a:r>
              <a:rPr lang="ru-RU" sz="1600" dirty="0" err="1"/>
              <a:t>профстандарта</a:t>
            </a:r>
            <a:r>
              <a:rPr lang="ru-RU" sz="1600" dirty="0"/>
              <a:t>, утв. приказом Минтруда РФ от 06.10.2015 N 691н. В новом </a:t>
            </a:r>
            <a:r>
              <a:rPr lang="ru-RU" sz="1600" dirty="0" err="1"/>
              <a:t>профстандарте</a:t>
            </a:r>
            <a:r>
              <a:rPr lang="ru-RU" sz="1600" dirty="0"/>
              <a:t> ряд трудовых функций кадровых работников дополнен действиями по </a:t>
            </a:r>
            <a:r>
              <a:rPr lang="ru-RU" sz="1600" dirty="0" err="1"/>
              <a:t>цифровизации</a:t>
            </a:r>
            <a:r>
              <a:rPr lang="ru-RU" sz="1600" dirty="0"/>
              <a:t> и автоматизации документооборота, управления персоналом, процессов сбора потребностей в персонале; требования к необходимым умениям и знаниям скорректированы в соответствии с новыми трудовыми действиями. В обобщенной трудовой функции 3.1 изменили уровень квалификации с 5 на 6. По мнению разработчиков, для обобщенных трудовых функций, описывающих деятельность специалистов 6 уровня квалификации, в настоящее время установлены завышенные требования к образованию и обучению. Приказ Минтруда России от 06.10.2015 N 691н признается утратившим силу. Новый документ вступает в силу 01.09.2022 и действует до 01.09.2028.</a:t>
            </a:r>
          </a:p>
          <a:p>
            <a:r>
              <a:rPr lang="ru-RU" sz="1600" dirty="0"/>
              <a:t>(Приказ Минтруда России от 09.03.2022 N 109н)</a:t>
            </a:r>
          </a:p>
          <a:p>
            <a:endParaRPr lang="ru-RU" sz="1600" dirty="0"/>
          </a:p>
          <a:p>
            <a:r>
              <a:rPr lang="ru-RU" sz="1600" b="1" dirty="0"/>
              <a:t>С 01.09.2022 вступает в силу новый </a:t>
            </a:r>
            <a:r>
              <a:rPr lang="ru-RU" sz="1600" b="1" dirty="0" err="1"/>
              <a:t>профстандарт</a:t>
            </a:r>
            <a:r>
              <a:rPr lang="ru-RU" sz="1600" b="1" dirty="0"/>
              <a:t> «Консультант в области управления персоналом»</a:t>
            </a:r>
          </a:p>
          <a:p>
            <a:r>
              <a:rPr lang="ru-RU" sz="1600" dirty="0"/>
              <a:t>(Приказ Минтруда России от 04.04.2022 N 197н)</a:t>
            </a:r>
          </a:p>
        </p:txBody>
      </p:sp>
    </p:spTree>
    <p:extLst>
      <p:ext uri="{BB962C8B-B14F-4D97-AF65-F5344CB8AC3E}">
        <p14:creationId xmlns:p14="http://schemas.microsoft.com/office/powerpoint/2010/main" val="83736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30289" y="563049"/>
            <a:ext cx="8961768" cy="5209309"/>
          </a:xfrm>
        </p:spPr>
        <p:txBody>
          <a:bodyPr>
            <a:noAutofit/>
          </a:bodyPr>
          <a:lstStyle/>
          <a:p>
            <a:pPr marL="4233" indent="0">
              <a:spcBef>
                <a:spcPts val="0"/>
              </a:spcBef>
              <a:buNone/>
            </a:pPr>
            <a:r>
              <a:rPr lang="ru-RU" sz="1600" b="1" dirty="0">
                <a:cs typeface="Arial" panose="020B0604020202020204" pitchFamily="34" charset="0"/>
              </a:rPr>
              <a:t>С 2023 года объединяется ПФР и ФСС</a:t>
            </a:r>
          </a:p>
          <a:p>
            <a:pPr marL="4233" indent="0">
              <a:spcBef>
                <a:spcPts val="0"/>
              </a:spcBef>
              <a:buNone/>
            </a:pPr>
            <a:r>
              <a:rPr lang="ru-RU" sz="1600" dirty="0">
                <a:cs typeface="Arial" panose="020B0604020202020204" pitchFamily="34" charset="0"/>
              </a:rPr>
              <a:t>(Федеральный закон от 14.07.2022 N 236-ФЗ «О Фонде пенсионного и социального страхования Российской Федерации»)</a:t>
            </a:r>
          </a:p>
          <a:p>
            <a:pPr marL="4233" indent="0">
              <a:spcBef>
                <a:spcPts val="0"/>
              </a:spcBef>
              <a:buNone/>
            </a:pPr>
            <a:endParaRPr lang="ru-RU" sz="1600" dirty="0">
              <a:highlight>
                <a:srgbClr val="FFFF00"/>
              </a:highlight>
              <a:cs typeface="Arial" panose="020B0604020202020204" pitchFamily="34" charset="0"/>
            </a:endParaRPr>
          </a:p>
          <a:p>
            <a:pPr marL="4233" indent="0">
              <a:spcBef>
                <a:spcPts val="0"/>
              </a:spcBef>
              <a:buNone/>
            </a:pPr>
            <a:r>
              <a:rPr lang="ru-RU" sz="1600" dirty="0">
                <a:cs typeface="Arial" panose="020B0604020202020204" pitchFamily="34" charset="0"/>
              </a:rPr>
              <a:t>В целях оптимизации структуры ПФР и ФСС, централизации установления социальных выплат, а также сокращения существующих издержек, на базе указанных фондов создается </a:t>
            </a:r>
            <a:r>
              <a:rPr lang="ru-RU" sz="1600" b="1" dirty="0">
                <a:cs typeface="Arial" panose="020B0604020202020204" pitchFamily="34" charset="0"/>
              </a:rPr>
              <a:t>"Фонд пенсионного и социального страхования Российской Федерации" (сокращенное название - Социальный фонд России, СФР).</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dirty="0">
                <a:cs typeface="Arial" panose="020B0604020202020204" pitchFamily="34" charset="0"/>
              </a:rPr>
              <a:t>Закон определяет правовое положение Фонда, порядок его создания, реорганизации и ликвидации, функции и полномочия Фонда, органы управления и их компетенцию, регулирует вопросы, связанные с владением, пользованием и распоряжением имуществом Фонда, а также устанавливает социальные гарантии его работникам.</a:t>
            </a:r>
          </a:p>
          <a:p>
            <a:pPr marL="4233" indent="0">
              <a:spcBef>
                <a:spcPts val="0"/>
              </a:spcBef>
              <a:buNone/>
            </a:pPr>
            <a:r>
              <a:rPr lang="ru-RU" sz="1600" dirty="0">
                <a:cs typeface="Arial" panose="020B0604020202020204" pitchFamily="34" charset="0"/>
              </a:rPr>
              <a:t>Учредителем Фонда от имени РФ выступит Правительство РФ.</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dirty="0">
                <a:cs typeface="Arial" panose="020B0604020202020204" pitchFamily="34" charset="0"/>
              </a:rPr>
              <a:t>С момента создания Фонда он в полном объеме будет осуществлять функции и полномочия, возложенные на Пенсионный фонд и Фонд социального страхования.</a:t>
            </a:r>
          </a:p>
          <a:p>
            <a:pPr marL="4233" indent="0">
              <a:spcBef>
                <a:spcPts val="0"/>
              </a:spcBef>
              <a:buNone/>
            </a:pPr>
            <a:endParaRPr lang="ru-RU" sz="1600" dirty="0">
              <a:cs typeface="Arial" panose="020B0604020202020204" pitchFamily="34" charset="0"/>
            </a:endParaRPr>
          </a:p>
          <a:p>
            <a:pPr marL="4233" indent="0">
              <a:spcBef>
                <a:spcPts val="0"/>
              </a:spcBef>
              <a:buNone/>
            </a:pPr>
            <a:r>
              <a:rPr lang="ru-RU" sz="1600" dirty="0">
                <a:cs typeface="Arial" panose="020B0604020202020204" pitchFamily="34" charset="0"/>
              </a:rPr>
              <a:t>Работники ПФР, ФСС и их территориальных органов смогут осуществлять трудовую деятельность в Фонде и его территориальных органах без испытательного срока и аттестации.</a:t>
            </a:r>
          </a:p>
          <a:p>
            <a:pPr marL="4233" indent="0">
              <a:spcBef>
                <a:spcPts val="0"/>
              </a:spcBef>
              <a:buNone/>
            </a:pPr>
            <a:endParaRPr lang="ru-RU" sz="1600" dirty="0">
              <a:cs typeface="Arial" panose="020B0604020202020204" pitchFamily="34" charset="0"/>
            </a:endParaRPr>
          </a:p>
          <a:p>
            <a:pPr marL="4233" indent="0">
              <a:spcBef>
                <a:spcPts val="0"/>
              </a:spcBef>
              <a:buNone/>
            </a:pPr>
            <a:endParaRPr lang="ru-RU" sz="1600" dirty="0">
              <a:cs typeface="Arial" panose="020B0604020202020204" pitchFamily="34" charset="0"/>
            </a:endParaRPr>
          </a:p>
          <a:p>
            <a:pPr marL="4233" indent="0">
              <a:spcBef>
                <a:spcPts val="0"/>
              </a:spcBef>
              <a:buNone/>
            </a:pPr>
            <a:endParaRPr lang="ru-RU" sz="1600" dirty="0">
              <a:cs typeface="Arial" panose="020B0604020202020204" pitchFamily="34" charset="0"/>
            </a:endParaRPr>
          </a:p>
        </p:txBody>
      </p:sp>
    </p:spTree>
    <p:extLst>
      <p:ext uri="{BB962C8B-B14F-4D97-AF65-F5344CB8AC3E}">
        <p14:creationId xmlns:p14="http://schemas.microsoft.com/office/powerpoint/2010/main" val="1726406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1076" y="451128"/>
            <a:ext cx="9103848" cy="5509200"/>
          </a:xfrm>
          <a:prstGeom prst="rect">
            <a:avLst/>
          </a:prstGeom>
          <a:noFill/>
        </p:spPr>
        <p:txBody>
          <a:bodyPr wrap="square" rtlCol="0">
            <a:spAutoFit/>
          </a:bodyPr>
          <a:lstStyle/>
          <a:p>
            <a:pPr lvl="0"/>
            <a:r>
              <a:rPr lang="ru-RU" sz="1600" b="1" dirty="0"/>
              <a:t>В России протестировали начисление зарплат через систему быстрых платежей (СБП)</a:t>
            </a:r>
          </a:p>
          <a:p>
            <a:pPr lvl="0"/>
            <a:r>
              <a:rPr lang="ru-RU" sz="1600" dirty="0"/>
              <a:t>(Стратегия развития национальной платежной системы на 2021 - 2023 годы (утв. Банком России, </a:t>
            </a:r>
            <a:r>
              <a:rPr lang="en-US" sz="1600" dirty="0">
                <a:solidFill>
                  <a:srgbClr val="0000FF"/>
                </a:solidFill>
                <a:hlinkClick r:id="rId2">
                  <a:extLst>
                    <a:ext uri="{A12FA001-AC4F-418D-AE19-62706E023703}">
                      <ahyp:hlinkClr xmlns:ahyp="http://schemas.microsoft.com/office/drawing/2018/hyperlinkcolor" val="tx"/>
                    </a:ext>
                  </a:extLst>
                </a:hlinkClick>
              </a:rPr>
              <a:t>https://</a:t>
            </a:r>
            <a:r>
              <a:rPr lang="en-US" sz="1600" dirty="0">
                <a:hlinkClick r:id="rId2">
                  <a:extLst>
                    <a:ext uri="{A12FA001-AC4F-418D-AE19-62706E023703}">
                      <ahyp:hlinkClr xmlns:ahyp="http://schemas.microsoft.com/office/drawing/2018/hyperlinkcolor" val="tx"/>
                    </a:ext>
                  </a:extLst>
                </a:hlinkClick>
              </a:rPr>
              <a:t>www.rbc.ru/finances/21/09/2020/5f687d309a79473a13c70082</a:t>
            </a:r>
            <a:r>
              <a:rPr lang="ru-RU" sz="1600" dirty="0"/>
              <a:t>, </a:t>
            </a:r>
            <a:r>
              <a:rPr lang="en-US" sz="1600" dirty="0">
                <a:solidFill>
                  <a:srgbClr val="0000FF"/>
                </a:solidFill>
                <a:hlinkClick r:id="rId3">
                  <a:extLst>
                    <a:ext uri="{A12FA001-AC4F-418D-AE19-62706E023703}">
                      <ahyp:hlinkClr xmlns:ahyp="http://schemas.microsoft.com/office/drawing/2018/hyperlinkcolor" val="tx"/>
                    </a:ext>
                  </a:extLst>
                </a:hlinkClick>
              </a:rPr>
              <a:t>https://</a:t>
            </a:r>
            <a:r>
              <a:rPr lang="en-US" sz="1600" dirty="0">
                <a:hlinkClick r:id="rId3">
                  <a:extLst>
                    <a:ext uri="{A12FA001-AC4F-418D-AE19-62706E023703}">
                      <ahyp:hlinkClr xmlns:ahyp="http://schemas.microsoft.com/office/drawing/2018/hyperlinkcolor" val="tx"/>
                    </a:ext>
                  </a:extLst>
                </a:hlinkClick>
              </a:rPr>
              <a:t>www.kommersant.ru/doc/4501261</a:t>
            </a:r>
            <a:r>
              <a:rPr lang="ru-RU" sz="1600" dirty="0"/>
              <a:t>, </a:t>
            </a:r>
            <a:r>
              <a:rPr lang="en-US" sz="1600" dirty="0">
                <a:solidFill>
                  <a:srgbClr val="0000FF"/>
                </a:solidFill>
                <a:hlinkClick r:id="rId4">
                  <a:extLst>
                    <a:ext uri="{A12FA001-AC4F-418D-AE19-62706E023703}">
                      <ahyp:hlinkClr xmlns:ahyp="http://schemas.microsoft.com/office/drawing/2018/hyperlinkcolor" val="tx"/>
                    </a:ext>
                  </a:extLst>
                </a:hlinkClick>
              </a:rPr>
              <a:t>https://</a:t>
            </a:r>
            <a:r>
              <a:rPr lang="en-US" sz="1600" dirty="0">
                <a:hlinkClick r:id="rId4">
                  <a:extLst>
                    <a:ext uri="{A12FA001-AC4F-418D-AE19-62706E023703}">
                      <ahyp:hlinkClr xmlns:ahyp="http://schemas.microsoft.com/office/drawing/2018/hyperlinkcolor" val="tx"/>
                    </a:ext>
                  </a:extLst>
                </a:hlinkClick>
              </a:rPr>
              <a:t>iz.ru/1384022/natalia-ilina/nomernoi-fon-v-rossii-testiruiut-nachislenie-zarplat-cherez-sbp</a:t>
            </a:r>
            <a:r>
              <a:rPr lang="ru-RU" sz="1600" dirty="0"/>
              <a:t>)</a:t>
            </a:r>
          </a:p>
          <a:p>
            <a:pPr lvl="0"/>
            <a:endParaRPr lang="ru-RU" sz="1600" b="1" dirty="0"/>
          </a:p>
          <a:p>
            <a:pPr lvl="0"/>
            <a:r>
              <a:rPr lang="ru-RU" sz="1600" dirty="0"/>
              <a:t>В ходе эксперимента участвовало 5 российских кредитных организаций, проверялась техническая часть.</a:t>
            </a:r>
          </a:p>
          <a:p>
            <a:pPr lvl="0"/>
            <a:endParaRPr lang="ru-RU" sz="1600" dirty="0"/>
          </a:p>
          <a:p>
            <a:pPr lvl="0"/>
            <a:r>
              <a:rPr lang="ru-RU" sz="1600" dirty="0"/>
              <a:t>Предполагается, что:</a:t>
            </a:r>
          </a:p>
          <a:p>
            <a:pPr marL="285750" lvl="0" indent="-285750">
              <a:buFont typeface="Arial" panose="020B0604020202020204" pitchFamily="34" charset="0"/>
              <a:buChar char="•"/>
            </a:pPr>
            <a:r>
              <a:rPr lang="ru-RU" sz="1600" dirty="0"/>
              <a:t>Это будет удобно гражданам с зарплатами, которые превышают порог бесплатных переводов через СБП (сейчас это 100 тыс. рублей в месяц)</a:t>
            </a:r>
          </a:p>
          <a:p>
            <a:pPr marL="285750" lvl="0" indent="-285750">
              <a:buFont typeface="Arial" panose="020B0604020202020204" pitchFamily="34" charset="0"/>
              <a:buChar char="•"/>
            </a:pPr>
            <a:r>
              <a:rPr lang="ru-RU" sz="1600" dirty="0"/>
              <a:t>сервис станет полезным некоторым работодателям, которым сейчас сложно обеспечить перевод зарплаты сотрудников в разные банки</a:t>
            </a:r>
          </a:p>
          <a:p>
            <a:pPr marL="285750" lvl="0" indent="-285750">
              <a:buFont typeface="Arial" panose="020B0604020202020204" pitchFamily="34" charset="0"/>
              <a:buChar char="•"/>
            </a:pPr>
            <a:r>
              <a:rPr lang="ru-RU" sz="1600" dirty="0"/>
              <a:t>это позволит начислять деньги по платежному идентификатору гражданина (например, по номеру телефона, СНИЛС, ИНН)</a:t>
            </a:r>
          </a:p>
          <a:p>
            <a:pPr marL="285750" lvl="0" indent="-285750">
              <a:buFont typeface="Arial" panose="020B0604020202020204" pitchFamily="34" charset="0"/>
              <a:buChar char="•"/>
            </a:pPr>
            <a:r>
              <a:rPr lang="ru-RU" sz="1600" dirty="0"/>
              <a:t>это позволит быстро переводить деньги по выбранным реквизитам</a:t>
            </a:r>
          </a:p>
          <a:p>
            <a:pPr marL="285750" lvl="0" indent="-285750">
              <a:buFont typeface="Arial" panose="020B0604020202020204" pitchFamily="34" charset="0"/>
              <a:buChar char="•"/>
            </a:pPr>
            <a:r>
              <a:rPr lang="ru-RU" sz="1600" dirty="0"/>
              <a:t>банк, куда поступят средства, человек сможет выбрать самостоятельно без ведома работодателя</a:t>
            </a:r>
          </a:p>
          <a:p>
            <a:pPr marL="285750" lvl="0" indent="-285750">
              <a:buFont typeface="Arial" panose="020B0604020202020204" pitchFamily="34" charset="0"/>
              <a:buChar char="•"/>
            </a:pPr>
            <a:r>
              <a:rPr lang="ru-RU" sz="1600" dirty="0"/>
              <a:t>сервис позволит решить проблему «зарплатного рабства», с которой по-прежнему сталкивается часть россиян</a:t>
            </a:r>
          </a:p>
          <a:p>
            <a:pPr marL="285750" lvl="0" indent="-285750">
              <a:buFont typeface="Arial" panose="020B0604020202020204" pitchFamily="34" charset="0"/>
              <a:buChar char="•"/>
            </a:pPr>
            <a:r>
              <a:rPr lang="ru-RU" sz="1600" dirty="0"/>
              <a:t>для полномасштабного запуска системы возможно потребуются изменения трудового законодательства</a:t>
            </a:r>
          </a:p>
        </p:txBody>
      </p:sp>
    </p:spTree>
    <p:extLst>
      <p:ext uri="{BB962C8B-B14F-4D97-AF65-F5344CB8AC3E}">
        <p14:creationId xmlns:p14="http://schemas.microsoft.com/office/powerpoint/2010/main" val="2945347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286536"/>
            <a:ext cx="9103848" cy="6986528"/>
          </a:xfrm>
          <a:prstGeom prst="rect">
            <a:avLst/>
          </a:prstGeom>
          <a:noFill/>
        </p:spPr>
        <p:txBody>
          <a:bodyPr wrap="square" rtlCol="0">
            <a:spAutoFit/>
          </a:bodyPr>
          <a:lstStyle/>
          <a:p>
            <a:r>
              <a:rPr lang="ru-RU" sz="1600" b="1" dirty="0"/>
              <a:t>Подписан закон о выходе России из Соглашения о гарантиях прав граждан СНГ в области пенсионного обеспечения</a:t>
            </a:r>
            <a:endParaRPr lang="ru-RU" sz="1600" dirty="0"/>
          </a:p>
          <a:p>
            <a:pPr lvl="0"/>
            <a:r>
              <a:rPr lang="ru-RU" sz="1600" dirty="0"/>
              <a:t>(Федеральный закон от 11.06.2022 N 175-ФЗ)</a:t>
            </a:r>
          </a:p>
          <a:p>
            <a:pPr lvl="0"/>
            <a:r>
              <a:rPr lang="ru-RU" sz="1600" dirty="0"/>
              <a:t>На основании данного Соглашения при назначении пенсии гражданам государств - участников Соглашения учитывался весь трудовой стаж, приобретенный ими на территории СССР, а также на территории стран СНГ. Закон о денонсации Соглашения вступил в силу с 30.06.2022. Теперь стаж, приобретённый на территориях стран СНГ, при назначении пенсии в РФ больше не учитывается.</a:t>
            </a:r>
          </a:p>
          <a:p>
            <a:pPr lvl="0"/>
            <a:endParaRPr lang="ru-RU" sz="1200" dirty="0"/>
          </a:p>
          <a:p>
            <a:pPr lvl="0"/>
            <a:r>
              <a:rPr lang="ru-RU" sz="1600" b="1" dirty="0"/>
              <a:t>Определены особенности заключения и прекращения трудового договора с временно проживающим в РФ иностранным гражданином, получившим разрешение на временное проживание в целях получения образования, а также отстранения его от работы</a:t>
            </a:r>
          </a:p>
          <a:p>
            <a:pPr lvl="0"/>
            <a:r>
              <a:rPr lang="ru-RU" sz="1600" dirty="0"/>
              <a:t>(Федеральный закон от 14.07.2022 N 349-ФЗ)</a:t>
            </a:r>
          </a:p>
          <a:p>
            <a:pPr lvl="0"/>
            <a:r>
              <a:rPr lang="ru-RU" sz="1600" dirty="0"/>
              <a:t>Соответствующие изменения внесены в статьи 327.2, 327.3, 327.5, 327.6 ТК РФ в связи с установлением особого правового режима для иностранных граждан и лиц без гражданства, проходящих обучение по очной форме по образовательной программе высшего образования, имеющей государственную аккредитацию, в государственной образовательной организации высшего образования или государственной научной организации РФ, расположенных на территории РФ.</a:t>
            </a:r>
          </a:p>
          <a:p>
            <a:pPr lvl="0"/>
            <a:r>
              <a:rPr lang="ru-RU" sz="1600" dirty="0"/>
              <a:t>Настоящий Федеральный закон вступает в силу с 1 января 2023 года, за исключением положения, для которого предусмотрен иной срок его вступления в силу.</a:t>
            </a:r>
          </a:p>
          <a:p>
            <a:pPr lvl="0"/>
            <a:endParaRPr lang="ru-RU" sz="1200" dirty="0"/>
          </a:p>
          <a:p>
            <a:pPr lvl="0"/>
            <a:r>
              <a:rPr lang="ru-RU" sz="1600" b="1" dirty="0"/>
              <a:t>Список документов для приема на работу иностранцев предлагают изменить</a:t>
            </a:r>
          </a:p>
          <a:p>
            <a:pPr lvl="0"/>
            <a:r>
              <a:rPr lang="ru-RU" sz="1600" dirty="0"/>
              <a:t>Иностранцам и лицам без гражданства для трудоустройства не понадобится предъявлять патент, разрешения на работу и на временное проживание, вид на жительство. Их может заменить единое удостоверение личности с электронным носителем. Полис ДМС либо ОМС при приеме на работу должен будет действовать не менее года. Эти документы могут не потребоваться, если соискатель состоит в реестре иностранных работников на портале «Работа в России».</a:t>
            </a:r>
          </a:p>
          <a:p>
            <a:pPr lvl="0"/>
            <a:r>
              <a:rPr lang="ru-RU" sz="1600" dirty="0"/>
              <a:t>(Проект федерального закона (</a:t>
            </a:r>
            <a:r>
              <a:rPr lang="ru-RU" sz="1600" dirty="0">
                <a:hlinkClick r:id="rId2">
                  <a:extLst>
                    <a:ext uri="{A12FA001-AC4F-418D-AE19-62706E023703}">
                      <ahyp:hlinkClr xmlns:ahyp="http://schemas.microsoft.com/office/drawing/2018/hyperlinkcolor" val="tx"/>
                    </a:ext>
                  </a:extLst>
                </a:hlinkClick>
              </a:rPr>
              <a:t>http://regulation.gov.ru/p/129602</a:t>
            </a:r>
            <a:r>
              <a:rPr lang="ru-RU" sz="1600" dirty="0"/>
              <a:t>) </a:t>
            </a:r>
          </a:p>
          <a:p>
            <a:pPr lvl="0"/>
            <a:endParaRPr lang="ru-RU" sz="1600" dirty="0"/>
          </a:p>
        </p:txBody>
      </p:sp>
    </p:spTree>
    <p:extLst>
      <p:ext uri="{BB962C8B-B14F-4D97-AF65-F5344CB8AC3E}">
        <p14:creationId xmlns:p14="http://schemas.microsoft.com/office/powerpoint/2010/main" val="1637018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247864"/>
          </a:xfrm>
          <a:prstGeom prst="rect">
            <a:avLst/>
          </a:prstGeom>
          <a:noFill/>
        </p:spPr>
        <p:txBody>
          <a:bodyPr wrap="square" rtlCol="0">
            <a:spAutoFit/>
          </a:bodyPr>
          <a:lstStyle/>
          <a:p>
            <a:r>
              <a:rPr lang="ru-RU" sz="1600" b="1" dirty="0"/>
              <a:t>С 2023 года большинству иностранцев можно не оформлять полис ДМС для работы</a:t>
            </a:r>
          </a:p>
          <a:p>
            <a:r>
              <a:rPr lang="ru-RU" sz="1600" dirty="0"/>
              <a:t>(Федеральный закон от 14.07.2022 N 237-ФЗ, Федеральный закон от 14.07.2022 N 240-ФЗ)</a:t>
            </a:r>
          </a:p>
          <a:p>
            <a:pPr marL="285750" indent="-285750">
              <a:buFont typeface="Arial" panose="020B0604020202020204" pitchFamily="34" charset="0"/>
              <a:buChar char="•"/>
            </a:pPr>
            <a:r>
              <a:rPr lang="ru-RU" sz="1600" dirty="0"/>
              <a:t>Большинство иностранцев и лиц без гражданства, которые временно пребывают в РФ, получат право на медпомощь в рамках ОМС. Для этого работодатели должны платить за них страховые взносы не менее 3 лет.</a:t>
            </a:r>
          </a:p>
          <a:p>
            <a:pPr marL="285750" indent="-285750">
              <a:buFont typeface="Arial" panose="020B0604020202020204" pitchFamily="34" charset="0"/>
              <a:buChar char="•"/>
            </a:pPr>
            <a:r>
              <a:rPr lang="ru-RU" sz="1600" dirty="0"/>
              <a:t>Таким лицам больше не понадобится для трудоустройства полис ДМС либо договор о предоставлении платных </a:t>
            </a:r>
            <a:r>
              <a:rPr lang="ru-RU" sz="1600" dirty="0" err="1"/>
              <a:t>медуслуг</a:t>
            </a:r>
            <a:r>
              <a:rPr lang="ru-RU" sz="1600" dirty="0"/>
              <a:t>. Их нельзя будет отстранить от работы или уволить, если срок этих документов истечет.</a:t>
            </a:r>
          </a:p>
          <a:p>
            <a:pPr marL="285750" indent="-285750">
              <a:buFont typeface="Arial" panose="020B0604020202020204" pitchFamily="34" charset="0"/>
              <a:buChar char="•"/>
            </a:pPr>
            <a:r>
              <a:rPr lang="ru-RU" sz="1600" dirty="0"/>
              <a:t>Изменения не коснутся высококвалифицированных иностранных специалистов.</a:t>
            </a:r>
          </a:p>
          <a:p>
            <a:endParaRPr lang="ru-RU" sz="1600" b="1" dirty="0"/>
          </a:p>
          <a:p>
            <a:endParaRPr lang="ru-RU" sz="1600" b="1" dirty="0"/>
          </a:p>
          <a:p>
            <a:r>
              <a:rPr lang="ru-RU" sz="1600" b="1" dirty="0"/>
              <a:t>Районные коэффициенты и процентные надбавки, установленные актами РСФСР и СССР, будут применяться до сентября 2025 года </a:t>
            </a:r>
          </a:p>
          <a:p>
            <a:r>
              <a:rPr lang="ru-RU" sz="1600" dirty="0"/>
              <a:t>(Постановление Правительства РФ от 27.05.2022 N 957)</a:t>
            </a:r>
          </a:p>
          <a:p>
            <a:r>
              <a:rPr lang="ru-RU" sz="1600" dirty="0"/>
              <a:t>До 01.09.2025 продлено действие НПА исполнительных и распорядительных органов </a:t>
            </a:r>
            <a:r>
              <a:rPr lang="ru-RU" sz="1600" dirty="0" err="1"/>
              <a:t>госвласти</a:t>
            </a:r>
            <a:r>
              <a:rPr lang="ru-RU" sz="1600" dirty="0"/>
              <a:t> РСФСР и СССР об установлении районных коэффициентов и процентных надбавок к заработной плате работников, трудящихся в местностях с особыми климатическими условиями. </a:t>
            </a:r>
          </a:p>
          <a:p>
            <a:endParaRPr lang="ru-RU" sz="1600" dirty="0"/>
          </a:p>
          <a:p>
            <a:endParaRPr lang="ru-RU" sz="1600" dirty="0"/>
          </a:p>
          <a:p>
            <a:r>
              <a:rPr lang="ru-RU" sz="1600" b="1" dirty="0"/>
              <a:t>МРОТ с 1 июня 2022 года равен 15 279 руб.</a:t>
            </a:r>
          </a:p>
          <a:p>
            <a:r>
              <a:rPr lang="ru-RU" sz="1600" dirty="0"/>
              <a:t>(Постановление Правительства от 28.05.2022 № 973)</a:t>
            </a:r>
          </a:p>
          <a:p>
            <a:endParaRPr lang="ru-RU" sz="1600" dirty="0"/>
          </a:p>
          <a:p>
            <a:endParaRPr lang="ru-RU" sz="1600" dirty="0"/>
          </a:p>
          <a:p>
            <a:r>
              <a:rPr lang="ru-RU" sz="1600" b="1" dirty="0"/>
              <a:t>Минимальную зарплату предлагают поднять до 30 тыс. руб. в месяц. </a:t>
            </a:r>
          </a:p>
          <a:p>
            <a:r>
              <a:rPr lang="ru-RU" sz="1600" dirty="0"/>
              <a:t>(</a:t>
            </a:r>
            <a:r>
              <a:rPr lang="en-US" sz="1600" dirty="0"/>
              <a:t>https://sozd.duma.gov.ru/bill/179937-8</a:t>
            </a:r>
            <a:r>
              <a:rPr lang="ru-RU" sz="1600" dirty="0"/>
              <a:t>)</a:t>
            </a:r>
          </a:p>
        </p:txBody>
      </p:sp>
    </p:spTree>
    <p:extLst>
      <p:ext uri="{BB962C8B-B14F-4D97-AF65-F5344CB8AC3E}">
        <p14:creationId xmlns:p14="http://schemas.microsoft.com/office/powerpoint/2010/main" val="3630627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740307"/>
          </a:xfrm>
          <a:prstGeom prst="rect">
            <a:avLst/>
          </a:prstGeom>
          <a:noFill/>
        </p:spPr>
        <p:txBody>
          <a:bodyPr wrap="square" rtlCol="0">
            <a:spAutoFit/>
          </a:bodyPr>
          <a:lstStyle/>
          <a:p>
            <a:r>
              <a:rPr lang="ru-RU" sz="1600" b="1" dirty="0"/>
              <a:t>С 1 марта 2023 года предлагается утвердить единые требования к составу и форматам электронных документов, связанных с работой</a:t>
            </a:r>
          </a:p>
          <a:p>
            <a:r>
              <a:rPr lang="ru-RU" sz="1600" dirty="0"/>
              <a:t>(</a:t>
            </a:r>
            <a:r>
              <a:rPr lang="en-US" sz="1600" dirty="0"/>
              <a:t>https://www.consultant.ru/cons/cgi/online.cgi?req=doc&amp;rnd=QDV8Zw&amp;base=PNPA&amp;n=83676#w5B3T9T8d4rpDxjD</a:t>
            </a:r>
            <a:r>
              <a:rPr lang="ru-RU" sz="1600" dirty="0"/>
              <a:t>)</a:t>
            </a:r>
          </a:p>
          <a:p>
            <a:r>
              <a:rPr lang="ru-RU" sz="1600" dirty="0"/>
              <a:t>Проектом устанавливаются перечень структурных элементов и XML схемы описания электронного документа и транспортного контейнера, справочник основных видов электронных документов.</a:t>
            </a:r>
          </a:p>
          <a:p>
            <a:endParaRPr lang="ru-RU" sz="1600" dirty="0"/>
          </a:p>
          <a:p>
            <a:r>
              <a:rPr lang="ru-RU" sz="1600" b="1" dirty="0" err="1"/>
              <a:t>Минцифры</a:t>
            </a:r>
            <a:r>
              <a:rPr lang="ru-RU" sz="1600" b="1" dirty="0"/>
              <a:t> разработало Проект постановления правительства о проведении с 1 апреля по 1 октября 2023 года эксперимента по внедрению электронного кадрового документооборота (ЭКД) в госорганах </a:t>
            </a:r>
          </a:p>
          <a:p>
            <a:r>
              <a:rPr lang="ru-RU" sz="1600" dirty="0"/>
              <a:t>(</a:t>
            </a:r>
            <a:r>
              <a:rPr lang="en-US" sz="1600" dirty="0">
                <a:hlinkClick r:id="rId2">
                  <a:extLst>
                    <a:ext uri="{A12FA001-AC4F-418D-AE19-62706E023703}">
                      <ahyp:hlinkClr xmlns:ahyp="http://schemas.microsoft.com/office/drawing/2018/hyperlinkcolor" val="tx"/>
                    </a:ext>
                  </a:extLst>
                </a:hlinkClick>
              </a:rPr>
              <a:t>http://regulation.gov.ru/p/130935</a:t>
            </a:r>
            <a:r>
              <a:rPr lang="ru-RU" sz="1600" dirty="0"/>
              <a:t>)</a:t>
            </a:r>
          </a:p>
          <a:p>
            <a:pPr marL="285750" indent="-285750">
              <a:buFont typeface="Arial" panose="020B0604020202020204" pitchFamily="34" charset="0"/>
              <a:buChar char="•"/>
            </a:pPr>
            <a:r>
              <a:rPr lang="ru-RU" sz="1600" dirty="0"/>
              <a:t>Предполагается, что участвовать в «пилоте» будут </a:t>
            </a:r>
            <a:r>
              <a:rPr lang="ru-RU" sz="1600" dirty="0" err="1"/>
              <a:t>Минцифры</a:t>
            </a:r>
            <a:r>
              <a:rPr lang="ru-RU" sz="1600" dirty="0"/>
              <a:t>, Федеральное казначейство и ФНС и желающие устроиться в них граждане. Для гражданских служащих и граждан, кроме работников профильных структурных подразделений в «пилотных» ведомствах, участие будет добровольным.</a:t>
            </a:r>
          </a:p>
          <a:p>
            <a:pPr marL="285750" indent="-285750">
              <a:buFont typeface="Arial" panose="020B0604020202020204" pitchFamily="34" charset="0"/>
              <a:buChar char="•"/>
            </a:pPr>
            <a:r>
              <a:rPr lang="ru-RU" sz="1600" dirty="0"/>
              <a:t>Сейчас возможность ведения ЭКД на гражданской службе нормативно не закреплена, оформление кадровых документов, включая служебный контракт, приказы о назначении и иные приказы, ведется на бумаге.</a:t>
            </a:r>
          </a:p>
          <a:p>
            <a:endParaRPr lang="ru-RU" sz="1600" dirty="0"/>
          </a:p>
          <a:p>
            <a:r>
              <a:rPr lang="ru-RU" sz="1600" b="1" dirty="0"/>
              <a:t>Ряд специалистов можно аттестовать через </a:t>
            </a:r>
            <a:r>
              <a:rPr lang="ru-RU" sz="1600" b="1" dirty="0" err="1"/>
              <a:t>Госуслуги</a:t>
            </a:r>
            <a:endParaRPr lang="ru-RU" sz="1600" b="1" dirty="0"/>
          </a:p>
          <a:p>
            <a:r>
              <a:rPr lang="ru-RU" sz="1600" dirty="0"/>
              <a:t>(Информация </a:t>
            </a:r>
            <a:r>
              <a:rPr lang="ru-RU" sz="1600" dirty="0" err="1"/>
              <a:t>Минцифры</a:t>
            </a:r>
            <a:r>
              <a:rPr lang="ru-RU" sz="1600" dirty="0"/>
              <a:t> России от 11.08.2022: </a:t>
            </a:r>
            <a:r>
              <a:rPr lang="en-US" sz="1600" dirty="0">
                <a:solidFill>
                  <a:srgbClr val="0000FF"/>
                </a:solidFill>
                <a:hlinkClick r:id="rId3">
                  <a:extLst>
                    <a:ext uri="{A12FA001-AC4F-418D-AE19-62706E023703}">
                      <ahyp:hlinkClr xmlns:ahyp="http://schemas.microsoft.com/office/drawing/2018/hyperlinkcolor" val="tx"/>
                    </a:ext>
                  </a:extLst>
                </a:hlinkClick>
              </a:rPr>
              <a:t>https://digital.gov.ru/ru/events/41808</a:t>
            </a:r>
            <a:r>
              <a:rPr lang="en-US" sz="1600" dirty="0">
                <a:hlinkClick r:id="rId3">
                  <a:extLst>
                    <a:ext uri="{A12FA001-AC4F-418D-AE19-62706E023703}">
                      <ahyp:hlinkClr xmlns:ahyp="http://schemas.microsoft.com/office/drawing/2018/hyperlinkcolor" val="tx"/>
                    </a:ext>
                  </a:extLst>
                </a:hlinkClick>
              </a:rPr>
              <a:t>/</a:t>
            </a:r>
            <a:r>
              <a:rPr lang="ru-RU" sz="1600" dirty="0"/>
              <a:t>) </a:t>
            </a:r>
          </a:p>
          <a:p>
            <a:r>
              <a:rPr lang="ru-RU" sz="1600" dirty="0"/>
              <a:t>Запустили сервис на </a:t>
            </a:r>
            <a:r>
              <a:rPr lang="ru-RU" sz="1600" dirty="0" err="1"/>
              <a:t>Госуслугах</a:t>
            </a:r>
            <a:r>
              <a:rPr lang="ru-RU" sz="1600" dirty="0"/>
              <a:t>, который позволит подтвердить соответствие сотрудников </a:t>
            </a:r>
            <a:r>
              <a:rPr lang="ru-RU" sz="1600" dirty="0" err="1"/>
              <a:t>профтребованиям</a:t>
            </a:r>
            <a:r>
              <a:rPr lang="ru-RU" sz="1600" dirty="0"/>
              <a:t>. В электронном виде аттестацию могут пройти в том числе медики и фармацевты; электрики; производители лекарств в сфере ветеринарии; специалисты в области сохранения объектов культурного наследия; экскурсоводы, гиды-переводчики (доступно в 11 регионах); специалисты по безопасности дорожного движения.</a:t>
            </a:r>
          </a:p>
          <a:p>
            <a:r>
              <a:rPr lang="ru-RU" sz="1600" dirty="0"/>
              <a:t>Выписку из реестра аттестованных специалистов направят работнику в личный кабинет.</a:t>
            </a:r>
          </a:p>
        </p:txBody>
      </p:sp>
    </p:spTree>
    <p:extLst>
      <p:ext uri="{BB962C8B-B14F-4D97-AF65-F5344CB8AC3E}">
        <p14:creationId xmlns:p14="http://schemas.microsoft.com/office/powerpoint/2010/main" val="4014402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247864"/>
          </a:xfrm>
          <a:prstGeom prst="rect">
            <a:avLst/>
          </a:prstGeom>
          <a:noFill/>
        </p:spPr>
        <p:txBody>
          <a:bodyPr wrap="square" rtlCol="0">
            <a:spAutoFit/>
          </a:bodyPr>
          <a:lstStyle/>
          <a:p>
            <a:r>
              <a:rPr lang="ru-RU" sz="1600" b="1" dirty="0"/>
              <a:t>Утвердили порядок взаимодействия </a:t>
            </a:r>
            <a:r>
              <a:rPr lang="ru-RU" sz="1600" b="1" dirty="0" err="1"/>
              <a:t>информсистем</a:t>
            </a:r>
            <a:r>
              <a:rPr lang="ru-RU" sz="1600" b="1" dirty="0"/>
              <a:t> работодателей и </a:t>
            </a:r>
            <a:r>
              <a:rPr lang="ru-RU" sz="1600" b="1" dirty="0" err="1"/>
              <a:t>Госуслуг</a:t>
            </a:r>
            <a:endParaRPr lang="ru-RU" sz="1600" b="1" dirty="0"/>
          </a:p>
          <a:p>
            <a:r>
              <a:rPr lang="ru-RU" sz="1600" dirty="0"/>
              <a:t>(Постановление Правительства РФ от 01.07.2022 N 1192)</a:t>
            </a:r>
          </a:p>
          <a:p>
            <a:r>
              <a:rPr lang="ru-RU" sz="1600" dirty="0"/>
              <a:t>С 01.09.2022 </a:t>
            </a:r>
            <a:r>
              <a:rPr lang="ru-RU" sz="1600" dirty="0" err="1"/>
              <a:t>информсистемы</a:t>
            </a:r>
            <a:r>
              <a:rPr lang="ru-RU" sz="1600" dirty="0"/>
              <a:t> электронного кадрового документооборота работодателей могут взаимодействовать с </a:t>
            </a:r>
            <a:r>
              <a:rPr lang="ru-RU" sz="1600" dirty="0" err="1"/>
              <a:t>Госуслугами</a:t>
            </a:r>
            <a:r>
              <a:rPr lang="ru-RU" sz="1600" dirty="0"/>
              <a:t>. Через собственную </a:t>
            </a:r>
            <a:r>
              <a:rPr lang="ru-RU" sz="1600" dirty="0" err="1"/>
              <a:t>информсистему</a:t>
            </a:r>
            <a:r>
              <a:rPr lang="ru-RU" sz="1600" dirty="0"/>
              <a:t> можно в том числе размещать кадровые документы в личных кабинетах сотрудников на </a:t>
            </a:r>
            <a:r>
              <a:rPr lang="ru-RU" sz="1600" dirty="0" err="1"/>
              <a:t>Госуслугах</a:t>
            </a:r>
            <a:r>
              <a:rPr lang="ru-RU" sz="1600" dirty="0"/>
              <a:t>.</a:t>
            </a:r>
          </a:p>
          <a:p>
            <a:r>
              <a:rPr lang="ru-RU" sz="1600" dirty="0"/>
              <a:t>Работодатели, использующие собственную </a:t>
            </a:r>
            <a:r>
              <a:rPr lang="ru-RU" sz="1600" dirty="0" err="1"/>
              <a:t>информсистему</a:t>
            </a:r>
            <a:r>
              <a:rPr lang="ru-RU" sz="1600" dirty="0"/>
              <a:t> кадрового ЭДО, должны обеспечить взаимодействие своей системы с «</a:t>
            </a:r>
            <a:r>
              <a:rPr lang="ru-RU" sz="1600" dirty="0" err="1"/>
              <a:t>Госуслугами</a:t>
            </a:r>
            <a:r>
              <a:rPr lang="ru-RU" sz="1600" dirty="0"/>
              <a:t>» (Письмо Роструда от 01.08.2022 N ПГ/19773-6-1).</a:t>
            </a:r>
          </a:p>
          <a:p>
            <a:endParaRPr lang="ru-RU" sz="1600" dirty="0"/>
          </a:p>
          <a:p>
            <a:r>
              <a:rPr lang="ru-RU" sz="1600" b="1" dirty="0"/>
              <a:t>Утверждена форма заявления о возмещении расходов на оплату дополнительных выходных дней для ухода за детьми-инвалидами, а также форма решения об отказе в указанном возмещении</a:t>
            </a:r>
          </a:p>
          <a:p>
            <a:r>
              <a:rPr lang="ru-RU" sz="1600" dirty="0"/>
              <a:t>(Приказ ФСС РФ от 13.05.2022 N 185)</a:t>
            </a:r>
          </a:p>
          <a:p>
            <a:endParaRPr lang="ru-RU" sz="1600" b="1" dirty="0"/>
          </a:p>
          <a:p>
            <a:r>
              <a:rPr lang="ru-RU" sz="1600" b="1" dirty="0" err="1"/>
              <a:t>Роспотребнадзор</a:t>
            </a:r>
            <a:r>
              <a:rPr lang="ru-RU" sz="1600" b="1" dirty="0"/>
              <a:t> с 02.07.2022 отменил масочный режим, запрет на ночную работу общепита, обязанности многих прибывших из-за рубежа граждан </a:t>
            </a:r>
            <a:r>
              <a:rPr lang="ru-RU" sz="1600" b="1" dirty="0" err="1"/>
              <a:t>самоизолироваться</a:t>
            </a:r>
            <a:r>
              <a:rPr lang="ru-RU" sz="1600" b="1" dirty="0"/>
              <a:t> до получения результатов ПЦР-теста </a:t>
            </a:r>
            <a:r>
              <a:rPr lang="ru-RU" sz="1600" dirty="0"/>
              <a:t>(Постановление Главного государственного санитарного врача РФ от 20.06.2022 N 18). Если </a:t>
            </a:r>
            <a:r>
              <a:rPr lang="ru-RU" sz="1600" dirty="0" err="1"/>
              <a:t>эпидситуация</a:t>
            </a:r>
            <a:r>
              <a:rPr lang="ru-RU" sz="1600" dirty="0"/>
              <a:t> по коронавирусу ухудшится, ограничения могут возобновить.</a:t>
            </a:r>
          </a:p>
          <a:p>
            <a:endParaRPr lang="ru-RU" sz="1600" b="1" dirty="0"/>
          </a:p>
          <a:p>
            <a:r>
              <a:rPr lang="ru-RU" sz="1600" b="1" dirty="0"/>
              <a:t>Уточнены правила финансового обеспечения в 2022 году расходов страхователя на реализацию мероприятий по предупреждению распространения новой </a:t>
            </a:r>
            <a:r>
              <a:rPr lang="ru-RU" sz="1600" b="1" dirty="0" err="1"/>
              <a:t>коронавирусной</a:t>
            </a:r>
            <a:r>
              <a:rPr lang="ru-RU" sz="1600" b="1" dirty="0"/>
              <a:t> инфекции (COVID-19)</a:t>
            </a:r>
          </a:p>
          <a:p>
            <a:r>
              <a:rPr lang="ru-RU" sz="1600" dirty="0"/>
              <a:t>(Приказ Минтруда России от 31.05.2022 N 330н)</a:t>
            </a:r>
          </a:p>
          <a:p>
            <a:r>
              <a:rPr lang="ru-RU" sz="1600" dirty="0"/>
              <a:t>В частности, актуализирован перечень документов и сведений, обосновывающих необходимость финансового обеспечения предупредительных мер, представляемых заявителем в территориальный орган ФСС РФ, исключена необходимость ежеквартального представления в территориальный орган Фонда отчета об использовании средств, направленных на финансовое обеспечение, установлен порядок предоставления отчета о произведенных расходах на оплату предупредительных мер.</a:t>
            </a:r>
          </a:p>
        </p:txBody>
      </p:sp>
    </p:spTree>
    <p:extLst>
      <p:ext uri="{BB962C8B-B14F-4D97-AF65-F5344CB8AC3E}">
        <p14:creationId xmlns:p14="http://schemas.microsoft.com/office/powerpoint/2010/main" val="72651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740307"/>
          </a:xfrm>
          <a:prstGeom prst="rect">
            <a:avLst/>
          </a:prstGeom>
          <a:noFill/>
        </p:spPr>
        <p:txBody>
          <a:bodyPr wrap="square" rtlCol="0">
            <a:spAutoFit/>
          </a:bodyPr>
          <a:lstStyle/>
          <a:p>
            <a:r>
              <a:rPr lang="ru-RU" sz="1600" b="1" dirty="0"/>
              <a:t>В целях профилактики распространения COVID-19 и в связи с ростом заболеваемости </a:t>
            </a:r>
            <a:r>
              <a:rPr lang="ru-RU" sz="1600" b="1" dirty="0" err="1"/>
              <a:t>Минпросведения</a:t>
            </a:r>
            <a:r>
              <a:rPr lang="ru-RU" sz="1600" b="1" dirty="0"/>
              <a:t> рекомендовало в образовательных организациях с 22.08.2022 ввести в действие следующих ограничений, предусматривающих:</a:t>
            </a:r>
          </a:p>
          <a:p>
            <a:r>
              <a:rPr lang="ru-RU" sz="1600" dirty="0"/>
              <a:t>(Письмо </a:t>
            </a:r>
            <a:r>
              <a:rPr lang="ru-RU" sz="1600" dirty="0" err="1"/>
              <a:t>Минпросвещения</a:t>
            </a:r>
            <a:r>
              <a:rPr lang="ru-RU" sz="1600" dirty="0"/>
              <a:t> РФ от 17.08.2022 г. N АБ-2341/10)</a:t>
            </a:r>
          </a:p>
          <a:p>
            <a:pPr marL="285750" indent="-285750">
              <a:buFont typeface="Arial" panose="020B0604020202020204" pitchFamily="34" charset="0"/>
              <a:buChar char="•"/>
            </a:pPr>
            <a:r>
              <a:rPr lang="ru-RU" sz="1600" dirty="0"/>
              <a:t>обязательное использование средств индивидуальной защиты органов дыхания (медицинская маска, респиратор);</a:t>
            </a:r>
          </a:p>
          <a:p>
            <a:pPr marL="285750" indent="-285750">
              <a:buFont typeface="Arial" panose="020B0604020202020204" pitchFamily="34" charset="0"/>
              <a:buChar char="•"/>
            </a:pPr>
            <a:r>
              <a:rPr lang="ru-RU" sz="1600" dirty="0"/>
              <a:t>ограничение контактов между работниками;</a:t>
            </a:r>
          </a:p>
          <a:p>
            <a:pPr marL="285750" indent="-285750">
              <a:buFont typeface="Arial" panose="020B0604020202020204" pitchFamily="34" charset="0"/>
              <a:buChar char="•"/>
            </a:pPr>
            <a:r>
              <a:rPr lang="ru-RU" sz="1600" dirty="0"/>
              <a:t>ограничение проведения совещаний в очной форме и количество их участников;</a:t>
            </a:r>
          </a:p>
          <a:p>
            <a:pPr marL="285750" indent="-285750">
              <a:buFont typeface="Arial" panose="020B0604020202020204" pitchFamily="34" charset="0"/>
              <a:buChar char="•"/>
            </a:pPr>
            <a:r>
              <a:rPr lang="ru-RU" sz="1600" dirty="0"/>
              <a:t>нахождение в лифте (при наличии) не более 2-3 человек одновременно;</a:t>
            </a:r>
          </a:p>
          <a:p>
            <a:pPr marL="285750" indent="-285750">
              <a:buFont typeface="Arial" panose="020B0604020202020204" pitchFamily="34" charset="0"/>
              <a:buChar char="•"/>
            </a:pPr>
            <a:r>
              <a:rPr lang="ru-RU" sz="1600" dirty="0"/>
              <a:t>сокращение количества посетителей, допускаемых в здание и на территорию образовательной организации;</a:t>
            </a:r>
          </a:p>
          <a:p>
            <a:pPr marL="285750" indent="-285750">
              <a:buFont typeface="Arial" panose="020B0604020202020204" pitchFamily="34" charset="0"/>
              <a:buChar char="•"/>
            </a:pPr>
            <a:r>
              <a:rPr lang="ru-RU" sz="1600" dirty="0"/>
              <a:t>ограничение выездов в загранкомандировки и командировки по территории Российской Федерации;</a:t>
            </a:r>
          </a:p>
          <a:p>
            <a:pPr marL="285750" indent="-285750">
              <a:buFont typeface="Arial" panose="020B0604020202020204" pitchFamily="34" charset="0"/>
              <a:buChar char="•"/>
            </a:pPr>
            <a:r>
              <a:rPr lang="ru-RU" sz="1600" dirty="0"/>
              <a:t>неукоснительное соблюдение указанных ограничений, а также своевременное выявление заболевших лиц и их обязательную изоляцию;</a:t>
            </a:r>
          </a:p>
          <a:p>
            <a:pPr marL="285750" indent="-285750">
              <a:buFont typeface="Arial" panose="020B0604020202020204" pitchFamily="34" charset="0"/>
              <a:buChar char="•"/>
            </a:pPr>
            <a:r>
              <a:rPr lang="ru-RU" sz="1600" dirty="0"/>
              <a:t>предоставление каждую пятницу актуальной информации о достижении коллективного иммунитета в соответствии с Письмом от 17.02.2022 г. N АБ-302/10.</a:t>
            </a:r>
          </a:p>
          <a:p>
            <a:endParaRPr lang="ru-RU" sz="1600" dirty="0"/>
          </a:p>
          <a:p>
            <a:r>
              <a:rPr lang="ru-RU" sz="1600" b="1" dirty="0" err="1"/>
              <a:t>Роспотребнадзор</a:t>
            </a:r>
            <a:r>
              <a:rPr lang="ru-RU" sz="1600" b="1" dirty="0"/>
              <a:t> разъяснил меры по обеспечению санитарно-эпидемиологической безопасности в школах</a:t>
            </a:r>
          </a:p>
          <a:p>
            <a:r>
              <a:rPr lang="ru-RU" sz="1600" dirty="0"/>
              <a:t>(</a:t>
            </a:r>
            <a:r>
              <a:rPr lang="en-US" sz="1600" dirty="0">
                <a:solidFill>
                  <a:srgbClr val="0000FF"/>
                </a:solidFill>
                <a:hlinkClick r:id="rId2">
                  <a:extLst>
                    <a:ext uri="{A12FA001-AC4F-418D-AE19-62706E023703}">
                      <ahyp:hlinkClr xmlns:ahyp="http://schemas.microsoft.com/office/drawing/2018/hyperlinkcolor" val="tx"/>
                    </a:ext>
                  </a:extLst>
                </a:hlinkClick>
              </a:rPr>
              <a:t>https://</a:t>
            </a:r>
            <a:r>
              <a:rPr lang="en-US" sz="1600" dirty="0">
                <a:hlinkClick r:id="rId2">
                  <a:extLst>
                    <a:ext uri="{A12FA001-AC4F-418D-AE19-62706E023703}">
                      <ahyp:hlinkClr xmlns:ahyp="http://schemas.microsoft.com/office/drawing/2018/hyperlinkcolor" val="tx"/>
                    </a:ext>
                  </a:extLst>
                </a:hlinkClick>
              </a:rPr>
              <a:t>www.rospotrebnadzor.ru/about/info/news/news_details.php?ELEMENT_ID=22539</a:t>
            </a:r>
            <a:r>
              <a:rPr lang="ru-RU" sz="1600" dirty="0"/>
              <a:t>) </a:t>
            </a:r>
          </a:p>
          <a:p>
            <a:r>
              <a:rPr lang="ru-RU" sz="1600" dirty="0"/>
              <a:t>Сохраняются требования СП 3.1/2.4.3598-20 - проведение «утренних фильтров» с обязательной термометрией, своевременная изоляция заболевших, организация работы участвующих в приготовлении и раздаче пищи, обслуживающего персонала с использованием средств индивидуальной защиты органов дыхания (одноразовых масок или многоразовых масок со сменными фильтрами), а также перчаток и другие меры.</a:t>
            </a:r>
          </a:p>
        </p:txBody>
      </p:sp>
    </p:spTree>
    <p:extLst>
      <p:ext uri="{BB962C8B-B14F-4D97-AF65-F5344CB8AC3E}">
        <p14:creationId xmlns:p14="http://schemas.microsoft.com/office/powerpoint/2010/main" val="3495921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494085"/>
          </a:xfrm>
          <a:prstGeom prst="rect">
            <a:avLst/>
          </a:prstGeom>
          <a:noFill/>
        </p:spPr>
        <p:txBody>
          <a:bodyPr wrap="square" rtlCol="0">
            <a:spAutoFit/>
          </a:bodyPr>
          <a:lstStyle/>
          <a:p>
            <a:r>
              <a:rPr lang="ru-RU" sz="1600" b="1" dirty="0"/>
              <a:t>Правительство РФ наделено правом устанавливать особенности правового регулирования трудовых отношений при введении специальных мер в сфере экономики</a:t>
            </a:r>
          </a:p>
          <a:p>
            <a:r>
              <a:rPr lang="ru-RU" sz="1600" dirty="0"/>
              <a:t>(Федеральный закон от 14.07.2022 N 273-ФЗ)</a:t>
            </a:r>
          </a:p>
          <a:p>
            <a:r>
              <a:rPr lang="ru-RU" sz="1600" dirty="0"/>
              <a:t>Согласно тексту закона, при введении специальных мер в сфере экономики Правительство РФ вправе устанавливать особенности правового регулирования трудовых отношений в отдельных организациях, их структурных подразделениях и на отдельных производственных объектах, в том числе работников таких организаций может ожидать:</a:t>
            </a:r>
          </a:p>
          <a:p>
            <a:pPr marL="285750" indent="-285750">
              <a:buFont typeface="Arial" panose="020B0604020202020204" pitchFamily="34" charset="0"/>
              <a:buChar char="•"/>
            </a:pPr>
            <a:r>
              <a:rPr lang="ru-RU" sz="1600" dirty="0"/>
              <a:t>переработки без ограничений, т.к. можно будет не соблюдать требование об ограничении сверхурочной работы не более 4 часов в течение двух дней подряд и 120 часов в год (ч. 6 ст. 99 ТК РФ);</a:t>
            </a:r>
          </a:p>
          <a:p>
            <a:pPr marL="285750" indent="-285750">
              <a:buFont typeface="Arial" panose="020B0604020202020204" pitchFamily="34" charset="0"/>
              <a:buChar char="•"/>
            </a:pPr>
            <a:r>
              <a:rPr lang="ru-RU" sz="1600" dirty="0"/>
              <a:t>вызов работника на работу в любое время, т.к. можно будет не соблюдать требование об ознакомлении работников с графиками сменности не позднее, чем за один месяц до введения их в действие (ч. 4 ст. 103 ТК РФ);</a:t>
            </a:r>
          </a:p>
          <a:p>
            <a:pPr marL="285750" indent="-285750">
              <a:buFont typeface="Arial" panose="020B0604020202020204" pitchFamily="34" charset="0"/>
              <a:buChar char="•"/>
            </a:pPr>
            <a:r>
              <a:rPr lang="ru-RU" sz="1600" dirty="0"/>
              <a:t>работа без междусменного отдыха, т.к. можно будет разрешить работу в течение двух смен подряд (ч. 5 ст. 103 ТК РФ);</a:t>
            </a:r>
          </a:p>
          <a:p>
            <a:pPr marL="285750" indent="-285750">
              <a:buFont typeface="Arial" panose="020B0604020202020204" pitchFamily="34" charset="0"/>
              <a:buChar char="•"/>
            </a:pPr>
            <a:r>
              <a:rPr lang="ru-RU" sz="1600" dirty="0"/>
              <a:t>сокращение или отсутствие непрерывного еженедельного отдыха, который по ТК РФ не может быть менее 42 часов (ст. 110 ТК РФ);</a:t>
            </a:r>
          </a:p>
          <a:p>
            <a:pPr marL="285750" indent="-285750">
              <a:buFont typeface="Arial" panose="020B0604020202020204" pitchFamily="34" charset="0"/>
              <a:buChar char="•"/>
            </a:pPr>
            <a:r>
              <a:rPr lang="ru-RU" sz="1600" dirty="0"/>
              <a:t>привлечение к работе в выходные и нерабочие праздничные дни без согласия работников (п. 3 ч. 3 ст. 113 ТК РФ);</a:t>
            </a:r>
          </a:p>
          <a:p>
            <a:pPr marL="285750" indent="-285750">
              <a:buFont typeface="Arial" panose="020B0604020202020204" pitchFamily="34" charset="0"/>
              <a:buChar char="•"/>
            </a:pPr>
            <a:r>
              <a:rPr lang="ru-RU" sz="1600" dirty="0"/>
              <a:t>перенесение отпуска на следующий рабочий год без согласия работника (ч. 3 ст. 124 ТК РФ);</a:t>
            </a:r>
          </a:p>
          <a:p>
            <a:pPr marL="285750" indent="-285750">
              <a:buFont typeface="Arial" panose="020B0604020202020204" pitchFamily="34" charset="0"/>
              <a:buChar char="•"/>
            </a:pPr>
            <a:r>
              <a:rPr lang="ru-RU" sz="1600" dirty="0"/>
              <a:t>отзыв из отпуска без согласия работника (ч. 2 ст. 125 ТК РФ);</a:t>
            </a:r>
          </a:p>
          <a:p>
            <a:pPr marL="285750" indent="-285750">
              <a:buFont typeface="Arial" panose="020B0604020202020204" pitchFamily="34" charset="0"/>
              <a:buChar char="•"/>
            </a:pPr>
            <a:r>
              <a:rPr lang="ru-RU" sz="1600" dirty="0"/>
              <a:t>отмена ежегодного отпуска и замена его деньгами (ч. 1 ст. 126 ТК РФ);</a:t>
            </a:r>
          </a:p>
          <a:p>
            <a:pPr marL="285750" indent="-285750">
              <a:buFont typeface="Arial" panose="020B0604020202020204" pitchFamily="34" charset="0"/>
              <a:buChar char="•"/>
            </a:pPr>
            <a:r>
              <a:rPr lang="ru-RU" sz="1600" dirty="0"/>
              <a:t>отмена времени отдыха взамен повышенной оплаты сверхурочной работы (ч. 1 ст. 152 ТК РФ).</a:t>
            </a:r>
          </a:p>
          <a:p>
            <a:endParaRPr lang="ru-RU" sz="1600" dirty="0"/>
          </a:p>
          <a:p>
            <a:r>
              <a:rPr lang="ru-RU" sz="1600" dirty="0"/>
              <a:t>Для того чтобы все перечисленные ограничения прав стали законными, ст. 252 ТК РФ дополняют частью второй, которая предоставляет Правительству РФ право установления таких ограничений.</a:t>
            </a:r>
          </a:p>
        </p:txBody>
      </p:sp>
    </p:spTree>
    <p:extLst>
      <p:ext uri="{BB962C8B-B14F-4D97-AF65-F5344CB8AC3E}">
        <p14:creationId xmlns:p14="http://schemas.microsoft.com/office/powerpoint/2010/main" val="1301696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617196"/>
          </a:xfrm>
          <a:prstGeom prst="rect">
            <a:avLst/>
          </a:prstGeom>
          <a:noFill/>
        </p:spPr>
        <p:txBody>
          <a:bodyPr wrap="square" rtlCol="0">
            <a:spAutoFit/>
          </a:bodyPr>
          <a:lstStyle/>
          <a:p>
            <a:r>
              <a:rPr lang="ru-RU" sz="1600" b="1" dirty="0"/>
              <a:t>Установлены особенности регулирования трудовых отношений в организациях оборонно-промышленного комплекса и на производственных объектах, участвующих в </a:t>
            </a:r>
            <a:r>
              <a:rPr lang="ru-RU" sz="1600" b="1" dirty="0" err="1"/>
              <a:t>госконтрактах</a:t>
            </a:r>
            <a:r>
              <a:rPr lang="ru-RU" sz="1600" b="1" dirty="0"/>
              <a:t> по </a:t>
            </a:r>
            <a:r>
              <a:rPr lang="ru-RU" sz="1600" b="1" dirty="0" err="1"/>
              <a:t>гособоронзаказу</a:t>
            </a:r>
            <a:r>
              <a:rPr lang="ru-RU" sz="1600" b="1" dirty="0"/>
              <a:t> с 13.08.2022</a:t>
            </a:r>
          </a:p>
          <a:p>
            <a:r>
              <a:rPr lang="ru-RU" sz="1600" dirty="0"/>
              <a:t>(Постановление Правительства РФ от 01.08.2022 N 1365)</a:t>
            </a:r>
          </a:p>
          <a:p>
            <a:pPr marL="285750" indent="-285750">
              <a:buFont typeface="Arial" panose="020B0604020202020204" pitchFamily="34" charset="0"/>
              <a:buChar char="•"/>
            </a:pPr>
            <a:r>
              <a:rPr lang="ru-RU" sz="1600" dirty="0"/>
              <a:t>Перечень конкретных предприятий утвердит </a:t>
            </a:r>
            <a:r>
              <a:rPr lang="ru-RU" sz="1600" dirty="0" err="1"/>
              <a:t>Минпромторг</a:t>
            </a:r>
            <a:r>
              <a:rPr lang="ru-RU" sz="1600" dirty="0"/>
              <a:t> по согласованию с Минобороны, </a:t>
            </a:r>
            <a:r>
              <a:rPr lang="ru-RU" sz="1600" dirty="0" err="1"/>
              <a:t>Росатомом</a:t>
            </a:r>
            <a:r>
              <a:rPr lang="ru-RU" sz="1600" dirty="0"/>
              <a:t> и </a:t>
            </a:r>
            <a:r>
              <a:rPr lang="ru-RU" sz="1600" dirty="0" err="1"/>
              <a:t>Роскосмосом</a:t>
            </a:r>
            <a:r>
              <a:rPr lang="ru-RU" sz="1600" dirty="0"/>
              <a:t>.</a:t>
            </a:r>
          </a:p>
          <a:p>
            <a:pPr marL="285750" indent="-285750">
              <a:buFont typeface="Arial" panose="020B0604020202020204" pitchFamily="34" charset="0"/>
              <a:buChar char="•"/>
            </a:pPr>
            <a:r>
              <a:rPr lang="ru-RU" sz="1600" dirty="0"/>
              <a:t>Разрешается привлекать работников без их согласия к сверхурочной работе, работе в выходные и праздничные дни. Исключение - работники, которые могут привлекаться к сверхурочной работе и работе в выходные и праздники дни только с их письменного согласия и если это не запрещено им по состоянию здоровья в соответствии с медицинским заключением.</a:t>
            </a:r>
          </a:p>
          <a:p>
            <a:endParaRPr lang="ru-RU" sz="800" dirty="0"/>
          </a:p>
          <a:p>
            <a:r>
              <a:rPr lang="ru-RU" sz="1600" dirty="0"/>
              <a:t>Кроме того, документом предусмотрены особые правила:</a:t>
            </a:r>
          </a:p>
          <a:p>
            <a:pPr marL="285750" indent="-285750">
              <a:buFont typeface="Arial" panose="020B0604020202020204" pitchFamily="34" charset="0"/>
              <a:buChar char="•"/>
            </a:pPr>
            <a:r>
              <a:rPr lang="ru-RU" sz="1600" dirty="0"/>
              <a:t>доведение графиков сменности до сведения работника не позднее чем за 3 дня;</a:t>
            </a:r>
          </a:p>
          <a:p>
            <a:pPr marL="285750" indent="-285750">
              <a:buFont typeface="Arial" panose="020B0604020202020204" pitchFamily="34" charset="0"/>
              <a:buChar char="•"/>
            </a:pPr>
            <a:r>
              <a:rPr lang="ru-RU" sz="1600" dirty="0"/>
              <a:t>при нарушении организацией срока исполнения </a:t>
            </a:r>
            <a:r>
              <a:rPr lang="ru-RU" sz="1600" dirty="0" err="1"/>
              <a:t>госконтракта</a:t>
            </a:r>
            <a:r>
              <a:rPr lang="ru-RU" sz="1600" dirty="0"/>
              <a:t> (или при возникновении риска нарушения такого срока) допускается перенесение отпуска работника без его согласия;</a:t>
            </a:r>
          </a:p>
          <a:p>
            <a:pPr marL="285750" indent="-285750">
              <a:buFont typeface="Arial" panose="020B0604020202020204" pitchFamily="34" charset="0"/>
              <a:buChar char="•"/>
            </a:pPr>
            <a:r>
              <a:rPr lang="ru-RU" sz="1600" dirty="0"/>
              <a:t>допускается отзывать работника из отпуска без его согласия при условии уведомления не позднее чем за 3 дня.</a:t>
            </a:r>
          </a:p>
          <a:p>
            <a:endParaRPr lang="ru-RU" sz="1600" dirty="0"/>
          </a:p>
          <a:p>
            <a:r>
              <a:rPr lang="ru-RU" sz="1600" dirty="0"/>
              <a:t>Работодателям рекомендовано при необходимости:</a:t>
            </a:r>
          </a:p>
          <a:p>
            <a:pPr marL="285750" indent="-285750">
              <a:buFont typeface="Arial" panose="020B0604020202020204" pitchFamily="34" charset="0"/>
              <a:buChar char="•"/>
            </a:pPr>
            <a:r>
              <a:rPr lang="ru-RU" sz="1600" dirty="0"/>
              <a:t>принимать дополнительные меры по санитарно-бытовому обслуживанию, мед. обеспечению и оздоровлению работников, а также обеспечению отдыха их несовершеннолетних детей;</a:t>
            </a:r>
          </a:p>
          <a:p>
            <a:pPr marL="285750" indent="-285750">
              <a:buFont typeface="Arial" panose="020B0604020202020204" pitchFamily="34" charset="0"/>
              <a:buChar char="•"/>
            </a:pPr>
            <a:r>
              <a:rPr lang="ru-RU" sz="1600" dirty="0"/>
              <a:t>внести соответствующие изменения в ЛНА.</a:t>
            </a:r>
          </a:p>
          <a:p>
            <a:endParaRPr lang="ru-RU" sz="1600" dirty="0"/>
          </a:p>
          <a:p>
            <a:r>
              <a:rPr lang="ru-RU" sz="1600" dirty="0"/>
              <a:t>Особенности трудовых отношений не распространяются на работников, привлечение которых к сверхурочным работам и работе в выходные и праздники запрещено ТК РФ (беременные женщины, работники в возрасте до 18 лет, работники в период действия ученического договора).</a:t>
            </a:r>
          </a:p>
        </p:txBody>
      </p:sp>
    </p:spTree>
    <p:extLst>
      <p:ext uri="{BB962C8B-B14F-4D97-AF65-F5344CB8AC3E}">
        <p14:creationId xmlns:p14="http://schemas.microsoft.com/office/powerpoint/2010/main" val="415646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494085"/>
          </a:xfrm>
          <a:prstGeom prst="rect">
            <a:avLst/>
          </a:prstGeom>
          <a:noFill/>
        </p:spPr>
        <p:txBody>
          <a:bodyPr wrap="square" rtlCol="0">
            <a:spAutoFit/>
          </a:bodyPr>
          <a:lstStyle/>
          <a:p>
            <a:r>
              <a:rPr lang="ru-RU" sz="1600" b="1" dirty="0"/>
              <a:t>Как отличить служебную командировку от разъездной работы?</a:t>
            </a:r>
          </a:p>
          <a:p>
            <a:r>
              <a:rPr lang="ru-RU" sz="1600" dirty="0"/>
              <a:t>(Письмо Минтруда РФ от 20.06.2022 N 14-6/ООГ-4075)</a:t>
            </a:r>
          </a:p>
          <a:p>
            <a:pPr marL="285750" indent="-285750">
              <a:buFont typeface="Arial" panose="020B0604020202020204" pitchFamily="34" charset="0"/>
              <a:buChar char="•"/>
            </a:pPr>
            <a:r>
              <a:rPr lang="ru-RU" sz="1600" dirty="0"/>
              <a:t>о разъездном характере работ можно говорить тогда, когда работник постоянно выполняет должностные обязанности за пределами организации, при этом он может ежедневно после работы возвращаться домой (курьеры, наладчики, работники связи и городского хозяйства (электрических, газовых, водопроводных сетей и так далее)</a:t>
            </a:r>
          </a:p>
          <a:p>
            <a:pPr marL="285750" indent="-285750">
              <a:buFont typeface="Arial" panose="020B0604020202020204" pitchFamily="34" charset="0"/>
              <a:buChar char="•"/>
            </a:pPr>
            <a:r>
              <a:rPr lang="ru-RU" sz="1600" dirty="0"/>
              <a:t>однако при разъездном характере работники не всегда имеют возможность по окончании рабочего дня вернуться к основному месту жительства, и для таких случаев в ТК РФ установлены определенные гарантии работникам (обязанность работодателя возмещать работникам, например, расходы по проезду, расходы по найму жилого помещения, а также дополнительные расходы, связанные с проживанием вне места постоянного жительства (суточные)</a:t>
            </a:r>
          </a:p>
          <a:p>
            <a:pPr marL="285750" indent="-285750">
              <a:buFont typeface="Arial" panose="020B0604020202020204" pitchFamily="34" charset="0"/>
              <a:buChar char="•"/>
            </a:pPr>
            <a:r>
              <a:rPr lang="ru-RU" sz="1600" dirty="0"/>
              <a:t>если поездки работников не носят постоянного характера и в каждом случае осуществляются по отдельному распоряжению работодателя, то данные поездки следует рассматривать как служебные командировки (также Письма Минтруда России от 18.09.2020 N 14-2/ООГ-15047 и от 08.06.2016 N 17-4/В-234).</a:t>
            </a:r>
          </a:p>
          <a:p>
            <a:endParaRPr lang="ru-RU" sz="1600" dirty="0"/>
          </a:p>
          <a:p>
            <a:r>
              <a:rPr lang="ru-RU" sz="1600" dirty="0"/>
              <a:t>По тексту некоторых судебных актов можно встретить утверждение о том, что признаком разъездного характера работы является отсутствие стационарного рабочего места (Определения Третьего КСОЮ от 15.09.2021 N 8Г-14991/2021, Приморского краевого суда от 09.02.2021 N 33-129/2021).</a:t>
            </a:r>
          </a:p>
          <a:p>
            <a:endParaRPr lang="ru-RU" sz="1600" dirty="0"/>
          </a:p>
          <a:p>
            <a:r>
              <a:rPr lang="ru-RU" sz="1600" dirty="0"/>
              <a:t>Встречается также мнение о том, что разъездной характер работы может быть установлен и работникам, которые в течение дня совмещают офисную работу с разъездами, а также работникам, которые совершают служебные поездки не каждый день (Определение Второго КСОЮ от 15.03.2022 N 8Г-3316/2022, постановление АС Поволжского округа от 05.04.2018 N Ф06-31031/18, ответы Роструда).</a:t>
            </a:r>
          </a:p>
        </p:txBody>
      </p:sp>
    </p:spTree>
    <p:extLst>
      <p:ext uri="{BB962C8B-B14F-4D97-AF65-F5344CB8AC3E}">
        <p14:creationId xmlns:p14="http://schemas.microsoft.com/office/powerpoint/2010/main" val="2546614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5755422"/>
          </a:xfrm>
          <a:prstGeom prst="rect">
            <a:avLst/>
          </a:prstGeom>
          <a:noFill/>
        </p:spPr>
        <p:txBody>
          <a:bodyPr wrap="square" rtlCol="0">
            <a:spAutoFit/>
          </a:bodyPr>
          <a:lstStyle/>
          <a:p>
            <a:r>
              <a:rPr lang="ru-RU" sz="1600" b="1" dirty="0"/>
              <a:t>Разъяснили, нужно ли предоставлять работникам торговли </a:t>
            </a:r>
            <a:r>
              <a:rPr lang="ru-RU" sz="1600" b="1" dirty="0" err="1"/>
              <a:t>спецперерывы</a:t>
            </a:r>
            <a:endParaRPr lang="ru-RU" sz="1600" b="1" dirty="0"/>
          </a:p>
          <a:p>
            <a:r>
              <a:rPr lang="ru-RU" sz="1600" dirty="0"/>
              <a:t>(Письмо Роструда от 12.07.2022 N ПГ/16860-6-1)</a:t>
            </a:r>
          </a:p>
          <a:p>
            <a:r>
              <a:rPr lang="ru-RU" sz="1600" dirty="0" err="1"/>
              <a:t>Роструд</a:t>
            </a:r>
            <a:r>
              <a:rPr lang="ru-RU" sz="1600" dirty="0"/>
              <a:t> отметил, что работникам торговли необязательно предоставлять </a:t>
            </a:r>
            <a:r>
              <a:rPr lang="ru-RU" sz="1600" dirty="0" err="1"/>
              <a:t>спецперерывы</a:t>
            </a:r>
            <a:r>
              <a:rPr lang="ru-RU" sz="1600" dirty="0"/>
              <a:t>, которые включаются в рабочее время. Их можно предусмотреть в ПВТР с учетом санитарно-эпидемиологических правил и нормативов.</a:t>
            </a:r>
          </a:p>
          <a:p>
            <a:endParaRPr lang="ru-RU" sz="1600" dirty="0"/>
          </a:p>
          <a:p>
            <a:r>
              <a:rPr lang="ru-RU" sz="1600" b="1" dirty="0"/>
              <a:t>Напомнили, в каких случаях нужно заводить трудовую книжку новому работнику</a:t>
            </a:r>
          </a:p>
          <a:p>
            <a:r>
              <a:rPr lang="ru-RU" sz="1600" dirty="0"/>
              <a:t>(Письмо Минтруда России от 03.06.2022 N 14-6/ООГ-3682)</a:t>
            </a:r>
          </a:p>
          <a:p>
            <a:pPr marL="285750" indent="-285750">
              <a:buFont typeface="Arial" panose="020B0604020202020204" pitchFamily="34" charset="0"/>
              <a:buChar char="•"/>
            </a:pPr>
            <a:r>
              <a:rPr lang="ru-RU" sz="1600" dirty="0"/>
              <a:t>Минтруд разъяснил, что соискатель с опытом работы при трудоустройстве предъявляет в том числе сведения о трудовой деятельности. В формах СТД-ПФР и СЗВ-ТД можно увидеть информацию о выборе формата этих сведений.</a:t>
            </a:r>
          </a:p>
          <a:p>
            <a:pPr marL="285750" indent="-285750">
              <a:buFont typeface="Arial" panose="020B0604020202020204" pitchFamily="34" charset="0"/>
              <a:buChar char="•"/>
            </a:pPr>
            <a:r>
              <a:rPr lang="ru-RU" sz="1600" dirty="0"/>
              <a:t>Если поступающий на работу не отказывался от трудовой книжки, но потерял (повредил) ее или не принес по иной причине, то ему по его письменному заявлению нужно оформить новую.</a:t>
            </a:r>
          </a:p>
          <a:p>
            <a:r>
              <a:rPr lang="ru-RU" sz="1600" dirty="0"/>
              <a:t>Ранее аналогичные разъяснения давал </a:t>
            </a:r>
            <a:r>
              <a:rPr lang="ru-RU" sz="1600" dirty="0" err="1"/>
              <a:t>Роструд</a:t>
            </a:r>
            <a:r>
              <a:rPr lang="ru-RU" sz="1600" dirty="0"/>
              <a:t> (Письмо Роструда от 20.10.2021 N ПГ/30991-6-1).</a:t>
            </a:r>
          </a:p>
          <a:p>
            <a:endParaRPr lang="ru-RU" sz="1600" dirty="0"/>
          </a:p>
          <a:p>
            <a:r>
              <a:rPr lang="ru-RU" sz="1600" b="1" dirty="0"/>
              <a:t>Разъяснили, как обосновать срок трудового договора при временном переводе специалиста в 2022 году</a:t>
            </a:r>
          </a:p>
          <a:p>
            <a:r>
              <a:rPr lang="ru-RU" sz="1600" dirty="0"/>
              <a:t>Работодатели, которые приостановили деятельность, могут перевести сотрудников в другие организации. Принимающая сторона подписывает с таким специалистом срочный трудовой договор. В документе нужно указать обстоятельства, из-за которых его действие ограничено. Минтруд пояснил, что в этом случае основанием для заключения срочного трудового договора служит предложение центра занятости населения о временном переводе.</a:t>
            </a:r>
          </a:p>
          <a:p>
            <a:r>
              <a:rPr lang="ru-RU" sz="1600" dirty="0"/>
              <a:t>(Письмо Минтруда России от 09.06.2022 N 14-2/ООГ-3808)</a:t>
            </a:r>
          </a:p>
        </p:txBody>
      </p:sp>
    </p:spTree>
    <p:extLst>
      <p:ext uri="{BB962C8B-B14F-4D97-AF65-F5344CB8AC3E}">
        <p14:creationId xmlns:p14="http://schemas.microsoft.com/office/powerpoint/2010/main" val="412472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30289" y="563049"/>
            <a:ext cx="8961768" cy="5209309"/>
          </a:xfrm>
        </p:spPr>
        <p:txBody>
          <a:bodyPr>
            <a:noAutofit/>
          </a:bodyPr>
          <a:lstStyle/>
          <a:p>
            <a:pPr marL="4233" indent="0">
              <a:spcBef>
                <a:spcPts val="0"/>
              </a:spcBef>
              <a:buNone/>
            </a:pPr>
            <a:r>
              <a:rPr lang="ru-RU" sz="1600" b="1" dirty="0">
                <a:cs typeface="Arial" panose="020B0604020202020204" pitchFamily="34" charset="0"/>
              </a:rPr>
              <a:t>СФР осуществляет:</a:t>
            </a:r>
          </a:p>
          <a:p>
            <a:pPr marL="289983" indent="-285750">
              <a:spcBef>
                <a:spcPts val="0"/>
              </a:spcBef>
            </a:pPr>
            <a:r>
              <a:rPr lang="ru-RU" sz="1600" dirty="0">
                <a:cs typeface="Arial" panose="020B0604020202020204" pitchFamily="34" charset="0"/>
              </a:rPr>
              <a:t>назначение и выплату пенсий по обязательному пенсионному страхованию и государственному пенсионному обеспечению;</a:t>
            </a:r>
          </a:p>
          <a:p>
            <a:pPr marL="289983" indent="-285750">
              <a:spcBef>
                <a:spcPts val="0"/>
              </a:spcBef>
            </a:pPr>
            <a:r>
              <a:rPr lang="ru-RU" sz="1600" dirty="0">
                <a:cs typeface="Arial" panose="020B0604020202020204" pitchFamily="34" charset="0"/>
              </a:rPr>
              <a:t>предоставление иных видов обеспечения, устанавливаемых дополнительно к страховым пенсиям и пенсиям по государственному пенсионному обеспечению, а также иных выплат и компенсаций в соответствии с законодательством РФ;</a:t>
            </a:r>
          </a:p>
          <a:p>
            <a:pPr marL="289983" indent="-285750">
              <a:spcBef>
                <a:spcPts val="0"/>
              </a:spcBef>
            </a:pPr>
            <a:r>
              <a:rPr lang="ru-RU" sz="1600" dirty="0">
                <a:cs typeface="Arial" panose="020B0604020202020204" pitchFamily="34" charset="0"/>
              </a:rPr>
              <a:t>назначение и выплату государственных пособий, обеспечения по обязательному социальному страхованию, иных видов обеспечения, установленных федеральными законами о конкретных видах обязательного социального страхования;</a:t>
            </a:r>
          </a:p>
          <a:p>
            <a:pPr marL="289983" indent="-285750">
              <a:spcBef>
                <a:spcPts val="0"/>
              </a:spcBef>
            </a:pPr>
            <a:r>
              <a:rPr lang="ru-RU" sz="1600" dirty="0">
                <a:cs typeface="Arial" panose="020B0604020202020204" pitchFamily="34" charset="0"/>
              </a:rPr>
              <a:t>организацию и ведение индивидуального (персонифицированного) учета в системах обязательного пенсионного страхования и обязательного социального страхования;</a:t>
            </a:r>
          </a:p>
          <a:p>
            <a:pPr marL="289983" indent="-285750">
              <a:spcBef>
                <a:spcPts val="0"/>
              </a:spcBef>
            </a:pPr>
            <a:r>
              <a:rPr lang="ru-RU" sz="1600" dirty="0">
                <a:cs typeface="Arial" panose="020B0604020202020204" pitchFamily="34" charset="0"/>
              </a:rPr>
              <a:t>предоставление государственных гарантий, мер социальной защиты (поддержки), социальных услуг отдельным категориям граждан, в том числе в рамках оказания государственной социальной помощи;</a:t>
            </a:r>
          </a:p>
          <a:p>
            <a:pPr marL="289983" indent="-285750">
              <a:spcBef>
                <a:spcPts val="0"/>
              </a:spcBef>
            </a:pPr>
            <a:r>
              <a:rPr lang="ru-RU" sz="1600" dirty="0">
                <a:cs typeface="Arial" panose="020B0604020202020204" pitchFamily="34" charset="0"/>
              </a:rPr>
              <a:t>организацию мероприятий в области медицинской, социальной и профессиональной реабилитации застрахованных лиц;</a:t>
            </a:r>
          </a:p>
          <a:p>
            <a:pPr marL="289983" indent="-285750">
              <a:spcBef>
                <a:spcPts val="0"/>
              </a:spcBef>
            </a:pPr>
            <a:r>
              <a:rPr lang="ru-RU" sz="1600" dirty="0">
                <a:cs typeface="Arial" panose="020B0604020202020204" pitchFamily="34" charset="0"/>
              </a:rPr>
              <a:t>иные функции и полномочия, предусмотренные международными договорами РФ, федеральными законами и иными нормативными правовыми актами РФ.</a:t>
            </a:r>
          </a:p>
        </p:txBody>
      </p:sp>
    </p:spTree>
    <p:extLst>
      <p:ext uri="{BB962C8B-B14F-4D97-AF65-F5344CB8AC3E}">
        <p14:creationId xmlns:p14="http://schemas.microsoft.com/office/powerpoint/2010/main" val="4216887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494085"/>
          </a:xfrm>
          <a:prstGeom prst="rect">
            <a:avLst/>
          </a:prstGeom>
          <a:noFill/>
        </p:spPr>
        <p:txBody>
          <a:bodyPr wrap="square" rtlCol="0">
            <a:spAutoFit/>
          </a:bodyPr>
          <a:lstStyle/>
          <a:p>
            <a:r>
              <a:rPr lang="ru-RU" sz="1600" b="1" dirty="0"/>
              <a:t>ИП не может заключить трудовой договор с самим собой</a:t>
            </a:r>
          </a:p>
          <a:p>
            <a:r>
              <a:rPr lang="ru-RU" sz="1600" dirty="0"/>
              <a:t>(Письмо Минтруда РФ от 20.06.2022 N 14-6/ООГ-4069)</a:t>
            </a:r>
          </a:p>
          <a:p>
            <a:endParaRPr lang="ru-RU" sz="1600" dirty="0"/>
          </a:p>
          <a:p>
            <a:r>
              <a:rPr lang="ru-RU" sz="1600" b="1" dirty="0"/>
              <a:t>Привлекаем сотрудников к ответственности за несоблюдение требований корпоративной этики</a:t>
            </a:r>
          </a:p>
          <a:p>
            <a:r>
              <a:rPr lang="ru-RU" sz="1600" dirty="0"/>
              <a:t>(Письмо Роструда от 14.02.2022 N ПГ/01665-6-1)</a:t>
            </a:r>
          </a:p>
          <a:p>
            <a:pPr marL="285750" indent="-285750">
              <a:buFont typeface="Arial" panose="020B0604020202020204" pitchFamily="34" charset="0"/>
              <a:buChar char="•"/>
            </a:pPr>
            <a:r>
              <a:rPr lang="ru-RU" sz="1600" dirty="0"/>
              <a:t>с целью улучшения психологического климата в трудовом коллективе работодатель может утвердить ЛНА, предусматривающий правила поведения работников в организации и их ответственность в случае неэтичного поведения (например, положение деловой этики и служебного поведения в организации, кодекс корпоративной этики</a:t>
            </a:r>
          </a:p>
          <a:p>
            <a:pPr marL="285750" indent="-285750">
              <a:buFont typeface="Arial" panose="020B0604020202020204" pitchFamily="34" charset="0"/>
              <a:buChar char="•"/>
            </a:pPr>
            <a:r>
              <a:rPr lang="ru-RU" sz="1600" dirty="0"/>
              <a:t>если кодекс корпоративной этики регламентирует правила поведения работников и предусматривает ответственность за их нарушение, то он является частью правил внутреннего трудового распорядка (ПВТР) и должен приниматься в порядке, предусмотренном статьей 372 ТК РФ, в противном случае работодатель не вправе привлекать работников к дисциплинарной ответственности за несоблюдение требований корпоративной этики</a:t>
            </a:r>
          </a:p>
          <a:p>
            <a:endParaRPr lang="ru-RU" sz="1600" dirty="0"/>
          </a:p>
          <a:p>
            <a:r>
              <a:rPr lang="ru-RU" sz="1600" b="1" dirty="0"/>
              <a:t>Появился еще один источник опубликования федеральных отраслевых соглашений</a:t>
            </a:r>
          </a:p>
          <a:p>
            <a:r>
              <a:rPr lang="ru-RU" sz="1600" dirty="0"/>
              <a:t>(Приказ Минтруда РФ от 21.04.2022 N 240н)</a:t>
            </a:r>
          </a:p>
          <a:p>
            <a:pPr marL="285750" indent="-285750">
              <a:buFont typeface="Arial" panose="020B0604020202020204" pitchFamily="34" charset="0"/>
              <a:buChar char="•"/>
            </a:pPr>
            <a:r>
              <a:rPr lang="ru-RU" sz="1600" dirty="0"/>
              <a:t>Установлено, что заключенные на федеральном уровне отраслевые соглашения публикуются также в журнале "Бюллетень трудового и социального законодательства Российской Федерации". Документ вступает в силу с 07.08.2022.</a:t>
            </a:r>
          </a:p>
          <a:p>
            <a:pPr marL="285750" indent="-285750">
              <a:buFont typeface="Arial" panose="020B0604020202020204" pitchFamily="34" charset="0"/>
              <a:buChar char="•"/>
            </a:pPr>
            <a:r>
              <a:rPr lang="ru-RU" sz="1600" dirty="0"/>
              <a:t>В настоящее время </a:t>
            </a:r>
            <a:r>
              <a:rPr lang="ru-RU" sz="1600" dirty="0" err="1"/>
              <a:t>Роструд</a:t>
            </a:r>
            <a:r>
              <a:rPr lang="ru-RU" sz="1600" dirty="0"/>
              <a:t> после уведомительной регистрации соглашения в течение 3 рабочих дней направляет текст соглашения и сведения о его уведомительной регистрации в Минтруд для размещения в течение 5 рабочих дней со дня его получения на официальном сайте Минтруда и направления для опубликования в журналах "Социально-трудовые исследования", "Бизнес России" и газете "Солидарность".</a:t>
            </a:r>
          </a:p>
        </p:txBody>
      </p:sp>
    </p:spTree>
    <p:extLst>
      <p:ext uri="{BB962C8B-B14F-4D97-AF65-F5344CB8AC3E}">
        <p14:creationId xmlns:p14="http://schemas.microsoft.com/office/powerpoint/2010/main" val="3867903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6001643"/>
          </a:xfrm>
          <a:prstGeom prst="rect">
            <a:avLst/>
          </a:prstGeom>
          <a:noFill/>
        </p:spPr>
        <p:txBody>
          <a:bodyPr wrap="square" rtlCol="0">
            <a:spAutoFit/>
          </a:bodyPr>
          <a:lstStyle/>
          <a:p>
            <a:r>
              <a:rPr lang="ru-RU" sz="1600" b="1" dirty="0"/>
              <a:t>Установлены требования к условиям оплаты труда должностных лиц руководящего состава в компаниях с </a:t>
            </a:r>
            <a:r>
              <a:rPr lang="ru-RU" sz="1600" b="1" dirty="0" err="1"/>
              <a:t>госучастием</a:t>
            </a:r>
            <a:endParaRPr lang="ru-RU" sz="1600" b="1" dirty="0"/>
          </a:p>
          <a:p>
            <a:r>
              <a:rPr lang="ru-RU" sz="1600" dirty="0"/>
              <a:t>(Постановление Правительства РФ от 23.06.2022 N 1127)</a:t>
            </a:r>
          </a:p>
          <a:p>
            <a:pPr marL="285750" indent="-285750">
              <a:buFont typeface="Arial" panose="020B0604020202020204" pitchFamily="34" charset="0"/>
              <a:buChar char="•"/>
            </a:pPr>
            <a:r>
              <a:rPr lang="ru-RU" sz="1600" dirty="0"/>
              <a:t>Положением определяются такие понятия, как "годовое максимально возможное совокупное персональное вознаграждение", устанавливается перечень компенсационных выплат, а также порядок и условия обязательных стимулирующих выплат.</a:t>
            </a:r>
          </a:p>
          <a:p>
            <a:pPr marL="285750" indent="-285750">
              <a:buFont typeface="Arial" panose="020B0604020202020204" pitchFamily="34" charset="0"/>
              <a:buChar char="•"/>
            </a:pPr>
            <a:r>
              <a:rPr lang="ru-RU" sz="1600" dirty="0"/>
              <a:t>Условия оплаты труда должностных лиц руководящего состава организаций определяются трудовыми договорами. В соответствии с постановлением будет утверждена типовая форма такого договора.</a:t>
            </a:r>
          </a:p>
          <a:p>
            <a:pPr marL="285750" indent="-285750">
              <a:buFont typeface="Arial" panose="020B0604020202020204" pitchFamily="34" charset="0"/>
              <a:buChar char="•"/>
            </a:pPr>
            <a:r>
              <a:rPr lang="ru-RU" sz="1600" dirty="0"/>
              <a:t>В приложении приведен перечень </a:t>
            </a:r>
            <a:r>
              <a:rPr lang="ru-RU" sz="1600" dirty="0" err="1"/>
              <a:t>госкорпораций</a:t>
            </a:r>
            <a:r>
              <a:rPr lang="ru-RU" sz="1600" dirty="0"/>
              <a:t>, госкомпаний, а также хозяйственных обществ, акции в уставном капитале которых находятся в собственности РФ, в отношении которых применяется настоящее Положение.</a:t>
            </a:r>
          </a:p>
          <a:p>
            <a:pPr marL="285750" indent="-285750">
              <a:buFont typeface="Arial" panose="020B0604020202020204" pitchFamily="34" charset="0"/>
              <a:buChar char="•"/>
            </a:pPr>
            <a:r>
              <a:rPr lang="ru-RU" sz="1600" dirty="0"/>
              <a:t>Руководствоваться данным Положением рекомендовано также публично-правовым компаниям.</a:t>
            </a:r>
          </a:p>
          <a:p>
            <a:endParaRPr lang="ru-RU" sz="1600" b="1" dirty="0"/>
          </a:p>
          <a:p>
            <a:r>
              <a:rPr lang="ru-RU" sz="1600" b="1" dirty="0"/>
              <a:t>Хотят изменить правила предоставления </a:t>
            </a:r>
            <a:r>
              <a:rPr lang="ru-RU" sz="1600" b="1" dirty="0" err="1"/>
              <a:t>допвыходных</a:t>
            </a:r>
            <a:r>
              <a:rPr lang="ru-RU" sz="1600" b="1" dirty="0"/>
              <a:t> тем, кто ухаживает за детьми-инвалидами</a:t>
            </a:r>
          </a:p>
          <a:p>
            <a:pPr marL="285750" indent="-285750">
              <a:buFont typeface="Arial" panose="020B0604020202020204" pitchFamily="34" charset="0"/>
              <a:buChar char="•"/>
            </a:pPr>
            <a:r>
              <a:rPr lang="ru-RU" sz="1600" dirty="0"/>
              <a:t>Одному из родителей, опекуну или попечителю предлагают дать право раз в год брать до 24 оплачиваемых </a:t>
            </a:r>
            <a:r>
              <a:rPr lang="ru-RU" sz="1600" dirty="0" err="1"/>
              <a:t>допвыходных</a:t>
            </a:r>
            <a:r>
              <a:rPr lang="ru-RU" sz="1600" dirty="0"/>
              <a:t> подряд для ухода за детьми-инвалидами. Отдых предоставят по заявлению сотрудника в пределах общего количества неиспользованных за год дней. Проект внесли в Госдуму.</a:t>
            </a:r>
          </a:p>
          <a:p>
            <a:pPr marL="285750" indent="-285750">
              <a:buFont typeface="Arial" panose="020B0604020202020204" pitchFamily="34" charset="0"/>
              <a:buChar char="•"/>
            </a:pPr>
            <a:r>
              <a:rPr lang="ru-RU" sz="1600" dirty="0"/>
              <a:t>По словам авторов поправок, длинные </a:t>
            </a:r>
            <a:r>
              <a:rPr lang="ru-RU" sz="1600" dirty="0" err="1"/>
              <a:t>допвыходные</a:t>
            </a:r>
            <a:r>
              <a:rPr lang="ru-RU" sz="1600" dirty="0"/>
              <a:t> смогут взять работники, например, чтобы заботиться о детях во время санаторно-курортного лечения.</a:t>
            </a:r>
          </a:p>
          <a:p>
            <a:pPr marL="285750" indent="-285750">
              <a:buFont typeface="Arial" panose="020B0604020202020204" pitchFamily="34" charset="0"/>
              <a:buChar char="•"/>
            </a:pPr>
            <a:r>
              <a:rPr lang="ru-RU" sz="1600" dirty="0"/>
              <a:t>Сейчас для ухода за ребенком-инвалидом сотрудник может взять 4 оплачиваемых выходных в месяц.</a:t>
            </a:r>
          </a:p>
          <a:p>
            <a:r>
              <a:rPr lang="ru-RU" sz="1600" dirty="0"/>
              <a:t>(Проект Федерального закона N 171096-8: </a:t>
            </a:r>
            <a:r>
              <a:rPr lang="ru-RU" sz="1600" dirty="0">
                <a:solidFill>
                  <a:srgbClr val="0000FF"/>
                </a:solidFill>
                <a:hlinkClick r:id="rId2">
                  <a:extLst>
                    <a:ext uri="{A12FA001-AC4F-418D-AE19-62706E023703}">
                      <ahyp:hlinkClr xmlns:ahyp="http://schemas.microsoft.com/office/drawing/2018/hyperlinkcolor" val="tx"/>
                    </a:ext>
                  </a:extLst>
                </a:hlinkClick>
              </a:rPr>
              <a:t>https</a:t>
            </a:r>
            <a:r>
              <a:rPr lang="ru-RU" sz="1600" dirty="0">
                <a:hlinkClick r:id="rId2">
                  <a:extLst>
                    <a:ext uri="{A12FA001-AC4F-418D-AE19-62706E023703}">
                      <ahyp:hlinkClr xmlns:ahyp="http://schemas.microsoft.com/office/drawing/2018/hyperlinkcolor" val="tx"/>
                    </a:ext>
                  </a:extLst>
                </a:hlinkClick>
              </a:rPr>
              <a:t>://sozd.duma.gov.ru/bill/171096-8</a:t>
            </a:r>
            <a:r>
              <a:rPr lang="ru-RU" sz="1600" dirty="0"/>
              <a:t>) </a:t>
            </a:r>
          </a:p>
        </p:txBody>
      </p:sp>
    </p:spTree>
    <p:extLst>
      <p:ext uri="{BB962C8B-B14F-4D97-AF65-F5344CB8AC3E}">
        <p14:creationId xmlns:p14="http://schemas.microsoft.com/office/powerpoint/2010/main" val="2578199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092" y="451128"/>
            <a:ext cx="9103848" cy="3046988"/>
          </a:xfrm>
          <a:prstGeom prst="rect">
            <a:avLst/>
          </a:prstGeom>
          <a:noFill/>
        </p:spPr>
        <p:txBody>
          <a:bodyPr wrap="square" rtlCol="0">
            <a:spAutoFit/>
          </a:bodyPr>
          <a:lstStyle/>
          <a:p>
            <a:r>
              <a:rPr lang="ru-RU" sz="1600" b="1" dirty="0" err="1"/>
              <a:t>Роструд</a:t>
            </a:r>
            <a:r>
              <a:rPr lang="ru-RU" sz="1600" b="1" dirty="0"/>
              <a:t> представил разъяснения обязательных требований трудового законодательства</a:t>
            </a:r>
          </a:p>
          <a:p>
            <a:r>
              <a:rPr lang="ru-RU" sz="1600" dirty="0"/>
              <a:t>(Приказ Роструда от 13.05.2022 N 123)</a:t>
            </a:r>
          </a:p>
          <a:p>
            <a:r>
              <a:rPr lang="ru-RU" sz="1600" dirty="0"/>
              <a:t>Документ содержит разъяснения по многим вопросам. Среди них, в том числе: испытательный срок при приеме на работу; трудовой договор; перевод на другую работу; порядок прекращения срочного трудового договора с беременной женщиной; сверхурочная работа; сокращенное рабочее время; время отдыха (все виды перерывов, выходных, отпусков); удержания из заработной платы; отстранение от работы; привлечение работника к дисциплинарной ответственности; направление в командировки; гарантии беременным женщинам и женщинам, осуществляющим уход за ребенком до достижения им возраста трех лет; работа вахтовым методом; труд инвалидов; труд несовершеннолетних; гарантии и компенсации работникам в районах Крайнего Севера и приравненных к ним местностях; работа совместителей; особенности регулирования труда дистанционных работников и другое.</a:t>
            </a:r>
          </a:p>
        </p:txBody>
      </p:sp>
    </p:spTree>
    <p:extLst>
      <p:ext uri="{BB962C8B-B14F-4D97-AF65-F5344CB8AC3E}">
        <p14:creationId xmlns:p14="http://schemas.microsoft.com/office/powerpoint/2010/main" val="1561819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4859" y="473203"/>
            <a:ext cx="9069765"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effectLst/>
                <a:uLnTx/>
                <a:uFillTx/>
                <a:latin typeface="Calibri"/>
                <a:ea typeface="+mn-ea"/>
                <a:cs typeface="+mn-cs"/>
              </a:rPr>
              <a:t>Охрана труда</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Издан Приказ  Минтруда от 12.05.2022 № 291н "Об утверждении перечня вредных производственных факторов .... при наличии которых занятым на таких рабочих местах работникам </a:t>
            </a:r>
            <a:r>
              <a:rPr kumimoji="0" lang="ru-RU" sz="1600" b="1" i="0" u="none" strike="noStrike" kern="1200" cap="none" spc="0" normalizeH="0" baseline="0" noProof="0" dirty="0">
                <a:ln>
                  <a:noFill/>
                </a:ln>
                <a:effectLst/>
                <a:uLnTx/>
                <a:uFillTx/>
                <a:latin typeface="Calibri"/>
                <a:ea typeface="+mn-ea"/>
                <a:cs typeface="+mn-cs"/>
              </a:rPr>
              <a:t>выдаются бесплатно по установленным нормам молоко </a:t>
            </a:r>
            <a:r>
              <a:rPr kumimoji="0" lang="ru-RU" sz="1600" b="0" i="0" u="none" strike="noStrike" kern="1200" cap="none" spc="0" normalizeH="0" baseline="0" noProof="0" dirty="0">
                <a:ln>
                  <a:noFill/>
                </a:ln>
                <a:effectLst/>
                <a:uLnTx/>
                <a:uFillTx/>
                <a:latin typeface="Calibri"/>
                <a:ea typeface="+mn-ea"/>
                <a:cs typeface="+mn-cs"/>
              </a:rPr>
              <a:t>или другие равноценные пищевые продукты...", который утверждает:</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перечень вредных факторов, при наличии которых выдаются бесплатно молоко или другие равноценные пищевые продукты</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 нормы и условия их бесплатной выдачи</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порядок компенсационной выплаты вместо их выдачи</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Также издан другой Приказ Минтруда РФ от 16.05.2022 № 298н "Об утверждении перечня отдельных видов работ, при выполнении которых работникам предоставляется бесплатно </a:t>
            </a:r>
            <a:r>
              <a:rPr kumimoji="0" lang="ru-RU" sz="1600" b="1" i="0" u="none" strike="noStrike" kern="1200" cap="none" spc="0" normalizeH="0" baseline="0" noProof="0" dirty="0">
                <a:ln>
                  <a:noFill/>
                </a:ln>
                <a:effectLst/>
                <a:uLnTx/>
                <a:uFillTx/>
                <a:latin typeface="Calibri"/>
                <a:ea typeface="+mn-ea"/>
                <a:cs typeface="+mn-cs"/>
              </a:rPr>
              <a:t>по установленным нормам лечебно-профилактическое питание</a:t>
            </a:r>
            <a:r>
              <a:rPr kumimoji="0" lang="ru-RU" sz="1600" b="0" i="0" u="none" strike="noStrike" kern="1200" cap="none" spc="0" normalizeH="0" baseline="0" noProof="0" dirty="0">
                <a:ln>
                  <a:noFill/>
                </a:ln>
                <a:effectLst/>
                <a:uLnTx/>
                <a:uFillTx/>
                <a:latin typeface="Calibri"/>
                <a:ea typeface="+mn-ea"/>
                <a:cs typeface="+mn-cs"/>
              </a:rPr>
              <a:t>, норм бесплатной выдачи витаминных препаратов, а также норм и условий бесплатной выдачи лечебно-профилактического питания", который утверждает:</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перечень отдельных видов работ, при выполнении которых работникам предоставляется бесплатно лечебно-профилактическое питание (ЛПП)</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нормы бесплатной выдачи витаминных препаратов, нормы и условия бесплатной выдачи ЛПП</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6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Указанные нормативные акты вступают в силу с 01.09.2022 и будут действовать до 01.09.2028.</a:t>
            </a:r>
          </a:p>
        </p:txBody>
      </p:sp>
    </p:spTree>
    <p:extLst>
      <p:ext uri="{BB962C8B-B14F-4D97-AF65-F5344CB8AC3E}">
        <p14:creationId xmlns:p14="http://schemas.microsoft.com/office/powerpoint/2010/main" val="2164737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6571" y="445770"/>
            <a:ext cx="9179493"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Издан Приказ Минздрава России от 20.05.2022 г. № 342н "Об утверждении порядка </a:t>
            </a:r>
            <a:r>
              <a:rPr kumimoji="0" lang="ru-RU" sz="1600" b="1" i="0" u="none" strike="noStrike" kern="1200" cap="none" spc="0" normalizeH="0" baseline="0" noProof="0" dirty="0">
                <a:ln>
                  <a:noFill/>
                </a:ln>
                <a:effectLst/>
                <a:uLnTx/>
                <a:uFillTx/>
                <a:latin typeface="Calibri"/>
                <a:ea typeface="+mn-ea"/>
                <a:cs typeface="+mn-cs"/>
              </a:rPr>
              <a:t>прохождения обязательного психиатрического освидетельствования работниками, осуществляющими отдельные виды деятельности</a:t>
            </a:r>
            <a:r>
              <a:rPr kumimoji="0" lang="ru-RU" sz="1600" b="0" i="0" u="none" strike="noStrike" kern="1200" cap="none" spc="0" normalizeH="0" baseline="0" noProof="0" dirty="0">
                <a:ln>
                  <a:noFill/>
                </a:ln>
                <a:effectLst/>
                <a:uLnTx/>
                <a:uFillTx/>
                <a:latin typeface="Calibri"/>
                <a:ea typeface="+mn-ea"/>
                <a:cs typeface="+mn-cs"/>
              </a:rPr>
              <a:t>, его периодичности, а также видов деятельности, при осуществлении которых проводится психиатрическое освидетельствование". Приказ вступает в силу 01.09.2022 и действует до 01.09.2028 г.</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После 1 сентября 2022 г. действующие нормативные акты по психиатрическим освидетельствованиям (Постановление Правительства РФ от 23.09.2002 N 695 и Постановление Правительства РФ от 28.04.1993 N 377) утратят силу (п. 11 Постановления Правительства РФ от 31.12.2020 N 2467).</a:t>
            </a:r>
          </a:p>
        </p:txBody>
      </p:sp>
    </p:spTree>
    <p:extLst>
      <p:ext uri="{BB962C8B-B14F-4D97-AF65-F5344CB8AC3E}">
        <p14:creationId xmlns:p14="http://schemas.microsoft.com/office/powerpoint/2010/main" val="3764838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6571" y="445770"/>
            <a:ext cx="9179493"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В отличие от действующих в настоящее время правил прохождения обязательного психиатрического освидетельствования (утв. постановлением Правительства РФ от 23 сентября 2002 г. № 695), в новом порядке:</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указывается, что повторное прохождение освидетельствования не требуется, если работник поступает на работу по виду деятельности, по которому ранее проходил освидетельствование (не позднее 2 лет) и по состоянию психического здоровья был пригоден к выполнению указанного вида деятельности</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установлены требования к содержанию и оформлению направления на психиатрическое освидетельствование, которое выдается работодателем (выдавать под подпись, можно будет формировать в форме электронного документа)</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кроме паспорта и СНИЛС для прохождения освидетельствования работник должен будет представить в </a:t>
            </a:r>
            <a:r>
              <a:rPr kumimoji="0" lang="ru-RU" sz="1600" b="0" i="0" u="none" strike="noStrike" kern="1200" cap="none" spc="0" normalizeH="0" baseline="0" noProof="0" dirty="0" err="1">
                <a:ln>
                  <a:noFill/>
                </a:ln>
                <a:effectLst/>
                <a:uLnTx/>
                <a:uFillTx/>
                <a:latin typeface="Calibri"/>
                <a:ea typeface="+mn-ea"/>
                <a:cs typeface="+mn-cs"/>
              </a:rPr>
              <a:t>медорганизацию</a:t>
            </a:r>
            <a:r>
              <a:rPr kumimoji="0" lang="ru-RU" sz="1600" b="0" i="0" u="none" strike="noStrike" kern="1200" cap="none" spc="0" normalizeH="0" baseline="0" noProof="0" dirty="0">
                <a:ln>
                  <a:noFill/>
                </a:ln>
                <a:effectLst/>
                <a:uLnTx/>
                <a:uFillTx/>
                <a:latin typeface="Calibri"/>
                <a:ea typeface="+mn-ea"/>
                <a:cs typeface="+mn-cs"/>
              </a:rPr>
              <a:t> заключения, выданные по результатам обязательных предварительных и или (периодических) медосмотров (при наличии)</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устанавливаются требования к медицинскому заключению</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выдавать заключения можно будет в форме электронного документа</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mn-ea"/>
                <a:cs typeface="+mn-cs"/>
              </a:rPr>
              <a:t>скорректировали и сильно сократили виды деятельности, при осуществлении которых будет проводиться психиатрическое освидетельствование (например, отсутствуют работы на высоте, работы в отдаленных районах, работы на предприятиях питания и торговли, предприятиях санитарно-гигиенического обслуживания населения (например, в парикмахерских), работы, связанные с оборотом наркотических и психотропных веществ и др.)</a:t>
            </a:r>
          </a:p>
          <a:p>
            <a:pPr marR="0" lvl="0" algn="l" defTabSz="914400" rtl="0" eaLnBrk="1" fontAlgn="auto" latinLnBrk="0" hangingPunct="1">
              <a:lnSpc>
                <a:spcPct val="100000"/>
              </a:lnSpc>
              <a:spcBef>
                <a:spcPts val="0"/>
              </a:spcBef>
              <a:spcAft>
                <a:spcPts val="0"/>
              </a:spcAft>
              <a:buClrTx/>
              <a:buSzTx/>
              <a:tabLst/>
              <a:defRPr/>
            </a:pPr>
            <a:endParaRPr lang="ru-RU" sz="1600" dirty="0">
              <a:latin typeface="Calibri"/>
            </a:endParaRPr>
          </a:p>
          <a:p>
            <a:pPr lvl="0">
              <a:defRPr/>
            </a:pPr>
            <a:r>
              <a:rPr lang="ru-RU" sz="1600" dirty="0"/>
              <a:t>Работодатель будет направлять на освидетельствование, если во время обязательного медосмотра психиатр заподозрит противопоказания к труду (Письмо Минздрава России от 20.06.2022 N 30-0/3066769-14500)</a:t>
            </a:r>
            <a:endParaRPr kumimoji="0" lang="ru-RU" sz="1600" b="0" i="0" u="none" strike="noStrike" kern="1200" cap="none" spc="0" normalizeH="0" baseline="0" noProof="0" dirty="0">
              <a:ln>
                <a:noFill/>
              </a:ln>
              <a:effectLst/>
              <a:uLnTx/>
              <a:uFillTx/>
              <a:latin typeface="Calibri"/>
            </a:endParaRPr>
          </a:p>
        </p:txBody>
      </p:sp>
    </p:spTree>
    <p:extLst>
      <p:ext uri="{BB962C8B-B14F-4D97-AF65-F5344CB8AC3E}">
        <p14:creationId xmlns:p14="http://schemas.microsoft.com/office/powerpoint/2010/main" val="928855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6571" y="418338"/>
            <a:ext cx="9170349" cy="255454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С 01.09.2022 вступит в силу новое </a:t>
            </a:r>
            <a:r>
              <a:rPr kumimoji="0" lang="ru-RU" sz="1600" b="1"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Положение об особенностях расследования несчастных случаев на производстве </a:t>
            </a: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утвержденное Приказом Минтруда и соцзащиты РФ от 20.04.2022 №223н.</a:t>
            </a:r>
          </a:p>
          <a:p>
            <a:pPr marL="0" marR="0" lvl="0" indent="44958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endParaRPr>
          </a:p>
          <a:p>
            <a:pPr marL="0" marR="0" lvl="0" indent="1588"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Приказ утверждает:</a:t>
            </a:r>
          </a:p>
          <a:p>
            <a:pPr marL="0" marR="0" lvl="0" indent="1588"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 Положение об особенностях расследования несчастных случаев на производстве в отдельных отраслях и организациях (далее – Положение);</a:t>
            </a:r>
          </a:p>
          <a:p>
            <a:pPr marL="0" marR="0" lvl="0" indent="1588"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 Формы документов, необходимых для расследования несчастных случаев на производстве;</a:t>
            </a:r>
          </a:p>
          <a:p>
            <a:pPr marL="0" marR="0" lvl="0" indent="1588"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 Классификаторы, необходимые для расследования несчастных случаев на производстве.</a:t>
            </a:r>
          </a:p>
        </p:txBody>
      </p:sp>
    </p:spTree>
    <p:extLst>
      <p:ext uri="{BB962C8B-B14F-4D97-AF65-F5344CB8AC3E}">
        <p14:creationId xmlns:p14="http://schemas.microsoft.com/office/powerpoint/2010/main" val="3254517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6571" y="418338"/>
            <a:ext cx="9170349" cy="550920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Положение об особенностях расследования несчастных случаев на производстве</a:t>
            </a:r>
            <a:endPar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endParaRPr>
          </a:p>
          <a:p>
            <a:pPr marL="0" marR="0" lvl="0" indent="1588"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endParaRPr>
          </a:p>
          <a:p>
            <a:pPr marL="0" marR="0" lvl="0" indent="1588"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Основные изменения: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удалили перечень лиц, на которых распространялся порядок расследования, и случаи, которые подлежат расследованию, но указали отрасли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убрали что о каждом страховом случае работодатель обязан сообщить в исполнительный орган страховщика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Убрали сроки расследования несчастных случаев (они указаны в ст. 229.1 ТК РФ).</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Добавили, что актом о расследовании несчастного случая по форме №5 оформляется расследование помимо тяжелого, со смертельным исходом, группового, теперь также легкого или квалифицированного как не связанного с производством несчастного случая. Уточнили срок передачи сообщения о последствиях несчастного случая на производстве и принятых мерах по форме №10 в ГИТ - в течение 10 календарных дней по окончании периода временной нетрудоспособности.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Установили сведения, объективно свидетельствующие о нарушении порядка расследования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Срок давности несчастного случая для проведения дополнительного расследования государственным инспектором теперь 5 лет (ст.229.3 ТК РФ). Ранее в Положении срока давности не было.</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Выделены отдельные особенности проведения расследования несчастных случаев государственными инспекторами труда</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0" i="0" u="none" strike="noStrike" kern="1200" cap="none" spc="0" normalizeH="0" baseline="0" noProof="0" dirty="0">
                <a:ln>
                  <a:noFill/>
                </a:ln>
                <a:effectLst/>
                <a:uLnTx/>
                <a:uFillTx/>
                <a:latin typeface="Calibri"/>
                <a:ea typeface="Calibri" panose="020F0502020204030204" pitchFamily="34" charset="0"/>
                <a:cs typeface="Times New Roman" panose="02020603050405020304" pitchFamily="18" charset="0"/>
              </a:rPr>
              <a:t> Скорректированы формы документов </a:t>
            </a:r>
          </a:p>
          <a:p>
            <a:pPr marL="73533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0260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1360" y="496549"/>
            <a:ext cx="8994120" cy="6001643"/>
          </a:xfrm>
          <a:prstGeom prst="rect">
            <a:avLst/>
          </a:prstGeom>
          <a:noFill/>
        </p:spPr>
        <p:txBody>
          <a:bodyPr wrap="square" rtlCol="0">
            <a:spAutoFit/>
          </a:bodyPr>
          <a:lstStyle/>
          <a:p>
            <a:pPr lvl="0">
              <a:defRPr/>
            </a:pPr>
            <a:r>
              <a:rPr lang="ru-RU" sz="1600" b="1" dirty="0"/>
              <a:t>Увеличены штрафы за нарушение требований пожарной безопасности</a:t>
            </a:r>
          </a:p>
          <a:p>
            <a:pPr lvl="0">
              <a:defRPr/>
            </a:pPr>
            <a:r>
              <a:rPr lang="ru-RU" sz="1600" dirty="0"/>
              <a:t>(Федеральный закон от 28.05.2022 N 141-ФЗ)</a:t>
            </a:r>
          </a:p>
          <a:p>
            <a:pPr lvl="0">
              <a:defRPr/>
            </a:pPr>
            <a:endParaRPr lang="ru-RU" sz="1600" dirty="0"/>
          </a:p>
          <a:p>
            <a:pPr lvl="0">
              <a:defRPr/>
            </a:pPr>
            <a:r>
              <a:rPr lang="ru-RU" sz="1600" dirty="0"/>
              <a:t>В КоАП РФ вносятся изменения, усиливающие административную ответственность за нарушение требований пожарной безопасности. Например, за правонарушения, предусмотренные ч. 1 ст. 20.4 КоАП РФ, штрафы будут назначаться в следующих размерах:</a:t>
            </a:r>
          </a:p>
          <a:p>
            <a:pPr lvl="0">
              <a:defRPr/>
            </a:pPr>
            <a:r>
              <a:rPr lang="ru-RU" sz="1600" dirty="0"/>
              <a:t>для должностных лиц - от 20 тыс. до 30 тыс. рублей (сейчас от 6 тыс. рублей до 15 тыс. рублей);</a:t>
            </a:r>
          </a:p>
          <a:p>
            <a:pPr lvl="0">
              <a:defRPr/>
            </a:pPr>
            <a:r>
              <a:rPr lang="ru-RU" sz="1600" dirty="0"/>
              <a:t>для ИП - от 40 тыс. до 60 тыс. рублей (сейчас от 20 тыс. до 30 тыс. рублей);</a:t>
            </a:r>
          </a:p>
          <a:p>
            <a:pPr lvl="0">
              <a:defRPr/>
            </a:pPr>
            <a:r>
              <a:rPr lang="ru-RU" sz="1600" dirty="0"/>
              <a:t>для </a:t>
            </a:r>
            <a:r>
              <a:rPr lang="ru-RU" sz="1600" dirty="0" err="1"/>
              <a:t>юрлиц</a:t>
            </a:r>
            <a:r>
              <a:rPr lang="ru-RU" sz="1600" dirty="0"/>
              <a:t> - от 300 тыс. до 400 тыс. рублей (сейчас от 150 тыс. до 200 тыс. рублей).</a:t>
            </a:r>
          </a:p>
          <a:p>
            <a:pPr lvl="0">
              <a:defRPr/>
            </a:pPr>
            <a:r>
              <a:rPr lang="ru-RU" sz="1600" dirty="0"/>
              <a:t>Напомним, для социально ориентированных НКО и малых предприятий (в том числе </a:t>
            </a:r>
            <a:r>
              <a:rPr lang="ru-RU" sz="1600" dirty="0" err="1"/>
              <a:t>микропредприятий</a:t>
            </a:r>
            <a:r>
              <a:rPr lang="ru-RU" sz="1600" dirty="0"/>
              <a:t>) с 06.04.2022 штраф назначается в размере, предусмотренном соответствующей нормой для ИП (подробнее см. новость от 29.03.2022).</a:t>
            </a:r>
          </a:p>
          <a:p>
            <a:pPr lvl="0">
              <a:defRPr/>
            </a:pPr>
            <a:r>
              <a:rPr lang="ru-RU" sz="1600" dirty="0"/>
              <a:t>Документ вступает в силу 08.06.2022.</a:t>
            </a:r>
            <a:endParaRPr kumimoji="0" lang="ru-RU" sz="1600" i="0" u="none" strike="noStrike" kern="1200" cap="none" spc="0" normalizeH="0" baseline="0" noProof="0" dirty="0">
              <a:ln>
                <a:noFill/>
              </a:ln>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b="1"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b="1"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effectLst/>
                <a:uLnTx/>
                <a:uFillTx/>
                <a:latin typeface="Calibri"/>
                <a:ea typeface="+mn-ea"/>
                <a:cs typeface="+mn-cs"/>
              </a:rPr>
              <a:t>В первом чтении приняли проект о возможности дистанционно проводить медосмотры работников</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latin typeface="Calibri"/>
                <a:ea typeface="+mn-ea"/>
                <a:cs typeface="+mn-cs"/>
              </a:rPr>
              <a:t>Планируют разрешить использовать </a:t>
            </a:r>
            <a:r>
              <a:rPr kumimoji="0" lang="ru-RU" sz="1600" b="0" i="0" u="none" strike="noStrike" kern="1200" cap="none" spc="0" normalizeH="0" baseline="0" noProof="0" dirty="0" err="1">
                <a:ln>
                  <a:noFill/>
                </a:ln>
                <a:effectLst/>
                <a:uLnTx/>
                <a:uFillTx/>
                <a:latin typeface="Calibri"/>
                <a:ea typeface="+mn-ea"/>
                <a:cs typeface="+mn-cs"/>
              </a:rPr>
              <a:t>медизделия</a:t>
            </a:r>
            <a:r>
              <a:rPr kumimoji="0" lang="ru-RU" sz="1600" b="0" i="0" u="none" strike="noStrike" kern="1200" cap="none" spc="0" normalizeH="0" baseline="0" noProof="0" dirty="0">
                <a:ln>
                  <a:noFill/>
                </a:ln>
                <a:effectLst/>
                <a:uLnTx/>
                <a:uFillTx/>
                <a:latin typeface="Calibri"/>
                <a:ea typeface="+mn-ea"/>
                <a:cs typeface="+mn-cs"/>
              </a:rPr>
              <a:t>, которые дистанционно передают информацию о состоянии здоровья. Это даст возможность удаленно проводить медосмотры отдельных сотрудников до и после рабочего дня (смены, рейса). Для дистанционной проверки придется обеспечить идентификацию личности, чтобы никто не прошел медосмотр за работника. Дополнительно такие сотрудники должны регулярно проходить исследование на наличие в организме наркотиков, психотропных веществ и их метаболитов (Проект Федерального закона N 35884-8).</a:t>
            </a:r>
          </a:p>
        </p:txBody>
      </p:sp>
    </p:spTree>
    <p:extLst>
      <p:ext uri="{BB962C8B-B14F-4D97-AF65-F5344CB8AC3E}">
        <p14:creationId xmlns:p14="http://schemas.microsoft.com/office/powerpoint/2010/main" val="4050751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1360" y="496549"/>
            <a:ext cx="8994120" cy="6247864"/>
          </a:xfrm>
          <a:prstGeom prst="rect">
            <a:avLst/>
          </a:prstGeom>
          <a:noFill/>
        </p:spPr>
        <p:txBody>
          <a:bodyPr wrap="square" rtlCol="0">
            <a:spAutoFit/>
          </a:bodyPr>
          <a:lstStyle/>
          <a:p>
            <a:pPr lvl="0">
              <a:defRPr/>
            </a:pPr>
            <a:r>
              <a:rPr lang="ru-RU" sz="1600" b="1" dirty="0"/>
              <a:t>С 1 сентября 2022 г. вступают в силу актуализированные Правила по охране труда при эксплуатации электроустановок</a:t>
            </a:r>
          </a:p>
          <a:p>
            <a:pPr lvl="0">
              <a:defRPr/>
            </a:pPr>
            <a:r>
              <a:rPr lang="ru-RU" sz="1600" dirty="0"/>
              <a:t>(Приказ Минтруда России от 29.04.2022 N 279н)</a:t>
            </a:r>
          </a:p>
          <a:p>
            <a:pPr lvl="0">
              <a:defRPr/>
            </a:pPr>
            <a:r>
              <a:rPr lang="ru-RU" sz="1600" dirty="0"/>
              <a:t>Поправки внесены в целях актуализации требований охраны труда с учетом риск-ориентированного подхода, современного уровня технологического развития и развивающихся направлений в электроэнергетике, исключения правовых коллизий и пробелов.</a:t>
            </a:r>
          </a:p>
          <a:p>
            <a:pPr lvl="0">
              <a:defRPr/>
            </a:pPr>
            <a:r>
              <a:rPr lang="ru-RU" sz="1600" dirty="0"/>
              <a:t>Приказ действует до 31 декабря 2025 г.</a:t>
            </a:r>
          </a:p>
          <a:p>
            <a:pPr lvl="0">
              <a:defRPr/>
            </a:pPr>
            <a:endParaRPr kumimoji="0" lang="ru-RU" sz="1600" i="0" u="none" strike="noStrike" kern="1200" cap="none" spc="0" normalizeH="0" baseline="0" noProof="0" dirty="0">
              <a:ln>
                <a:noFill/>
              </a:ln>
              <a:effectLst/>
              <a:uLnTx/>
              <a:uFillTx/>
              <a:latin typeface="Calibri"/>
            </a:endParaRPr>
          </a:p>
          <a:p>
            <a:pPr lvl="0">
              <a:defRPr/>
            </a:pPr>
            <a:r>
              <a:rPr lang="ru-RU" sz="1600" b="1" dirty="0"/>
              <a:t>С 1 сентября 2022 г. применяется актуализированный порядок аттестации экспертов в области промышленной безопасности</a:t>
            </a:r>
          </a:p>
          <a:p>
            <a:pPr lvl="0">
              <a:defRPr/>
            </a:pPr>
            <a:r>
              <a:rPr lang="ru-RU" sz="1600" dirty="0"/>
              <a:t>(Постановление Правительства РФ от 02.06.2022 N 1009)</a:t>
            </a:r>
          </a:p>
          <a:p>
            <a:pPr lvl="0">
              <a:defRPr/>
            </a:pPr>
            <a:endParaRPr lang="ru-RU" sz="1600" dirty="0"/>
          </a:p>
          <a:p>
            <a:pPr lvl="0">
              <a:defRPr/>
            </a:pPr>
            <a:r>
              <a:rPr lang="ru-RU" sz="1600" b="1" dirty="0"/>
              <a:t>Опубликовали новый порядок расследования и учета профзаболеваний с 01.03.2023</a:t>
            </a:r>
          </a:p>
          <a:p>
            <a:pPr lvl="0">
              <a:defRPr/>
            </a:pPr>
            <a:r>
              <a:rPr lang="ru-RU" sz="1600" dirty="0"/>
              <a:t>(Постановление Правительства РФ от 05.07.2022 N 1206)</a:t>
            </a:r>
          </a:p>
          <a:p>
            <a:pPr marL="285750" lvl="0" indent="-285750">
              <a:buFont typeface="Arial" panose="020B0604020202020204" pitchFamily="34" charset="0"/>
              <a:buChar char="•"/>
              <a:defRPr/>
            </a:pPr>
            <a:r>
              <a:rPr lang="ru-RU" sz="1600" dirty="0" err="1"/>
              <a:t>Медорганизации</a:t>
            </a:r>
            <a:r>
              <a:rPr lang="ru-RU" sz="1600" dirty="0"/>
              <a:t> будут направлять работников в центр </a:t>
            </a:r>
            <a:r>
              <a:rPr lang="ru-RU" sz="1600" dirty="0" err="1"/>
              <a:t>профпатологии</a:t>
            </a:r>
            <a:r>
              <a:rPr lang="ru-RU" sz="1600" dirty="0"/>
              <a:t> при подозрении на острое профзаболевание. Сейчас это делают, только если выявили хроническое заболевание (если острое, то заключительный диагноз ставят самостоятельно).</a:t>
            </a:r>
          </a:p>
          <a:p>
            <a:pPr marL="285750" lvl="0" indent="-285750">
              <a:buFont typeface="Arial" panose="020B0604020202020204" pitchFamily="34" charset="0"/>
              <a:buChar char="•"/>
              <a:defRPr/>
            </a:pPr>
            <a:r>
              <a:rPr lang="ru-RU" sz="1600" dirty="0"/>
              <a:t>Информировать работодателей клиникам придется не только о предварительном диагнозе острого заболевания, как сейчас, но и о выявлении хронического.</a:t>
            </a:r>
          </a:p>
          <a:p>
            <a:pPr marL="285750" lvl="0" indent="-285750">
              <a:buFont typeface="Arial" panose="020B0604020202020204" pitchFamily="34" charset="0"/>
              <a:buChar char="•"/>
              <a:defRPr/>
            </a:pPr>
            <a:r>
              <a:rPr lang="ru-RU" sz="1600" dirty="0"/>
              <a:t>При выявлении хронического заболевания </a:t>
            </a:r>
            <a:r>
              <a:rPr lang="ru-RU" sz="1600" dirty="0" err="1"/>
              <a:t>медорганизации</a:t>
            </a:r>
            <a:r>
              <a:rPr lang="ru-RU" sz="1600" dirty="0"/>
              <a:t> должны будут подавать в центр </a:t>
            </a:r>
            <a:r>
              <a:rPr lang="ru-RU" sz="1600" dirty="0" err="1"/>
              <a:t>профпатологии</a:t>
            </a:r>
            <a:r>
              <a:rPr lang="ru-RU" sz="1600" dirty="0"/>
              <a:t> больше документов, чем сейчас. К существующему списку добавили:</a:t>
            </a:r>
          </a:p>
          <a:p>
            <a:pPr marL="806450" lvl="0" indent="-285750">
              <a:buFont typeface="Courier New" panose="02070309020205020404" pitchFamily="49" charset="0"/>
              <a:buChar char="o"/>
              <a:defRPr/>
            </a:pPr>
            <a:r>
              <a:rPr lang="ru-RU" sz="1600" dirty="0"/>
              <a:t>карту эпидемиологического обследования (составляют при заражении инфекционным или паразитарным заболеванием);</a:t>
            </a:r>
          </a:p>
          <a:p>
            <a:pPr marL="806450" lvl="0" indent="-285750">
              <a:buFont typeface="Courier New" panose="02070309020205020404" pitchFamily="49" charset="0"/>
              <a:buChar char="o"/>
              <a:defRPr/>
            </a:pPr>
            <a:r>
              <a:rPr lang="ru-RU" sz="1600" dirty="0"/>
              <a:t>копии протоколов лабораторных испытаний на рабочем месте работника (при наличии их у работодателя).</a:t>
            </a:r>
          </a:p>
        </p:txBody>
      </p:sp>
    </p:spTree>
    <p:extLst>
      <p:ext uri="{BB962C8B-B14F-4D97-AF65-F5344CB8AC3E}">
        <p14:creationId xmlns:p14="http://schemas.microsoft.com/office/powerpoint/2010/main" val="311557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52322" y="491559"/>
            <a:ext cx="9353678" cy="5334000"/>
          </a:xfrm>
        </p:spPr>
        <p:txBody>
          <a:bodyPr>
            <a:noAutofit/>
          </a:bodyPr>
          <a:lstStyle/>
          <a:p>
            <a:pPr marL="4233" indent="0">
              <a:spcBef>
                <a:spcPts val="0"/>
              </a:spcBef>
              <a:buNone/>
            </a:pPr>
            <a:r>
              <a:rPr lang="ru-RU" sz="1600" b="1" dirty="0">
                <a:cs typeface="Arial" panose="020B0604020202020204" pitchFamily="34" charset="0"/>
              </a:rPr>
              <a:t>Исчисление взносов </a:t>
            </a:r>
            <a:r>
              <a:rPr lang="ru-RU" sz="1600" dirty="0">
                <a:cs typeface="Arial" panose="020B0604020202020204" pitchFamily="34" charset="0"/>
              </a:rPr>
              <a:t>(Федеральный закон от 14.07.2022 N 239-ФЗ- изменения в налоговый кодекс):</a:t>
            </a:r>
          </a:p>
          <a:p>
            <a:pPr marL="289983" indent="-285750">
              <a:spcBef>
                <a:spcPts val="0"/>
              </a:spcBef>
            </a:pPr>
            <a:r>
              <a:rPr lang="ru-RU" sz="1600" dirty="0">
                <a:cs typeface="Arial" panose="020B0604020202020204" pitchFamily="34" charset="0"/>
              </a:rPr>
              <a:t>Предельная величина базы для исчисления взносов станет единой. На 2023 год это будет база 2022 года для пенсионных взносов, проиндексированная с учетом роста зарплаты. В дальнейшем базу будут индексировать ежегодно.</a:t>
            </a:r>
          </a:p>
          <a:p>
            <a:pPr marL="289983" indent="-285750">
              <a:spcBef>
                <a:spcPts val="0"/>
              </a:spcBef>
            </a:pPr>
            <a:r>
              <a:rPr lang="ru-RU" sz="1600" dirty="0">
                <a:cs typeface="Arial" panose="020B0604020202020204" pitchFamily="34" charset="0"/>
              </a:rPr>
              <a:t>Перечислять взносы будут единым платежом. Распределять его станет Казначейство.</a:t>
            </a:r>
          </a:p>
          <a:p>
            <a:pPr marL="289983" indent="-285750">
              <a:spcBef>
                <a:spcPts val="0"/>
              </a:spcBef>
            </a:pPr>
            <a:r>
              <a:rPr lang="ru-RU" sz="1600" dirty="0">
                <a:cs typeface="Arial" panose="020B0604020202020204" pitchFamily="34" charset="0"/>
              </a:rPr>
              <a:t>Из перечня освобожденных от взносов выплат исключают выплаты и иные вознаграждения по трудовым и гражданско-правовым договорам с временно пребывающими в РФ иностранцами и лицами без гражданства, которых не признают застрахованными.</a:t>
            </a:r>
          </a:p>
          <a:p>
            <a:pPr marL="289983" indent="-285750">
              <a:spcBef>
                <a:spcPts val="0"/>
              </a:spcBef>
            </a:pPr>
            <a:r>
              <a:rPr lang="ru-RU" sz="1600" dirty="0">
                <a:cs typeface="Arial" panose="020B0604020202020204" pitchFamily="34" charset="0"/>
              </a:rPr>
              <a:t>От пенсионных взносов больше не станут освобождать выплаты и иные вознаграждения обучающимся за деятельность в </a:t>
            </a:r>
            <a:r>
              <a:rPr lang="ru-RU" sz="1600" dirty="0" err="1">
                <a:cs typeface="Arial" panose="020B0604020202020204" pitchFamily="34" charset="0"/>
              </a:rPr>
              <a:t>студотрядах</a:t>
            </a:r>
            <a:r>
              <a:rPr lang="ru-RU" sz="1600" dirty="0">
                <a:cs typeface="Arial" panose="020B0604020202020204" pitchFamily="34" charset="0"/>
              </a:rPr>
              <a:t> по трудовым и гражданско-правовым договорам. Однако для них установят пониженные тарифы.</a:t>
            </a:r>
          </a:p>
          <a:p>
            <a:pPr marL="289983" indent="-285750">
              <a:spcBef>
                <a:spcPts val="0"/>
              </a:spcBef>
            </a:pPr>
            <a:r>
              <a:rPr lang="ru-RU" sz="1600" dirty="0">
                <a:cs typeface="Arial" panose="020B0604020202020204" pitchFamily="34" charset="0"/>
              </a:rPr>
              <a:t>Отменят  освобождение от взносов на страхование временной нетрудоспособности и в связи с материнством для выплат по гражданско-правовым договорам (ГПД). Скорее всего, это прекратит споры с проверяющими о переквалификации таких договоров в трудовые.</a:t>
            </a:r>
          </a:p>
          <a:p>
            <a:pPr marL="289983" indent="-285750">
              <a:spcBef>
                <a:spcPts val="0"/>
              </a:spcBef>
            </a:pPr>
            <a:endParaRPr lang="ru-RU" sz="1600" dirty="0">
              <a:cs typeface="Arial" panose="020B0604020202020204" pitchFamily="34" charset="0"/>
            </a:endParaRPr>
          </a:p>
          <a:p>
            <a:pPr marL="423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u-RU" sz="1600" b="1" i="0" u="none" strike="noStrike" kern="1200" cap="none" spc="0" normalizeH="0" baseline="0" noProof="0" dirty="0">
                <a:ln>
                  <a:noFill/>
                </a:ln>
                <a:effectLst/>
                <a:uLnTx/>
                <a:uFillTx/>
                <a:latin typeface="Calibri"/>
                <a:cs typeface="Arial" panose="020B0604020202020204" pitchFamily="34" charset="0"/>
              </a:rPr>
              <a:t>Устанавливают единый тариф </a:t>
            </a:r>
            <a:r>
              <a:rPr kumimoji="0" lang="ru-RU" sz="1600" b="0" i="0" u="none" strike="noStrike" kern="1200" cap="none" spc="0" normalizeH="0" baseline="0" noProof="0" dirty="0">
                <a:ln>
                  <a:noFill/>
                </a:ln>
                <a:effectLst/>
                <a:uLnTx/>
                <a:uFillTx/>
                <a:latin typeface="Calibri"/>
                <a:cs typeface="Arial" panose="020B0604020202020204" pitchFamily="34" charset="0"/>
              </a:rPr>
              <a:t>(Федеральный закон от 14.07.2022 N 239-ФЗ):</a:t>
            </a:r>
          </a:p>
          <a:p>
            <a:pPr marL="423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u-RU" sz="1600" b="0" i="0" u="none" strike="noStrike" kern="1200" cap="none" spc="0" normalizeH="0" baseline="0" noProof="0" dirty="0">
                <a:ln>
                  <a:noFill/>
                </a:ln>
                <a:effectLst/>
                <a:uLnTx/>
                <a:uFillTx/>
                <a:latin typeface="Calibri"/>
                <a:cs typeface="Arial" panose="020B0604020202020204" pitchFamily="34" charset="0"/>
              </a:rPr>
              <a:t>- 30% - в рамках единой предельной величины базы;</a:t>
            </a:r>
          </a:p>
          <a:p>
            <a:pPr marL="423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u-RU" sz="1600" b="0" i="0" u="none" strike="noStrike" kern="1200" cap="none" spc="0" normalizeH="0" baseline="0" noProof="0" dirty="0">
                <a:ln>
                  <a:noFill/>
                </a:ln>
                <a:effectLst/>
                <a:uLnTx/>
                <a:uFillTx/>
                <a:latin typeface="Calibri"/>
                <a:cs typeface="Arial" panose="020B0604020202020204" pitchFamily="34" charset="0"/>
              </a:rPr>
              <a:t>- 15,1% - сверх нее.</a:t>
            </a:r>
          </a:p>
          <a:p>
            <a:pPr marL="289983" indent="-285750">
              <a:spcBef>
                <a:spcPts val="0"/>
              </a:spcBef>
            </a:pPr>
            <a:endParaRPr lang="ru-RU" sz="1600" dirty="0">
              <a:cs typeface="Arial" panose="020B0604020202020204" pitchFamily="34" charset="0"/>
            </a:endParaRPr>
          </a:p>
        </p:txBody>
      </p:sp>
    </p:spTree>
    <p:extLst>
      <p:ext uri="{BB962C8B-B14F-4D97-AF65-F5344CB8AC3E}">
        <p14:creationId xmlns:p14="http://schemas.microsoft.com/office/powerpoint/2010/main" val="1267339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9359" y="475582"/>
            <a:ext cx="9032791" cy="4278094"/>
          </a:xfrm>
          <a:prstGeom prst="rect">
            <a:avLst/>
          </a:prstGeom>
          <a:noFill/>
        </p:spPr>
        <p:txBody>
          <a:bodyPr wrap="square" rtlCol="0">
            <a:spAutoFit/>
          </a:bodyPr>
          <a:lstStyle/>
          <a:p>
            <a:r>
              <a:rPr lang="ru-RU" sz="1600" b="1" dirty="0"/>
              <a:t>Постановление Правительства РФ от 24.12.2021 N 2464 "О порядке обучения по охране труда и проверки знания требований охраны труда". С 1 сентября 2022 г. вступает в силу новый порядок обучения по охране труда и проверки знания требований охраны труда. Постановление действует до 1 сентября 2026 г.</a:t>
            </a:r>
          </a:p>
          <a:p>
            <a:pPr marL="285750" indent="-285750">
              <a:buFont typeface="Arial" panose="020B0604020202020204" pitchFamily="34" charset="0"/>
              <a:buChar char="•"/>
            </a:pPr>
            <a:r>
              <a:rPr lang="ru-RU" sz="1600" dirty="0"/>
              <a:t>новые виды обучения по охране труда (инструктажи по охране труда; стажировка на рабочем месте; обучение по оказанию первой помощи пострадавшим; обучение по использованию (применению) СИЗ; обучения по охране труда).</a:t>
            </a:r>
          </a:p>
          <a:p>
            <a:pPr marL="285750" indent="-285750">
              <a:buFont typeface="Arial" panose="020B0604020202020204" pitchFamily="34" charset="0"/>
              <a:buChar char="•"/>
            </a:pPr>
            <a:r>
              <a:rPr lang="ru-RU" sz="1600" dirty="0"/>
              <a:t>возможность совмещения разных видов обучения, либо проводить каждое отдельно.</a:t>
            </a:r>
          </a:p>
          <a:p>
            <a:pPr marL="285750" indent="-285750">
              <a:buFont typeface="Arial" panose="020B0604020202020204" pitchFamily="34" charset="0"/>
              <a:buChar char="•"/>
            </a:pPr>
            <a:r>
              <a:rPr lang="ru-RU" sz="1600" dirty="0"/>
              <a:t>перечни работников, подлежащих разным видам обучения по охране труда.</a:t>
            </a:r>
          </a:p>
          <a:p>
            <a:pPr marL="285750" indent="-285750">
              <a:buFont typeface="Arial" panose="020B0604020202020204" pitchFamily="34" charset="0"/>
              <a:buChar char="•"/>
            </a:pPr>
            <a:r>
              <a:rPr lang="ru-RU" sz="1600" dirty="0"/>
              <a:t>новые программы обучения по охране труда.</a:t>
            </a:r>
          </a:p>
          <a:p>
            <a:pPr marL="285750" indent="-285750">
              <a:buFont typeface="Arial" panose="020B0604020202020204" pitchFamily="34" charset="0"/>
              <a:buChar char="•"/>
            </a:pPr>
            <a:r>
              <a:rPr lang="ru-RU" sz="1600" dirty="0"/>
              <a:t>обучение теперь Плановое и Внеплановое (взамен очередному и внеочередному).</a:t>
            </a:r>
          </a:p>
          <a:p>
            <a:pPr marL="285750" indent="-285750">
              <a:buFont typeface="Arial" panose="020B0604020202020204" pitchFamily="34" charset="0"/>
              <a:buChar char="•"/>
            </a:pPr>
            <a:r>
              <a:rPr lang="ru-RU" sz="1600" dirty="0"/>
              <a:t> требования к комиссиям по проверке знаний и работникам, включенным в их состав (единые комиссии и специализированные комиссии).</a:t>
            </a:r>
          </a:p>
          <a:p>
            <a:pPr marL="285750" indent="-285750">
              <a:buFont typeface="Arial" panose="020B0604020202020204" pitchFamily="34" charset="0"/>
              <a:buChar char="•"/>
            </a:pPr>
            <a:r>
              <a:rPr lang="ru-RU" sz="1600" dirty="0"/>
              <a:t>утверждено минимальное количество работников, подлежащих обучению требованиям охраны труда в учебных центрах, с учетом среднесписочной численности и категории риска организации.</a:t>
            </a:r>
          </a:p>
          <a:p>
            <a:pPr marL="285750" indent="-285750">
              <a:buFont typeface="Arial" panose="020B0604020202020204" pitchFamily="34" charset="0"/>
              <a:buChar char="•"/>
            </a:pPr>
            <a:r>
              <a:rPr lang="ru-RU" sz="1600" dirty="0"/>
              <a:t>утверждены требования к работодателю, проводящему обучение своим работникам без привлечения учебных центров.</a:t>
            </a:r>
          </a:p>
        </p:txBody>
      </p:sp>
    </p:spTree>
    <p:extLst>
      <p:ext uri="{BB962C8B-B14F-4D97-AF65-F5344CB8AC3E}">
        <p14:creationId xmlns:p14="http://schemas.microsoft.com/office/powerpoint/2010/main" val="2251017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9359" y="475582"/>
            <a:ext cx="9032791" cy="6247864"/>
          </a:xfrm>
          <a:prstGeom prst="rect">
            <a:avLst/>
          </a:prstGeom>
          <a:noFill/>
        </p:spPr>
        <p:txBody>
          <a:bodyPr wrap="square" rtlCol="0">
            <a:spAutoFit/>
          </a:bodyPr>
          <a:lstStyle/>
          <a:p>
            <a:r>
              <a:rPr lang="ru-RU" sz="1600" b="1" dirty="0"/>
              <a:t>Постановление Правительства РФ от 24.12.2021 N 2464 "О порядке обучения по охране труда и проверки знания требований охраны труда". С 1 сентября 2022 г. вступает в силу новый порядок обучения по охране труда и проверки знания требований охраны труда. Постановление действует до 1 сентября 2026 г.</a:t>
            </a:r>
          </a:p>
          <a:p>
            <a:pPr marL="285750" indent="-285750">
              <a:buFont typeface="Arial" panose="020B0604020202020204" pitchFamily="34" charset="0"/>
              <a:buChar char="•"/>
            </a:pPr>
            <a:r>
              <a:rPr lang="ru-RU" sz="1600" dirty="0"/>
              <a:t>утверждены требования к организации обучения на </a:t>
            </a:r>
            <a:r>
              <a:rPr lang="ru-RU" sz="1600" dirty="0" err="1"/>
              <a:t>микропредприятиях</a:t>
            </a:r>
            <a:r>
              <a:rPr lang="ru-RU" sz="1600" dirty="0"/>
              <a:t>.</a:t>
            </a:r>
          </a:p>
          <a:p>
            <a:pPr marL="285750" indent="-285750">
              <a:buFont typeface="Arial" panose="020B0604020202020204" pitchFamily="34" charset="0"/>
              <a:buChar char="•"/>
            </a:pPr>
            <a:r>
              <a:rPr lang="ru-RU" sz="1600" dirty="0"/>
              <a:t>утверждены требования (с марта 2023) о реестре организаций и ИП, оказывающих услуги в области ОТ в части обучения, о реестре ИП и </a:t>
            </a:r>
            <a:r>
              <a:rPr lang="ru-RU" sz="1600" dirty="0" err="1"/>
              <a:t>юр.лиц</a:t>
            </a:r>
            <a:r>
              <a:rPr lang="ru-RU" sz="1600" dirty="0"/>
              <a:t>, осуществляющих деятельность по обучению своих работников, о реестре обученных по ОТ лиц.</a:t>
            </a:r>
          </a:p>
          <a:p>
            <a:pPr marL="285750" indent="-285750">
              <a:buFont typeface="Arial" panose="020B0604020202020204" pitchFamily="34" charset="0"/>
              <a:buChar char="•"/>
            </a:pPr>
            <a:r>
              <a:rPr lang="ru-RU" sz="1600" dirty="0"/>
              <a:t>документы, подтверждающие проверку у работников знания требований охраны труда, выданные до введения в действие нового порядка, действительны до окончания срока их действия.</a:t>
            </a:r>
          </a:p>
          <a:p>
            <a:endParaRPr lang="ru-RU" sz="1600" b="1" dirty="0"/>
          </a:p>
          <a:p>
            <a:r>
              <a:rPr lang="ru-RU" sz="1600" b="1" dirty="0"/>
              <a:t>В связи с вступлением в силу с 01.09.2022 новых НПА, Минтруд разъясняет</a:t>
            </a:r>
            <a:r>
              <a:rPr lang="ru-RU" sz="1600" dirty="0"/>
              <a:t>, что внеочередная проверка знаний должна быть проведена в отношении работников, в случае если изменения, введенные новыми положениями нормативного правового акта, касаются их трудовых обязанностей. При этом работодатель самостоятельно принимает решение о необходимости проведения внеочередной проверки знаний требований охраны труда работников в объеме тех новых нормативных правовых актов по охране труда, которые регулируют трудовую деятельность работников.</a:t>
            </a:r>
          </a:p>
          <a:p>
            <a:r>
              <a:rPr lang="ru-RU" sz="1600" dirty="0"/>
              <a:t>Внеочередная проверка независимо от срока проведения предыдущей проверки проводится в том числе и при введении новых или внесении изменений и дополнений в действующие законодательные и иные нормативные правовые акты, содержащие требования охраны труда. В данном случае </a:t>
            </a:r>
            <a:r>
              <a:rPr lang="ru-RU" sz="1600" b="1" dirty="0"/>
              <a:t>осуществляется проверка знаний только этих законодательных и нормативных правовых актов</a:t>
            </a:r>
            <a:r>
              <a:rPr lang="ru-RU" sz="1600" dirty="0"/>
              <a:t>.</a:t>
            </a:r>
          </a:p>
          <a:p>
            <a:r>
              <a:rPr lang="ru-RU" sz="1600" dirty="0"/>
              <a:t>(Письма Минтруда России от 02.08.2022 N 15-2/ООГ-1803 и от 27.07.2022 N 15-2/ООГ-1744)</a:t>
            </a:r>
          </a:p>
        </p:txBody>
      </p:sp>
    </p:spTree>
    <p:extLst>
      <p:ext uri="{BB962C8B-B14F-4D97-AF65-F5344CB8AC3E}">
        <p14:creationId xmlns:p14="http://schemas.microsoft.com/office/powerpoint/2010/main" val="31422579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9359" y="475582"/>
            <a:ext cx="9032791" cy="6247864"/>
          </a:xfrm>
          <a:prstGeom prst="rect">
            <a:avLst/>
          </a:prstGeom>
          <a:noFill/>
        </p:spPr>
        <p:txBody>
          <a:bodyPr wrap="square" rtlCol="0">
            <a:spAutoFit/>
          </a:bodyPr>
          <a:lstStyle/>
          <a:p>
            <a:r>
              <a:rPr lang="ru-RU" sz="1600" b="1" dirty="0"/>
              <a:t>Разъяснили, что при переводе офисного работника повторно обучать его охране труда не нужно</a:t>
            </a:r>
          </a:p>
          <a:p>
            <a:r>
              <a:rPr lang="ru-RU" sz="1600" dirty="0"/>
              <a:t>(Письмо Минтруда России от 30.05.2022 N 15-2/В-1677)</a:t>
            </a:r>
          </a:p>
          <a:p>
            <a:r>
              <a:rPr lang="ru-RU" sz="1600" dirty="0"/>
              <a:t>С 01.09.2022 вступают в силу новые правила обучения по охране труда. Если при переводе работника сохранились условия труда и найденные ранее источники опасности, то повторно обучать и проверять его знания по охране труда не нужно.</a:t>
            </a:r>
          </a:p>
          <a:p>
            <a:r>
              <a:rPr lang="ru-RU" sz="1600" dirty="0"/>
              <a:t>Минтруд уточнил: правило касается и изменения должности офисного сотрудника, у которого условия рабочего места и оборудование остались прежними.</a:t>
            </a:r>
          </a:p>
          <a:p>
            <a:endParaRPr lang="ru-RU" sz="1600" b="1" dirty="0"/>
          </a:p>
          <a:p>
            <a:endParaRPr lang="ru-RU" sz="1600" b="1" dirty="0"/>
          </a:p>
          <a:p>
            <a:r>
              <a:rPr lang="ru-RU" sz="1600" b="1" dirty="0"/>
              <a:t>Хотят строже наказывать за нарушение правил охраны труда и неисполнение коллективного договора</a:t>
            </a:r>
          </a:p>
          <a:p>
            <a:r>
              <a:rPr lang="ru-RU" sz="1600" dirty="0"/>
              <a:t>(Проект федерального закона: </a:t>
            </a:r>
            <a:r>
              <a:rPr lang="en-US" sz="1600" dirty="0"/>
              <a:t>http://regulation.gov.ru/p/125357</a:t>
            </a:r>
            <a:r>
              <a:rPr lang="ru-RU" sz="1600" dirty="0"/>
              <a:t>)</a:t>
            </a:r>
          </a:p>
          <a:p>
            <a:pPr marL="285750" indent="-285750">
              <a:buFont typeface="Arial" panose="020B0604020202020204" pitchFamily="34" charset="0"/>
              <a:buChar char="•"/>
            </a:pPr>
            <a:r>
              <a:rPr lang="ru-RU" sz="1600" dirty="0"/>
              <a:t>За несоблюдение требований охраны труда Минтруд предлагает в качестве альтернативного наказания установить, в частности, для </a:t>
            </a:r>
            <a:r>
              <a:rPr lang="ru-RU" sz="1600" dirty="0" err="1"/>
              <a:t>юрлица</a:t>
            </a:r>
            <a:r>
              <a:rPr lang="ru-RU" sz="1600" dirty="0"/>
              <a:t> возможность приостановить его деятельность на срок до 90 суток. Сейчас за подобное нарушение организации грозит предупреждение или штраф от 50 тыс. до 80 тыс. руб. Его размер изменять не планируют.</a:t>
            </a:r>
          </a:p>
          <a:p>
            <a:pPr marL="285750" indent="-285750">
              <a:buFont typeface="Arial" panose="020B0604020202020204" pitchFamily="34" charset="0"/>
              <a:buChar char="•"/>
            </a:pPr>
            <a:r>
              <a:rPr lang="ru-RU" sz="1600" dirty="0"/>
              <a:t>Планируют увеличить штрафы для тех, кто не выполняет обязательства по коллективному договору или соглашению. </a:t>
            </a:r>
            <a:r>
              <a:rPr lang="ru-RU" sz="1600" dirty="0" err="1"/>
              <a:t>Юрлицо</a:t>
            </a:r>
            <a:r>
              <a:rPr lang="ru-RU" sz="1600" dirty="0"/>
              <a:t> заплатит от 30 тыс. до 50 тыс. руб. Сейчас штрафы в 10 раз ниже. За повторное нарушение введут штраф от 50 тыс. до 70 тыс. руб.</a:t>
            </a:r>
          </a:p>
          <a:p>
            <a:pPr marL="285750" indent="-285750">
              <a:buFont typeface="Arial" panose="020B0604020202020204" pitchFamily="34" charset="0"/>
              <a:buChar char="•"/>
            </a:pPr>
            <a:r>
              <a:rPr lang="ru-RU" sz="1600" dirty="0"/>
              <a:t>Отдельные составы появятся для работодателей (их представителей), которые нарушают либо не выполняют установленные в коллективном договоре (соглашении) обязательства по вопросам условий и охраны труда. Предлагают предупреждать или штрафовать должностных лиц на сумму от 2 тыс. до 5 тыс. руб., </a:t>
            </a:r>
            <a:r>
              <a:rPr lang="ru-RU" sz="1600" dirty="0" err="1"/>
              <a:t>юрлиц</a:t>
            </a:r>
            <a:r>
              <a:rPr lang="ru-RU" sz="1600" dirty="0"/>
              <a:t> - от 50 тыс. до 80 тыс. руб. Предусмотрят штрафы и за повторное нарушение, а также возможность дисквалифицировать должностное лицо на срок от года до 3 лет.</a:t>
            </a:r>
          </a:p>
        </p:txBody>
      </p:sp>
    </p:spTree>
    <p:extLst>
      <p:ext uri="{BB962C8B-B14F-4D97-AF65-F5344CB8AC3E}">
        <p14:creationId xmlns:p14="http://schemas.microsoft.com/office/powerpoint/2010/main" val="1577078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eaLnBrk="1" hangingPunct="1">
              <a:spcBef>
                <a:spcPct val="0"/>
              </a:spcBef>
              <a:buFontTx/>
              <a:buNone/>
            </a:pPr>
            <a:endParaRPr lang="ru-RU" altLang="ru-RU" sz="1400" b="1" dirty="0">
              <a:solidFill>
                <a:srgbClr val="9FD666"/>
              </a:solidFill>
            </a:endParaRPr>
          </a:p>
          <a:p>
            <a:pPr algn="ctr" eaLnBrk="1" hangingPunct="1">
              <a:spcBef>
                <a:spcPct val="0"/>
              </a:spcBef>
              <a:buFontTx/>
              <a:buNone/>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FontTx/>
              <a:buNone/>
            </a:pPr>
            <a:fld id="{2B02B408-D70C-489C-9575-AA467BFB30F5}" type="slidenum">
              <a:rPr lang="ru-RU" altLang="ru-RU" sz="1200">
                <a:solidFill>
                  <a:srgbClr val="FFFFFF"/>
                </a:solidFill>
              </a:rPr>
              <a:pPr>
                <a:spcBef>
                  <a:spcPct val="0"/>
                </a:spcBef>
                <a:buFontTx/>
                <a:buNone/>
              </a:pPr>
              <a:t>43</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Font typeface="Arial" panose="020B0604020202020204" pitchFamily="34" charset="0"/>
              <a:buNone/>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494508" y="364516"/>
            <a:ext cx="841216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None/>
            </a:pPr>
            <a:r>
              <a:rPr lang="ru-RU" sz="1600" b="1" dirty="0">
                <a:solidFill>
                  <a:schemeClr val="tx1"/>
                </a:solidFill>
                <a:ea typeface="Calibri" panose="020F0502020204030204" pitchFamily="34" charset="0"/>
                <a:cs typeface="Arial" panose="020B0604020202020204" pitchFamily="34" charset="0"/>
              </a:rPr>
              <a:t>С 01.09.2022 изменения по персональным данным</a:t>
            </a:r>
          </a:p>
          <a:p>
            <a:pPr algn="just">
              <a:spcBef>
                <a:spcPts val="0"/>
              </a:spcBef>
              <a:buNone/>
            </a:pPr>
            <a:endParaRPr lang="ru-RU" sz="1600" dirty="0">
              <a:solidFill>
                <a:schemeClr val="tx1"/>
              </a:solidFill>
              <a:ea typeface="Calibri" panose="020F0502020204030204" pitchFamily="34" charset="0"/>
              <a:cs typeface="Arial" panose="020B0604020202020204" pitchFamily="34" charset="0"/>
            </a:endParaRPr>
          </a:p>
          <a:p>
            <a:pPr algn="just">
              <a:spcBef>
                <a:spcPts val="0"/>
              </a:spcBef>
              <a:buNone/>
            </a:pPr>
            <a:r>
              <a:rPr lang="ru-RU" sz="1600" dirty="0">
                <a:solidFill>
                  <a:schemeClr val="tx1"/>
                </a:solidFill>
                <a:ea typeface="Calibri" panose="020F0502020204030204" pitchFamily="34" charset="0"/>
                <a:cs typeface="Arial" panose="020B0604020202020204" pitchFamily="34" charset="0"/>
              </a:rPr>
              <a:t>Федеральный закон от 27.07.2006 N 152-ФЗ "О персональных данных" </a:t>
            </a:r>
            <a:r>
              <a:rPr lang="ru-RU" sz="1600" b="1" dirty="0">
                <a:solidFill>
                  <a:schemeClr val="tx1"/>
                </a:solidFill>
                <a:ea typeface="Calibri" panose="020F0502020204030204" pitchFamily="34" charset="0"/>
                <a:cs typeface="Arial" panose="020B0604020202020204" pitchFamily="34" charset="0"/>
              </a:rPr>
              <a:t>применяется также к обработке персональных данных граждан РФ, осуществляемой иностранными юридическими лицами или иностранными физическими лицами</a:t>
            </a:r>
            <a:r>
              <a:rPr lang="ru-RU" sz="1600" dirty="0">
                <a:solidFill>
                  <a:schemeClr val="tx1"/>
                </a:solidFill>
                <a:ea typeface="Calibri" panose="020F0502020204030204" pitchFamily="34" charset="0"/>
                <a:cs typeface="Arial" panose="020B0604020202020204" pitchFamily="34" charset="0"/>
              </a:rPr>
              <a:t> на основании договора и/или согласия гражданина РФ на обработку его персональных данных (п. 1 ст. 1 Федерального закона от 27.07.2006 N 152-ФЗ).</a:t>
            </a:r>
          </a:p>
          <a:p>
            <a:pPr algn="just">
              <a:spcBef>
                <a:spcPts val="0"/>
              </a:spcBef>
              <a:buNone/>
            </a:pPr>
            <a:endParaRPr lang="ru-RU" sz="1600" dirty="0">
              <a:solidFill>
                <a:schemeClr val="tx1"/>
              </a:solidFill>
              <a:ea typeface="Calibri" panose="020F0502020204030204" pitchFamily="34" charset="0"/>
              <a:cs typeface="Arial" panose="020B0604020202020204" pitchFamily="34" charset="0"/>
            </a:endParaRPr>
          </a:p>
          <a:p>
            <a:pPr algn="just">
              <a:spcBef>
                <a:spcPts val="0"/>
              </a:spcBef>
              <a:buNone/>
            </a:pPr>
            <a:r>
              <a:rPr lang="ru-RU" sz="1600" b="1" dirty="0">
                <a:solidFill>
                  <a:schemeClr val="tx1"/>
                </a:solidFill>
                <a:ea typeface="Calibri" panose="020F0502020204030204" pitchFamily="34" charset="0"/>
                <a:cs typeface="Arial" panose="020B0604020202020204" pitchFamily="34" charset="0"/>
              </a:rPr>
              <a:t>Нормативные правовые акты по персональным данным </a:t>
            </a:r>
            <a:r>
              <a:rPr lang="ru-RU" sz="1600" dirty="0">
                <a:solidFill>
                  <a:schemeClr val="tx1"/>
                </a:solidFill>
                <a:ea typeface="Calibri" panose="020F0502020204030204" pitchFamily="34" charset="0"/>
                <a:cs typeface="Arial" panose="020B0604020202020204" pitchFamily="34" charset="0"/>
              </a:rPr>
              <a:t>(п. 2 ст. 1 Федерального закона от 27.07.2006 N 152-ФЗ):</a:t>
            </a:r>
          </a:p>
          <a:p>
            <a:pPr marL="285750" indent="-285750" algn="just">
              <a:spcBef>
                <a:spcPts val="0"/>
              </a:spcBef>
            </a:pPr>
            <a:r>
              <a:rPr lang="ru-RU" sz="1600" dirty="0">
                <a:solidFill>
                  <a:schemeClr val="tx1"/>
                </a:solidFill>
                <a:ea typeface="Calibri" panose="020F0502020204030204" pitchFamily="34" charset="0"/>
                <a:cs typeface="Arial" panose="020B0604020202020204" pitchFamily="34" charset="0"/>
              </a:rPr>
              <a:t>если нормативные акты по отдельным вопросам  в пределах своих полномочий принимают государственные органы, Банк России, органы местного самоуправления</a:t>
            </a:r>
          </a:p>
          <a:p>
            <a:pPr marL="285750" indent="-285750" algn="just">
              <a:spcBef>
                <a:spcPts val="0"/>
              </a:spcBef>
            </a:pPr>
            <a:r>
              <a:rPr lang="ru-RU" sz="1600" dirty="0">
                <a:solidFill>
                  <a:schemeClr val="tx1"/>
                </a:solidFill>
                <a:ea typeface="Calibri" panose="020F0502020204030204" pitchFamily="34" charset="0"/>
                <a:cs typeface="Arial" panose="020B0604020202020204" pitchFamily="34" charset="0"/>
              </a:rPr>
              <a:t>такие нормативные акты подлежат обязательному согласованию с </a:t>
            </a:r>
            <a:r>
              <a:rPr lang="ru-RU" sz="1600" dirty="0" err="1">
                <a:solidFill>
                  <a:schemeClr val="tx1"/>
                </a:solidFill>
                <a:ea typeface="Calibri" panose="020F0502020204030204" pitchFamily="34" charset="0"/>
                <a:cs typeface="Arial" panose="020B0604020202020204" pitchFamily="34" charset="0"/>
              </a:rPr>
              <a:t>Роскомнадзором</a:t>
            </a:r>
            <a:r>
              <a:rPr lang="ru-RU" sz="1600" dirty="0">
                <a:solidFill>
                  <a:schemeClr val="tx1"/>
                </a:solidFill>
                <a:ea typeface="Calibri" panose="020F0502020204030204" pitchFamily="34" charset="0"/>
                <a:cs typeface="Arial" panose="020B0604020202020204" pitchFamily="34" charset="0"/>
              </a:rPr>
              <a:t>, если регулируют отношения, связанные с:</a:t>
            </a:r>
          </a:p>
          <a:p>
            <a:pPr marL="631825" indent="-285750" algn="just">
              <a:spcBef>
                <a:spcPts val="0"/>
              </a:spcBef>
              <a:buFont typeface="Courier New" panose="02070309020205020404" pitchFamily="49" charset="0"/>
              <a:buChar char="o"/>
            </a:pPr>
            <a:r>
              <a:rPr lang="ru-RU" sz="1600" dirty="0">
                <a:solidFill>
                  <a:schemeClr val="tx1"/>
                </a:solidFill>
                <a:ea typeface="Calibri" panose="020F0502020204030204" pitchFamily="34" charset="0"/>
                <a:cs typeface="Arial" panose="020B0604020202020204" pitchFamily="34" charset="0"/>
              </a:rPr>
              <a:t>осуществлением трансграничной передачи персональных данных</a:t>
            </a:r>
          </a:p>
          <a:p>
            <a:pPr marL="631825" indent="-285750" algn="just">
              <a:spcBef>
                <a:spcPts val="0"/>
              </a:spcBef>
              <a:buFont typeface="Courier New" panose="02070309020205020404" pitchFamily="49" charset="0"/>
              <a:buChar char="o"/>
            </a:pPr>
            <a:r>
              <a:rPr lang="ru-RU" sz="1600" dirty="0">
                <a:solidFill>
                  <a:schemeClr val="tx1"/>
                </a:solidFill>
                <a:ea typeface="Calibri" panose="020F0502020204030204" pitchFamily="34" charset="0"/>
                <a:cs typeface="Arial" panose="020B0604020202020204" pitchFamily="34" charset="0"/>
              </a:rPr>
              <a:t>обработкой специальных категорий персональных данных</a:t>
            </a:r>
          </a:p>
          <a:p>
            <a:pPr marL="631825" indent="-285750" algn="just">
              <a:spcBef>
                <a:spcPts val="0"/>
              </a:spcBef>
              <a:buFont typeface="Courier New" panose="02070309020205020404" pitchFamily="49" charset="0"/>
              <a:buChar char="o"/>
            </a:pPr>
            <a:r>
              <a:rPr lang="ru-RU" sz="1600" dirty="0">
                <a:solidFill>
                  <a:schemeClr val="tx1"/>
                </a:solidFill>
                <a:ea typeface="Calibri" panose="020F0502020204030204" pitchFamily="34" charset="0"/>
                <a:cs typeface="Arial" panose="020B0604020202020204" pitchFamily="34" charset="0"/>
              </a:rPr>
              <a:t>обработкой биометрических персональных данных</a:t>
            </a:r>
          </a:p>
          <a:p>
            <a:pPr marL="631825" indent="-285750" algn="just">
              <a:spcBef>
                <a:spcPts val="0"/>
              </a:spcBef>
              <a:buFont typeface="Courier New" panose="02070309020205020404" pitchFamily="49" charset="0"/>
              <a:buChar char="o"/>
            </a:pPr>
            <a:r>
              <a:rPr lang="ru-RU" sz="1600" dirty="0">
                <a:solidFill>
                  <a:schemeClr val="tx1"/>
                </a:solidFill>
                <a:ea typeface="Calibri" panose="020F0502020204030204" pitchFamily="34" charset="0"/>
                <a:cs typeface="Arial" panose="020B0604020202020204" pitchFamily="34" charset="0"/>
              </a:rPr>
              <a:t>обработкой персональных данных несовершеннолетних</a:t>
            </a:r>
          </a:p>
          <a:p>
            <a:pPr marL="631825" indent="-285750" algn="just">
              <a:spcBef>
                <a:spcPts val="0"/>
              </a:spcBef>
              <a:buFont typeface="Courier New" panose="02070309020205020404" pitchFamily="49" charset="0"/>
              <a:buChar char="o"/>
            </a:pPr>
            <a:r>
              <a:rPr lang="ru-RU" sz="1600" dirty="0">
                <a:solidFill>
                  <a:schemeClr val="tx1"/>
                </a:solidFill>
                <a:ea typeface="Calibri" panose="020F0502020204030204" pitchFamily="34" charset="0"/>
                <a:cs typeface="Arial" panose="020B0604020202020204" pitchFamily="34" charset="0"/>
              </a:rPr>
              <a:t>предоставлением, распространением персональных данных, полученных в результате обезличивания </a:t>
            </a:r>
          </a:p>
          <a:p>
            <a:pPr marL="285750" indent="-285750" algn="just">
              <a:spcBef>
                <a:spcPts val="0"/>
              </a:spcBef>
            </a:pPr>
            <a:r>
              <a:rPr lang="ru-RU" sz="1600" dirty="0">
                <a:solidFill>
                  <a:schemeClr val="tx1"/>
                </a:solidFill>
                <a:ea typeface="Calibri" panose="020F0502020204030204" pitchFamily="34" charset="0"/>
                <a:cs typeface="Arial" panose="020B0604020202020204" pitchFamily="34" charset="0"/>
              </a:rPr>
              <a:t>срок указанного согласования не может превышать 30 дней с даты поступления нормативного акта в орган по защите прав субъектов персональных данных</a:t>
            </a:r>
          </a:p>
        </p:txBody>
      </p:sp>
    </p:spTree>
    <p:extLst>
      <p:ext uri="{BB962C8B-B14F-4D97-AF65-F5344CB8AC3E}">
        <p14:creationId xmlns:p14="http://schemas.microsoft.com/office/powerpoint/2010/main" val="1260312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44</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494508" y="400318"/>
            <a:ext cx="841216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Согласие на обработку персональных данных </a:t>
            </a:r>
            <a:r>
              <a:rPr lang="ru-RU" sz="1600" dirty="0">
                <a:solidFill>
                  <a:schemeClr val="tx1"/>
                </a:solidFill>
                <a:ea typeface="Times New Roman" panose="02020603050405020304" pitchFamily="18" charset="0"/>
                <a:cs typeface="Arial" panose="020B0604020202020204" pitchFamily="34" charset="0"/>
              </a:rPr>
              <a:t>не требуется в тех случаях, когда обработка в целях исполнения заключенного с работником договора или возложенных на работодателя обязанностей, функций и полномочий. С 01.09.2022 договор не может содержать ограничение прав и свобод субъекта, устанавливать случаи обработки данных несовершеннолетних, предусматривать возможность бездействия субъекта для заключения договора  - пп. «а», п. 3 ст. 1 Федерального закона от 14.07.2022 N 266-ФЗ).</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dirty="0">
                <a:solidFill>
                  <a:schemeClr val="tx1"/>
                </a:solidFill>
                <a:ea typeface="Times New Roman" panose="02020603050405020304" pitchFamily="18" charset="0"/>
                <a:cs typeface="Arial" panose="020B0604020202020204" pitchFamily="34" charset="0"/>
              </a:rPr>
              <a:t>С 01.09.2022 </a:t>
            </a:r>
            <a:r>
              <a:rPr lang="ru-RU" sz="1600" b="1" dirty="0">
                <a:solidFill>
                  <a:schemeClr val="tx1"/>
                </a:solidFill>
                <a:ea typeface="Times New Roman" panose="02020603050405020304" pitchFamily="18" charset="0"/>
                <a:cs typeface="Arial" panose="020B0604020202020204" pitchFamily="34" charset="0"/>
              </a:rPr>
              <a:t>согласие на обработку персональных данных должно быть не только конкретным, информированным и сознательным, но также предметным и однозначным </a:t>
            </a:r>
            <a:r>
              <a:rPr lang="ru-RU" sz="1600" dirty="0">
                <a:solidFill>
                  <a:schemeClr val="tx1"/>
                </a:solidFill>
                <a:ea typeface="Times New Roman" panose="02020603050405020304" pitchFamily="18" charset="0"/>
                <a:cs typeface="Arial" panose="020B0604020202020204" pitchFamily="34" charset="0"/>
              </a:rPr>
              <a:t>(п. 4 ст. 1 Федерального закона от 14.07.2022 N 266-ФЗ).</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dirty="0">
                <a:solidFill>
                  <a:schemeClr val="tx1"/>
                </a:solidFill>
                <a:ea typeface="Times New Roman" panose="02020603050405020304" pitchFamily="18" charset="0"/>
                <a:cs typeface="Arial" panose="020B0604020202020204" pitchFamily="34" charset="0"/>
              </a:rPr>
              <a:t>С 01.09.2022 необходимо не только разъяснить субъекту юридические последствия отказа предоставить персональные данные, но и </a:t>
            </a:r>
            <a:r>
              <a:rPr lang="ru-RU" sz="1600" b="1" dirty="0">
                <a:solidFill>
                  <a:schemeClr val="tx1"/>
                </a:solidFill>
                <a:ea typeface="Times New Roman" panose="02020603050405020304" pitchFamily="18" charset="0"/>
                <a:cs typeface="Arial" panose="020B0604020202020204" pitchFamily="34" charset="0"/>
              </a:rPr>
              <a:t>последствия отказа предоставить согласия на обработку данных</a:t>
            </a:r>
            <a:r>
              <a:rPr lang="ru-RU" sz="1600" dirty="0">
                <a:solidFill>
                  <a:schemeClr val="tx1"/>
                </a:solidFill>
                <a:ea typeface="Times New Roman" panose="02020603050405020304" pitchFamily="18" charset="0"/>
                <a:cs typeface="Arial" panose="020B0604020202020204" pitchFamily="34" charset="0"/>
              </a:rPr>
              <a:t> (п. 9 Федерального закона от 14.07.2022 N 266-ФЗ).</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Если персональные данные получены не от субъекта персональных данных</a:t>
            </a:r>
            <a:r>
              <a:rPr lang="ru-RU" sz="1600" dirty="0">
                <a:solidFill>
                  <a:schemeClr val="tx1"/>
                </a:solidFill>
                <a:ea typeface="Times New Roman" panose="02020603050405020304" pitchFamily="18" charset="0"/>
                <a:cs typeface="Arial" panose="020B0604020202020204" pitchFamily="34" charset="0"/>
              </a:rPr>
              <a:t>, оператор до начала обработки обязан предоставить субъекту данные об операторе, цели и основания обработки, источник получения данных, права субъекта, пользователи данных. А с 01.09.2022 также необходимо предоставлять субъекту информацию о перечне обрабатываемых персональных данных.</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dirty="0">
                <a:solidFill>
                  <a:schemeClr val="tx1"/>
                </a:solidFill>
                <a:ea typeface="Calibri" panose="020F0502020204030204" pitchFamily="34" charset="0"/>
                <a:cs typeface="Arial" panose="020B0604020202020204" pitchFamily="34" charset="0"/>
              </a:rPr>
              <a:t>С 01.09.2022 - </a:t>
            </a:r>
            <a:r>
              <a:rPr lang="ru-RU" sz="1600" b="1" dirty="0">
                <a:solidFill>
                  <a:schemeClr val="tx1"/>
                </a:solidFill>
                <a:ea typeface="Calibri" panose="020F0502020204030204" pitchFamily="34" charset="0"/>
                <a:cs typeface="Arial" panose="020B0604020202020204" pitchFamily="34" charset="0"/>
              </a:rPr>
              <a:t>документы и локальные акты не могут содержать положения, ограничивающие права субъектов персональных данных</a:t>
            </a:r>
            <a:r>
              <a:rPr lang="ru-RU" sz="1600" dirty="0">
                <a:solidFill>
                  <a:schemeClr val="tx1"/>
                </a:solidFill>
                <a:ea typeface="Calibri" panose="020F0502020204030204" pitchFamily="34" charset="0"/>
                <a:cs typeface="Arial" panose="020B0604020202020204" pitchFamily="34" charset="0"/>
              </a:rPr>
              <a:t>, а также возлагающие на операторов не предусмотренные законодательством полномочия и обязанности, </a:t>
            </a:r>
            <a:r>
              <a:rPr lang="ru-RU" altLang="ru-RU" sz="1600" dirty="0">
                <a:solidFill>
                  <a:schemeClr val="tx1"/>
                </a:solidFill>
                <a:cs typeface="Arial" panose="020B0604020202020204" pitchFamily="34" charset="0"/>
              </a:rPr>
              <a:t>локальные акты должны содержать процедуры по предотвращению и выявлению нарушений закона о </a:t>
            </a:r>
            <a:r>
              <a:rPr lang="ru-RU" altLang="ru-RU" sz="1600" dirty="0" err="1">
                <a:solidFill>
                  <a:schemeClr val="tx1"/>
                </a:solidFill>
                <a:cs typeface="Arial" panose="020B0604020202020204" pitchFamily="34" charset="0"/>
              </a:rPr>
              <a:t>персданных</a:t>
            </a:r>
            <a:r>
              <a:rPr lang="ru-RU" altLang="ru-RU" sz="1600" dirty="0">
                <a:solidFill>
                  <a:schemeClr val="tx1"/>
                </a:solidFill>
                <a:cs typeface="Arial" panose="020B0604020202020204" pitchFamily="34" charset="0"/>
              </a:rPr>
              <a:t> (</a:t>
            </a:r>
            <a:r>
              <a:rPr lang="ru-RU" sz="1600" dirty="0">
                <a:solidFill>
                  <a:schemeClr val="tx1"/>
                </a:solidFill>
                <a:ea typeface="Calibri" panose="020F0502020204030204" pitchFamily="34" charset="0"/>
                <a:cs typeface="Arial" panose="020B0604020202020204" pitchFamily="34" charset="0"/>
              </a:rPr>
              <a:t>п. 10, ст. 1 Федерального закона от 14.07.2022 N 266-ФЗ).</a:t>
            </a:r>
          </a:p>
        </p:txBody>
      </p:sp>
    </p:spTree>
    <p:extLst>
      <p:ext uri="{BB962C8B-B14F-4D97-AF65-F5344CB8AC3E}">
        <p14:creationId xmlns:p14="http://schemas.microsoft.com/office/powerpoint/2010/main" val="1000681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45</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848430" y="476590"/>
            <a:ext cx="835316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С 01.09.2022 предоставление биометрических персональных данных не может быть обязательным </a:t>
            </a:r>
            <a:r>
              <a:rPr lang="ru-RU" sz="1600" dirty="0">
                <a:solidFill>
                  <a:schemeClr val="tx1"/>
                </a:solidFill>
                <a:ea typeface="Times New Roman" panose="02020603050405020304" pitchFamily="18" charset="0"/>
                <a:cs typeface="Arial" panose="020B0604020202020204" pitchFamily="34" charset="0"/>
              </a:rPr>
              <a:t>(п. 6 ст. 1 Федерального закона от 14.07.2022 N 266-ФЗ), за исключением случаев, когда обработка таких данных может осуществляться без согласия субъекта (реализация международных договоров о </a:t>
            </a:r>
            <a:r>
              <a:rPr lang="ru-RU" sz="1600" dirty="0" err="1">
                <a:solidFill>
                  <a:schemeClr val="tx1"/>
                </a:solidFill>
                <a:ea typeface="Times New Roman" panose="02020603050405020304" pitchFamily="18" charset="0"/>
                <a:cs typeface="Arial" panose="020B0604020202020204" pitchFamily="34" charset="0"/>
              </a:rPr>
              <a:t>реадмиссии</a:t>
            </a:r>
            <a:r>
              <a:rPr lang="ru-RU" sz="1600" dirty="0">
                <a:solidFill>
                  <a:schemeClr val="tx1"/>
                </a:solidFill>
                <a:ea typeface="Times New Roman" panose="02020603050405020304" pitchFamily="18" charset="0"/>
                <a:cs typeface="Arial" panose="020B0604020202020204" pitchFamily="34" charset="0"/>
              </a:rPr>
              <a:t>, в связи с осуществлением правосудия, обязательной государственной дактилоскопической регистрацией и так далее).</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dirty="0">
                <a:solidFill>
                  <a:schemeClr val="tx1"/>
                </a:solidFill>
                <a:ea typeface="Times New Roman" panose="02020603050405020304" pitchFamily="18" charset="0"/>
                <a:cs typeface="Arial" panose="020B0604020202020204" pitchFamily="34" charset="0"/>
              </a:rPr>
              <a:t>Оператор не вправе отказывать в обслуживании в случае отказа субъекта предоставить биометрические данные и (или) дать согласие на их обработку, если в соответствии с законом получение таких данных не обязательно. То есть, например, при отказе работника предоставить фото, пропуск придется оформлять без фото!</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С 01.09.2022 для поручения обработки персональных данных другому лицу </a:t>
            </a:r>
            <a:r>
              <a:rPr lang="ru-RU" sz="1600" dirty="0">
                <a:solidFill>
                  <a:schemeClr val="tx1"/>
                </a:solidFill>
                <a:ea typeface="Times New Roman" panose="02020603050405020304" pitchFamily="18" charset="0"/>
                <a:cs typeface="Arial" panose="020B0604020202020204" pitchFamily="34" charset="0"/>
              </a:rPr>
              <a:t>(пп. «б», п. 3 ст. 1 Федерального закона от 14.07.2022 N 266-ФЗ):</a:t>
            </a:r>
          </a:p>
          <a:p>
            <a:pPr marL="285750" indent="-285750" algn="just">
              <a:spcBef>
                <a:spcPts val="0"/>
              </a:spcBef>
              <a:defRPr/>
            </a:pPr>
            <a:r>
              <a:rPr lang="ru-RU" sz="1600" dirty="0">
                <a:solidFill>
                  <a:schemeClr val="tx1"/>
                </a:solidFill>
                <a:ea typeface="Times New Roman" panose="02020603050405020304" pitchFamily="18" charset="0"/>
                <a:cs typeface="Arial" panose="020B0604020202020204" pitchFamily="34" charset="0"/>
              </a:rPr>
              <a:t>лицо, осуществляющее обработку по поручению, обязано соблюдать предусмотренные законом принципы и правила обработки, соблюдать конфиденциальность данных, принимать необходимые меры, направленные на обеспечение выполнения обязанностей, предусмотренных законом; </a:t>
            </a:r>
          </a:p>
          <a:p>
            <a:pPr marL="285750" indent="-285750" algn="just">
              <a:spcBef>
                <a:spcPts val="0"/>
              </a:spcBef>
              <a:defRPr/>
            </a:pPr>
            <a:r>
              <a:rPr lang="ru-RU" sz="1600" dirty="0">
                <a:solidFill>
                  <a:schemeClr val="tx1"/>
                </a:solidFill>
                <a:ea typeface="Times New Roman" panose="02020603050405020304" pitchFamily="18" charset="0"/>
                <a:cs typeface="Arial" panose="020B0604020202020204" pitchFamily="34" charset="0"/>
              </a:rPr>
              <a:t>в поручении должна быть указана вся информация, предусмотренная ч. 3 ст. 6 Федерального закона от 27.07.2006 N 152-ФЗ в новой редакции;</a:t>
            </a:r>
          </a:p>
          <a:p>
            <a:pPr marL="285750" indent="-285750" algn="just">
              <a:spcBef>
                <a:spcPts val="0"/>
              </a:spcBef>
              <a:defRPr/>
            </a:pPr>
            <a:r>
              <a:rPr lang="ru-RU" sz="1600" dirty="0">
                <a:solidFill>
                  <a:schemeClr val="tx1"/>
                </a:solidFill>
                <a:ea typeface="Times New Roman" panose="02020603050405020304" pitchFamily="18" charset="0"/>
                <a:cs typeface="Arial" panose="020B0604020202020204" pitchFamily="34" charset="0"/>
              </a:rPr>
              <a:t>если работодатель поручает обработку персональных данных иностранному физическому или юридическому лицу, ответственность перед субъектом за их действия несет работодатель и лицо, осуществляющее обработку данных по его поручению.</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52948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46</a:t>
            </a:fld>
            <a:endParaRPr lang="ru-RU" altLang="ru-RU" sz="1200" dirty="0">
              <a:solidFill>
                <a:srgbClr val="FFFFFF"/>
              </a:solidFill>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992450" y="538580"/>
            <a:ext cx="849902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ts val="0"/>
              </a:spcBef>
              <a:buNone/>
              <a:defRPr/>
            </a:pPr>
            <a:r>
              <a:rPr lang="ru-RU" altLang="ru-RU" sz="1600" b="1" dirty="0">
                <a:solidFill>
                  <a:schemeClr val="tx1"/>
                </a:solidFill>
                <a:cs typeface="Arial" panose="020B0604020202020204" pitchFamily="34" charset="0"/>
              </a:rPr>
              <a:t>В Положении/Политике о защите персональных данных с</a:t>
            </a:r>
            <a:r>
              <a:rPr lang="ru-RU" sz="1600" b="1" dirty="0">
                <a:solidFill>
                  <a:schemeClr val="tx1"/>
                </a:solidFill>
                <a:ea typeface="Times New Roman" panose="02020603050405020304" pitchFamily="18" charset="0"/>
                <a:cs typeface="Arial" panose="020B0604020202020204" pitchFamily="34" charset="0"/>
              </a:rPr>
              <a:t> 01.09.2022 - для каждой цели обработки необходимо  указать </a:t>
            </a:r>
            <a:r>
              <a:rPr lang="ru-RU" sz="1600" dirty="0">
                <a:solidFill>
                  <a:schemeClr val="tx1"/>
                </a:solidFill>
                <a:ea typeface="Calibri" panose="020F0502020204030204" pitchFamily="34" charset="0"/>
                <a:cs typeface="Arial" panose="020B0604020202020204" pitchFamily="34" charset="0"/>
              </a:rPr>
              <a:t>(пп. «а», п. 10, ст. 1 Федерального закона от 14.07.2022 N 266-ФЗ)</a:t>
            </a:r>
            <a:r>
              <a:rPr lang="ru-RU" sz="1600" b="1" dirty="0">
                <a:solidFill>
                  <a:schemeClr val="tx1"/>
                </a:solidFill>
                <a:ea typeface="Times New Roman" panose="02020603050405020304" pitchFamily="18" charset="0"/>
                <a:cs typeface="Arial" panose="020B0604020202020204" pitchFamily="34" charset="0"/>
              </a:rPr>
              <a:t>:</a:t>
            </a:r>
          </a:p>
          <a:p>
            <a:pPr marL="285750" indent="-285750">
              <a:spcBef>
                <a:spcPts val="0"/>
              </a:spcBef>
              <a:defRPr/>
            </a:pPr>
            <a:r>
              <a:rPr lang="ru-RU" sz="1600" dirty="0">
                <a:solidFill>
                  <a:schemeClr val="tx1"/>
                </a:solidFill>
                <a:ea typeface="Times New Roman" panose="02020603050405020304" pitchFamily="18" charset="0"/>
                <a:cs typeface="Arial" panose="020B0604020202020204" pitchFamily="34" charset="0"/>
              </a:rPr>
              <a:t>категории персональных данных</a:t>
            </a:r>
          </a:p>
          <a:p>
            <a:pPr marL="285750" indent="-285750">
              <a:spcBef>
                <a:spcPts val="0"/>
              </a:spcBef>
              <a:defRPr/>
            </a:pPr>
            <a:r>
              <a:rPr lang="ru-RU" sz="1600" dirty="0">
                <a:solidFill>
                  <a:schemeClr val="tx1"/>
                </a:solidFill>
                <a:ea typeface="Times New Roman" panose="02020603050405020304" pitchFamily="18" charset="0"/>
                <a:cs typeface="Arial" panose="020B0604020202020204" pitchFamily="34" charset="0"/>
              </a:rPr>
              <a:t>категории субъектов</a:t>
            </a:r>
          </a:p>
          <a:p>
            <a:pPr marL="285750" indent="-285750">
              <a:spcBef>
                <a:spcPts val="0"/>
              </a:spcBef>
              <a:defRPr/>
            </a:pPr>
            <a:r>
              <a:rPr lang="ru-RU" sz="1600" dirty="0">
                <a:solidFill>
                  <a:schemeClr val="tx1"/>
                </a:solidFill>
                <a:ea typeface="Times New Roman" panose="02020603050405020304" pitchFamily="18" charset="0"/>
                <a:cs typeface="Arial" panose="020B0604020202020204" pitchFamily="34" charset="0"/>
              </a:rPr>
              <a:t>правовое основание обработки персональных данных</a:t>
            </a:r>
          </a:p>
          <a:p>
            <a:pPr marL="285750" indent="-285750">
              <a:spcBef>
                <a:spcPts val="0"/>
              </a:spcBef>
              <a:defRPr/>
            </a:pPr>
            <a:r>
              <a:rPr lang="ru-RU" sz="1600" dirty="0">
                <a:solidFill>
                  <a:schemeClr val="tx1"/>
                </a:solidFill>
                <a:ea typeface="Times New Roman" panose="02020603050405020304" pitchFamily="18" charset="0"/>
                <a:cs typeface="Arial" panose="020B0604020202020204" pitchFamily="34" charset="0"/>
              </a:rPr>
              <a:t>перечень действий с персональными данными</a:t>
            </a:r>
          </a:p>
          <a:p>
            <a:pPr marL="285750" indent="-285750">
              <a:spcBef>
                <a:spcPts val="0"/>
              </a:spcBef>
              <a:defRPr/>
            </a:pPr>
            <a:r>
              <a:rPr lang="ru-RU" sz="1600" dirty="0">
                <a:solidFill>
                  <a:schemeClr val="tx1"/>
                </a:solidFill>
                <a:ea typeface="Times New Roman" panose="02020603050405020304" pitchFamily="18" charset="0"/>
                <a:cs typeface="Arial" panose="020B0604020202020204" pitchFamily="34" charset="0"/>
              </a:rPr>
              <a:t>способы обработки персональных данных</a:t>
            </a:r>
          </a:p>
          <a:p>
            <a:pPr>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spcBef>
                <a:spcPts val="0"/>
              </a:spcBef>
              <a:buNone/>
              <a:defRPr/>
            </a:pPr>
            <a:r>
              <a:rPr lang="ru-RU" sz="1600" b="1" dirty="0">
                <a:solidFill>
                  <a:schemeClr val="tx1"/>
                </a:solidFill>
                <a:ea typeface="Times New Roman" panose="02020603050405020304" pitchFamily="18" charset="0"/>
                <a:cs typeface="Arial" panose="020B0604020202020204" pitchFamily="34" charset="0"/>
              </a:rPr>
              <a:t>Информацию, касающуюся обработки персональных данных (подтверждение обработки, правовые основания, порядок, цели, способы, сроки обработки и иные данные),  с 01.09.2022 оператор должен предоставить </a:t>
            </a:r>
            <a:r>
              <a:rPr lang="ru-RU" sz="1600" dirty="0">
                <a:solidFill>
                  <a:schemeClr val="tx1"/>
                </a:solidFill>
                <a:ea typeface="Times New Roman" panose="02020603050405020304" pitchFamily="18" charset="0"/>
                <a:cs typeface="Arial" panose="020B0604020202020204" pitchFamily="34" charset="0"/>
              </a:rPr>
              <a:t>субъекту не при обращении либо при получении его запроса, а </a:t>
            </a:r>
            <a:r>
              <a:rPr lang="ru-RU" sz="1600" b="1" dirty="0">
                <a:solidFill>
                  <a:schemeClr val="tx1"/>
                </a:solidFill>
                <a:ea typeface="Times New Roman" panose="02020603050405020304" pitchFamily="18" charset="0"/>
                <a:cs typeface="Arial" panose="020B0604020202020204" pitchFamily="34" charset="0"/>
              </a:rPr>
              <a:t>в течение 10 рабочих дней </a:t>
            </a:r>
            <a:r>
              <a:rPr lang="ru-RU" sz="1600" dirty="0">
                <a:solidFill>
                  <a:schemeClr val="tx1"/>
                </a:solidFill>
                <a:ea typeface="Times New Roman" panose="02020603050405020304" pitchFamily="18" charset="0"/>
                <a:cs typeface="Arial" panose="020B0604020202020204" pitchFamily="34" charset="0"/>
              </a:rPr>
              <a:t>в той форме, в которой направлены соответствующие обращение либо запрос, срок может быть продлен не более чем на 5 рабочих дней в случае направления субъекту мотивированного уведомления с указанием причин продления (п. 8 Федерального закона от 14.07.2022 N 266-ФЗ)</a:t>
            </a:r>
          </a:p>
          <a:p>
            <a:pPr>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spcBef>
                <a:spcPts val="0"/>
              </a:spcBef>
              <a:buNone/>
              <a:defRPr/>
            </a:pPr>
            <a:r>
              <a:rPr lang="ru-RU" sz="1600" b="1" dirty="0">
                <a:solidFill>
                  <a:schemeClr val="tx1"/>
                </a:solidFill>
                <a:ea typeface="Times New Roman" panose="02020603050405020304" pitchFamily="18" charset="0"/>
                <a:cs typeface="Arial" panose="020B0604020202020204" pitchFamily="34" charset="0"/>
              </a:rPr>
              <a:t>Перечень информации, касающейся обработки персональных данных, предоставляемых по запросу субъекта, дополнен </a:t>
            </a:r>
            <a:r>
              <a:rPr lang="ru-RU" sz="1600" dirty="0">
                <a:solidFill>
                  <a:schemeClr val="tx1"/>
                </a:solidFill>
                <a:ea typeface="Times New Roman" panose="02020603050405020304" pitchFamily="18" charset="0"/>
                <a:cs typeface="Arial" panose="020B0604020202020204" pitchFamily="34" charset="0"/>
              </a:rPr>
              <a:t>информацией о способах исполнения оператором обязанностей о мерах, направленных на обеспечение выполнения обязанностей, предусмотренных законом о персональных данных (п. 8 Федерального закона от 14.07.2022 N 266-ФЗ)</a:t>
            </a:r>
          </a:p>
        </p:txBody>
      </p:sp>
    </p:spTree>
    <p:extLst>
      <p:ext uri="{BB962C8B-B14F-4D97-AF65-F5344CB8AC3E}">
        <p14:creationId xmlns:p14="http://schemas.microsoft.com/office/powerpoint/2010/main" val="34380322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47</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552006" y="154096"/>
            <a:ext cx="8970264"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ts val="0"/>
              </a:spcBef>
              <a:buSzPts val="1000"/>
              <a:buNone/>
              <a:tabLst>
                <a:tab pos="457200" algn="l"/>
              </a:tabLst>
            </a:pPr>
            <a:r>
              <a:rPr lang="ru-RU" sz="1600" b="1" dirty="0">
                <a:solidFill>
                  <a:schemeClr val="tx1"/>
                </a:solidFill>
                <a:ea typeface="Calibri" panose="020F0502020204030204" pitchFamily="34" charset="0"/>
                <a:cs typeface="Arial" panose="020B0604020202020204" pitchFamily="34" charset="0"/>
              </a:rPr>
              <a:t>С 01.09.2022 необходимо уведомлять Роскомнадзор об обработке персональных данных, в том числе, если обработка только в рамках трудовых отношений или для однократного пропуска на территорию! Роскомнадзор внесет сведения об операторе в единый реестр в течение 30 дней.</a:t>
            </a:r>
            <a:endParaRPr lang="en-US" sz="1600" b="1" dirty="0">
              <a:solidFill>
                <a:schemeClr val="tx1"/>
              </a:solidFill>
              <a:ea typeface="Calibri" panose="020F0502020204030204" pitchFamily="34" charset="0"/>
              <a:cs typeface="Arial" panose="020B0604020202020204" pitchFamily="34" charset="0"/>
            </a:endParaRPr>
          </a:p>
          <a:p>
            <a:pPr>
              <a:spcBef>
                <a:spcPts val="0"/>
              </a:spcBef>
              <a:buSzPts val="1000"/>
              <a:buNone/>
              <a:tabLst>
                <a:tab pos="457200" algn="l"/>
              </a:tabLst>
            </a:pPr>
            <a:endParaRPr lang="ru-RU" sz="800" dirty="0">
              <a:solidFill>
                <a:schemeClr val="tx1"/>
              </a:solidFill>
              <a:ea typeface="Calibri" panose="020F0502020204030204" pitchFamily="34" charset="0"/>
              <a:cs typeface="Arial" panose="020B0604020202020204" pitchFamily="34" charset="0"/>
            </a:endParaRPr>
          </a:p>
          <a:p>
            <a:pPr>
              <a:spcBef>
                <a:spcPts val="0"/>
              </a:spcBef>
              <a:buSzPts val="1000"/>
              <a:buNone/>
              <a:tabLst>
                <a:tab pos="457200" algn="l"/>
              </a:tabLst>
            </a:pPr>
            <a:r>
              <a:rPr lang="ru-RU" sz="1600" dirty="0">
                <a:solidFill>
                  <a:schemeClr val="tx1"/>
                </a:solidFill>
                <a:ea typeface="Calibri" panose="020F0502020204030204" pitchFamily="34" charset="0"/>
                <a:cs typeface="Arial" panose="020B0604020202020204" pitchFamily="34" charset="0"/>
              </a:rPr>
              <a:t>Не по</a:t>
            </a:r>
            <a:r>
              <a:rPr lang="ru-RU" sz="1600" dirty="0">
                <a:solidFill>
                  <a:schemeClr val="tx1"/>
                </a:solidFill>
                <a:ea typeface="Times New Roman" panose="02020603050405020304" pitchFamily="18" charset="0"/>
                <a:cs typeface="Arial" panose="020B0604020202020204" pitchFamily="34" charset="0"/>
              </a:rPr>
              <a:t>требуется уведомлять Роскомнадзор об обработке только в следующих случаях (п. 14 ст. 1 Федерального закона от 14.07.2022 N 266-ФЗ):</a:t>
            </a:r>
          </a:p>
          <a:p>
            <a:pPr marL="285750" indent="-285750">
              <a:spcBef>
                <a:spcPts val="0"/>
              </a:spcBef>
              <a:buSzPts val="1000"/>
              <a:tabLst>
                <a:tab pos="457200" algn="l"/>
              </a:tabLst>
            </a:pPr>
            <a:r>
              <a:rPr lang="ru-RU" sz="1600" dirty="0">
                <a:solidFill>
                  <a:schemeClr val="tx1"/>
                </a:solidFill>
                <a:ea typeface="Calibri" panose="020F0502020204030204" pitchFamily="34" charset="0"/>
                <a:cs typeface="Arial" panose="020B0604020202020204" pitchFamily="34" charset="0"/>
              </a:rPr>
              <a:t>обработки данных, включенных в государственные информационные системы, созданные в целях защиты безопасности государства и общественного порядка (по договору с органами власти)</a:t>
            </a:r>
          </a:p>
          <a:p>
            <a:pPr marL="285750" indent="-285750">
              <a:spcBef>
                <a:spcPts val="0"/>
              </a:spcBef>
              <a:buSzPts val="1000"/>
              <a:tabLst>
                <a:tab pos="457200" algn="l"/>
              </a:tabLst>
            </a:pPr>
            <a:r>
              <a:rPr lang="ru-RU" sz="1600" dirty="0">
                <a:solidFill>
                  <a:schemeClr val="tx1"/>
                </a:solidFill>
                <a:ea typeface="Calibri" panose="020F0502020204030204" pitchFamily="34" charset="0"/>
                <a:cs typeface="Arial" panose="020B0604020202020204" pitchFamily="34" charset="0"/>
              </a:rPr>
              <a:t>в случае, если оператор осуществляет деятельность по обработке персональных данных исключительно без использования средств автоматизации (то есть, если данные обрабатываются вручную)</a:t>
            </a:r>
          </a:p>
          <a:p>
            <a:pPr marL="285750" indent="-285750">
              <a:spcBef>
                <a:spcPts val="0"/>
              </a:spcBef>
              <a:buSzPts val="1000"/>
              <a:tabLst>
                <a:tab pos="457200" algn="l"/>
              </a:tabLst>
            </a:pPr>
            <a:r>
              <a:rPr lang="ru-RU" sz="1600" dirty="0">
                <a:solidFill>
                  <a:schemeClr val="tx1"/>
                </a:solidFill>
                <a:ea typeface="Calibri" panose="020F0502020204030204" pitchFamily="34" charset="0"/>
                <a:cs typeface="Arial" panose="020B0604020202020204" pitchFamily="34" charset="0"/>
              </a:rPr>
              <a:t>обрабатываемых в случаях, предусмотренных законодательством о транспортной безопасности, в целях обеспечения устойчивого и безопасного функционирования транспортного комплекса, защиты интересов личности, общества и государства в сфере транспортного комплекса от актов незаконного вмешательства</a:t>
            </a:r>
          </a:p>
          <a:p>
            <a:pPr>
              <a:spcBef>
                <a:spcPts val="0"/>
              </a:spcBef>
              <a:buSzPts val="1000"/>
              <a:buNone/>
              <a:tabLst>
                <a:tab pos="457200" algn="l"/>
              </a:tabLst>
            </a:pPr>
            <a:endParaRPr lang="ru-RU" sz="800" dirty="0">
              <a:solidFill>
                <a:schemeClr val="tx1"/>
              </a:solidFill>
              <a:ea typeface="Calibri" panose="020F0502020204030204" pitchFamily="34" charset="0"/>
              <a:cs typeface="Arial" panose="020B0604020202020204" pitchFamily="34" charset="0"/>
            </a:endParaRPr>
          </a:p>
          <a:p>
            <a:pPr>
              <a:spcBef>
                <a:spcPts val="0"/>
              </a:spcBef>
              <a:buSzPts val="1000"/>
              <a:buNone/>
              <a:tabLst>
                <a:tab pos="457200" algn="l"/>
              </a:tabLst>
            </a:pPr>
            <a:r>
              <a:rPr lang="ru-RU" sz="1600" b="1" dirty="0">
                <a:solidFill>
                  <a:schemeClr val="tx1"/>
                </a:solidFill>
                <a:ea typeface="Calibri" panose="020F0502020204030204" pitchFamily="34" charset="0"/>
                <a:cs typeface="Arial" panose="020B0604020202020204" pitchFamily="34" charset="0"/>
              </a:rPr>
              <a:t>Форма уведомления </a:t>
            </a:r>
            <a:r>
              <a:rPr lang="ru-RU" sz="1600" dirty="0">
                <a:solidFill>
                  <a:schemeClr val="tx1"/>
                </a:solidFill>
                <a:ea typeface="Calibri" panose="020F0502020204030204" pitchFamily="34" charset="0"/>
                <a:cs typeface="Arial" panose="020B0604020202020204" pitchFamily="34" charset="0"/>
              </a:rPr>
              <a:t>установлена Приказом </a:t>
            </a:r>
            <a:r>
              <a:rPr lang="ru-RU" sz="1600" dirty="0" err="1">
                <a:solidFill>
                  <a:schemeClr val="tx1"/>
                </a:solidFill>
                <a:ea typeface="Calibri" panose="020F0502020204030204" pitchFamily="34" charset="0"/>
                <a:cs typeface="Arial" panose="020B0604020202020204" pitchFamily="34" charset="0"/>
              </a:rPr>
              <a:t>Роскомнадзора</a:t>
            </a:r>
            <a:r>
              <a:rPr lang="ru-RU" sz="1600" dirty="0">
                <a:solidFill>
                  <a:schemeClr val="tx1"/>
                </a:solidFill>
                <a:ea typeface="Calibri" panose="020F0502020204030204" pitchFamily="34" charset="0"/>
                <a:cs typeface="Arial" panose="020B0604020202020204" pitchFamily="34" charset="0"/>
              </a:rPr>
              <a:t> от 30.05.2017 № 94. При этом с 01.09.2022 </a:t>
            </a:r>
            <a:r>
              <a:rPr lang="ru-RU" altLang="ru-RU" sz="1600" dirty="0">
                <a:solidFill>
                  <a:schemeClr val="tx1"/>
                </a:solidFill>
                <a:cs typeface="Arial" panose="020B0604020202020204" pitchFamily="34" charset="0"/>
              </a:rPr>
              <a:t>в уведомлении нужно дополнительно предоставить ФИО, осуществляющих на основании договора обработку персональных данных, содержащихся в государственных и муниципальных информационных системах (п. 14 </a:t>
            </a:r>
            <a:r>
              <a:rPr lang="ru-RU" sz="1600" dirty="0">
                <a:solidFill>
                  <a:schemeClr val="tx1"/>
                </a:solidFill>
                <a:ea typeface="Times New Roman" panose="02020603050405020304" pitchFamily="18" charset="0"/>
                <a:cs typeface="Arial" panose="020B0604020202020204" pitchFamily="34" charset="0"/>
              </a:rPr>
              <a:t>Федерального закона от 14.07.2022 N 266-ФЗ</a:t>
            </a:r>
            <a:r>
              <a:rPr lang="ru-RU" altLang="ru-RU" sz="1600" dirty="0">
                <a:solidFill>
                  <a:schemeClr val="tx1"/>
                </a:solidFill>
                <a:cs typeface="Arial" panose="020B0604020202020204" pitchFamily="34" charset="0"/>
              </a:rPr>
              <a:t>). </a:t>
            </a:r>
            <a:r>
              <a:rPr lang="ru-RU" sz="1600" dirty="0">
                <a:solidFill>
                  <a:schemeClr val="tx1"/>
                </a:solidFill>
                <a:ea typeface="Calibri" panose="020F0502020204030204" pitchFamily="34" charset="0"/>
                <a:cs typeface="Arial" panose="020B0604020202020204" pitchFamily="34" charset="0"/>
              </a:rPr>
              <a:t>Направить уведомление также можно на сайте </a:t>
            </a:r>
            <a:r>
              <a:rPr lang="ru-RU" sz="1600" dirty="0" err="1">
                <a:solidFill>
                  <a:schemeClr val="tx1"/>
                </a:solidFill>
                <a:ea typeface="Calibri" panose="020F0502020204030204" pitchFamily="34" charset="0"/>
                <a:cs typeface="Arial" panose="020B0604020202020204" pitchFamily="34" charset="0"/>
              </a:rPr>
              <a:t>Роскомнадзора</a:t>
            </a:r>
            <a:r>
              <a:rPr lang="ru-RU" sz="1600" dirty="0">
                <a:solidFill>
                  <a:schemeClr val="tx1"/>
                </a:solidFill>
                <a:ea typeface="Calibri" panose="020F0502020204030204" pitchFamily="34" charset="0"/>
                <a:cs typeface="Arial" panose="020B0604020202020204" pitchFamily="34" charset="0"/>
              </a:rPr>
              <a:t>: </a:t>
            </a:r>
            <a:r>
              <a:rPr lang="en-US" sz="1600" dirty="0">
                <a:solidFill>
                  <a:schemeClr val="tx1"/>
                </a:solidFill>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https://pd.rkn.gov.ru/operators-registry/notification/</a:t>
            </a:r>
            <a:r>
              <a:rPr lang="ru-RU" sz="1600" dirty="0">
                <a:solidFill>
                  <a:schemeClr val="tx1"/>
                </a:solidFill>
                <a:ea typeface="Calibri" panose="020F0502020204030204" pitchFamily="34" charset="0"/>
                <a:cs typeface="Arial" panose="020B0604020202020204" pitchFamily="34" charset="0"/>
              </a:rPr>
              <a:t> Впоследствии будут утверждены новые формы уведомлений. (Письмо </a:t>
            </a:r>
            <a:r>
              <a:rPr lang="ru-RU" sz="1600" dirty="0" err="1">
                <a:solidFill>
                  <a:schemeClr val="tx1"/>
                </a:solidFill>
                <a:ea typeface="Calibri" panose="020F0502020204030204" pitchFamily="34" charset="0"/>
                <a:cs typeface="Arial" panose="020B0604020202020204" pitchFamily="34" charset="0"/>
              </a:rPr>
              <a:t>Роскомнадзора</a:t>
            </a:r>
            <a:r>
              <a:rPr lang="ru-RU" sz="1600" dirty="0">
                <a:solidFill>
                  <a:schemeClr val="tx1"/>
                </a:solidFill>
                <a:ea typeface="Calibri" panose="020F0502020204030204" pitchFamily="34" charset="0"/>
                <a:cs typeface="Arial" panose="020B0604020202020204" pitchFamily="34" charset="0"/>
              </a:rPr>
              <a:t> от 19.08.2022 № 08-75348).</a:t>
            </a:r>
          </a:p>
          <a:p>
            <a:pPr>
              <a:spcBef>
                <a:spcPts val="0"/>
              </a:spcBef>
              <a:buSzPts val="1000"/>
              <a:buNone/>
              <a:tabLst>
                <a:tab pos="457200" algn="l"/>
              </a:tabLst>
            </a:pPr>
            <a:br>
              <a:rPr lang="ru-RU" sz="1600" dirty="0">
                <a:solidFill>
                  <a:schemeClr val="tx1"/>
                </a:solidFill>
                <a:ea typeface="Calibri" panose="020F0502020204030204" pitchFamily="34" charset="0"/>
                <a:cs typeface="Arial" panose="020B0604020202020204" pitchFamily="34" charset="0"/>
              </a:rPr>
            </a:br>
            <a:r>
              <a:rPr lang="ru-RU" sz="1600" dirty="0">
                <a:solidFill>
                  <a:schemeClr val="tx1"/>
                </a:solidFill>
                <a:ea typeface="Calibri" panose="020F0502020204030204" pitchFamily="34" charset="0"/>
                <a:cs typeface="Arial" panose="020B0604020202020204" pitchFamily="34" charset="0"/>
              </a:rPr>
              <a:t>Предельный срок уведомления не определен. Таким образом, 1 сентября 2022 не является крайним сроком подачи уведомления об обработке персональных данных (Информация на сайте </a:t>
            </a:r>
            <a:r>
              <a:rPr lang="ru-RU" sz="1600" dirty="0" err="1">
                <a:solidFill>
                  <a:schemeClr val="tx1"/>
                </a:solidFill>
                <a:ea typeface="Calibri" panose="020F0502020204030204" pitchFamily="34" charset="0"/>
                <a:cs typeface="Arial" panose="020B0604020202020204" pitchFamily="34" charset="0"/>
              </a:rPr>
              <a:t>Роскомнадзора</a:t>
            </a:r>
            <a:r>
              <a:rPr lang="ru-RU" sz="1600" dirty="0">
                <a:solidFill>
                  <a:schemeClr val="tx1"/>
                </a:solidFill>
                <a:ea typeface="Calibri" panose="020F0502020204030204" pitchFamily="34" charset="0"/>
                <a:cs typeface="Arial" panose="020B0604020202020204" pitchFamily="34" charset="0"/>
              </a:rPr>
              <a:t>: </a:t>
            </a:r>
            <a:r>
              <a:rPr lang="en-US" sz="1600" dirty="0">
                <a:solidFill>
                  <a:schemeClr val="tx1"/>
                </a:solidFill>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https://rkn.gov.ru/news/rsoc/news74488.htm</a:t>
            </a:r>
            <a:r>
              <a:rPr lang="ru-RU" sz="1600" dirty="0">
                <a:solidFill>
                  <a:schemeClr val="tx1"/>
                </a:solidFill>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8907838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48</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860492" y="332571"/>
            <a:ext cx="8353292"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Clr>
                <a:srgbClr val="A44AA6"/>
              </a:buClr>
              <a:buSzPct val="70000"/>
              <a:buNone/>
            </a:pPr>
            <a:r>
              <a:rPr lang="ru-RU" altLang="ru-RU" sz="1600" dirty="0">
                <a:solidFill>
                  <a:schemeClr val="tx1"/>
                </a:solidFill>
                <a:cs typeface="Arial" panose="020B0604020202020204" pitchFamily="34" charset="0"/>
              </a:rPr>
              <a:t>С 01.09.2022 </a:t>
            </a:r>
            <a:r>
              <a:rPr lang="ru-RU" altLang="ru-RU" sz="1600" b="1" dirty="0">
                <a:solidFill>
                  <a:schemeClr val="tx1"/>
                </a:solidFill>
                <a:cs typeface="Arial" panose="020B0604020202020204" pitchFamily="34" charset="0"/>
              </a:rPr>
              <a:t>обязанность опубликовать на сайте политику </a:t>
            </a:r>
            <a:r>
              <a:rPr lang="ru-RU" altLang="ru-RU" sz="1600" dirty="0">
                <a:solidFill>
                  <a:schemeClr val="tx1"/>
                </a:solidFill>
                <a:cs typeface="Arial" panose="020B0604020202020204" pitchFamily="34" charset="0"/>
              </a:rPr>
              <a:t>в отношении обработки персональных данных, сведения о реализуемых требованиях к их защите, а также обеспечить доступ к указанному документу </a:t>
            </a:r>
            <a:r>
              <a:rPr lang="ru-RU" altLang="ru-RU" sz="1600" b="1" dirty="0">
                <a:solidFill>
                  <a:schemeClr val="tx1"/>
                </a:solidFill>
                <a:cs typeface="Arial" panose="020B0604020202020204" pitchFamily="34" charset="0"/>
              </a:rPr>
              <a:t>уточнена обязанностью обеспечения доступа в том числе на всех страницах сайта, с использованием которых осуществляется сбор персональных данных </a:t>
            </a:r>
            <a:r>
              <a:rPr lang="ru-RU" altLang="ru-RU" sz="1600" dirty="0">
                <a:solidFill>
                  <a:schemeClr val="tx1"/>
                </a:solidFill>
                <a:cs typeface="Arial" panose="020B0604020202020204" pitchFamily="34" charset="0"/>
              </a:rPr>
              <a:t>(п. 10 Федерального закона от 14.07.2022 N 266-ФЗ).</a:t>
            </a:r>
          </a:p>
          <a:p>
            <a:pPr algn="just">
              <a:spcBef>
                <a:spcPts val="0"/>
              </a:spcBef>
              <a:buClr>
                <a:srgbClr val="A44AA6"/>
              </a:buClr>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С 01.09.2022 придется обеспечить взаимодействие с государственной системой обнаружения, предупреждения и ликвидации последствий компьютерных атак на информационные ресурсы РФ (</a:t>
            </a:r>
            <a:r>
              <a:rPr lang="ru-RU" altLang="ru-RU" sz="1600" b="1" dirty="0" err="1">
                <a:solidFill>
                  <a:schemeClr val="tx1"/>
                </a:solidFill>
                <a:cs typeface="Arial" panose="020B0604020202020204" pitchFamily="34" charset="0"/>
              </a:rPr>
              <a:t>ГосСОПКА</a:t>
            </a:r>
            <a:r>
              <a:rPr lang="ru-RU" altLang="ru-RU" sz="1600" b="1" dirty="0">
                <a:solidFill>
                  <a:schemeClr val="tx1"/>
                </a:solidFill>
                <a:cs typeface="Arial" panose="020B0604020202020204" pitchFamily="34" charset="0"/>
              </a:rPr>
              <a:t>)</a:t>
            </a:r>
            <a:r>
              <a:rPr lang="ru-RU" altLang="ru-RU" sz="1600" dirty="0">
                <a:solidFill>
                  <a:schemeClr val="tx1"/>
                </a:solidFill>
                <a:cs typeface="Arial" panose="020B0604020202020204" pitchFamily="34" charset="0"/>
              </a:rPr>
              <a:t>, включая информирование о компьютерных инцидентах, повлекших неправомерную передачу (предоставление, распространение, доступ) персональных данных (п. 11 Федерального закона от 14.07.2022 N 266-ФЗ).</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С 01.09.2022 оператор обязан предоставлять информацию субъекту персональных данных (либо направить отказ при наличии законных оснований)  и направлять ответы по запросам </a:t>
            </a:r>
            <a:r>
              <a:rPr lang="ru-RU" altLang="ru-RU" sz="1600" b="1" dirty="0" err="1">
                <a:solidFill>
                  <a:schemeClr val="tx1"/>
                </a:solidFill>
                <a:cs typeface="Arial" panose="020B0604020202020204" pitchFamily="34" charset="0"/>
              </a:rPr>
              <a:t>Роскомнадзора</a:t>
            </a:r>
            <a:r>
              <a:rPr lang="ru-RU" altLang="ru-RU" sz="1600" b="1" dirty="0">
                <a:solidFill>
                  <a:schemeClr val="tx1"/>
                </a:solidFill>
                <a:cs typeface="Arial" panose="020B0604020202020204" pitchFamily="34" charset="0"/>
              </a:rPr>
              <a:t> - в течение 10 дней с даты получения запроса </a:t>
            </a:r>
            <a:r>
              <a:rPr lang="ru-RU" altLang="ru-RU" sz="1600" dirty="0">
                <a:solidFill>
                  <a:schemeClr val="tx1"/>
                </a:solidFill>
                <a:cs typeface="Arial" panose="020B0604020202020204" pitchFamily="34" charset="0"/>
              </a:rPr>
              <a:t>(ранее в течение 30 дней). Срок может быть продлен не более чем на 5 дней при наличии оснований и направления субъекту или представителю уведомления о продлении срока (п. 12 Федерального закона от 14.07.2022 N 266-ФЗ).</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С 01.09.2022 субъект может обратиться к оператору с требованием о прекращении обработки персональных данных, а оператор обязан в срок, не превышающий 10 рабочих дней с даты получения требования, прекратить их обработку </a:t>
            </a:r>
            <a:r>
              <a:rPr lang="ru-RU" altLang="ru-RU" sz="1600" dirty="0">
                <a:solidFill>
                  <a:schemeClr val="tx1"/>
                </a:solidFill>
                <a:cs typeface="Arial" panose="020B0604020202020204" pitchFamily="34" charset="0"/>
              </a:rPr>
              <a:t>или обеспечить прекращение такой обработки, срок может быть продлен не более чем на 5 рабочих дней в случае наличия основания и направления субъекту мотивированного уведомления с указанием причин продления срока (п. 12 Федерального закона от 14.07.2022 N 266-ФЗ).</a:t>
            </a:r>
          </a:p>
        </p:txBody>
      </p:sp>
    </p:spTree>
    <p:extLst>
      <p:ext uri="{BB962C8B-B14F-4D97-AF65-F5344CB8AC3E}">
        <p14:creationId xmlns:p14="http://schemas.microsoft.com/office/powerpoint/2010/main" val="3348825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49</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484632" y="332570"/>
            <a:ext cx="8988552"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Clr>
                <a:srgbClr val="A44AA6"/>
              </a:buClr>
              <a:buSzPct val="70000"/>
              <a:buNone/>
            </a:pPr>
            <a:r>
              <a:rPr lang="ru-RU" altLang="ru-RU" sz="1600" b="1" dirty="0">
                <a:solidFill>
                  <a:schemeClr val="tx1"/>
                </a:solidFill>
                <a:cs typeface="Arial" panose="020B0604020202020204" pitchFamily="34" charset="0"/>
              </a:rPr>
              <a:t>Необходимо проводить оценку вреда</a:t>
            </a:r>
            <a:r>
              <a:rPr lang="ru-RU" altLang="ru-RU" sz="1600" dirty="0">
                <a:solidFill>
                  <a:schemeClr val="tx1"/>
                </a:solidFill>
                <a:cs typeface="Arial" panose="020B0604020202020204" pitchFamily="34" charset="0"/>
              </a:rPr>
              <a:t>, который может быть причинен субъектам в случае нарушения Закона о персональных данных, </a:t>
            </a:r>
            <a:r>
              <a:rPr lang="ru-RU" altLang="ru-RU" sz="1600" b="1" dirty="0">
                <a:solidFill>
                  <a:schemeClr val="tx1"/>
                </a:solidFill>
                <a:cs typeface="Arial" panose="020B0604020202020204" pitchFamily="34" charset="0"/>
              </a:rPr>
              <a:t>в соответствии с требованиями</a:t>
            </a:r>
            <a:r>
              <a:rPr lang="ru-RU" altLang="ru-RU" sz="1600" dirty="0">
                <a:solidFill>
                  <a:schemeClr val="tx1"/>
                </a:solidFill>
                <a:cs typeface="Arial" panose="020B0604020202020204" pitchFamily="34" charset="0"/>
              </a:rPr>
              <a:t>, установленными </a:t>
            </a:r>
            <a:r>
              <a:rPr lang="ru-RU" altLang="ru-RU" sz="1600" dirty="0" err="1">
                <a:solidFill>
                  <a:schemeClr val="tx1"/>
                </a:solidFill>
                <a:cs typeface="Arial" panose="020B0604020202020204" pitchFamily="34" charset="0"/>
              </a:rPr>
              <a:t>Роскомнадзором</a:t>
            </a:r>
            <a:r>
              <a:rPr lang="ru-RU" altLang="ru-RU" sz="1600" dirty="0">
                <a:solidFill>
                  <a:schemeClr val="tx1"/>
                </a:solidFill>
                <a:cs typeface="Arial" panose="020B0604020202020204" pitchFamily="34" charset="0"/>
              </a:rPr>
              <a:t> (п. 10 Федерального закона от 14.07.2022 N 266-ФЗ).</a:t>
            </a:r>
          </a:p>
          <a:p>
            <a:pPr algn="just">
              <a:spcBef>
                <a:spcPts val="0"/>
              </a:spcBef>
              <a:buClr>
                <a:srgbClr val="A44AA6"/>
              </a:buClr>
              <a:buSzPct val="70000"/>
              <a:buNone/>
            </a:pPr>
            <a:endParaRPr lang="ru-RU" altLang="ru-RU" sz="1600" b="1" dirty="0">
              <a:solidFill>
                <a:schemeClr val="tx1"/>
              </a:solidFill>
              <a:cs typeface="Arial" panose="020B0604020202020204" pitchFamily="34" charset="0"/>
            </a:endParaRPr>
          </a:p>
          <a:p>
            <a:pPr algn="just">
              <a:spcBef>
                <a:spcPts val="0"/>
              </a:spcBef>
              <a:buClr>
                <a:srgbClr val="A44AA6"/>
              </a:buClr>
              <a:buSzPct val="70000"/>
              <a:buNone/>
            </a:pPr>
            <a:endParaRPr lang="ru-RU" altLang="ru-RU" sz="1600" b="1" dirty="0">
              <a:solidFill>
                <a:schemeClr val="tx1"/>
              </a:solidFill>
              <a:cs typeface="Arial" panose="020B0604020202020204" pitchFamily="34" charset="0"/>
            </a:endParaRPr>
          </a:p>
          <a:p>
            <a:pPr algn="just">
              <a:spcBef>
                <a:spcPts val="0"/>
              </a:spcBef>
              <a:buClr>
                <a:srgbClr val="A44AA6"/>
              </a:buClr>
              <a:buSzPct val="70000"/>
              <a:buNone/>
            </a:pPr>
            <a:r>
              <a:rPr lang="ru-RU" altLang="ru-RU" sz="1600" b="1" dirty="0">
                <a:solidFill>
                  <a:schemeClr val="tx1"/>
                </a:solidFill>
                <a:cs typeface="Arial" panose="020B0604020202020204" pitchFamily="34" charset="0"/>
              </a:rPr>
              <a:t>С 01.09.2022 установлена обязанность оператора в случае установления факта неправомерной или случайной передачи персональных данных </a:t>
            </a:r>
            <a:r>
              <a:rPr lang="ru-RU" altLang="ru-RU" sz="1600" dirty="0">
                <a:solidFill>
                  <a:schemeClr val="tx1"/>
                </a:solidFill>
                <a:cs typeface="Arial" panose="020B0604020202020204" pitchFamily="34" charset="0"/>
              </a:rPr>
              <a:t>(предоставления, распространения, доступа) </a:t>
            </a:r>
            <a:r>
              <a:rPr lang="ru-RU" altLang="ru-RU" sz="1600" b="1" dirty="0">
                <a:solidFill>
                  <a:schemeClr val="tx1"/>
                </a:solidFill>
                <a:cs typeface="Arial" panose="020B0604020202020204" pitchFamily="34" charset="0"/>
              </a:rPr>
              <a:t>уведомить Роскомнадзор </a:t>
            </a:r>
            <a:r>
              <a:rPr lang="ru-RU" altLang="ru-RU" sz="1600" dirty="0">
                <a:solidFill>
                  <a:schemeClr val="tx1"/>
                </a:solidFill>
                <a:cs typeface="Arial" panose="020B0604020202020204" pitchFamily="34" charset="0"/>
              </a:rPr>
              <a:t>(п. 13 Федерального закона от 14.07.2022 N 266-ФЗ):</a:t>
            </a:r>
          </a:p>
          <a:p>
            <a:pPr marL="631825" indent="-285750" algn="just">
              <a:spcBef>
                <a:spcPts val="0"/>
              </a:spcBef>
              <a:buSzPct val="70000"/>
              <a:buFont typeface="Courier New" panose="02070309020205020404" pitchFamily="49" charset="0"/>
              <a:buChar char="o"/>
            </a:pPr>
            <a:r>
              <a:rPr lang="ru-RU" altLang="ru-RU" sz="1600" dirty="0">
                <a:solidFill>
                  <a:schemeClr val="tx1"/>
                </a:solidFill>
                <a:cs typeface="Arial" panose="020B0604020202020204" pitchFamily="34" charset="0"/>
              </a:rPr>
              <a:t>в течение 24 часов о произошедшем инциденте, о предполагаемых причинах и предполагаемом вреде, нанесенном правам субъектов, о принятых мерах по устранению последствий инцидента, а также предоставить сведения о лице, уполномоченном оператором на взаимодействие с уполномоченным органом по вопросам, связанным с инцидентом</a:t>
            </a:r>
          </a:p>
          <a:p>
            <a:pPr marL="631825" indent="-285750" algn="just">
              <a:spcBef>
                <a:spcPts val="0"/>
              </a:spcBef>
              <a:buSzPct val="70000"/>
              <a:buFont typeface="Courier New" panose="02070309020205020404" pitchFamily="49" charset="0"/>
              <a:buChar char="o"/>
            </a:pPr>
            <a:r>
              <a:rPr lang="ru-RU" altLang="ru-RU" sz="1600" dirty="0">
                <a:solidFill>
                  <a:schemeClr val="tx1"/>
                </a:solidFill>
                <a:cs typeface="Arial" panose="020B0604020202020204" pitchFamily="34" charset="0"/>
              </a:rPr>
              <a:t>в течение 72 часов о результатах внутреннего расследования выявленного инцидента, а также предоставить сведения о лицах, действия которых стали причиной выявленного инцидента (при наличии)</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Если оператор прекращает обрабатывать персональные данные</a:t>
            </a:r>
            <a:r>
              <a:rPr lang="ru-RU" altLang="ru-RU" sz="1600" dirty="0">
                <a:solidFill>
                  <a:schemeClr val="tx1"/>
                </a:solidFill>
                <a:cs typeface="Arial" panose="020B0604020202020204" pitchFamily="34" charset="0"/>
              </a:rPr>
              <a:t>, он уведомляет об этом Роскомнадзор в течение 10 дней с даты прекращения обработки, а Роскомнадзор в течение 30 дней с даты поступления от оператора такого уведомления исключает сведения о нем из реестра операторов (п. 14 Федерального закона от 14.07.2022 N 266-ФЗ).</a:t>
            </a:r>
          </a:p>
          <a:p>
            <a:pPr marL="631825" indent="-285750" algn="just">
              <a:spcBef>
                <a:spcPts val="0"/>
              </a:spcBef>
              <a:buSzPct val="70000"/>
              <a:buFont typeface="Courier New" panose="02070309020205020404" pitchFamily="49" charset="0"/>
              <a:buChar char="o"/>
            </a:pPr>
            <a:endParaRPr lang="ru-RU" altLang="ru-RU" sz="1600" dirty="0">
              <a:solidFill>
                <a:schemeClr val="tx1"/>
              </a:solidFill>
              <a:cs typeface="Arial" panose="020B0604020202020204" pitchFamily="34" charset="0"/>
            </a:endParaRPr>
          </a:p>
        </p:txBody>
      </p:sp>
    </p:spTree>
    <p:extLst>
      <p:ext uri="{BB962C8B-B14F-4D97-AF65-F5344CB8AC3E}">
        <p14:creationId xmlns:p14="http://schemas.microsoft.com/office/powerpoint/2010/main" val="180044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52322" y="491559"/>
            <a:ext cx="9085454" cy="5334000"/>
          </a:xfrm>
        </p:spPr>
        <p:txBody>
          <a:bodyPr>
            <a:noAutofit/>
          </a:bodyPr>
          <a:lstStyle/>
          <a:p>
            <a:pPr marL="4233" indent="0">
              <a:spcBef>
                <a:spcPts val="0"/>
              </a:spcBef>
              <a:buNone/>
            </a:pPr>
            <a:r>
              <a:rPr lang="ru-RU" sz="1600" b="1" dirty="0"/>
              <a:t>Отчетность СФР</a:t>
            </a:r>
            <a:r>
              <a:rPr lang="ru-RU" sz="1600" b="1" dirty="0">
                <a:cs typeface="Arial" panose="020B0604020202020204" pitchFamily="34" charset="0"/>
              </a:rPr>
              <a:t>:</a:t>
            </a:r>
          </a:p>
          <a:p>
            <a:pPr marL="289983" indent="-285750">
              <a:spcBef>
                <a:spcPts val="0"/>
              </a:spcBef>
            </a:pPr>
            <a:r>
              <a:rPr lang="ru-RU" sz="1600" dirty="0"/>
              <a:t>Расчет по взносам - не позднее 25-го числа месяца, следующего за расчетным или отчетным периодом (сейчас - не позднее 30-го числа) (</a:t>
            </a:r>
            <a:r>
              <a:rPr lang="ru-RU" sz="1600" dirty="0">
                <a:cs typeface="Arial" panose="020B0604020202020204" pitchFamily="34" charset="0"/>
              </a:rPr>
              <a:t>Федеральный закон от 14.07.2022 N 239-ФЗ);</a:t>
            </a:r>
          </a:p>
          <a:p>
            <a:pPr marL="289983" indent="-285750">
              <a:spcBef>
                <a:spcPts val="0"/>
              </a:spcBef>
            </a:pPr>
            <a:r>
              <a:rPr lang="ru-RU" sz="1600" dirty="0"/>
              <a:t>Персонифицированные сведения о физлицах за месяц - не позднее 25-го числа следующего месяца. Речь идет о персональных данных и выплатах (</a:t>
            </a:r>
            <a:r>
              <a:rPr lang="ru-RU" sz="1600" dirty="0">
                <a:cs typeface="Arial" panose="020B0604020202020204" pitchFamily="34" charset="0"/>
              </a:rPr>
              <a:t>Федеральный закон от 14.07.2022 N 239-ФЗ);</a:t>
            </a:r>
            <a:endParaRPr lang="ru-RU" sz="1600" b="1" dirty="0">
              <a:cs typeface="Arial" panose="020B0604020202020204" pitchFamily="34" charset="0"/>
            </a:endParaRPr>
          </a:p>
          <a:p>
            <a:pPr marL="289983" indent="-285750">
              <a:spcBef>
                <a:spcPts val="0"/>
              </a:spcBef>
            </a:pPr>
            <a:r>
              <a:rPr lang="ru-RU" sz="1600" dirty="0">
                <a:cs typeface="Arial" panose="020B0604020202020204" pitchFamily="34" charset="0"/>
              </a:rPr>
              <a:t>Для ведения персонифицированного учета в фонд нужно будет направлять единую форму сведений. Она включает в том числе информацию о начисленных взносах на травматизм - отдельно подавать 4-ФСС не придется. По сути, форма объединит, например, СЗВ-СТАЖ и СЗВ-ТД (Федеральный закон от 14.07.2022 N 237-ФЗ).</a:t>
            </a:r>
          </a:p>
          <a:p>
            <a:pPr marL="289983" indent="-285750">
              <a:spcBef>
                <a:spcPts val="0"/>
              </a:spcBef>
            </a:pPr>
            <a:r>
              <a:rPr lang="ru-RU" sz="1600" dirty="0">
                <a:cs typeface="Arial" panose="020B0604020202020204" pitchFamily="34" charset="0"/>
              </a:rPr>
              <a:t>Отдельно на каждого работающего (в том числе по ГПД) нужно будет подавать сведения о доходах и взносах (Федеральный закон от 14.07.2022 N 237-ФЗ).</a:t>
            </a:r>
          </a:p>
          <a:p>
            <a:pPr marL="289983" indent="-285750">
              <a:spcBef>
                <a:spcPts val="0"/>
              </a:spcBef>
            </a:pPr>
            <a:endParaRPr lang="ru-RU" sz="1600" dirty="0">
              <a:cs typeface="Arial" panose="020B0604020202020204" pitchFamily="34" charset="0"/>
            </a:endParaRPr>
          </a:p>
          <a:p>
            <a:pPr marL="4233" indent="0">
              <a:spcBef>
                <a:spcPts val="0"/>
              </a:spcBef>
              <a:buNone/>
            </a:pPr>
            <a:r>
              <a:rPr lang="ru-RU" sz="1600" b="1" dirty="0">
                <a:cs typeface="Arial" panose="020B0604020202020204" pitchFamily="34" charset="0"/>
              </a:rPr>
              <a:t>В связи с изменениями с 01.01.2023 года справку 182н выдавать не нужно </a:t>
            </a:r>
            <a:r>
              <a:rPr lang="ru-RU" sz="1600" dirty="0">
                <a:cs typeface="Arial" panose="020B0604020202020204" pitchFamily="34" charset="0"/>
              </a:rPr>
              <a:t>(Федеральный закон от 14.07.2022 N 237-ФЗ).</a:t>
            </a:r>
          </a:p>
          <a:p>
            <a:pPr marL="4233" indent="0">
              <a:spcBef>
                <a:spcPts val="0"/>
              </a:spcBef>
              <a:buNone/>
            </a:pPr>
            <a:endParaRPr lang="ru-RU" sz="1600" dirty="0">
              <a:cs typeface="Arial" panose="020B0604020202020204" pitchFamily="34" charset="0"/>
            </a:endParaRPr>
          </a:p>
        </p:txBody>
      </p:sp>
    </p:spTree>
    <p:extLst>
      <p:ext uri="{BB962C8B-B14F-4D97-AF65-F5344CB8AC3E}">
        <p14:creationId xmlns:p14="http://schemas.microsoft.com/office/powerpoint/2010/main" val="1761689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50</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860492" y="332570"/>
            <a:ext cx="835329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marL="342900" indent="-342900" algn="just">
              <a:spcBef>
                <a:spcPts val="0"/>
              </a:spcBef>
              <a:buClr>
                <a:srgbClr val="A44AA6"/>
              </a:buClr>
              <a:buSzPct val="70000"/>
              <a:buNone/>
            </a:pPr>
            <a:r>
              <a:rPr lang="ru-RU" altLang="ru-RU" sz="1600" b="1" dirty="0">
                <a:solidFill>
                  <a:schemeClr val="tx1"/>
                </a:solidFill>
                <a:cs typeface="Arial" panose="020B0604020202020204" pitchFamily="34" charset="0"/>
              </a:rPr>
              <a:t>Изменения по персональным данным с 01.03.2023</a:t>
            </a:r>
          </a:p>
          <a:p>
            <a:pPr marL="342900" indent="-342900" algn="just">
              <a:spcBef>
                <a:spcPts val="0"/>
              </a:spcBef>
              <a:buClr>
                <a:srgbClr val="A44AA6"/>
              </a:buClr>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Необходимо проводить оценку вреда</a:t>
            </a:r>
            <a:r>
              <a:rPr lang="ru-RU" altLang="ru-RU" sz="1600" dirty="0">
                <a:solidFill>
                  <a:schemeClr val="tx1"/>
                </a:solidFill>
                <a:cs typeface="Arial" panose="020B0604020202020204" pitchFamily="34" charset="0"/>
              </a:rPr>
              <a:t>, который может быть причинен субъектам в случае нарушения Закона о персональных данных, </a:t>
            </a:r>
            <a:r>
              <a:rPr lang="ru-RU" altLang="ru-RU" sz="1600" b="1" dirty="0">
                <a:solidFill>
                  <a:schemeClr val="tx1"/>
                </a:solidFill>
                <a:cs typeface="Arial" panose="020B0604020202020204" pitchFamily="34" charset="0"/>
              </a:rPr>
              <a:t>в соответствии с требованиями</a:t>
            </a:r>
            <a:r>
              <a:rPr lang="ru-RU" altLang="ru-RU" sz="1600" dirty="0">
                <a:solidFill>
                  <a:schemeClr val="tx1"/>
                </a:solidFill>
                <a:cs typeface="Arial" panose="020B0604020202020204" pitchFamily="34" charset="0"/>
              </a:rPr>
              <a:t>, установленными </a:t>
            </a:r>
            <a:r>
              <a:rPr lang="ru-RU" altLang="ru-RU" sz="1600" dirty="0" err="1">
                <a:solidFill>
                  <a:schemeClr val="tx1"/>
                </a:solidFill>
                <a:cs typeface="Arial" panose="020B0604020202020204" pitchFamily="34" charset="0"/>
              </a:rPr>
              <a:t>Роскомнадзором</a:t>
            </a:r>
            <a:r>
              <a:rPr lang="ru-RU" altLang="ru-RU" sz="1600" dirty="0">
                <a:solidFill>
                  <a:schemeClr val="tx1"/>
                </a:solidFill>
                <a:cs typeface="Arial" panose="020B0604020202020204" pitchFamily="34" charset="0"/>
              </a:rPr>
              <a:t> (п. 10 Федерального закона от 14.07.2022 N 266-ФЗ).</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В случае изменения сведений, указанных в уведомлении </a:t>
            </a:r>
            <a:r>
              <a:rPr lang="ru-RU" altLang="ru-RU" sz="1600" b="1" dirty="0" err="1">
                <a:solidFill>
                  <a:schemeClr val="tx1"/>
                </a:solidFill>
                <a:cs typeface="Arial" panose="020B0604020202020204" pitchFamily="34" charset="0"/>
              </a:rPr>
              <a:t>Роскомназдора</a:t>
            </a:r>
            <a:r>
              <a:rPr lang="ru-RU" altLang="ru-RU" sz="1600" b="1" dirty="0">
                <a:solidFill>
                  <a:schemeClr val="tx1"/>
                </a:solidFill>
                <a:cs typeface="Arial" panose="020B0604020202020204" pitchFamily="34" charset="0"/>
              </a:rPr>
              <a:t> об обработке персональных данных</a:t>
            </a:r>
            <a:r>
              <a:rPr lang="ru-RU" altLang="ru-RU" sz="1600" dirty="0">
                <a:solidFill>
                  <a:schemeClr val="tx1"/>
                </a:solidFill>
                <a:cs typeface="Arial" panose="020B0604020202020204" pitchFamily="34" charset="0"/>
              </a:rPr>
              <a:t>, не позднее 15-го числа месяца, следующего за месяцем, в котором возникли такие изменения, необходимо уведомить </a:t>
            </a:r>
            <a:r>
              <a:rPr lang="ru-RU" altLang="ru-RU" sz="1600" dirty="0" err="1">
                <a:solidFill>
                  <a:schemeClr val="tx1"/>
                </a:solidFill>
                <a:cs typeface="Arial" panose="020B0604020202020204" pitchFamily="34" charset="0"/>
              </a:rPr>
              <a:t>Роскомназдор</a:t>
            </a:r>
            <a:r>
              <a:rPr lang="ru-RU" altLang="ru-RU" sz="1600" dirty="0">
                <a:solidFill>
                  <a:schemeClr val="tx1"/>
                </a:solidFill>
                <a:cs typeface="Arial" panose="020B0604020202020204" pitchFamily="34" charset="0"/>
              </a:rPr>
              <a:t> обо всех изменениях (п. 14 Федерального закона от 14.07.2022 N 266-ФЗ).</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Информацию о компьютерных инцидентах, повлекших неправомерную или случайную передачу (предоставление, распространение, доступ) персональных данных необходимо передать в Роскомнадзор </a:t>
            </a:r>
            <a:r>
              <a:rPr lang="ru-RU" altLang="ru-RU" sz="1600" dirty="0">
                <a:solidFill>
                  <a:schemeClr val="tx1"/>
                </a:solidFill>
                <a:cs typeface="Arial" panose="020B0604020202020204" pitchFamily="34" charset="0"/>
              </a:rPr>
              <a:t>(п. 15 Федерального закона от 14.07.2022 N 266-ФЗ).</a:t>
            </a:r>
          </a:p>
          <a:p>
            <a:pPr algn="just">
              <a:spcBef>
                <a:spcPts val="0"/>
              </a:spcBef>
              <a:buSzPct val="70000"/>
              <a:buNone/>
            </a:pPr>
            <a:endParaRPr lang="ru-RU" altLang="ru-RU" sz="1600" dirty="0">
              <a:solidFill>
                <a:schemeClr val="tx1"/>
              </a:solidFill>
              <a:cs typeface="Arial" panose="020B0604020202020204" pitchFamily="34" charset="0"/>
            </a:endParaRPr>
          </a:p>
          <a:p>
            <a:pPr algn="just">
              <a:spcBef>
                <a:spcPts val="0"/>
              </a:spcBef>
              <a:buSzPct val="70000"/>
              <a:buNone/>
            </a:pPr>
            <a:r>
              <a:rPr lang="ru-RU" altLang="ru-RU" sz="1600" b="1" dirty="0">
                <a:solidFill>
                  <a:schemeClr val="tx1"/>
                </a:solidFill>
                <a:cs typeface="Arial" panose="020B0604020202020204" pitchFamily="34" charset="0"/>
              </a:rPr>
              <a:t>Роскомнадзор будет вести реестр учета инцидентов в области персональных данных</a:t>
            </a:r>
            <a:r>
              <a:rPr lang="ru-RU" altLang="ru-RU" sz="1600" dirty="0">
                <a:solidFill>
                  <a:schemeClr val="tx1"/>
                </a:solidFill>
                <a:cs typeface="Arial" panose="020B0604020202020204" pitchFamily="34" charset="0"/>
              </a:rPr>
              <a:t>, а до этого времени должен определить </a:t>
            </a:r>
            <a:r>
              <a:rPr lang="ru-RU" altLang="ru-RU" sz="1600" b="1" dirty="0">
                <a:solidFill>
                  <a:schemeClr val="tx1"/>
                </a:solidFill>
                <a:cs typeface="Arial" panose="020B0604020202020204" pitchFamily="34" charset="0"/>
              </a:rPr>
              <a:t>порядок и условия взаимодействия с операторами в рамках ведения указанного реестра</a:t>
            </a:r>
            <a:r>
              <a:rPr lang="ru-RU" altLang="ru-RU" sz="1600" dirty="0">
                <a:solidFill>
                  <a:schemeClr val="tx1"/>
                </a:solidFill>
                <a:cs typeface="Arial" panose="020B0604020202020204" pitchFamily="34" charset="0"/>
              </a:rPr>
              <a:t> (п. 15 Федерального закона от 14.07.2022 N 266-ФЗ).</a:t>
            </a:r>
          </a:p>
        </p:txBody>
      </p:sp>
    </p:spTree>
    <p:extLst>
      <p:ext uri="{BB962C8B-B14F-4D97-AF65-F5344CB8AC3E}">
        <p14:creationId xmlns:p14="http://schemas.microsoft.com/office/powerpoint/2010/main" val="195593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566928" y="476590"/>
            <a:ext cx="896112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С 01.03.2023 до начала осуществления трансграничной передачи персональных данных обязательно уведомлять Роскомнадзор о намерении осуществлять трансграничную передачу</a:t>
            </a:r>
          </a:p>
          <a:p>
            <a:pPr algn="just">
              <a:spcBef>
                <a:spcPts val="0"/>
              </a:spcBef>
              <a:buNone/>
              <a:defRPr/>
            </a:pPr>
            <a:r>
              <a:rPr lang="ru-RU" sz="1600" dirty="0">
                <a:solidFill>
                  <a:schemeClr val="tx1"/>
                </a:solidFill>
                <a:ea typeface="Times New Roman" panose="02020603050405020304" pitchFamily="18" charset="0"/>
                <a:cs typeface="Arial" panose="020B0604020202020204" pitchFamily="34" charset="0"/>
              </a:rPr>
              <a:t>(п. 7 ст. 1, Федерального закона от 14.07.2022 N 266-ФЗ)</a:t>
            </a:r>
            <a:r>
              <a:rPr lang="ru-RU" sz="1600" b="1" dirty="0">
                <a:solidFill>
                  <a:schemeClr val="tx1"/>
                </a:solidFill>
                <a:ea typeface="Times New Roman" panose="02020603050405020304" pitchFamily="18" charset="0"/>
                <a:cs typeface="Arial" panose="020B0604020202020204" pitchFamily="34" charset="0"/>
              </a:rPr>
              <a:t> </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Уведомление направляется отдельно </a:t>
            </a:r>
            <a:r>
              <a:rPr lang="ru-RU" sz="1600" dirty="0">
                <a:solidFill>
                  <a:schemeClr val="tx1"/>
                </a:solidFill>
                <a:ea typeface="Times New Roman" panose="02020603050405020304" pitchFamily="18" charset="0"/>
                <a:cs typeface="Arial" panose="020B0604020202020204" pitchFamily="34" charset="0"/>
              </a:rPr>
              <a:t>от уведомления о намерении осуществлять обработку персональных данных, предусмотренного статьей 22 Закона о персональных данных. Если уже осуществляли такую передачу до 01.03.2023 и передача данных продолжается после этой даты, также обязательно уведомление до 01.03.2023 (п. 7 ст. 1, Федерального закона от 14.07.2022 N 266-ФЗ).</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Порядок направления уведомления определит Правительство</a:t>
            </a:r>
            <a:r>
              <a:rPr lang="ru-RU" sz="1600" dirty="0">
                <a:solidFill>
                  <a:schemeClr val="tx1"/>
                </a:solidFill>
                <a:ea typeface="Times New Roman" panose="02020603050405020304" pitchFamily="18" charset="0"/>
                <a:cs typeface="Arial" panose="020B0604020202020204" pitchFamily="34" charset="0"/>
              </a:rPr>
              <a:t>.</a:t>
            </a:r>
          </a:p>
          <a:p>
            <a:pPr algn="just">
              <a:spcBef>
                <a:spcPts val="0"/>
              </a:spcBef>
              <a:buNone/>
              <a:defRPr/>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defRPr/>
            </a:pPr>
            <a:r>
              <a:rPr lang="ru-RU" sz="1600" b="1" dirty="0">
                <a:solidFill>
                  <a:schemeClr val="tx1"/>
                </a:solidFill>
                <a:ea typeface="Times New Roman" panose="02020603050405020304" pitchFamily="18" charset="0"/>
                <a:cs typeface="Arial" panose="020B0604020202020204" pitchFamily="34" charset="0"/>
              </a:rPr>
              <a:t>Д</a:t>
            </a:r>
            <a:r>
              <a:rPr lang="ru-RU" sz="1600" b="1" dirty="0">
                <a:solidFill>
                  <a:schemeClr val="tx1"/>
                </a:solidFill>
              </a:rPr>
              <a:t>о подачи уведомления о трансграничной передаче данных</a:t>
            </a:r>
            <a:r>
              <a:rPr lang="ru-RU" sz="1600" dirty="0">
                <a:solidFill>
                  <a:schemeClr val="tx1"/>
                </a:solidFill>
              </a:rPr>
              <a:t>, необходимо будет получить от органов власти иностранного государства, иностранных физлиц, иностранных </a:t>
            </a:r>
            <a:r>
              <a:rPr lang="ru-RU" sz="1600" dirty="0" err="1">
                <a:solidFill>
                  <a:schemeClr val="tx1"/>
                </a:solidFill>
              </a:rPr>
              <a:t>юрлиц</a:t>
            </a:r>
            <a:r>
              <a:rPr lang="ru-RU" sz="1600" dirty="0">
                <a:solidFill>
                  <a:schemeClr val="tx1"/>
                </a:solidFill>
              </a:rPr>
              <a:t>, которым планируется передача данных, сведения, указанные в законе о персональных данных. Полученные сведения об иностранном лице необходимо передать в Роскомнадзор по его запросу в течение 10 рабочих дней с даты получения такого запроса.</a:t>
            </a:r>
          </a:p>
          <a:p>
            <a:pPr algn="just">
              <a:spcBef>
                <a:spcPts val="0"/>
              </a:spcBef>
              <a:buNone/>
              <a:defRPr/>
            </a:pPr>
            <a:endParaRPr lang="ru-RU" sz="1600" dirty="0">
              <a:solidFill>
                <a:schemeClr val="tx1"/>
              </a:solidFill>
            </a:endParaRPr>
          </a:p>
          <a:p>
            <a:pPr algn="just">
              <a:spcBef>
                <a:spcPts val="0"/>
              </a:spcBef>
              <a:buNone/>
            </a:pPr>
            <a:r>
              <a:rPr lang="ru-RU" sz="1600" b="1" dirty="0">
                <a:solidFill>
                  <a:schemeClr val="tx1"/>
                </a:solidFill>
                <a:ea typeface="Times New Roman" panose="02020603050405020304" pitchFamily="18" charset="0"/>
                <a:cs typeface="Arial" panose="020B0604020202020204" pitchFamily="34" charset="0"/>
              </a:rPr>
              <a:t>Трансграничная передача персональных данных может быть запрещена или ограничена </a:t>
            </a:r>
            <a:r>
              <a:rPr lang="ru-RU" sz="1600" b="1" dirty="0" err="1">
                <a:solidFill>
                  <a:schemeClr val="tx1"/>
                </a:solidFill>
                <a:ea typeface="Times New Roman" panose="02020603050405020304" pitchFamily="18" charset="0"/>
                <a:cs typeface="Arial" panose="020B0604020202020204" pitchFamily="34" charset="0"/>
              </a:rPr>
              <a:t>Роскомназдором</a:t>
            </a:r>
            <a:r>
              <a:rPr lang="ru-RU" sz="1600" dirty="0">
                <a:solidFill>
                  <a:schemeClr val="tx1"/>
                </a:solidFill>
                <a:ea typeface="Times New Roman" panose="02020603050405020304" pitchFamily="18" charset="0"/>
                <a:cs typeface="Arial" panose="020B0604020202020204" pitchFamily="34" charset="0"/>
              </a:rPr>
              <a:t>. Порядок принятия такого решения и порядок информирования операторов определит Правительство РФ.</a:t>
            </a:r>
          </a:p>
          <a:p>
            <a:pPr algn="just">
              <a:spcBef>
                <a:spcPts val="0"/>
              </a:spcBef>
              <a:buNone/>
            </a:pPr>
            <a:endParaRPr lang="ru-RU" sz="1600" dirty="0">
              <a:solidFill>
                <a:schemeClr val="tx1"/>
              </a:solidFill>
              <a:ea typeface="Times New Roman" panose="02020603050405020304" pitchFamily="18" charset="0"/>
              <a:cs typeface="Arial" panose="020B0604020202020204" pitchFamily="34" charset="0"/>
            </a:endParaRPr>
          </a:p>
          <a:p>
            <a:pPr algn="just">
              <a:spcBef>
                <a:spcPts val="0"/>
              </a:spcBef>
              <a:buNone/>
            </a:pPr>
            <a:r>
              <a:rPr lang="ru-RU" sz="1600" dirty="0">
                <a:solidFill>
                  <a:schemeClr val="tx1"/>
                </a:solidFill>
                <a:ea typeface="Times New Roman" panose="02020603050405020304" pitchFamily="18" charset="0"/>
                <a:cs typeface="Arial" panose="020B0604020202020204" pitchFamily="34" charset="0"/>
              </a:rPr>
              <a:t>Решение об ограничении принимается в течение 10 рабочих дней с даты поступления уведомления. В случае решения об ограничении или запрете трансграничной передачи данных, оператор обязан обеспечить уничтожение данных всеми иностранными лицами, которым передали данные.</a:t>
            </a:r>
          </a:p>
        </p:txBody>
      </p:sp>
    </p:spTree>
    <p:extLst>
      <p:ext uri="{BB962C8B-B14F-4D97-AF65-F5344CB8AC3E}">
        <p14:creationId xmlns:p14="http://schemas.microsoft.com/office/powerpoint/2010/main" val="537257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522131" y="311999"/>
            <a:ext cx="8671238"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just">
              <a:spcBef>
                <a:spcPts val="0"/>
              </a:spcBef>
              <a:buNone/>
            </a:pPr>
            <a:r>
              <a:rPr lang="ru-RU" sz="1600" dirty="0">
                <a:solidFill>
                  <a:schemeClr val="tx1"/>
                </a:solidFill>
              </a:rPr>
              <a:t>После направления уведомления и до принятия уполномоченным органом решения оператор:</a:t>
            </a:r>
          </a:p>
          <a:p>
            <a:pPr marL="285750" indent="-285750" algn="just">
              <a:spcBef>
                <a:spcPts val="0"/>
              </a:spcBef>
            </a:pPr>
            <a:r>
              <a:rPr lang="ru-RU" sz="1600" dirty="0">
                <a:solidFill>
                  <a:schemeClr val="tx1"/>
                </a:solidFill>
              </a:rPr>
              <a:t>вправе осуществлять трансграничную передачу персональных данных на территории указанных в таком уведомлении иностранных государств, являющихся сторонами Конвенции Совета Европы о защите физических лиц при автоматизированной обработке персональных данных или включенных в перечень иностранных государств, обеспечивающих адекватную защиту прав субъектов персональных данных;</a:t>
            </a:r>
          </a:p>
          <a:p>
            <a:pPr marL="285750" indent="-285750" algn="just">
              <a:spcBef>
                <a:spcPts val="0"/>
              </a:spcBef>
            </a:pPr>
            <a:r>
              <a:rPr lang="ru-RU" sz="1600" dirty="0">
                <a:solidFill>
                  <a:schemeClr val="tx1"/>
                </a:solidFill>
              </a:rPr>
              <a:t>не вправе осуществлять трансграничную передачу персональных данных, не являющихся сторонами Конвенции Совета Европы о защите физических лиц при автоматизированной обработке персональных данных и не включенных в специальный перечень, если такая передача не необходима для защиты жизни, здоровья, иных жизненно важных интересов субъекта персональных данных или других лиц.</a:t>
            </a:r>
          </a:p>
          <a:p>
            <a:pPr>
              <a:spcBef>
                <a:spcPts val="0"/>
              </a:spcBef>
              <a:buNone/>
            </a:pPr>
            <a:endParaRPr lang="ru-RU" sz="1600" dirty="0">
              <a:solidFill>
                <a:schemeClr val="tx1"/>
              </a:solidFill>
            </a:endParaRPr>
          </a:p>
          <a:p>
            <a:pPr>
              <a:spcBef>
                <a:spcPts val="0"/>
              </a:spcBef>
              <a:buNone/>
            </a:pPr>
            <a:r>
              <a:rPr lang="ru-RU" sz="1600" b="1" dirty="0">
                <a:solidFill>
                  <a:schemeClr val="tx1"/>
                </a:solidFill>
              </a:rPr>
              <a:t>С 01.03.2023 можно будет работать с биометрическими персональными данными, которые физлица разместили в единой системе, чтобы контролировать проход на территорию</a:t>
            </a:r>
          </a:p>
          <a:p>
            <a:pPr>
              <a:spcBef>
                <a:spcPts val="0"/>
              </a:spcBef>
              <a:buNone/>
            </a:pPr>
            <a:r>
              <a:rPr lang="ru-RU" sz="1600" dirty="0">
                <a:solidFill>
                  <a:schemeClr val="tx1"/>
                </a:solidFill>
              </a:rPr>
              <a:t>(Постановление Правительства РФ от 15.06.2022 N 1067)</a:t>
            </a:r>
          </a:p>
          <a:p>
            <a:pPr>
              <a:spcBef>
                <a:spcPts val="0"/>
              </a:spcBef>
              <a:buNone/>
            </a:pPr>
            <a:r>
              <a:rPr lang="ru-RU" sz="1600" dirty="0">
                <a:solidFill>
                  <a:schemeClr val="tx1"/>
                </a:solidFill>
              </a:rPr>
              <a:t>Исключение — субъекты критической информационной инфраструктуры, организации топливно-энергетического комплекса и другие.</a:t>
            </a:r>
          </a:p>
          <a:p>
            <a:pPr>
              <a:spcBef>
                <a:spcPts val="0"/>
              </a:spcBef>
              <a:buNone/>
            </a:pPr>
            <a:r>
              <a:rPr lang="ru-RU" sz="1600" dirty="0">
                <a:solidFill>
                  <a:schemeClr val="tx1"/>
                </a:solidFill>
              </a:rPr>
              <a:t>Срок использования данных, размещенных в установленном порядке в единой биометрической системе, - не более 3 лет со дня размещения.</a:t>
            </a:r>
          </a:p>
          <a:p>
            <a:pPr>
              <a:spcBef>
                <a:spcPts val="0"/>
              </a:spcBef>
              <a:buNone/>
            </a:pPr>
            <a:r>
              <a:rPr lang="ru-RU" sz="1600" dirty="0">
                <a:solidFill>
                  <a:schemeClr val="tx1"/>
                </a:solidFill>
              </a:rPr>
              <a:t>Постановление действует до 1 марта 2029 г. (п. 2 Постановления).</a:t>
            </a:r>
          </a:p>
          <a:p>
            <a:pPr>
              <a:spcBef>
                <a:spcPts val="0"/>
              </a:spcBef>
              <a:buNone/>
            </a:pPr>
            <a:endParaRPr lang="ru-RU" sz="800" dirty="0">
              <a:solidFill>
                <a:schemeClr val="tx1"/>
              </a:solidFill>
            </a:endParaRPr>
          </a:p>
          <a:p>
            <a:pPr lvl="0" indent="1588" algn="just" fontAlgn="auto">
              <a:spcBef>
                <a:spcPts val="0"/>
              </a:spcBef>
              <a:spcAft>
                <a:spcPts val="0"/>
              </a:spcAft>
              <a:buClr>
                <a:srgbClr val="A44AA6"/>
              </a:buClr>
              <a:buSzPct val="70000"/>
              <a:buNone/>
            </a:pPr>
            <a:r>
              <a:rPr lang="ru-RU" altLang="ru-RU" sz="1600" b="1" dirty="0">
                <a:solidFill>
                  <a:schemeClr val="tx1"/>
                </a:solidFill>
                <a:cs typeface="Arial" panose="020B0604020202020204" pitchFamily="34" charset="0"/>
              </a:rPr>
              <a:t>В </a:t>
            </a:r>
            <a:r>
              <a:rPr lang="ru-RU" altLang="ru-RU" sz="1600" b="1" dirty="0" err="1">
                <a:solidFill>
                  <a:schemeClr val="tx1"/>
                </a:solidFill>
                <a:cs typeface="Arial" panose="020B0604020202020204" pitchFamily="34" charset="0"/>
              </a:rPr>
              <a:t>Минцифры</a:t>
            </a:r>
            <a:r>
              <a:rPr lang="ru-RU" altLang="ru-RU" sz="1600" b="1" dirty="0">
                <a:solidFill>
                  <a:schemeClr val="tx1"/>
                </a:solidFill>
                <a:cs typeface="Arial" panose="020B0604020202020204" pitchFamily="34" charset="0"/>
              </a:rPr>
              <a:t> предложили создать единый реестр согласий на обработку персональных данных  и дать гражданам возможность отзывать их через </a:t>
            </a:r>
            <a:r>
              <a:rPr lang="ru-RU" altLang="ru-RU" sz="1600" b="1" dirty="0" err="1">
                <a:solidFill>
                  <a:schemeClr val="tx1"/>
                </a:solidFill>
                <a:cs typeface="Arial" panose="020B0604020202020204" pitchFamily="34" charset="0"/>
              </a:rPr>
              <a:t>Госуслуги</a:t>
            </a:r>
            <a:r>
              <a:rPr lang="ru-RU" altLang="ru-RU" sz="1600" b="1" dirty="0">
                <a:solidFill>
                  <a:schemeClr val="tx1"/>
                </a:solidFill>
                <a:cs typeface="Arial" panose="020B0604020202020204" pitchFamily="34" charset="0"/>
              </a:rPr>
              <a:t> </a:t>
            </a:r>
          </a:p>
          <a:p>
            <a:pPr lvl="0" indent="1588" algn="just" fontAlgn="auto">
              <a:spcBef>
                <a:spcPts val="0"/>
              </a:spcBef>
              <a:spcAft>
                <a:spcPts val="0"/>
              </a:spcAft>
              <a:buClr>
                <a:srgbClr val="A44AA6"/>
              </a:buClr>
              <a:buSzPct val="70000"/>
              <a:buNone/>
            </a:pPr>
            <a:r>
              <a:rPr lang="ru-RU" altLang="ru-RU" sz="1600" dirty="0">
                <a:solidFill>
                  <a:schemeClr val="tx1"/>
                </a:solidFill>
                <a:cs typeface="Arial" panose="020B0604020202020204" pitchFamily="34" charset="0"/>
              </a:rPr>
              <a:t>Пользователи смогут видеть все согласия на обработку - кому и когда они были представлены; видеть состав персональных данных, которые хранятся в этих</a:t>
            </a:r>
          </a:p>
          <a:p>
            <a:pPr lvl="0" indent="1588" algn="just" fontAlgn="auto">
              <a:spcBef>
                <a:spcPts val="0"/>
              </a:spcBef>
              <a:spcAft>
                <a:spcPts val="0"/>
              </a:spcAft>
              <a:buClr>
                <a:srgbClr val="A44AA6"/>
              </a:buClr>
              <a:buSzPct val="70000"/>
              <a:buNone/>
            </a:pPr>
            <a:r>
              <a:rPr lang="ru-RU" altLang="ru-RU" sz="1600" dirty="0">
                <a:solidFill>
                  <a:schemeClr val="tx1"/>
                </a:solidFill>
                <a:cs typeface="Arial" panose="020B0604020202020204" pitchFamily="34" charset="0"/>
              </a:rPr>
              <a:t>организациях; отзывать согласия; контролировать удаление своих персональных данных.</a:t>
            </a:r>
          </a:p>
          <a:p>
            <a:pPr lvl="0" indent="1588" algn="just" fontAlgn="auto">
              <a:spcBef>
                <a:spcPts val="0"/>
              </a:spcBef>
              <a:spcAft>
                <a:spcPts val="0"/>
              </a:spcAft>
              <a:buClr>
                <a:srgbClr val="A44AA6"/>
              </a:buClr>
              <a:buSzPct val="70000"/>
              <a:buNone/>
            </a:pPr>
            <a:r>
              <a:rPr lang="ru-RU" altLang="ru-RU" sz="1600" dirty="0">
                <a:solidFill>
                  <a:schemeClr val="tx1"/>
                </a:solidFill>
                <a:cs typeface="Arial" panose="020B0604020202020204" pitchFamily="34" charset="0"/>
              </a:rPr>
              <a:t>(</a:t>
            </a:r>
            <a:r>
              <a:rPr lang="ru-RU" altLang="ru-RU" sz="1600" dirty="0">
                <a:solidFill>
                  <a:schemeClr val="tx1"/>
                </a:solidFill>
                <a:cs typeface="Arial" panose="020B0604020202020204" pitchFamily="34" charset="0"/>
                <a:hlinkClick r:id="rId2">
                  <a:extLst>
                    <a:ext uri="{A12FA001-AC4F-418D-AE19-62706E023703}">
                      <ahyp:hlinkClr xmlns:ahyp="http://schemas.microsoft.com/office/drawing/2018/hyperlinkcolor" val="tx"/>
                    </a:ext>
                  </a:extLst>
                </a:hlinkClick>
              </a:rPr>
              <a:t>https://t.me/mintsifry/1429</a:t>
            </a:r>
            <a:r>
              <a:rPr lang="ru-RU" altLang="ru-RU" sz="1600" dirty="0">
                <a:solidFill>
                  <a:schemeClr val="tx1"/>
                </a:solidFill>
                <a:cs typeface="Arial" panose="020B0604020202020204" pitchFamily="34" charset="0"/>
              </a:rPr>
              <a:t>, </a:t>
            </a:r>
            <a:r>
              <a:rPr lang="en-US" altLang="ru-RU" sz="1600" dirty="0">
                <a:solidFill>
                  <a:schemeClr val="tx1"/>
                </a:solidFill>
                <a:cs typeface="Arial" panose="020B0604020202020204" pitchFamily="34" charset="0"/>
                <a:hlinkClick r:id="rId3">
                  <a:extLst>
                    <a:ext uri="{A12FA001-AC4F-418D-AE19-62706E023703}">
                      <ahyp:hlinkClr xmlns:ahyp="http://schemas.microsoft.com/office/drawing/2018/hyperlinkcolor" val="tx"/>
                    </a:ext>
                  </a:extLst>
                </a:hlinkClick>
              </a:rPr>
              <a:t>https://digital.gov.ru/ru/events/41906/</a:t>
            </a:r>
            <a:r>
              <a:rPr lang="ru-RU" altLang="ru-RU" sz="1600" dirty="0">
                <a:solidFill>
                  <a:schemeClr val="tx1"/>
                </a:solidFill>
                <a:cs typeface="Arial" panose="020B0604020202020204" pitchFamily="34" charset="0"/>
              </a:rPr>
              <a:t>)</a:t>
            </a:r>
          </a:p>
        </p:txBody>
      </p:sp>
    </p:spTree>
    <p:extLst>
      <p:ext uri="{BB962C8B-B14F-4D97-AF65-F5344CB8AC3E}">
        <p14:creationId xmlns:p14="http://schemas.microsoft.com/office/powerpoint/2010/main" val="5118812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53</a:t>
            </a:fld>
            <a:endParaRPr lang="ru-RU" altLang="ru-RU" sz="1200" dirty="0">
              <a:solidFill>
                <a:srgbClr val="FFFFFF"/>
              </a:solidFill>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933450" y="476590"/>
            <a:ext cx="826814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ts val="0"/>
              </a:spcBef>
              <a:buClr>
                <a:srgbClr val="000000"/>
              </a:buClr>
              <a:buNone/>
            </a:pPr>
            <a:r>
              <a:rPr lang="ru-RU" sz="1600" b="1" kern="0" dirty="0">
                <a:solidFill>
                  <a:schemeClr val="tx1"/>
                </a:solidFill>
                <a:cs typeface="Arial"/>
                <a:sym typeface="Arial"/>
              </a:rPr>
              <a:t>Проверки </a:t>
            </a:r>
            <a:r>
              <a:rPr lang="ru-RU" sz="1600" b="1" kern="0" dirty="0" err="1">
                <a:solidFill>
                  <a:schemeClr val="tx1"/>
                </a:solidFill>
                <a:cs typeface="Arial"/>
                <a:sym typeface="Arial"/>
              </a:rPr>
              <a:t>Роскомнадзора</a:t>
            </a:r>
            <a:endParaRPr lang="ru-RU" sz="1600" b="1" kern="0" dirty="0">
              <a:solidFill>
                <a:schemeClr val="tx1"/>
              </a:solidFill>
              <a:cs typeface="Arial"/>
              <a:sym typeface="Arial"/>
            </a:endParaRPr>
          </a:p>
          <a:p>
            <a:pPr>
              <a:spcBef>
                <a:spcPts val="0"/>
              </a:spcBef>
              <a:buNone/>
            </a:pPr>
            <a:endParaRPr lang="ru-RU" sz="1600" dirty="0">
              <a:solidFill>
                <a:schemeClr val="tx1"/>
              </a:solidFill>
              <a:ea typeface="Calibri" panose="020F0502020204030204" pitchFamily="34" charset="0"/>
              <a:cs typeface="Arial" panose="020B0604020202020204" pitchFamily="34" charset="0"/>
            </a:endParaRPr>
          </a:p>
          <a:p>
            <a:pPr>
              <a:spcBef>
                <a:spcPts val="0"/>
              </a:spcBef>
              <a:buNone/>
            </a:pPr>
            <a:r>
              <a:rPr lang="ru-RU" sz="1600" dirty="0">
                <a:solidFill>
                  <a:schemeClr val="tx1"/>
                </a:solidFill>
                <a:ea typeface="Calibri" panose="020F0502020204030204" pitchFamily="34" charset="0"/>
                <a:cs typeface="Arial" panose="020B0604020202020204" pitchFamily="34" charset="0"/>
              </a:rPr>
              <a:t>План проверок: </a:t>
            </a:r>
            <a:r>
              <a:rPr lang="ru-RU" sz="1600" u="sng" dirty="0">
                <a:solidFill>
                  <a:schemeClr val="tx1"/>
                </a:solidFill>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https://rkn.gov.ru/plan-and-reports/</a:t>
            </a:r>
            <a:r>
              <a:rPr lang="ru-RU" sz="1600" dirty="0">
                <a:solidFill>
                  <a:schemeClr val="tx1"/>
                </a:solidFill>
                <a:ea typeface="Calibri" panose="020F0502020204030204" pitchFamily="34" charset="0"/>
                <a:cs typeface="Arial" panose="020B0604020202020204" pitchFamily="34" charset="0"/>
              </a:rPr>
              <a:t> </a:t>
            </a:r>
          </a:p>
          <a:p>
            <a:pPr>
              <a:spcBef>
                <a:spcPts val="0"/>
              </a:spcBef>
              <a:buNone/>
            </a:pPr>
            <a:endParaRPr lang="ru-RU" altLang="ru-RU" sz="1600" dirty="0">
              <a:solidFill>
                <a:schemeClr val="tx1"/>
              </a:solidFill>
              <a:cs typeface="Arial" panose="020B0604020202020204" pitchFamily="34" charset="0"/>
            </a:endParaRPr>
          </a:p>
          <a:p>
            <a:pPr>
              <a:spcBef>
                <a:spcPts val="0"/>
              </a:spcBef>
              <a:buNone/>
            </a:pPr>
            <a:r>
              <a:rPr lang="ru-RU" altLang="ru-RU" sz="1600" dirty="0">
                <a:solidFill>
                  <a:schemeClr val="tx1"/>
                </a:solidFill>
                <a:cs typeface="Arial" panose="020B0604020202020204" pitchFamily="34" charset="0"/>
              </a:rPr>
              <a:t>Постановление Правительства РФ от 29.06.2021 N 1046 «О федеральном государственном контроле (надзоре) за обработкой персональных данных»</a:t>
            </a:r>
          </a:p>
          <a:p>
            <a:pPr>
              <a:spcBef>
                <a:spcPts val="0"/>
              </a:spcBef>
              <a:buNone/>
            </a:pPr>
            <a:endParaRPr lang="ru-RU" altLang="ru-RU" sz="1600" dirty="0">
              <a:solidFill>
                <a:schemeClr val="tx1"/>
              </a:solidFill>
              <a:cs typeface="Arial" panose="020B0604020202020204" pitchFamily="34" charset="0"/>
            </a:endParaRPr>
          </a:p>
          <a:p>
            <a:pPr>
              <a:spcBef>
                <a:spcPts val="0"/>
              </a:spcBef>
              <a:buNone/>
            </a:pPr>
            <a:r>
              <a:rPr lang="ru-RU" altLang="ru-RU" sz="1600" b="1" dirty="0">
                <a:solidFill>
                  <a:schemeClr val="tx1"/>
                </a:solidFill>
                <a:cs typeface="Arial" panose="020B0604020202020204" pitchFamily="34" charset="0"/>
              </a:rPr>
              <a:t>С 01.03.2022 - Приказ </a:t>
            </a:r>
            <a:r>
              <a:rPr lang="ru-RU" altLang="ru-RU" sz="1600" b="1" dirty="0" err="1">
                <a:solidFill>
                  <a:schemeClr val="tx1"/>
                </a:solidFill>
                <a:cs typeface="Arial" panose="020B0604020202020204" pitchFamily="34" charset="0"/>
              </a:rPr>
              <a:t>Роскомнадзора</a:t>
            </a:r>
            <a:r>
              <a:rPr lang="ru-RU" altLang="ru-RU" sz="1600" b="1" dirty="0">
                <a:solidFill>
                  <a:schemeClr val="tx1"/>
                </a:solidFill>
                <a:cs typeface="Arial" panose="020B0604020202020204" pitchFamily="34" charset="0"/>
              </a:rPr>
              <a:t> от 24.12.2021 N 253 «Об утверждении формы проверочного листа</a:t>
            </a:r>
            <a:r>
              <a:rPr lang="ru-RU" altLang="ru-RU" sz="1600" dirty="0">
                <a:solidFill>
                  <a:schemeClr val="tx1"/>
                </a:solidFill>
                <a:cs typeface="Arial" panose="020B0604020202020204" pitchFamily="34" charset="0"/>
              </a:rPr>
              <a:t> (списка контрольных вопросов, ответы на которые свидетельствуют о соблюдении или несоблюдении контролируемым лицом обязательных требований)…». Проверочные листы применяют при осуществлении планового контрольного (надзорного) мероприятия - выездной проверки (п. 10 Требований, утв. Постановлением Правительства РФ от 27.10.2021 N 1844).</a:t>
            </a:r>
          </a:p>
          <a:p>
            <a:pPr>
              <a:spcBef>
                <a:spcPts val="0"/>
              </a:spcBef>
              <a:buNone/>
            </a:pPr>
            <a:endParaRPr lang="ru-RU" altLang="ru-RU" sz="1600" dirty="0">
              <a:solidFill>
                <a:schemeClr val="tx1"/>
              </a:solidFill>
              <a:cs typeface="Arial" panose="020B0604020202020204" pitchFamily="34" charset="0"/>
            </a:endParaRPr>
          </a:p>
          <a:p>
            <a:pPr>
              <a:spcBef>
                <a:spcPts val="0"/>
              </a:spcBef>
              <a:buNone/>
            </a:pPr>
            <a:r>
              <a:rPr lang="ru-RU" altLang="ru-RU" sz="1600" b="1" dirty="0">
                <a:solidFill>
                  <a:schemeClr val="tx1"/>
                </a:solidFill>
                <a:cs typeface="Arial" panose="020B0604020202020204" pitchFamily="34" charset="0"/>
              </a:rPr>
              <a:t>С 25.01.2022 действует Перечень индикаторов риска нарушения обязательных требований </a:t>
            </a:r>
            <a:r>
              <a:rPr lang="ru-RU" altLang="ru-RU" sz="1600" dirty="0">
                <a:solidFill>
                  <a:schemeClr val="tx1"/>
                </a:solidFill>
                <a:cs typeface="Arial" panose="020B0604020202020204" pitchFamily="34" charset="0"/>
              </a:rPr>
              <a:t>при осуществлении федерального государственного контроля (надзора) за обработкой персональных данных (Приказ </a:t>
            </a:r>
            <a:r>
              <a:rPr lang="ru-RU" altLang="ru-RU" sz="1600" dirty="0" err="1">
                <a:solidFill>
                  <a:schemeClr val="tx1"/>
                </a:solidFill>
                <a:cs typeface="Arial" panose="020B0604020202020204" pitchFamily="34" charset="0"/>
              </a:rPr>
              <a:t>Минцифры</a:t>
            </a:r>
            <a:r>
              <a:rPr lang="ru-RU" altLang="ru-RU" sz="1600" dirty="0">
                <a:solidFill>
                  <a:schemeClr val="tx1"/>
                </a:solidFill>
                <a:cs typeface="Arial" panose="020B0604020202020204" pitchFamily="34" charset="0"/>
              </a:rPr>
              <a:t> России от 15.11.2021 N 1187).</a:t>
            </a:r>
          </a:p>
        </p:txBody>
      </p:sp>
    </p:spTree>
    <p:extLst>
      <p:ext uri="{BB962C8B-B14F-4D97-AF65-F5344CB8AC3E}">
        <p14:creationId xmlns:p14="http://schemas.microsoft.com/office/powerpoint/2010/main" val="32432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1857375" y="1630365"/>
            <a:ext cx="6000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lgn="ctr">
              <a:spcBef>
                <a:spcPct val="0"/>
              </a:spcBef>
              <a:buNone/>
              <a:defRPr/>
            </a:pPr>
            <a:endParaRPr lang="ru-RU" altLang="ru-RU" sz="1400" b="1" dirty="0">
              <a:solidFill>
                <a:srgbClr val="9FD666"/>
              </a:solidFill>
            </a:endParaRPr>
          </a:p>
          <a:p>
            <a:pPr algn="ctr">
              <a:spcBef>
                <a:spcPct val="0"/>
              </a:spcBef>
              <a:buNone/>
              <a:defRPr/>
            </a:pPr>
            <a:endParaRPr lang="ru-RU" altLang="ru-RU" sz="1400" dirty="0">
              <a:solidFill>
                <a:srgbClr val="000000"/>
              </a:solidFill>
            </a:endParaRPr>
          </a:p>
        </p:txBody>
      </p:sp>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ct val="0"/>
              </a:spcBef>
              <a:buNone/>
              <a:defRPr/>
            </a:pPr>
            <a:fld id="{2B02B408-D70C-489C-9575-AA467BFB30F5}" type="slidenum">
              <a:rPr lang="ru-RU" altLang="ru-RU" sz="1200">
                <a:solidFill>
                  <a:srgbClr val="FFFFFF"/>
                </a:solidFill>
              </a:rPr>
              <a:pPr>
                <a:spcBef>
                  <a:spcPct val="0"/>
                </a:spcBef>
                <a:buNone/>
                <a:defRPr/>
              </a:pPr>
              <a:t>54</a:t>
            </a:fld>
            <a:endParaRPr lang="ru-RU" altLang="ru-RU" sz="1200" dirty="0">
              <a:solidFill>
                <a:srgbClr val="FFFFFF"/>
              </a:solidFill>
            </a:endParaRPr>
          </a:p>
        </p:txBody>
      </p:sp>
      <p:sp>
        <p:nvSpPr>
          <p:cNvPr id="27652" name="Shape 131"/>
          <p:cNvSpPr txBox="1">
            <a:spLocks/>
          </p:cNvSpPr>
          <p:nvPr/>
        </p:nvSpPr>
        <p:spPr bwMode="auto">
          <a:xfrm>
            <a:off x="2144713" y="2036765"/>
            <a:ext cx="578485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buNone/>
              <a:defRPr/>
            </a:pPr>
            <a:endParaRPr lang="ru-RU" altLang="ru-RU" sz="3600" b="1" dirty="0">
              <a:solidFill>
                <a:srgbClr val="000000"/>
              </a:solidFill>
              <a:latin typeface="Arial" panose="020B0604020202020204" pitchFamily="34" charset="0"/>
            </a:endParaRPr>
          </a:p>
        </p:txBody>
      </p:sp>
      <p:sp>
        <p:nvSpPr>
          <p:cNvPr id="10" name="Прямоугольник 9"/>
          <p:cNvSpPr/>
          <p:nvPr/>
        </p:nvSpPr>
        <p:spPr>
          <a:xfrm>
            <a:off x="1208088" y="2349500"/>
            <a:ext cx="6985000" cy="1174750"/>
          </a:xfrm>
          <a:prstGeom prst="rect">
            <a:avLst/>
          </a:prstGeom>
        </p:spPr>
        <p:txBody>
          <a:bodyPr lIns="35662" tIns="17831" rIns="35662" bIns="17831">
            <a:spAutoFit/>
          </a:bodyPr>
          <a:lstStyle/>
          <a:p>
            <a:pPr defTabSz="178308">
              <a:defRPr/>
            </a:pPr>
            <a:endParaRPr lang="ru-RU" kern="0" dirty="0">
              <a:solidFill>
                <a:srgbClr val="000000"/>
              </a:solidFill>
              <a:latin typeface="Calibri"/>
              <a:cs typeface="Arial" charset="0"/>
              <a:sym typeface="Calibri"/>
            </a:endParaRPr>
          </a:p>
          <a:p>
            <a:pPr defTabSz="178308">
              <a:defRPr/>
            </a:pPr>
            <a:endParaRPr lang="ru-RU" sz="2000" kern="0" dirty="0">
              <a:solidFill>
                <a:srgbClr val="000000"/>
              </a:solidFill>
              <a:latin typeface="Calibri"/>
              <a:cs typeface="Times New Roman" pitchFamily="18" charset="0"/>
              <a:sym typeface="Calibri"/>
            </a:endParaRPr>
          </a:p>
          <a:p>
            <a:pPr defTabSz="178308">
              <a:defRPr/>
            </a:pPr>
            <a:endParaRPr lang="ru-RU" kern="0" dirty="0">
              <a:solidFill>
                <a:srgbClr val="000000"/>
              </a:solidFill>
              <a:latin typeface="Calibri"/>
              <a:cs typeface="Arial" charset="0"/>
              <a:sym typeface="Calibri"/>
            </a:endParaRPr>
          </a:p>
          <a:p>
            <a:pPr defTabSz="178308">
              <a:defRPr/>
            </a:pPr>
            <a:endParaRPr lang="ru-RU"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933450" y="404581"/>
            <a:ext cx="826814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a:spcBef>
                <a:spcPts val="0"/>
              </a:spcBef>
              <a:buNone/>
            </a:pPr>
            <a:r>
              <a:rPr lang="ru-RU" sz="1600" b="1" dirty="0">
                <a:solidFill>
                  <a:schemeClr val="tx1"/>
                </a:solidFill>
                <a:ea typeface="Times New Roman" panose="02020603050405020304" pitchFamily="18" charset="0"/>
                <a:cs typeface="Arial" panose="020B0604020202020204" pitchFamily="34" charset="0"/>
              </a:rPr>
              <a:t>В 2022 году не проводятся некоторые контрольные (надзорные) мероприятия </a:t>
            </a:r>
          </a:p>
          <a:p>
            <a:pPr>
              <a:spcBef>
                <a:spcPts val="0"/>
              </a:spcBef>
              <a:buNone/>
            </a:pPr>
            <a:r>
              <a:rPr lang="ru-RU" sz="1600" dirty="0">
                <a:solidFill>
                  <a:schemeClr val="tx1"/>
                </a:solidFill>
                <a:ea typeface="Times New Roman" panose="02020603050405020304" pitchFamily="18" charset="0"/>
                <a:cs typeface="Arial" panose="020B0604020202020204" pitchFamily="34" charset="0"/>
              </a:rPr>
              <a:t>1) Постановление Правительства РФ от 10.03.2022 N 336:</a:t>
            </a:r>
          </a:p>
          <a:p>
            <a:pPr marL="285750" indent="-285750" algn="just">
              <a:spcBef>
                <a:spcPts val="0"/>
              </a:spcBef>
            </a:pPr>
            <a:r>
              <a:rPr lang="ru-RU" sz="1600" dirty="0">
                <a:solidFill>
                  <a:schemeClr val="tx1"/>
                </a:solidFill>
                <a:ea typeface="Times New Roman" panose="02020603050405020304" pitchFamily="18" charset="0"/>
                <a:cs typeface="Arial" panose="020B0604020202020204" pitchFamily="34" charset="0"/>
              </a:rPr>
              <a:t>плановые контрольные (надзорные) мероприятия при осуществлении контроля (надзора) за соблюдением законодательства о защите персональных данных не проводятся (п. 1 Постановления);</a:t>
            </a:r>
          </a:p>
          <a:p>
            <a:pPr marL="285750" indent="-285750" algn="just">
              <a:spcBef>
                <a:spcPts val="0"/>
              </a:spcBef>
            </a:pPr>
            <a:r>
              <a:rPr lang="ru-RU" sz="1600" dirty="0">
                <a:solidFill>
                  <a:schemeClr val="tx1"/>
                </a:solidFill>
                <a:ea typeface="Times New Roman" panose="02020603050405020304" pitchFamily="18" charset="0"/>
                <a:cs typeface="Arial" panose="020B0604020202020204" pitchFamily="34" charset="0"/>
              </a:rPr>
              <a:t>внеплановые контрольные (надзорные) мероприятия могут проводиться только по определенным основаниям (которые соответствуют контролю (надзору) за соблюдением законодательства о защите персональных данных) - например, по поручению Президента РФ, по требованию прокурора в рамках надзора за исполнением законов, соблюдением прав и свобод человека и гражданина по поступившим в органы прокуратуры материалам и обращениям (пп. "б" п. 3 Постановления).</a:t>
            </a:r>
          </a:p>
          <a:p>
            <a:pPr algn="just">
              <a:spcBef>
                <a:spcPts val="0"/>
              </a:spcBef>
              <a:buNone/>
            </a:pPr>
            <a:r>
              <a:rPr lang="ru-RU" sz="1600" dirty="0">
                <a:solidFill>
                  <a:schemeClr val="tx1"/>
                </a:solidFill>
                <a:ea typeface="Times New Roman" panose="02020603050405020304" pitchFamily="18" charset="0"/>
                <a:cs typeface="Arial" panose="020B0604020202020204" pitchFamily="34" charset="0"/>
              </a:rPr>
              <a:t>2) Постановление Правительства РФ от 08.09.2021 N 1520:</a:t>
            </a:r>
          </a:p>
          <a:p>
            <a:pPr marL="285750" indent="-285750" algn="just">
              <a:spcBef>
                <a:spcPts val="0"/>
              </a:spcBef>
            </a:pPr>
            <a:r>
              <a:rPr lang="ru-RU" sz="1600" dirty="0">
                <a:solidFill>
                  <a:schemeClr val="tx1"/>
                </a:solidFill>
                <a:ea typeface="Times New Roman" panose="02020603050405020304" pitchFamily="18" charset="0"/>
                <a:cs typeface="Arial" panose="020B0604020202020204" pitchFamily="34" charset="0"/>
              </a:rPr>
              <a:t>в отношении субъектов малого предпринимательства  (включенных в реестр СМСП) в 2022 г. плановые проверки не проводятся (кроме лиц с опасными производственными объектами, при наличии у субъекта административного постановления о нарушении)</a:t>
            </a:r>
          </a:p>
          <a:p>
            <a:pPr marL="285750" indent="-285750" algn="just">
              <a:spcBef>
                <a:spcPts val="0"/>
              </a:spcBef>
            </a:pPr>
            <a:r>
              <a:rPr lang="ru-RU" sz="1600" dirty="0">
                <a:solidFill>
                  <a:schemeClr val="tx1"/>
                </a:solidFill>
                <a:ea typeface="Times New Roman" panose="02020603050405020304" pitchFamily="18" charset="0"/>
                <a:cs typeface="Arial" panose="020B0604020202020204" pitchFamily="34" charset="0"/>
              </a:rPr>
              <a:t>в ежегодные планы проведения плановых контрольных (надзорных) мероприятий на 2022 г. субъекты малого предпринимательства не включаются</a:t>
            </a:r>
          </a:p>
          <a:p>
            <a:pPr algn="just">
              <a:spcBef>
                <a:spcPts val="0"/>
              </a:spcBef>
              <a:buNone/>
            </a:pPr>
            <a:endParaRPr lang="ru-RU" sz="1600" dirty="0">
              <a:solidFill>
                <a:schemeClr val="tx1"/>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7668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5335" y="402996"/>
            <a:ext cx="9410700" cy="7872924"/>
          </a:xfrm>
          <a:prstGeom prst="rect">
            <a:avLst/>
          </a:prstGeom>
        </p:spPr>
        <p:txBody>
          <a:bodyPr wrap="square">
            <a:spAutoFit/>
          </a:bodyPr>
          <a:lstStyle/>
          <a:p>
            <a:pPr marL="4233" lvl="0" indent="0">
              <a:lnSpc>
                <a:spcPct val="90000"/>
              </a:lnSpc>
              <a:spcBef>
                <a:spcPts val="0"/>
              </a:spcBef>
              <a:buNone/>
            </a:pPr>
            <a:r>
              <a:rPr lang="ru-RU" sz="1600" b="1" dirty="0"/>
              <a:t>Обновили правила функционирования портала "Работа в России"</a:t>
            </a:r>
          </a:p>
          <a:p>
            <a:pPr marL="4233" lvl="0" indent="0">
              <a:lnSpc>
                <a:spcPct val="90000"/>
              </a:lnSpc>
              <a:spcBef>
                <a:spcPts val="0"/>
              </a:spcBef>
              <a:buNone/>
            </a:pPr>
            <a:r>
              <a:rPr lang="ru-RU" sz="1600" dirty="0"/>
              <a:t>(Постановление Правительства РФ от 13.05.2022 N 867)</a:t>
            </a:r>
          </a:p>
          <a:p>
            <a:pPr marL="289983" lvl="0" indent="-285750">
              <a:lnSpc>
                <a:spcPct val="90000"/>
              </a:lnSpc>
              <a:spcBef>
                <a:spcPts val="0"/>
              </a:spcBef>
              <a:buFont typeface="Arial" panose="020B0604020202020204" pitchFamily="34" charset="0"/>
              <a:buChar char="•"/>
            </a:pPr>
            <a:r>
              <a:rPr lang="ru-RU" sz="1600" dirty="0"/>
              <a:t>С 1 января 2023 года на платформе "Работа в России" разрешили создавать, подписывать, использовать и хранить в том числе договоры о выполнении работ, оказании услуг, а также прохождении практики и стажировки. Дублировать их на бумаге не придется.</a:t>
            </a:r>
          </a:p>
          <a:p>
            <a:pPr marL="289983" lvl="0" indent="-285750">
              <a:lnSpc>
                <a:spcPct val="90000"/>
              </a:lnSpc>
              <a:spcBef>
                <a:spcPts val="0"/>
              </a:spcBef>
              <a:buFont typeface="Arial" panose="020B0604020202020204" pitchFamily="34" charset="0"/>
              <a:buChar char="•"/>
            </a:pPr>
            <a:r>
              <a:rPr lang="ru-RU" sz="1600" dirty="0"/>
              <a:t>Чтобы заключить гражданско-правовой договор стороны смогут использовать, например, усиленную неквалифицированную электронную подпись, которая создана на </a:t>
            </a:r>
            <a:r>
              <a:rPr lang="ru-RU" sz="1600" dirty="0" err="1"/>
              <a:t>Госуслугах</a:t>
            </a:r>
            <a:r>
              <a:rPr lang="ru-RU" sz="1600" dirty="0"/>
              <a:t>.</a:t>
            </a:r>
          </a:p>
          <a:p>
            <a:pPr marL="289983" lvl="0" indent="-285750">
              <a:lnSpc>
                <a:spcPct val="90000"/>
              </a:lnSpc>
              <a:spcBef>
                <a:spcPts val="0"/>
              </a:spcBef>
              <a:buFont typeface="Arial" panose="020B0604020202020204" pitchFamily="34" charset="0"/>
              <a:buChar char="•"/>
            </a:pPr>
            <a:r>
              <a:rPr lang="ru-RU" sz="1600" dirty="0"/>
              <a:t>Доступ для соискателей и работников к документам из подсистемы "Электронный кадровый документооборот" могут дать, в частности, через </a:t>
            </a:r>
            <a:r>
              <a:rPr lang="ru-RU" sz="1600" dirty="0" err="1"/>
              <a:t>Госуслуги</a:t>
            </a:r>
            <a:r>
              <a:rPr lang="ru-RU" sz="1600" dirty="0"/>
              <a:t>. Эта норма заработает с 1 сентября.</a:t>
            </a:r>
          </a:p>
          <a:p>
            <a:pPr marL="289983" lvl="0" indent="-285750">
              <a:lnSpc>
                <a:spcPct val="90000"/>
              </a:lnSpc>
              <a:spcBef>
                <a:spcPts val="0"/>
              </a:spcBef>
              <a:buFont typeface="Arial" panose="020B0604020202020204" pitchFamily="34" charset="0"/>
              <a:buChar char="•"/>
            </a:pPr>
            <a:r>
              <a:rPr lang="ru-RU" sz="1600" dirty="0"/>
              <a:t>Постановлением утвердили и другие правила. Большинство из них повторяет те, которые действовали ранее согласно Постановлению Правительства РФ от 25.08.2015 N 885.</a:t>
            </a:r>
          </a:p>
          <a:p>
            <a:pPr marL="4233" lvl="0">
              <a:lnSpc>
                <a:spcPct val="90000"/>
              </a:lnSpc>
              <a:spcBef>
                <a:spcPts val="0"/>
              </a:spcBef>
            </a:pPr>
            <a:endParaRPr lang="ru-RU" sz="1600" dirty="0"/>
          </a:p>
          <a:p>
            <a:pPr marL="4233" lvl="0">
              <a:lnSpc>
                <a:spcPct val="90000"/>
              </a:lnSpc>
              <a:spcBef>
                <a:spcPts val="0"/>
              </a:spcBef>
            </a:pPr>
            <a:r>
              <a:rPr lang="ru-RU" sz="1600" b="1" dirty="0"/>
              <a:t>Подавать сведения об организации дистанционной работы всего лишь рекомендовано</a:t>
            </a:r>
          </a:p>
          <a:p>
            <a:pPr marL="4233" lvl="0">
              <a:lnSpc>
                <a:spcPct val="90000"/>
              </a:lnSpc>
              <a:spcBef>
                <a:spcPts val="0"/>
              </a:spcBef>
            </a:pPr>
            <a:r>
              <a:rPr lang="ru-RU" sz="1600" dirty="0"/>
              <a:t>Приказ Минтруда от 26.01.2022 N 24 в Минюсте не регистрировался, а Минтруд в Письме от 08.04.2022 N 14-2/ООГ-2304 сообщал, что для оперативного мониторинга работодателю необходимо представлять такие сведения в случае принятия соответствующего решения, а также в случае изменения режима занятости, в том числе при изменении численности дистанционных работников не чаще раза в день.</a:t>
            </a:r>
          </a:p>
          <a:p>
            <a:pPr marL="4233" lvl="0">
              <a:lnSpc>
                <a:spcPct val="90000"/>
              </a:lnSpc>
              <a:spcBef>
                <a:spcPts val="0"/>
              </a:spcBef>
            </a:pPr>
            <a:r>
              <a:rPr lang="ru-RU" sz="1600" dirty="0"/>
              <a:t>В новом письме Минтруд уже рассуждает иначе. Говорится, что сведения о численности дистанционных работников представлять в органы службы занятости рекомендуется и  можно размещать на ЕЦП "Работа в России" (Письмо Минтруда РФ от 29.06.2022 N 16-1/ООГ-2694).</a:t>
            </a:r>
          </a:p>
          <a:p>
            <a:pPr marL="4233" lvl="0">
              <a:lnSpc>
                <a:spcPct val="90000"/>
              </a:lnSpc>
              <a:spcBef>
                <a:spcPts val="0"/>
              </a:spcBef>
            </a:pPr>
            <a:endParaRPr lang="ru-RU" sz="1600" dirty="0"/>
          </a:p>
          <a:p>
            <a:pPr marL="4233" lvl="0">
              <a:lnSpc>
                <a:spcPct val="90000"/>
              </a:lnSpc>
              <a:spcBef>
                <a:spcPts val="0"/>
              </a:spcBef>
            </a:pPr>
            <a:r>
              <a:rPr lang="ru-RU" sz="1600" b="1" dirty="0"/>
              <a:t>Утвердили требования к сайтам вакансий, которыми можно заменить портал "Работа в России"</a:t>
            </a:r>
          </a:p>
          <a:p>
            <a:pPr marL="4233" lvl="0">
              <a:lnSpc>
                <a:spcPct val="90000"/>
              </a:lnSpc>
              <a:spcBef>
                <a:spcPts val="0"/>
              </a:spcBef>
            </a:pPr>
            <a:r>
              <a:rPr lang="ru-RU" sz="1600" dirty="0"/>
              <a:t>(Постановление Правительства РФ от 16.04.2022 N 675)</a:t>
            </a:r>
          </a:p>
          <a:p>
            <a:pPr marL="4233" lvl="0">
              <a:lnSpc>
                <a:spcPct val="90000"/>
              </a:lnSpc>
              <a:spcBef>
                <a:spcPts val="0"/>
              </a:spcBef>
            </a:pPr>
            <a:endParaRPr lang="ru-RU" sz="1600" dirty="0"/>
          </a:p>
          <a:p>
            <a:pPr marL="4233" lvl="0">
              <a:lnSpc>
                <a:spcPct val="90000"/>
              </a:lnSpc>
              <a:spcBef>
                <a:spcPts val="0"/>
              </a:spcBef>
            </a:pPr>
            <a:r>
              <a:rPr lang="ru-RU" sz="1600" dirty="0"/>
              <a:t>Большинство работодателей обязаны размещать вакансии на портале "Работа в России". Вместо этой платформы можно будет использовать другие </a:t>
            </a:r>
            <a:r>
              <a:rPr lang="ru-RU" sz="1600" dirty="0" err="1"/>
              <a:t>информресурсы</a:t>
            </a:r>
            <a:r>
              <a:rPr lang="ru-RU" sz="1600" dirty="0"/>
              <a:t>, к которым правительство утвердило требования. Они должны обеспечивать:</a:t>
            </a:r>
          </a:p>
          <a:p>
            <a:pPr marL="289983" lvl="0" indent="-285750">
              <a:lnSpc>
                <a:spcPct val="90000"/>
              </a:lnSpc>
              <a:spcBef>
                <a:spcPts val="0"/>
              </a:spcBef>
              <a:buFont typeface="Arial" panose="020B0604020202020204" pitchFamily="34" charset="0"/>
              <a:buChar char="•"/>
            </a:pPr>
            <a:r>
              <a:rPr lang="ru-RU" sz="1600" dirty="0"/>
              <a:t>безопасную передачу данных на </a:t>
            </a:r>
            <a:r>
              <a:rPr lang="ru-RU" sz="1600" dirty="0" err="1"/>
              <a:t>госпортал</a:t>
            </a:r>
            <a:r>
              <a:rPr lang="ru-RU" sz="1600" dirty="0"/>
              <a:t>;</a:t>
            </a:r>
          </a:p>
          <a:p>
            <a:pPr marL="289983" lvl="0" indent="-285750">
              <a:lnSpc>
                <a:spcPct val="90000"/>
              </a:lnSpc>
              <a:spcBef>
                <a:spcPts val="0"/>
              </a:spcBef>
              <a:buFont typeface="Arial" panose="020B0604020202020204" pitchFamily="34" charset="0"/>
              <a:buChar char="•"/>
            </a:pPr>
            <a:r>
              <a:rPr lang="ru-RU" sz="1600" dirty="0"/>
              <a:t>доступ к работе с информацией только авторизованным в ЕСИА пользователям.</a:t>
            </a:r>
          </a:p>
          <a:p>
            <a:pPr marL="4233" lvl="0">
              <a:lnSpc>
                <a:spcPct val="90000"/>
              </a:lnSpc>
              <a:spcBef>
                <a:spcPts val="0"/>
              </a:spcBef>
            </a:pPr>
            <a:endParaRPr lang="ru-RU" sz="1600" dirty="0"/>
          </a:p>
          <a:p>
            <a:pPr marL="4233" lvl="0">
              <a:lnSpc>
                <a:spcPct val="90000"/>
              </a:lnSpc>
              <a:spcBef>
                <a:spcPts val="0"/>
              </a:spcBef>
            </a:pPr>
            <a:r>
              <a:rPr lang="ru-RU" sz="1600" dirty="0"/>
              <a:t>Перечень сайтов опубликуют на платформе "Работа в России".</a:t>
            </a:r>
          </a:p>
          <a:p>
            <a:pPr marL="289983" lvl="0" indent="-285750">
              <a:lnSpc>
                <a:spcPct val="90000"/>
              </a:lnSpc>
              <a:spcBef>
                <a:spcPts val="0"/>
              </a:spcBef>
              <a:buFont typeface="Arial" panose="020B0604020202020204" pitchFamily="34" charset="0"/>
              <a:buChar char="•"/>
            </a:pPr>
            <a:endParaRPr lang="ru-RU" sz="1600" dirty="0"/>
          </a:p>
          <a:p>
            <a:endParaRPr lang="ru-RU" sz="1600" dirty="0"/>
          </a:p>
          <a:p>
            <a:pPr marL="289983" lvl="0" indent="-285750">
              <a:lnSpc>
                <a:spcPct val="90000"/>
              </a:lnSpc>
              <a:spcBef>
                <a:spcPts val="0"/>
              </a:spcBef>
              <a:buFont typeface="Arial" panose="020B0604020202020204" pitchFamily="34" charset="0"/>
              <a:buChar char="•"/>
            </a:pPr>
            <a:endParaRPr lang="ru-RU" sz="1600" dirty="0"/>
          </a:p>
        </p:txBody>
      </p:sp>
    </p:spTree>
    <p:extLst>
      <p:ext uri="{BB962C8B-B14F-4D97-AF65-F5344CB8AC3E}">
        <p14:creationId xmlns:p14="http://schemas.microsoft.com/office/powerpoint/2010/main" val="329957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2648" y="465199"/>
            <a:ext cx="9034271" cy="5675360"/>
          </a:xfrm>
        </p:spPr>
        <p:txBody>
          <a:bodyPr>
            <a:noAutofit/>
          </a:bodyPr>
          <a:lstStyle/>
          <a:p>
            <a:pPr marL="0" lvl="0" indent="0">
              <a:spcBef>
                <a:spcPts val="0"/>
              </a:spcBef>
              <a:buNone/>
            </a:pPr>
            <a:r>
              <a:rPr lang="ru-RU" sz="1600" b="1" dirty="0"/>
              <a:t>Минтруд уточнил, в какие сроки сдавать в центр занятости сведения о вакансиях</a:t>
            </a:r>
          </a:p>
          <a:p>
            <a:pPr marL="0" indent="0">
              <a:spcBef>
                <a:spcPts val="0"/>
              </a:spcBef>
              <a:buNone/>
            </a:pPr>
            <a:r>
              <a:rPr lang="ru-RU" sz="1600" dirty="0"/>
              <a:t>Информацию о вакансиях нужно направлять в центр занятости ежемесячно. Ведомство рекомендовало сообщать сведения не позднее (Письмо Минтруда России от 30.05.2022 N 16-1/ООГ-2182):</a:t>
            </a:r>
          </a:p>
          <a:p>
            <a:pPr>
              <a:spcBef>
                <a:spcPts val="0"/>
              </a:spcBef>
            </a:pPr>
            <a:r>
              <a:rPr lang="ru-RU" sz="1600" dirty="0"/>
              <a:t>3 рабочих дней после того, как появились свободные рабочие места и вакансии;</a:t>
            </a:r>
          </a:p>
          <a:p>
            <a:pPr>
              <a:spcBef>
                <a:spcPts val="0"/>
              </a:spcBef>
            </a:pPr>
            <a:r>
              <a:rPr lang="ru-RU" sz="1600" dirty="0"/>
              <a:t>следующего рабочего дня, когда их заняли.</a:t>
            </a:r>
          </a:p>
          <a:p>
            <a:pPr marL="0" lvl="0" indent="0">
              <a:spcBef>
                <a:spcPts val="0"/>
              </a:spcBef>
              <a:buNone/>
            </a:pPr>
            <a:r>
              <a:rPr lang="ru-RU" sz="1600" dirty="0"/>
              <a:t>Ранее ведомство давало иные разъяснения. Оно приводило пример: информацию по состоянию на конец отчетного месяца можно подать в течение 10 рабочих дней следующего месяца.</a:t>
            </a:r>
          </a:p>
          <a:p>
            <a:pPr marL="0" lvl="0" indent="0">
              <a:spcBef>
                <a:spcPts val="0"/>
              </a:spcBef>
              <a:buNone/>
            </a:pPr>
            <a:r>
              <a:rPr lang="ru-RU" sz="1600" dirty="0"/>
              <a:t>Если не представить данные или передать их не вовремя, грозит штраф. Для должностных лиц он составляет от 300 до 500 руб., для </a:t>
            </a:r>
            <a:r>
              <a:rPr lang="ru-RU" sz="1600" dirty="0" err="1"/>
              <a:t>юрлиц</a:t>
            </a:r>
            <a:r>
              <a:rPr lang="ru-RU" sz="1600" dirty="0"/>
              <a:t> - от 3 тыс. до 5 тыс. руб.</a:t>
            </a:r>
          </a:p>
          <a:p>
            <a:pPr marL="0" lvl="0" indent="0">
              <a:spcBef>
                <a:spcPts val="0"/>
              </a:spcBef>
              <a:buNone/>
            </a:pPr>
            <a:endParaRPr lang="ru-RU" sz="1600" b="1" dirty="0"/>
          </a:p>
          <a:p>
            <a:pPr marL="0" lvl="0" indent="0">
              <a:spcBef>
                <a:spcPts val="0"/>
              </a:spcBef>
              <a:buNone/>
            </a:pPr>
            <a:r>
              <a:rPr lang="ru-RU" sz="1600" b="1" dirty="0"/>
              <a:t>Порядок выполнения квоты</a:t>
            </a:r>
          </a:p>
          <a:p>
            <a:pPr marL="0" lvl="0" indent="0">
              <a:spcBef>
                <a:spcPts val="0"/>
              </a:spcBef>
              <a:buNone/>
            </a:pPr>
            <a:r>
              <a:rPr lang="ru-RU" sz="1600" b="1" dirty="0">
                <a:cs typeface="Arial" panose="020B0604020202020204" pitchFamily="34" charset="0"/>
              </a:rPr>
              <a:t>С 1 сентября 2022 </a:t>
            </a:r>
            <a:r>
              <a:rPr lang="ru-RU" sz="1600" dirty="0">
                <a:cs typeface="Arial" panose="020B0604020202020204" pitchFamily="34" charset="0"/>
              </a:rPr>
              <a:t>года вступает в силу порядок выполнения работодателем квоты для трудоустройства инвалидов, утв. Постановлением Правительства РФ от 14.03.2022 N 366. Порядок будет действовать до  1 сентября 2028 года.</a:t>
            </a:r>
          </a:p>
          <a:p>
            <a:pPr marL="0" lvl="0" indent="0">
              <a:spcBef>
                <a:spcPts val="0"/>
              </a:spcBef>
              <a:buNone/>
            </a:pPr>
            <a:r>
              <a:rPr lang="ru-RU" sz="1600" dirty="0">
                <a:cs typeface="Arial" panose="020B0604020202020204" pitchFamily="34" charset="0"/>
              </a:rPr>
              <a:t>1. Квоту понадобится рассчитывать ежегодно до 1 февраля. При этом исходить нужно из среднесписочной численности персонала за IV квартал. </a:t>
            </a:r>
          </a:p>
          <a:p>
            <a:pPr marL="0" lvl="0" indent="0">
              <a:spcBef>
                <a:spcPts val="0"/>
              </a:spcBef>
              <a:buNone/>
            </a:pPr>
            <a:r>
              <a:rPr lang="ru-RU" sz="1600" dirty="0">
                <a:cs typeface="Arial" panose="020B0604020202020204" pitchFamily="34" charset="0"/>
              </a:rPr>
              <a:t>2. Выполнить квоту нужно в течение года с учетом ее возможного перерасчета (если перерасчет был произведен). </a:t>
            </a:r>
          </a:p>
          <a:p>
            <a:pPr marL="0" lvl="0" indent="0">
              <a:spcBef>
                <a:spcPts val="0"/>
              </a:spcBef>
              <a:buNone/>
            </a:pPr>
            <a:r>
              <a:rPr lang="ru-RU" sz="1600" dirty="0">
                <a:cs typeface="Arial" panose="020B0604020202020204" pitchFamily="34" charset="0"/>
              </a:rPr>
              <a:t>3. Квоту сочтут выполненной, если работников оформили на любые рабочие места: </a:t>
            </a:r>
          </a:p>
          <a:p>
            <a:pPr marL="285750" lvl="0" indent="-285750">
              <a:spcBef>
                <a:spcPts val="0"/>
              </a:spcBef>
            </a:pPr>
            <a:r>
              <a:rPr lang="ru-RU" sz="1600" dirty="0">
                <a:cs typeface="Arial" panose="020B0604020202020204" pitchFamily="34" charset="0"/>
              </a:rPr>
              <a:t>по трудовому договору (в том числе срочному) непосредственно у работодателя;</a:t>
            </a:r>
          </a:p>
          <a:p>
            <a:pPr marL="285750" lvl="0" indent="-285750">
              <a:spcBef>
                <a:spcPts val="0"/>
              </a:spcBef>
            </a:pPr>
            <a:r>
              <a:rPr lang="ru-RU" sz="1600" dirty="0">
                <a:cs typeface="Arial" panose="020B0604020202020204" pitchFamily="34" charset="0"/>
              </a:rPr>
              <a:t>трудовому договору в рамках соглашения с иной организацией или ИП о трудоустройстве инвалидов. </a:t>
            </a:r>
          </a:p>
          <a:p>
            <a:pPr marL="0" lvl="0" indent="0">
              <a:spcBef>
                <a:spcPts val="0"/>
              </a:spcBef>
              <a:buNone/>
            </a:pPr>
            <a:r>
              <a:rPr lang="ru-RU" sz="1600" dirty="0">
                <a:cs typeface="Arial" panose="020B0604020202020204" pitchFamily="34" charset="0"/>
              </a:rPr>
              <a:t>4. Трудоустройство инвалида в другой организации и у ИП, имеющих свои квоты, не идет тем работодателям в счет установленной квоты. </a:t>
            </a:r>
          </a:p>
          <a:p>
            <a:pPr marL="4233" indent="0">
              <a:spcBef>
                <a:spcPts val="0"/>
              </a:spcBef>
              <a:buNone/>
            </a:pPr>
            <a:endParaRPr lang="ru-RU" sz="1600" dirty="0">
              <a:cs typeface="Arial" panose="020B0604020202020204" pitchFamily="34" charset="0"/>
            </a:endParaRPr>
          </a:p>
        </p:txBody>
      </p:sp>
    </p:spTree>
    <p:extLst>
      <p:ext uri="{BB962C8B-B14F-4D97-AF65-F5344CB8AC3E}">
        <p14:creationId xmlns:p14="http://schemas.microsoft.com/office/powerpoint/2010/main" val="97987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2648" y="465199"/>
            <a:ext cx="9034271" cy="5675360"/>
          </a:xfrm>
        </p:spPr>
        <p:txBody>
          <a:bodyPr>
            <a:noAutofit/>
          </a:bodyPr>
          <a:lstStyle/>
          <a:p>
            <a:pPr marL="0" indent="0">
              <a:buNone/>
            </a:pPr>
            <a:r>
              <a:rPr lang="ru-RU" sz="1600" b="1" dirty="0"/>
              <a:t>ФСС утверждены формы документов для выплаты пособий </a:t>
            </a:r>
          </a:p>
          <a:p>
            <a:pPr marL="0" indent="0">
              <a:buNone/>
            </a:pPr>
            <a:r>
              <a:rPr lang="ru-RU" sz="1600" dirty="0"/>
              <a:t>Всего утверждено 8 форм документов, в том числе: форма сведений о застрахованном лице; форма извещения о внесении исправлений в листок нетрудоспособности в форме электронного документа; форма заявления о назначении ежемесячного пособия по уходу за ребенком.</a:t>
            </a:r>
          </a:p>
          <a:p>
            <a:pPr marL="0" indent="0">
              <a:buNone/>
            </a:pPr>
            <a:r>
              <a:rPr lang="ru-RU" sz="1600" dirty="0"/>
              <a:t>(Приказ ФСС РФ от 08.04.2022 N 119)</a:t>
            </a:r>
          </a:p>
          <a:p>
            <a:pPr marL="0" indent="0">
              <a:buNone/>
            </a:pPr>
            <a:endParaRPr lang="ru-RU" sz="1600" dirty="0"/>
          </a:p>
          <a:p>
            <a:pPr marL="0" indent="0">
              <a:buNone/>
            </a:pPr>
            <a:r>
              <a:rPr lang="ru-RU" sz="1600" b="1" dirty="0"/>
              <a:t>Определен формат электронной доверенности, подтверждающей полномочия представителя страхователя</a:t>
            </a:r>
          </a:p>
          <a:p>
            <a:pPr marL="0" indent="0">
              <a:buNone/>
            </a:pPr>
            <a:r>
              <a:rPr lang="ru-RU" sz="1600" dirty="0"/>
              <a:t>(Постановление Правления ПФ РФ от 21.04.2022 N 63п)</a:t>
            </a:r>
          </a:p>
          <a:p>
            <a:pPr marL="0" indent="0">
              <a:buNone/>
            </a:pPr>
            <a:r>
              <a:rPr lang="ru-RU" sz="1600" dirty="0"/>
              <a:t>С 10 января 2022 года сведения о застрахованных лицах страхователь вправе подавать, в том числе, через законного или уполномоченного представителя. Представитель страхователя может осуществлять свои полномочия на основании электронной доверенности, подписанной усиленной квалифицированной электронной подписью доверителя. В целях реализации указанной нормы ПФР утвердил формат электронного документа, доверенности.</a:t>
            </a:r>
          </a:p>
          <a:p>
            <a:pPr marL="0" indent="0">
              <a:buNone/>
            </a:pPr>
            <a:endParaRPr lang="ru-RU" sz="1600" dirty="0"/>
          </a:p>
          <a:p>
            <a:pPr marL="0" indent="0">
              <a:buNone/>
            </a:pPr>
            <a:r>
              <a:rPr lang="ru-RU" sz="1600" b="1" dirty="0"/>
              <a:t>С 19.08.2022 нужно подавать СЗВ-ТД по измененной форме</a:t>
            </a:r>
          </a:p>
          <a:p>
            <a:pPr marL="0" indent="0">
              <a:buNone/>
            </a:pPr>
            <a:r>
              <a:rPr lang="ru-RU" sz="1600" dirty="0"/>
              <a:t>(Постановление Правления ПФ РФ от 21.04.2022 N 62п)</a:t>
            </a:r>
          </a:p>
          <a:p>
            <a:pPr marL="0" indent="0">
              <a:buNone/>
            </a:pPr>
            <a:r>
              <a:rPr lang="ru-RU" sz="1600" dirty="0"/>
              <a:t>Уточнили, что СЗВ-ТД подписать может не только руководитель, но и уполномоченный представитель страхователя. В этом случае сведения о таком лице нужно указать в отчете. Аналогичные коррективы внесли в формы СЗВ-СТАЖ, ОДВ-1, СЗВ-КОРР и СЗВ-ИСХ. Изменили отдельные позиции электронного формата СЗВ-ТД.</a:t>
            </a:r>
          </a:p>
        </p:txBody>
      </p:sp>
    </p:spTree>
    <p:extLst>
      <p:ext uri="{BB962C8B-B14F-4D97-AF65-F5344CB8AC3E}">
        <p14:creationId xmlns:p14="http://schemas.microsoft.com/office/powerpoint/2010/main" val="160851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2648" y="465199"/>
            <a:ext cx="9034271" cy="5675360"/>
          </a:xfrm>
        </p:spPr>
        <p:txBody>
          <a:bodyPr>
            <a:noAutofit/>
          </a:bodyPr>
          <a:lstStyle/>
          <a:p>
            <a:pPr marL="0" indent="0">
              <a:buNone/>
            </a:pPr>
            <a:r>
              <a:rPr lang="ru-RU" sz="1600" b="1" dirty="0"/>
              <a:t>В 2023 году </a:t>
            </a:r>
            <a:r>
              <a:rPr lang="ru-RU" sz="1600" b="1" dirty="0" err="1"/>
              <a:t>статотчеты</a:t>
            </a:r>
            <a:r>
              <a:rPr lang="ru-RU" sz="1600" b="1" dirty="0"/>
              <a:t> о зарплате и кадрах подают по обновленным формам</a:t>
            </a:r>
          </a:p>
          <a:p>
            <a:pPr marL="0" indent="0">
              <a:buNone/>
            </a:pPr>
            <a:r>
              <a:rPr lang="ru-RU" sz="1600" dirty="0"/>
              <a:t>(Приказ Росстата от 29.07.2022 N 532)</a:t>
            </a:r>
          </a:p>
          <a:p>
            <a:pPr marL="0" indent="0">
              <a:buNone/>
            </a:pPr>
            <a:endParaRPr lang="ru-RU" sz="1600" b="1" dirty="0"/>
          </a:p>
          <a:p>
            <a:pPr marL="0" indent="0">
              <a:buNone/>
            </a:pPr>
            <a:r>
              <a:rPr lang="ru-RU" sz="1600" dirty="0"/>
              <a:t>Росстат утвердил измененные </a:t>
            </a:r>
            <a:r>
              <a:rPr lang="ru-RU" sz="1600" dirty="0" err="1"/>
              <a:t>статформы</a:t>
            </a:r>
            <a:r>
              <a:rPr lang="ru-RU" sz="1600" dirty="0"/>
              <a:t>. В основном правки технические. Однако можно выделить, например, такие новшества:</a:t>
            </a:r>
          </a:p>
          <a:p>
            <a:r>
              <a:rPr lang="ru-RU" sz="1600" dirty="0"/>
              <a:t>в форме П-4 с отчета за январь 2023 года среднюю численность работников разрешили указывать с двумя десятичными знаками после запятой (сейчас ее можно отразить только с одним десятичным знаком);</a:t>
            </a:r>
          </a:p>
          <a:p>
            <a:r>
              <a:rPr lang="ru-RU" sz="1600" dirty="0"/>
              <a:t>для формы 3-Ф о долгах по зарплате с отчета на 1 февраля 2023 года добавили контрольное соотношение: строка 02 должна быть больше нуля.</a:t>
            </a:r>
          </a:p>
          <a:p>
            <a:pPr marL="0" indent="0">
              <a:buNone/>
            </a:pPr>
            <a:r>
              <a:rPr lang="ru-RU" sz="1600" dirty="0"/>
              <a:t>Изменения затронули и другие формы: 1-Т; 1-Т (условия труда); 1-Т(ГС); 1-Т(МС); 1-Т(</a:t>
            </a:r>
            <a:r>
              <a:rPr lang="ru-RU" sz="1600" dirty="0" err="1"/>
              <a:t>проф</a:t>
            </a:r>
            <a:r>
              <a:rPr lang="ru-RU" sz="1600" dirty="0"/>
              <a:t>); ЗП-образование; ЗП-культура; ЗП-наука; ЗП-</a:t>
            </a:r>
            <a:r>
              <a:rPr lang="ru-RU" sz="1600" dirty="0" err="1"/>
              <a:t>соц</a:t>
            </a:r>
            <a:r>
              <a:rPr lang="ru-RU" sz="1600" dirty="0"/>
              <a:t>; ЗП-здрав; П-4(НЗ); 1-З; 1-ПР.</a:t>
            </a:r>
          </a:p>
          <a:p>
            <a:pPr marL="0" indent="0">
              <a:buNone/>
            </a:pPr>
            <a:endParaRPr lang="ru-RU" sz="1600" dirty="0"/>
          </a:p>
          <a:p>
            <a:pPr marL="0" indent="0">
              <a:buNone/>
            </a:pPr>
            <a:endParaRPr lang="ru-RU" sz="1600" dirty="0"/>
          </a:p>
          <a:p>
            <a:pPr marL="0" indent="0">
              <a:buNone/>
            </a:pPr>
            <a:r>
              <a:rPr lang="ru-RU" sz="1600" b="1" dirty="0"/>
              <a:t>Планируют изменить формы СТД-Р и СТД-ПФР</a:t>
            </a:r>
          </a:p>
          <a:p>
            <a:pPr marL="0" indent="0">
              <a:buNone/>
            </a:pPr>
            <a:r>
              <a:rPr lang="ru-RU" sz="1600" dirty="0"/>
              <a:t>В связи с изменениями в законодательстве планируется актуализировать формы и порядок представления сведений о трудовой деятельности</a:t>
            </a:r>
          </a:p>
          <a:p>
            <a:pPr marL="0" indent="0">
              <a:buNone/>
            </a:pPr>
            <a:r>
              <a:rPr lang="ru-RU" sz="1600" dirty="0"/>
              <a:t>Проект Приказа Минтруда: </a:t>
            </a:r>
            <a:r>
              <a:rPr lang="en-US" sz="1600" dirty="0">
                <a:hlinkClick r:id="rId2">
                  <a:extLst>
                    <a:ext uri="{A12FA001-AC4F-418D-AE19-62706E023703}">
                      <ahyp:hlinkClr xmlns:ahyp="http://schemas.microsoft.com/office/drawing/2018/hyperlinkcolor" val="tx"/>
                    </a:ext>
                  </a:extLst>
                </a:hlinkClick>
              </a:rPr>
              <a:t>http://regulation.gov.ru/p/130794</a:t>
            </a:r>
            <a:r>
              <a:rPr lang="ru-RU" sz="1600" dirty="0"/>
              <a:t> </a:t>
            </a:r>
          </a:p>
        </p:txBody>
      </p:sp>
    </p:spTree>
    <p:extLst>
      <p:ext uri="{BB962C8B-B14F-4D97-AF65-F5344CB8AC3E}">
        <p14:creationId xmlns:p14="http://schemas.microsoft.com/office/powerpoint/2010/main" val="27558904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5481</TotalTime>
  <Words>11201</Words>
  <Application>Microsoft Office PowerPoint</Application>
  <PresentationFormat>Лист A4 (210x297 мм)</PresentationFormat>
  <Paragraphs>622</Paragraphs>
  <Slides>54</Slides>
  <Notes>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54</vt:i4>
      </vt:variant>
    </vt:vector>
  </HeadingPairs>
  <TitlesOfParts>
    <vt:vector size="58" baseType="lpstr">
      <vt:lpstr>Arial</vt:lpstr>
      <vt:lpstr>Calibri</vt:lpstr>
      <vt:lpstr>Courier New</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Сапсай Ирина Александровна</dc:creator>
  <cp:lastModifiedBy>ADMIN</cp:lastModifiedBy>
  <cp:revision>607</cp:revision>
  <cp:lastPrinted>2019-10-16T07:16:07Z</cp:lastPrinted>
  <dcterms:created xsi:type="dcterms:W3CDTF">2019-09-25T15:20:55Z</dcterms:created>
  <dcterms:modified xsi:type="dcterms:W3CDTF">2022-09-05T10:04:17Z</dcterms:modified>
</cp:coreProperties>
</file>