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sldIdLst>
    <p:sldId id="258" r:id="rId2"/>
    <p:sldId id="260" r:id="rId3"/>
    <p:sldId id="302" r:id="rId4"/>
    <p:sldId id="287" r:id="rId5"/>
    <p:sldId id="288" r:id="rId6"/>
    <p:sldId id="263" r:id="rId7"/>
    <p:sldId id="265" r:id="rId8"/>
    <p:sldId id="279" r:id="rId9"/>
    <p:sldId id="290" r:id="rId10"/>
    <p:sldId id="294" r:id="rId11"/>
    <p:sldId id="295" r:id="rId12"/>
    <p:sldId id="296" r:id="rId13"/>
    <p:sldId id="297" r:id="rId14"/>
    <p:sldId id="303" r:id="rId15"/>
    <p:sldId id="304" r:id="rId16"/>
    <p:sldId id="305" r:id="rId17"/>
    <p:sldId id="298" r:id="rId18"/>
    <p:sldId id="299" r:id="rId19"/>
    <p:sldId id="300" r:id="rId20"/>
    <p:sldId id="28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FF"/>
    <a:srgbClr val="0099C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4" y="8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A93B4-592F-4BCD-9C92-3692931C2F92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DAB95-B27E-4E19-9F0D-3ECDD8B2E79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BB81-CDB0-4FDA-9AA2-51CBB1F4BA57}" type="datetime1">
              <a:rPr lang="en-US" smtClean="0"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FE97-74CC-4D6D-9133-4C648BC21A06}" type="datetime1">
              <a:rPr lang="en-US" smtClean="0"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0920-BD2A-4D62-A437-4D9730BE0D25}" type="datetime1">
              <a:rPr lang="en-US" smtClean="0"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31AA-9FB5-45D4-AA8C-234B52192213}" type="datetime1">
              <a:rPr lang="en-US" smtClean="0"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2D44-48DB-483E-898F-2412991212F7}" type="datetime1">
              <a:rPr lang="en-US" smtClean="0"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A535-8133-4E67-B230-B82BA1924F68}" type="datetime1">
              <a:rPr lang="en-US" smtClean="0"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29A6-9963-4282-BF38-E82DC8BE67E8}" type="datetime1">
              <a:rPr lang="en-US" smtClean="0"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38A2-9B21-44F2-8A95-FC3B08E7C07D}" type="datetime1">
              <a:rPr lang="en-US" smtClean="0"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60CF-0099-4860-95CD-3B75ED625DB7}" type="datetime1">
              <a:rPr lang="en-US" smtClean="0"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F0BB9-B050-465A-810B-D3FF5D3348A6}" type="datetime1">
              <a:rPr lang="en-US" smtClean="0"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19F4-2A4B-4289-92B8-C7D6479A69B9}" type="datetime1">
              <a:rPr lang="en-US" smtClean="0"/>
              <a:t>7/25/2022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285D-CB5B-4CB9-98DF-4B09C3011839}" type="datetime1">
              <a:rPr lang="en-US" smtClean="0"/>
              <a:t>7/25/2022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8C098-9524-4294-9054-2785B6FDCE61}" type="datetime1">
              <a:rPr lang="en-US" smtClean="0"/>
              <a:t>7/25/2022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6D9C-4826-42D0-907C-40549BBFD029}" type="datetime1">
              <a:rPr lang="en-US" smtClean="0"/>
              <a:t>7/25/2022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679B-2197-41F5-90EC-4D47BEEC07EA}" type="datetime1">
              <a:rPr lang="en-US" smtClean="0"/>
              <a:t>7/25/2022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EB1E-0D9B-4EB3-B73F-98A43239BB77}" type="datetime1">
              <a:rPr lang="en-US" smtClean="0"/>
              <a:t>7/25/2022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04E56-7E72-414C-A422-8F7C0818C278}" type="datetime1">
              <a:rPr lang="en-US" smtClean="0"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udit-ltd@yandex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5A37834304F91B4116B6218FA2528D8E3E51A702FA54F09BCA35CC14AA30036C07DA7081AFF5847D8E29AECA84404DBCABF2BB027D7022M" TargetMode="External"/><Relationship Id="rId2" Type="http://schemas.openxmlformats.org/officeDocument/2006/relationships/hyperlink" Target="consultantplus://offline/ref=5A37834304F91B4116B6218FA2528D8E3E51A702FA54F09BCA35CC14AA30036C07DA7081AFF4847D8E29AECA84404DBCABF2BB027D7022M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vip.1gl.ru/#/document/99/542692213/ZA00MLK2NR/" TargetMode="External"/><Relationship Id="rId2" Type="http://schemas.openxmlformats.org/officeDocument/2006/relationships/hyperlink" Target="consultantplus://offline/ref=845F623BEC0F5B206C09C4C29D9E9D7CE97E104CBD91213D78926851E241C9921F00382E6D44E00F0D8A905CAC540407D9BBE5CB9D3BD9EFVF5CN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vip.1gl.ru/#/document/99/901807664/ZA01V963B0/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D4CB2907E4A80634DA8E25637919FE1523A65FBEF242419533845AD2B16F04B4C2235A606A65076D840F1D87A4EA1E16963ED0526D491C4FZ8H7O" TargetMode="External"/><Relationship Id="rId2" Type="http://schemas.openxmlformats.org/officeDocument/2006/relationships/hyperlink" Target="consultantplus://offline/ref=0CFCCB6695F135674636BAAD1551161BB777EC768E7EAFE7DDC07048B54D4D62A7B5B2EFA5DDA145A4C4FCA858A3995132DA30029A2304CFpBOBO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consultantplus://offline/ref=D4CB2907E4A80634DA8E25637919FE1523A65FBEF242419533845AD2B16F04B4C2235A606A6D0666D3550D83EDBF14089127CE577349Z1HEO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EF3509FF8CBECA2F5B308B823F997263F3A7FB81CD147CD94BA8DF4B8432359A3BC791DA562E1BCC0CF2CFBC7423B7016A0BAA43A94D8ED7Y87BM" TargetMode="External"/><Relationship Id="rId3" Type="http://schemas.openxmlformats.org/officeDocument/2006/relationships/hyperlink" Target="consultantplus://offline/ref=EF3509FF8CBECA2F5B308B823F997263F3A7FB81CD147CD94BA8DF4B8432359A3BC791DA562F18CF0FF2CFBC7423B7016A0BAA43A94D8ED7Y87BM" TargetMode="External"/><Relationship Id="rId7" Type="http://schemas.openxmlformats.org/officeDocument/2006/relationships/hyperlink" Target="consultantplus://offline/ref=EF3509FF8CBECA2F5B30888B2C997263F6ACFB80CE127CD94BA8DF4B8432359A29C7C9D6542B02CD0AE799ED32Y774M" TargetMode="External"/><Relationship Id="rId2" Type="http://schemas.openxmlformats.org/officeDocument/2006/relationships/hyperlink" Target="consultantplus://offline/ref=EF3509FF8CBECA2F5B308B823F997263F3A7FB81CD147CD94BA8DF4B8432359A3BC791D85F2A17995CBDCEE03272A403690BA844B5Y47D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consultantplus://offline/ref=EF3509FF8CBECA2F5B30888B2C997263F6A2FD84CF1F7CD94BA8DF4B8432359A3BC791DA562F1CCC0DF2CFBC7423B7016A0BAA43A94D8ED7Y87BM" TargetMode="External"/><Relationship Id="rId5" Type="http://schemas.openxmlformats.org/officeDocument/2006/relationships/hyperlink" Target="consultantplus://offline/ref=EF3509FF8CBECA2F5B308B823F997263F3A7FB81CD147CD94BA8DF4B8432359A3BC791DA562E1AC405F2CFBC7423B7016A0BAA43A94D8ED7Y87BM" TargetMode="External"/><Relationship Id="rId4" Type="http://schemas.openxmlformats.org/officeDocument/2006/relationships/hyperlink" Target="consultantplus://offline/ref=EF3509FF8CBECA2F5B308B823F997263F3A7FB81CD147CD94BA8DF4B8432359A3BC791D85F2D17995CBDCEE03272A403690BA844B5Y47DM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178517FE90E0F5BEC77D8488B16F62C95AB8E10B587C6FC470D3840B388DF177EEE98DE9A0E607C95AB7485F067EFA98EAD9A77B96D770070A0CR" TargetMode="External"/><Relationship Id="rId7" Type="http://schemas.openxmlformats.org/officeDocument/2006/relationships/hyperlink" Target="consultantplus://offline/ref=EF3509FF8CBECA2F5B308B823F997263F4ADFC85CA117CD94BA8DF4B8432359A3BC791DA562F1CC40FF2CFBC7423B7016A0BAA43A94D8ED7Y87BM" TargetMode="External"/><Relationship Id="rId2" Type="http://schemas.openxmlformats.org/officeDocument/2006/relationships/hyperlink" Target="consultantplus://offline/ref=178517FE90E0F5BEC77D8488B16F62C95AB8E10B587C6FC470D3840B388DF177EEE98DE9A0E607C95BB7485F067EFA98EAD9A77B96D770070A0CR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consultantplus://offline/ref=EF3509FF8CBECA2F5B308B823F997263F4A2FE84CF137CD94BA8DF4B8432359A3BC791DA562F1CC80BF2CFBC7423B7016A0BAA43A94D8ED7Y87BM" TargetMode="External"/><Relationship Id="rId5" Type="http://schemas.openxmlformats.org/officeDocument/2006/relationships/hyperlink" Target="consultantplus://offline/ref=EF3509FF8CBECA2F5B308B823F997263F3A7FB81CD147CD94BA8DF4B8432359A3BC791DA562F18C40CF2CFBC7423B7016A0BAA43A94D8ED7Y87BM" TargetMode="External"/><Relationship Id="rId4" Type="http://schemas.openxmlformats.org/officeDocument/2006/relationships/hyperlink" Target="consultantplus://offline/ref=EF3509FF8CBECA2F5B308B823F997263F3A7FB81CD147CD94BA8DF4B8432359A3BC791DA562F18C405F2CFBC7423B7016A0BAA43A94D8ED7Y87BM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EF3509FF8CBECA2F5B308B823F997263F3A7FB81CD147CD94BA8DF4B8432359A3BC791DA56261AC659A8DFB83D74BE1D6E12B446B74DY87CM" TargetMode="External"/><Relationship Id="rId3" Type="http://schemas.openxmlformats.org/officeDocument/2006/relationships/hyperlink" Target="consultantplus://offline/ref=EF3509FF8CBECA2F5B308B823F997263F3A7FB81CD147CD94BA8DF4B8432359A3BC791D955291EC659A8DFB83D74BE1D6E12B446B74DY87CM" TargetMode="External"/><Relationship Id="rId7" Type="http://schemas.openxmlformats.org/officeDocument/2006/relationships/hyperlink" Target="consultantplus://offline/ref=EF3509FF8CBECA2F5B308B823F997263F4A2FD80C21E7CD94BA8DF4B8432359A3BC791DA562F1CC50FF2CFBC7423B7016A0BAA43A94D8ED7Y87BM" TargetMode="External"/><Relationship Id="rId2" Type="http://schemas.openxmlformats.org/officeDocument/2006/relationships/hyperlink" Target="consultantplus://offline/ref=EF3509FF8CBECA2F5B308B823F997263F4A2FD80C21E7CD94BA8DF4B8432359A3BC791DA562F1CCC08F2CFBC7423B7016A0BAA43A94D8ED7Y87B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consultantplus://offline/ref=EF3509FF8CBECA2F5B308B823F997263F4A2FD80C21E7CD94BA8DF4B8432359A3BC791DA562F1CCA09F2CFBC7423B7016A0BAA43A94D8ED7Y87BM" TargetMode="External"/><Relationship Id="rId5" Type="http://schemas.openxmlformats.org/officeDocument/2006/relationships/hyperlink" Target="consultantplus://offline/ref=EF3509FF8CBECA2F5B308B823F997263F3A5FD82CF1F7CD94BA8DF4B8432359A3BC791D9502617995CBDCEE03272A403690BA844B5Y47DM" TargetMode="External"/><Relationship Id="rId4" Type="http://schemas.openxmlformats.org/officeDocument/2006/relationships/hyperlink" Target="consultantplus://offline/ref=EF3509FF8CBECA2F5B308B823F997263F3A5FD82CF1F7CD94BA8DF4B8432359A3BC791D9502F17995CBDCEE03272A403690BA844B5Y47DM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vip.1gl.ru/#/document/99/901807664/ZAP273G3D9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9BE8E0317215BB9A441CE2063E7B718246C4C574F13679A5B5C6A5035ABC4072950347344F0D3D2807F84F2E4C86F21F8F82A48426VBnBQ" TargetMode="External"/><Relationship Id="rId2" Type="http://schemas.openxmlformats.org/officeDocument/2006/relationships/hyperlink" Target="consultantplus://offline/ref=9BE8E0317215BB9A441CE2063E7B718246C4C574F13679A5B5C6A5035ABC4072950347344F0E3D2807F84F2E4C86F21F8F82A48426VBnBQ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A3A201024403510915BB86DEA16E7A999B2ACA18023744ABC7AE138263E35F48A519D6B31E2BA48E2B671A3F339750B77915C77818WDiFM" TargetMode="External"/><Relationship Id="rId2" Type="http://schemas.openxmlformats.org/officeDocument/2006/relationships/hyperlink" Target="consultantplus://offline/ref=A3A201024403510915BB86DEA16E7A999B2ACA18023744ABC7AE138263E35F48A519D6B51E23A9D372281B6375C643B57A15C57F04DF970DW1i3M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EF3509FF8CBECA2F5B308B823F997263F3A7FB81CD147CD94BA8DF4B8432359A3BC791DC572E17995CBDCEE03272A403690BA844B5Y47DM" TargetMode="External"/><Relationship Id="rId3" Type="http://schemas.openxmlformats.org/officeDocument/2006/relationships/hyperlink" Target="consultantplus://offline/ref=EF3509FF8CBECA2F5B308B823F997263F3A7FB81CD147CD94BA8DF4B8432359A3BC791D95F2915C659A8DFB83D74BE1D6E12B446B74DY87CM" TargetMode="External"/><Relationship Id="rId7" Type="http://schemas.openxmlformats.org/officeDocument/2006/relationships/hyperlink" Target="consultantplus://offline/ref=EF3509FF8CBECA2F5B308B823F997263F3A7FB81CD147CD94BA8DF4B8432359A3BC791DF562F17995CBDCEE03272A403690BA844B5Y47DM" TargetMode="External"/><Relationship Id="rId2" Type="http://schemas.openxmlformats.org/officeDocument/2006/relationships/hyperlink" Target="consultantplus://offline/ref=EF3509FF8CBECA2F5B308B823F997263F3A7FB81CD147CD94BA8DF4B8432359A3BC791D95F2C1AC659A8DFB83D74BE1D6E12B446B74DY87C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consultantplus://offline/ref=EF3509FF8CBECA2F5B308B823F997263F3A7FB81CD147CD94BA8DF4B8432359A3BC791D9522A1EC659A8DFB83D74BE1D6E12B446B74DY87CM" TargetMode="External"/><Relationship Id="rId5" Type="http://schemas.openxmlformats.org/officeDocument/2006/relationships/hyperlink" Target="consultantplus://offline/ref=EF3509FF8CBECA2F5B308B823F997263F3A7FB81CD147CD94BA8DF4B8432359A3BC791D8562F1AC659A8DFB83D74BE1D6E12B446B74DY87CM" TargetMode="External"/><Relationship Id="rId4" Type="http://schemas.openxmlformats.org/officeDocument/2006/relationships/hyperlink" Target="consultantplus://offline/ref=EF3509FF8CBECA2F5B308B823F997263F3A7FB81CD147CD94BA8DF4B8432359A3BC791D85F2717995CBDCEE03272A403690BA844B5Y47DM" TargetMode="External"/><Relationship Id="rId9" Type="http://schemas.openxmlformats.org/officeDocument/2006/relationships/hyperlink" Target="consultantplus://offline/ref=EF3509FF8CBECA2F5B30888B2C997263F6ACF087C81E7CD94BA8DF4B8432359A29C7C9D6542B02CD0AE799ED32Y774M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EF3509FF8CBECA2F5B308B823F997263F3A7FB81CD147CD94BA8DF4B8432359A3BC791D9522A1DC659A8DFB83D74BE1D6E12B446B74DY87CM" TargetMode="External"/><Relationship Id="rId3" Type="http://schemas.openxmlformats.org/officeDocument/2006/relationships/hyperlink" Target="consultantplus://offline/ref=EF3509FF8CBECA2F5B308B823F997263F3A7FB81CD147CD94BA8DF4B8432359A3BC791D95F2915C659A8DFB83D74BE1D6E12B446B74DY87CM" TargetMode="External"/><Relationship Id="rId7" Type="http://schemas.openxmlformats.org/officeDocument/2006/relationships/hyperlink" Target="consultantplus://offline/ref=EF3509FF8CBECA2F5B308B823F997263F3A7FB81CD147CD94BA8DF4B8432359A3BC791D9522B18C659A8DFB83D74BE1D6E12B446B74DY87CM" TargetMode="External"/><Relationship Id="rId2" Type="http://schemas.openxmlformats.org/officeDocument/2006/relationships/hyperlink" Target="consultantplus://offline/ref=EF3509FF8CBECA2F5B308B823F997263F3A7FB81CD147CD94BA8DF4B8432359A3BC791D95F2C1AC659A8DFB83D74BE1D6E12B446B74DY87C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consultantplus://offline/ref=EF3509FF8CBECA2F5B308B823F997263F3A7FB81CD147CD94BA8DF4B8432359A3BC791D8562F1AC659A8DFB83D74BE1D6E12B446B74DY87CM" TargetMode="External"/><Relationship Id="rId11" Type="http://schemas.openxmlformats.org/officeDocument/2006/relationships/hyperlink" Target="consultantplus://offline/ref=EF3509FF8CBECA2F5B308B823F997263F3A7FB81CD147CD94BA8DF4B8432359A3BC791DA552F17995CBDCEE03272A403690BA844B5Y47DM" TargetMode="External"/><Relationship Id="rId5" Type="http://schemas.openxmlformats.org/officeDocument/2006/relationships/hyperlink" Target="consultantplus://offline/ref=EF3509FF8CBECA2F5B308B823F997263F3A7FB81CD147CD94BA8DF4B8432359A3BC791DF522F17995CBDCEE03272A403690BA844B5Y47DM" TargetMode="External"/><Relationship Id="rId10" Type="http://schemas.openxmlformats.org/officeDocument/2006/relationships/hyperlink" Target="consultantplus://offline/ref=EF3509FF8CBECA2F5B308B823F997263F3A7FB81CD147CD94BA8DF4B8432359A3BC791DC562617995CBDCEE03272A403690BA844B5Y47DM" TargetMode="External"/><Relationship Id="rId4" Type="http://schemas.openxmlformats.org/officeDocument/2006/relationships/hyperlink" Target="consultantplus://offline/ref=EF3509FF8CBECA2F5B308B823F997263F3A7FB81CD147CD94BA8DF4B8432359A3BC791DF572917995CBDCEE03272A403690BA844B5Y47DM" TargetMode="External"/><Relationship Id="rId9" Type="http://schemas.openxmlformats.org/officeDocument/2006/relationships/hyperlink" Target="consultantplus://offline/ref=EF3509FF8CBECA2F5B308B823F997263F3A7FB81CD147CD94BA8DF4B8432359A3BC791D85F2817995CBDCEE03272A403690BA844B5Y47D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vip.1gl.ru/#/document/98/7784934//" TargetMode="External"/><Relationship Id="rId2" Type="http://schemas.openxmlformats.org/officeDocument/2006/relationships/hyperlink" Target="http://vip.1gl.ru/#/document/98/7996285/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674E4714CA66A71B988EFF81F854E37F9690495A1E57E5154F0D830184C1A7DF728B2288291B853AAADDF3D8848BD10A13855A8BC6H7n2L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674E4714CA66A71B988EFF81F854E37F9690495A1E57E5154F0D830184C1A7DF728B22892011853AAADDF3D8848BD10A13855A8BC6H7n2L" TargetMode="External"/><Relationship Id="rId2" Type="http://schemas.openxmlformats.org/officeDocument/2006/relationships/hyperlink" Target="consultantplus://offline/ref=674E4714CA66A71B988EFF81F854E37F9690495A1E57E5154F0D830184C1A7DF728B228C2112853AAADDF3D8848BD10A13855A8BC6H7n2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consultantplus://offline/ref=674E4714CA66A71B988EFF81F854E37F9690495A1E57E5154F0D830184C1A7DF728B228A20138A6BF992F284C2DAC2081085588CDA725C42H4n6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3AC1E451E800F9DE3F214878DFD4BD6DE813DC08389CD7FF64633C911B6F44510237F3D9C5C0C4587B9E43E183416AF94D05C39016Q7x2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3453" y="385011"/>
            <a:ext cx="10705949" cy="3453063"/>
          </a:xfrm>
        </p:spPr>
        <p:txBody>
          <a:bodyPr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br>
              <a:rPr lang="ru-RU" sz="1800" b="1" dirty="0">
                <a:solidFill>
                  <a:srgbClr val="F496CB">
                    <a:lumMod val="75000"/>
                  </a:srgb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b="1" dirty="0">
                <a:solidFill>
                  <a:srgbClr val="F496CB">
                    <a:lumMod val="75000"/>
                  </a:srgb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b="1" dirty="0">
                <a:solidFill>
                  <a:srgbClr val="F496CB">
                    <a:lumMod val="75000"/>
                  </a:srgb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b="1" dirty="0">
                <a:solidFill>
                  <a:srgbClr val="F496CB">
                    <a:lumMod val="75000"/>
                  </a:srgb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b="1" dirty="0">
                <a:solidFill>
                  <a:srgbClr val="F496CB">
                    <a:lumMod val="75000"/>
                  </a:srgb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b="1" dirty="0">
                <a:solidFill>
                  <a:srgbClr val="F496CB">
                    <a:lumMod val="75000"/>
                  </a:srgb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b="1" dirty="0">
                <a:solidFill>
                  <a:srgbClr val="F496CB">
                    <a:lumMod val="75000"/>
                  </a:srgb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b="1" dirty="0">
                <a:solidFill>
                  <a:srgbClr val="F496CB">
                    <a:lumMod val="75000"/>
                  </a:srgb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rgbClr val="F496CB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b="1" dirty="0">
                <a:solidFill>
                  <a:srgbClr val="F496CB">
                    <a:lumMod val="75000"/>
                  </a:srgb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Вебинар № 158 </a:t>
            </a:r>
            <a:br>
              <a:rPr lang="ru-RU" sz="1600" dirty="0">
                <a:solidFill>
                  <a:srgbClr val="F496CB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b="1" i="1" dirty="0">
                <a:solidFill>
                  <a:srgbClr val="40404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9 из цикла</a:t>
            </a:r>
            <a:br>
              <a:rPr lang="ru-RU" sz="1600" dirty="0">
                <a:solidFill>
                  <a:srgbClr val="F496CB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b="1" i="1" dirty="0">
                <a:solidFill>
                  <a:srgbClr val="40404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«Бухгалтерский учёт в НКО для бухгалтера, начинающего работу                                                 в некоммерческой организации»</a:t>
            </a:r>
            <a:br>
              <a:rPr lang="ru-RU" sz="1600" dirty="0">
                <a:solidFill>
                  <a:srgbClr val="F496CB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solidFill>
                  <a:srgbClr val="F496CB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i="1" dirty="0">
                <a:solidFill>
                  <a:srgbClr val="40404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Тема занятия</a:t>
            </a:r>
            <a:br>
              <a:rPr lang="ru-RU" sz="1800" dirty="0">
                <a:solidFill>
                  <a:srgbClr val="F496CB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Оформление оплаты труда при совмещении должностей, расширении зон обслуживания, увеличении объёма работ и др. случаи, предусмотренные ст. 60.1 u 60.2 ТК РФ</a:t>
            </a:r>
            <a:br>
              <a:rPr lang="ru-RU" sz="1800" dirty="0">
                <a:solidFill>
                  <a:srgbClr val="F496CB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40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3838074"/>
            <a:ext cx="9139989" cy="2367062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solidFill>
                  <a:schemeClr val="tx1"/>
                </a:solidFill>
                <a:latin typeface="Georgia" pitchFamily="18" charset="0"/>
              </a:rPr>
              <a:t>Эксперт: Шаронова Маргарита Игоревна 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– Генеральный директор ООО «Первая Аудиторская компания», практикующий аудитор, специалист в области бухгалтерского учета и налогообложения в НКО, Советник налоговой службы 2 ранга</a:t>
            </a:r>
            <a:r>
              <a:rPr lang="ru-RU" b="1" dirty="0">
                <a:solidFill>
                  <a:schemeClr val="tx1"/>
                </a:solidFill>
                <a:latin typeface="Georgia" pitchFamily="18" charset="0"/>
              </a:rPr>
              <a:t>.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Georgia" pitchFamily="18" charset="0"/>
              </a:rPr>
              <a:t>Контактные данные: </a:t>
            </a:r>
          </a:p>
          <a:p>
            <a:pPr algn="just"/>
            <a:r>
              <a:rPr lang="ru-RU" sz="1600" b="1" dirty="0" err="1">
                <a:solidFill>
                  <a:schemeClr val="tx1"/>
                </a:solidFill>
                <a:latin typeface="Georgia" pitchFamily="18" charset="0"/>
              </a:rPr>
              <a:t>эл.почта</a:t>
            </a:r>
            <a:r>
              <a:rPr lang="ru-RU" sz="1600" b="1" dirty="0">
                <a:solidFill>
                  <a:schemeClr val="tx1"/>
                </a:solidFill>
                <a:latin typeface="Georgia" pitchFamily="18" charset="0"/>
              </a:rPr>
              <a:t> - </a:t>
            </a:r>
            <a:r>
              <a:rPr lang="en-US" sz="1600" b="1" dirty="0">
                <a:solidFill>
                  <a:schemeClr val="tx1"/>
                </a:solidFill>
                <a:latin typeface="Georgia" pitchFamily="18" charset="0"/>
                <a:hlinkClick r:id="rId2"/>
              </a:rPr>
              <a:t>audit-ltd@yandex.ru</a:t>
            </a:r>
            <a:r>
              <a:rPr lang="ru-RU" sz="1600" b="1" dirty="0">
                <a:solidFill>
                  <a:schemeClr val="tx1"/>
                </a:solidFill>
                <a:latin typeface="Georgia" pitchFamily="18" charset="0"/>
              </a:rPr>
              <a:t>,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Georgia" pitchFamily="18" charset="0"/>
              </a:rPr>
              <a:t> тел. +7(910)39-355-93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305265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6667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827745"/>
            <a:ext cx="11061495" cy="5627648"/>
          </a:xfrm>
        </p:spPr>
        <p:txBody>
          <a:bodyPr>
            <a:noAutofit/>
          </a:bodyPr>
          <a:lstStyle/>
          <a:p>
            <a:pPr lvl="0" indent="450215" algn="just">
              <a:lnSpc>
                <a:spcPct val="150000"/>
              </a:lnSpc>
              <a:spcBef>
                <a:spcPts val="1200"/>
              </a:spcBef>
              <a:spcAft>
                <a:spcPts val="5"/>
              </a:spcAft>
              <a:buClr>
                <a:srgbClr val="F496CB">
                  <a:lumMod val="75000"/>
                </a:srgbClr>
              </a:buClr>
            </a:pPr>
            <a:r>
              <a:rPr lang="ru-RU" b="1" u="sng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Прекращение </a:t>
            </a:r>
            <a:r>
              <a:rPr lang="ru-RU" b="1" i="1" u="sng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совмещения должностей, расширения зон обслуживания, увеличения объема работ и исполнения обязанностей временно отсутствующего</a:t>
            </a:r>
            <a:r>
              <a:rPr lang="ru-RU" b="1" u="sng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.</a:t>
            </a:r>
            <a:endParaRPr lang="ru-RU" dirty="0">
              <a:solidFill>
                <a:prstClr val="black">
                  <a:lumMod val="50000"/>
                  <a:lumOff val="50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indent="342900" algn="just">
              <a:lnSpc>
                <a:spcPts val="1200"/>
              </a:lnSpc>
              <a:spcBef>
                <a:spcPts val="1200"/>
              </a:spcBef>
              <a:spcAft>
                <a:spcPts val="5"/>
              </a:spcAft>
              <a:buClr>
                <a:srgbClr val="F496CB">
                  <a:lumMod val="75000"/>
                </a:srgbClr>
              </a:buClr>
            </a:pP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Прекращение выполнения дополнительной работы с истечением срока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indent="342900" algn="just">
              <a:lnSpc>
                <a:spcPct val="115000"/>
              </a:lnSpc>
              <a:spcAft>
                <a:spcPts val="5"/>
              </a:spcAft>
              <a:buClr>
                <a:srgbClr val="F496CB">
                  <a:lumMod val="75000"/>
                </a:srgbClr>
              </a:buClr>
            </a:pP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Выполнение дополнительной работы осуществляется в пределах срока, согласованного сторонами, что следует из 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ч. 3 ст. 60.2</a:t>
            </a: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ТК РФ</a:t>
            </a: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.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После окончания указанного срока обязательства сторон, связанные с поручением этой работы, автоматически прекращаются.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indent="342900" algn="just">
              <a:lnSpc>
                <a:spcPct val="115000"/>
              </a:lnSpc>
              <a:spcAft>
                <a:spcPts val="5"/>
              </a:spcAft>
              <a:buClr>
                <a:srgbClr val="F496CB">
                  <a:lumMod val="75000"/>
                </a:srgbClr>
              </a:buClr>
            </a:pP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Законом не предусмотрено оформление каких-либо документов в таком случае. Тем не менее работодателю 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целесообразно издать специальный 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Приказ</a:t>
            </a:r>
            <a:r>
              <a:rPr lang="ru-RU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для бухгалтерии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, согласно которому выплаты работнику, связанные с поручением ему дополнительной работы, необходимо прекратить. Это позволит избежать переплаты денежных средств.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indent="450215" algn="just">
              <a:lnSpc>
                <a:spcPts val="1200"/>
              </a:lnSpc>
              <a:spcAft>
                <a:spcPts val="5"/>
              </a:spcAft>
              <a:buClr>
                <a:srgbClr val="F496CB">
                  <a:lumMod val="75000"/>
                </a:srgbClr>
              </a:buClr>
            </a:pP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 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Досрочное прекращение выполнения дополнительной работы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indent="342900" algn="just">
              <a:lnSpc>
                <a:spcPct val="115000"/>
              </a:lnSpc>
              <a:spcBef>
                <a:spcPts val="1200"/>
              </a:spcBef>
              <a:spcAft>
                <a:spcPts val="5"/>
              </a:spcAft>
              <a:buClr>
                <a:srgbClr val="F496CB">
                  <a:lumMod val="75000"/>
                </a:srgbClr>
              </a:buClr>
            </a:pP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Законом также предусмотрено право работодателя и работника досрочно в одностороннем порядке отменить дополнительную работу или отказаться от ее выполнения </a:t>
            </a: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(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ч. 4 ст. 60.2</a:t>
            </a: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ТК РФ</a:t>
            </a: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).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Для этого заинтересованная сторона обязана уведомить другую сторону 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не позднее чем за три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дня до предполагаемого прекращения дополнительной работы </a:t>
            </a: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(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ч. 4 ст. 60.2</a:t>
            </a: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ТК РФ</a:t>
            </a: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). </a:t>
            </a:r>
            <a:endParaRPr lang="ru-RU" dirty="0">
              <a:solidFill>
                <a:prstClr val="black">
                  <a:lumMod val="50000"/>
                  <a:lumOff val="50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indent="450215" algn="l">
              <a:lnSpc>
                <a:spcPct val="150000"/>
              </a:lnSpc>
              <a:buClr>
                <a:srgbClr val="F496CB">
                  <a:lumMod val="75000"/>
                </a:srgbClr>
              </a:buClr>
            </a:pP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.</a:t>
            </a:r>
            <a:endParaRPr lang="ru-RU" sz="2000" dirty="0">
              <a:solidFill>
                <a:prstClr val="black">
                  <a:lumMod val="50000"/>
                  <a:lumOff val="50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10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9 из цикла</a:t>
            </a: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«Бухгалтерский учёт в НКО для бухгалтера, начинающего работу  в некоммерческой организации»</a:t>
            </a: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8312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1470" y="1062681"/>
            <a:ext cx="9533650" cy="5392712"/>
          </a:xfrm>
        </p:spPr>
        <p:txBody>
          <a:bodyPr>
            <a:noAutofit/>
          </a:bodyPr>
          <a:lstStyle/>
          <a:p>
            <a:pPr lvl="0" indent="450215" algn="just">
              <a:lnSpc>
                <a:spcPct val="115000"/>
              </a:lnSpc>
              <a:buClr>
                <a:srgbClr val="F496CB">
                  <a:lumMod val="75000"/>
                </a:srgbClr>
              </a:buClr>
            </a:pPr>
            <a:r>
              <a:rPr lang="ru-RU" sz="2400" b="1" u="sng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4.Совместительство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- выполнение работником другой регулярной оплачиваемой работы на условиях трудового договора в свободное от основной работы время 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(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ст. 282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ТК РФ</a:t>
            </a:r>
            <a:r>
              <a:rPr lang="ru-RU" sz="2000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).</a:t>
            </a:r>
            <a:endParaRPr lang="ru-RU" sz="2400" dirty="0">
              <a:solidFill>
                <a:prstClr val="black">
                  <a:lumMod val="50000"/>
                  <a:lumOff val="50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indent="450215" algn="just">
              <a:lnSpc>
                <a:spcPct val="150000"/>
              </a:lnSpc>
              <a:spcBef>
                <a:spcPts val="1200"/>
              </a:spcBef>
              <a:buClr>
                <a:srgbClr val="F496CB">
                  <a:lumMod val="75000"/>
                </a:srgbClr>
              </a:buClr>
            </a:pP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Работа по совместительству может выполняться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 того же работодателя (</a:t>
            </a:r>
            <a:r>
              <a:rPr lang="ru-RU" sz="20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внутреннее совместительство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и (или) у другого работодател</a:t>
            </a:r>
            <a:r>
              <a:rPr lang="ru-RU" sz="20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я (</a:t>
            </a:r>
            <a:r>
              <a:rPr lang="ru-RU" sz="2000" b="1" i="1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внешнее совместительство</a:t>
            </a:r>
            <a:r>
              <a:rPr lang="ru-RU" sz="20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(ст.60.1 ТК РФ).</a:t>
            </a:r>
            <a:r>
              <a:rPr lang="ru-RU" sz="2000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</a:t>
            </a:r>
            <a:endParaRPr lang="ru-RU" sz="2400" dirty="0">
              <a:solidFill>
                <a:prstClr val="black">
                  <a:lumMod val="50000"/>
                  <a:lumOff val="50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indent="450215" algn="just">
              <a:lnSpc>
                <a:spcPct val="150000"/>
              </a:lnSpc>
              <a:spcBef>
                <a:spcPts val="1200"/>
              </a:spcBef>
              <a:buClr>
                <a:srgbClr val="F496CB">
                  <a:lumMod val="75000"/>
                </a:srgbClr>
              </a:buClr>
            </a:pP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Особенности регулирования труда лиц, работающих по совместительству, определяются </a:t>
            </a:r>
            <a:r>
              <a:rPr lang="ru-RU" sz="2000" u="sng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главой 44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ТК РФ</a:t>
            </a:r>
            <a:r>
              <a:rPr lang="ru-RU" sz="16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11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7456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9 из цикла</a:t>
            </a: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«Бухгалтерский учёт в НКО для бухгалтера, начинающего работу  в некоммерческой организации»</a:t>
            </a: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9711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827745"/>
            <a:ext cx="11061496" cy="5627648"/>
          </a:xfrm>
        </p:spPr>
        <p:txBody>
          <a:bodyPr>
            <a:noAutofit/>
          </a:bodyPr>
          <a:lstStyle/>
          <a:p>
            <a:pPr lvl="0" indent="450215" algn="l">
              <a:lnSpc>
                <a:spcPct val="150000"/>
              </a:lnSpc>
              <a:buClr>
                <a:srgbClr val="F496CB">
                  <a:lumMod val="75000"/>
                </a:srgbClr>
              </a:buClr>
            </a:pPr>
            <a:r>
              <a:rPr lang="ru-RU" sz="2000" b="1" i="1" u="sng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Внешнее совместительство</a:t>
            </a:r>
            <a:endParaRPr lang="ru-RU" sz="2400" b="1" i="1" u="sng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indent="450215" algn="l">
              <a:lnSpc>
                <a:spcPct val="150000"/>
              </a:lnSpc>
              <a:buClr>
                <a:srgbClr val="F496CB">
                  <a:lumMod val="75000"/>
                </a:srgbClr>
              </a:buClr>
            </a:pPr>
            <a:r>
              <a:rPr lang="ru-RU" sz="2000" dirty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При приеме на работу внешнего совместителя следует у него запросить  (</a:t>
            </a:r>
            <a:r>
              <a:rPr lang="ru-RU" sz="2000" u="sng" dirty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Статья 283. Документы, предъявляемые при приеме на работу по совместительств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ст.283 ТК)</a:t>
            </a:r>
            <a:r>
              <a:rPr lang="ru-RU" sz="2000" u="sng" dirty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ct val="150000"/>
              </a:lnSpc>
              <a:buClr>
                <a:srgbClr val="F496CB">
                  <a:lumMod val="75000"/>
                </a:srgbClr>
              </a:buClr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b="1" i="1" dirty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- </a:t>
            </a: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Паспорт</a:t>
            </a:r>
            <a:r>
              <a:rPr lang="ru-RU" sz="2000" i="1" dirty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или другой документ, который удостоверяет личность;</a:t>
            </a:r>
            <a:endParaRPr lang="ru-RU" sz="2400" i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ct val="150000"/>
              </a:lnSpc>
              <a:buClr>
                <a:srgbClr val="F496CB">
                  <a:lumMod val="75000"/>
                </a:srgbClr>
              </a:buClr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i="1" dirty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- </a:t>
            </a: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Документ об образовании </a:t>
            </a:r>
            <a:r>
              <a:rPr lang="ru-RU" sz="2000" i="1" dirty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или наличии специальных знаний, если работа потребует специальных знаний.</a:t>
            </a:r>
            <a:endParaRPr lang="ru-RU" sz="2400" i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750"/>
              </a:spcAft>
              <a:buClr>
                <a:srgbClr val="F496CB">
                  <a:lumMod val="75000"/>
                </a:srgbClr>
              </a:buClr>
              <a:buFont typeface="Arial" panose="020B0604020202020204" pitchFamily="34" charset="0"/>
              <a:buChar char="•"/>
            </a:pPr>
            <a:r>
              <a:rPr lang="ru-RU" b="1" i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- 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Заявление</a:t>
            </a:r>
            <a:r>
              <a:rPr lang="ru-RU" b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dirty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где он в произвольной форме укажет </a:t>
            </a:r>
            <a:r>
              <a:rPr lang="ru-RU" b="1" i="1" dirty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 причинах отсутствия трудовой книжки</a:t>
            </a:r>
            <a:r>
              <a:rPr lang="ru-RU" dirty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его </a:t>
            </a:r>
            <a:r>
              <a:rPr lang="ru-RU" b="1" i="1" dirty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должность по основному месту работы и нет ли у него ограничений для работы по совместительству</a:t>
            </a:r>
            <a:r>
              <a:rPr lang="ru-RU" dirty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lvl="0" indent="450215" algn="just">
              <a:lnSpc>
                <a:spcPct val="115000"/>
              </a:lnSpc>
              <a:spcAft>
                <a:spcPts val="750"/>
              </a:spcAft>
              <a:buClr>
                <a:srgbClr val="F496CB">
                  <a:lumMod val="75000"/>
                </a:srgbClr>
              </a:buClr>
            </a:pPr>
            <a:r>
              <a:rPr lang="ru-RU" dirty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Заключите с работником 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Трудовой договор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 работе по совместительству и издайте 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Приказ </a:t>
            </a:r>
            <a:r>
              <a:rPr lang="ru-RU" b="1" i="1" dirty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 приеме на работу</a:t>
            </a:r>
            <a:r>
              <a:rPr lang="ru-RU" sz="2400" dirty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12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9 из цикла</a:t>
            </a: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«Бухгалтерский учёт в НКО для бухгалтера, начинающего работу  в некоммерческой организации»</a:t>
            </a: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7011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827745"/>
            <a:ext cx="10378157" cy="5627648"/>
          </a:xfrm>
        </p:spPr>
        <p:txBody>
          <a:bodyPr>
            <a:noAutofit/>
          </a:bodyPr>
          <a:lstStyle/>
          <a:p>
            <a:pPr lvl="0" indent="450215" algn="just">
              <a:lnSpc>
                <a:spcPct val="115000"/>
              </a:lnSpc>
              <a:buClr>
                <a:srgbClr val="F496CB">
                  <a:lumMod val="75000"/>
                </a:srgbClr>
              </a:buClr>
            </a:pP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При внутреннем совместительстве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- </a:t>
            </a:r>
            <a:r>
              <a:rPr lang="ru-RU" sz="2000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с работником заключается</a:t>
            </a:r>
            <a:r>
              <a:rPr lang="ru-RU" sz="2000" b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</a:t>
            </a:r>
            <a:r>
              <a:rPr lang="ru-RU" sz="2000" b="1" u="sng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второй </a:t>
            </a:r>
            <a:r>
              <a:rPr lang="ru-RU" sz="2000" b="1" i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Трудовой договор </a:t>
            </a:r>
            <a:r>
              <a:rPr lang="ru-RU" sz="2000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со своим работодателем</a:t>
            </a:r>
            <a:r>
              <a:rPr lang="ru-RU" sz="2000" b="1" i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- </a:t>
            </a:r>
            <a:r>
              <a:rPr lang="ru-RU" sz="2000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о выполнении в свободное от основной работы время другой работы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dirty="0">
                <a:solidFill>
                  <a:srgbClr val="3333CC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Письмо</a:t>
            </a:r>
            <a:r>
              <a:rPr lang="ru-RU" dirty="0">
                <a:solidFill>
                  <a:srgbClr val="3333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Минтруда России от 26.04.2017 N 14-2/В-357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</a:p>
          <a:p>
            <a:pPr lvl="0" indent="342900" algn="just">
              <a:lnSpc>
                <a:spcPct val="150000"/>
              </a:lnSpc>
              <a:buClr>
                <a:srgbClr val="F496CB">
                  <a:lumMod val="75000"/>
                </a:srgbClr>
              </a:buClr>
            </a:pP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При заключении трудового договора с совместителем применяются </a:t>
            </a:r>
            <a:r>
              <a:rPr lang="ru-RU" sz="2000" u="sng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те же правила, что и при приеме работника на основную работу</a:t>
            </a:r>
            <a:r>
              <a:rPr lang="ru-RU" sz="2000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. Обязательным условием при этом является указание на то, что </a:t>
            </a:r>
            <a:r>
              <a:rPr lang="ru-RU" sz="2000" b="1" i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работа является совместительством</a:t>
            </a:r>
            <a:r>
              <a:rPr lang="ru-RU" sz="2000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2000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(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ч. 4 ст. 282</a:t>
            </a:r>
            <a:r>
              <a:rPr lang="ru-RU" sz="2000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ТК РФ</a:t>
            </a:r>
            <a:r>
              <a:rPr lang="ru-RU" sz="2000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).</a:t>
            </a:r>
            <a:endParaRPr lang="ru-RU" sz="2400" dirty="0">
              <a:solidFill>
                <a:prstClr val="black">
                  <a:lumMod val="50000"/>
                  <a:lumOff val="50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indent="342900" algn="just">
              <a:lnSpc>
                <a:spcPct val="150000"/>
              </a:lnSpc>
              <a:spcBef>
                <a:spcPts val="1200"/>
              </a:spcBef>
              <a:buClr>
                <a:srgbClr val="F496CB">
                  <a:lumMod val="75000"/>
                </a:srgbClr>
              </a:buClr>
            </a:pPr>
            <a:r>
              <a:rPr lang="ru-RU" sz="2000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Так же необходимо отразить </a:t>
            </a:r>
            <a:r>
              <a:rPr lang="ru-RU" sz="2000" b="1" i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режим его рабочего времени и времени отдыха</a:t>
            </a:r>
            <a:r>
              <a:rPr lang="ru-RU" sz="2000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(с учетом положений 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ч. 1 ст. 284</a:t>
            </a:r>
            <a:r>
              <a:rPr lang="ru-RU" sz="2000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ТК РФ</a:t>
            </a:r>
            <a:r>
              <a:rPr lang="ru-RU" sz="2000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). </a:t>
            </a:r>
            <a:r>
              <a:rPr lang="ru-RU" sz="2000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Следовательно, он </a:t>
            </a:r>
            <a:r>
              <a:rPr lang="ru-RU" sz="2000" b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будет отличаться от общих правил, действующих в отношении работников, для которых данная работа является основной</a:t>
            </a:r>
            <a:r>
              <a:rPr lang="ru-RU" sz="2000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.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13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9 из цикла</a:t>
            </a: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«Бухгалтерский учёт в НКО для бухгалтера, начинающего работу  в некоммерческой организации»</a:t>
            </a: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8079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827745"/>
            <a:ext cx="10378157" cy="5627648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Bef>
                <a:spcPts val="1100"/>
              </a:spcBef>
            </a:pP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При оформлении на работу по совместительству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оформляются следующие документы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100"/>
              </a:spcBef>
            </a:pP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1. Заключается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Трудовые договоры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о выполнении 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в свободное от основной работы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время 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другой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регулярной оплачиваемой работы </a:t>
            </a:r>
            <a:r>
              <a:rPr lang="ru-RU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у того же работодателя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- </a:t>
            </a:r>
            <a:r>
              <a:rPr lang="ru-RU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внутреннее совместительство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) и (или) у другого работодателя - </a:t>
            </a:r>
            <a:r>
              <a:rPr lang="ru-RU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внешнее совместительство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ст. 60.1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ТК РФ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).</a:t>
            </a:r>
          </a:p>
          <a:p>
            <a:pPr algn="just">
              <a:lnSpc>
                <a:spcPct val="107000"/>
              </a:lnSpc>
              <a:spcBef>
                <a:spcPts val="1100"/>
              </a:spcBef>
            </a:pP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1.1.Договор может быть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как </a:t>
            </a:r>
            <a:r>
              <a:rPr lang="ru-RU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срочный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, так </a:t>
            </a:r>
            <a:r>
              <a:rPr lang="ru-RU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и на неопределенный срок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(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ст. 58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ч. 2 ст. 59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ТК РФ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).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При оформлении трудового договора </a:t>
            </a:r>
            <a:r>
              <a:rPr lang="ru-RU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применяются общие правила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с учетом особенностей, установленных 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гл. 44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ТК РФ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ru-RU" dirty="0"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100"/>
              </a:spcBef>
            </a:pP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Минтруд России рекомендует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включить в трудовой договор с совместителем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порядок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урегулирования вопросов, которые могут возникать при </a:t>
            </a:r>
            <a:r>
              <a:rPr lang="ru-RU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предоставлении командировок по основному месту работы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1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Письма Минтруда России от 05.03.2018 N 14-2/В-149, 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Письмо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Роструда от 24.01.2020 N ПГ/37451-6-1).</a:t>
            </a:r>
            <a:endParaRPr lang="ru-RU" dirty="0">
              <a:solidFill>
                <a:srgbClr val="0000FF"/>
              </a:solidFill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100"/>
              </a:spcBef>
            </a:pP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1.2.Оплата труда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по совместительству производится </a:t>
            </a:r>
            <a:r>
              <a:rPr lang="ru-RU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пропорционально отработанному времени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в зависимости от выработки либо на</a:t>
            </a:r>
            <a:r>
              <a:rPr lang="ru-RU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других</a:t>
            </a:r>
            <a:r>
              <a:rPr lang="ru-RU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условиях, определенных трудовым договором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ст. 285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ТК РФ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).</a:t>
            </a:r>
            <a:endParaRPr lang="ru-RU" dirty="0"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100"/>
              </a:spcBef>
            </a:pP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14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9 из цикла</a:t>
            </a: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«Бухгалтерский учёт в НКО для бухгалтера, начинающего работу  в некоммерческой организации»</a:t>
            </a: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1413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827745"/>
            <a:ext cx="10378157" cy="5627648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Bef>
                <a:spcPts val="1100"/>
              </a:spcBef>
            </a:pP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1.3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</a:t>
            </a:r>
            <a:r>
              <a:rPr lang="ru-RU" b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Количество трудовых договоров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, которые можно заключить с сотрудником на условиях </a:t>
            </a:r>
            <a:r>
              <a:rPr lang="ru-RU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внутреннего или внешнего совместительства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, не ограничено</a:t>
            </a:r>
          </a:p>
          <a:p>
            <a:pPr indent="342900" algn="just">
              <a:lnSpc>
                <a:spcPct val="107000"/>
              </a:lnSpc>
              <a:spcBef>
                <a:spcPts val="1200"/>
              </a:spcBef>
            </a:pPr>
            <a:r>
              <a:rPr lang="ru-RU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При внутреннем совместительстве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учет рабочего времени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нужно вести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</a:t>
            </a:r>
            <a:r>
              <a:rPr lang="ru-RU" b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по трудовым договорам </a:t>
            </a:r>
            <a:r>
              <a:rPr lang="ru-RU" b="1" u="sng" dirty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отдельно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. </a:t>
            </a:r>
            <a:r>
              <a:rPr lang="ru-RU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Документы</a:t>
            </a:r>
            <a:r>
              <a:rPr lang="ru-RU" i="1" dirty="0"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: </a:t>
            </a:r>
            <a:r>
              <a:rPr lang="ru-RU" i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Письмо</a:t>
            </a:r>
            <a:r>
              <a:rPr lang="ru-RU" i="1" dirty="0"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</a:t>
            </a:r>
            <a:r>
              <a:rPr lang="ru-RU" i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Минтруда России от 17.05.2022 N 14-6/ООГ-3230</a:t>
            </a:r>
            <a:endParaRPr lang="ru-RU" dirty="0">
              <a:solidFill>
                <a:srgbClr val="0000FF"/>
              </a:solidFill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200"/>
              </a:spcBef>
            </a:pPr>
            <a:r>
              <a:rPr lang="ru-RU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1.4.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Работать на полной ставке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ни внешнему, ни внутреннему совместителю 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нельзя.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100"/>
              </a:spcBef>
            </a:pP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2.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Работодатель вправе издать на основании заключенного трудового договора 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Приказ (распоряжение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о приеме на работу, содержание которого должно соответствовать условиям заключенного трудового договора 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ч. 1 ст. 68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ТК РФ).</a:t>
            </a:r>
            <a:endParaRPr lang="ru-RU" dirty="0">
              <a:solidFill>
                <a:srgbClr val="0000FF"/>
              </a:solidFill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100"/>
              </a:spcBef>
            </a:pP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3.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На совместителя </a:t>
            </a:r>
            <a:r>
              <a:rPr lang="ru-RU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заводится отдельная 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Личная карточка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(в случае ее ведения работодателем), так как </a:t>
            </a:r>
            <a:r>
              <a:rPr lang="ru-RU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данный документ заполняется применительно к каждому трудовому договору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ru-RU" dirty="0">
              <a:solidFill>
                <a:schemeClr val="tx1"/>
              </a:solidFill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100"/>
              </a:spcBef>
            </a:pPr>
            <a:r>
              <a:rPr lang="ru-RU" b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4.1.</a:t>
            </a:r>
            <a:r>
              <a:rPr lang="ru-RU" u="sng" dirty="0">
                <a:solidFill>
                  <a:srgbClr val="6600CC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Если работник 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не отказался от ведения бумажной 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Трудовой книжки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, то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по месту основной работы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п</a:t>
            </a:r>
            <a:r>
              <a:rPr lang="ru-RU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о его желанию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в </a:t>
            </a:r>
            <a:r>
              <a:rPr lang="ru-RU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нее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могут вноситься сведения о работе по совместительству </a:t>
            </a:r>
            <a:r>
              <a:rPr lang="ru-RU" u="sng" dirty="0">
                <a:solidFill>
                  <a:srgbClr val="0563C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основании документа, подтверждающего работу по совместительству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(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ч. 5 ст. 66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ТК РФ, 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ч. 2 ст. 2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Закона N 439-ФЗ, 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11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Порядка N 320н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).</a:t>
            </a:r>
            <a:endParaRPr lang="ru-RU" dirty="0"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100"/>
              </a:spcBef>
            </a:pP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15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9 из цикла</a:t>
            </a: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«Бухгалтерский учёт в НКО для бухгалтера, начинающего работу  в некоммерческой организации»</a:t>
            </a: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6304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827745"/>
            <a:ext cx="10378157" cy="5627648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Bef>
                <a:spcPts val="1100"/>
              </a:spcBef>
            </a:pP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4.2.Бумажные трудовые книжки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не оформляются и не ведутся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на впервые поступивших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на работу работников, а также тех, кто подал заявление о предоставлении им работодателем сведений о трудовой деятельности</a:t>
            </a:r>
            <a:r>
              <a:rPr lang="ru-RU" sz="2000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ru-RU" sz="2000" dirty="0">
              <a:solidFill>
                <a:schemeClr val="tx1"/>
              </a:solidFill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100"/>
              </a:spcBef>
            </a:pP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5.Информация о приеме на работу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как по внешнему, так и по внутреннему совместительству отражается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в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Сведениях о трудовой деятельности работника,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а значит работодателю необходимо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отчитаться в территориальный орган ПФР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по 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форме СЗВ-ТД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(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ч. 2 ст. 66.1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ТК РФ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п. 2.4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2.5 ст. 11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Федерального закона от 01.04.1996 N 27-ФЗ "Об индивидуальном (персонифицированном) учете в системе обязательного пенсионного страхования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", 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п. 1.4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1.8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Порядка заполнения формы СЗВ-ТД, утв. Постановлением Правления ПФР N 730п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).</a:t>
            </a:r>
            <a:endParaRPr lang="ru-RU" sz="2000" dirty="0"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100"/>
              </a:spcBef>
            </a:pP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6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.При работе по совместительству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должна соблюдаться установленная продолжительность рабочего времени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ст. 284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ТК РФ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).</a:t>
            </a:r>
            <a:endParaRPr lang="ru-RU" sz="2000" dirty="0"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100"/>
              </a:spcBef>
            </a:pP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16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9 из цикла</a:t>
            </a: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«Бухгалтерский учёт в НКО для бухгалтера, начинающего работу  в некоммерческой организации»</a:t>
            </a: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3037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827745"/>
            <a:ext cx="10960609" cy="5627648"/>
          </a:xfrm>
        </p:spPr>
        <p:txBody>
          <a:bodyPr>
            <a:noAutofit/>
          </a:bodyPr>
          <a:lstStyle/>
          <a:p>
            <a:pPr lvl="0" indent="450215" algn="just">
              <a:lnSpc>
                <a:spcPct val="150000"/>
              </a:lnSpc>
              <a:spcBef>
                <a:spcPts val="1200"/>
              </a:spcBef>
              <a:buClr>
                <a:srgbClr val="F496CB">
                  <a:lumMod val="75000"/>
                </a:srgbClr>
              </a:buClr>
            </a:pPr>
            <a:r>
              <a:rPr lang="ru-RU" sz="2000" b="1" u="sng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5.Необходимо отличать совместительство от совмещения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.</a:t>
            </a:r>
            <a:endParaRPr lang="ru-RU" sz="2000" dirty="0">
              <a:solidFill>
                <a:prstClr val="black">
                  <a:lumMod val="50000"/>
                  <a:lumOff val="50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indent="342900" algn="just">
              <a:lnSpc>
                <a:spcPct val="150000"/>
              </a:lnSpc>
              <a:spcBef>
                <a:spcPts val="1200"/>
              </a:spcBef>
              <a:buClr>
                <a:srgbClr val="F496CB">
                  <a:lumMod val="75000"/>
                </a:srgbClr>
              </a:buClr>
            </a:pPr>
            <a:r>
              <a:rPr lang="ru-RU" sz="2000" b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1. </a:t>
            </a:r>
            <a:r>
              <a:rPr lang="ru-RU" sz="2000" b="1" i="1" u="sng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При работе </a:t>
            </a:r>
            <a:r>
              <a:rPr lang="ru-RU" sz="2000" b="1" i="1" u="sng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по внутреннему совместительству</a:t>
            </a:r>
            <a:r>
              <a:rPr lang="ru-RU" sz="1600" b="1" dirty="0">
                <a:solidFill>
                  <a:srgbClr val="C4591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:</a:t>
            </a:r>
            <a:endParaRPr lang="ru-RU" sz="1600" dirty="0">
              <a:solidFill>
                <a:prstClr val="black">
                  <a:lumMod val="50000"/>
                  <a:lumOff val="50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F496CB">
                  <a:lumMod val="75000"/>
                </a:srgbClr>
              </a:buClr>
              <a:buFont typeface="Symbol" panose="05050102010706020507" pitchFamily="18" charset="2"/>
              <a:buChar char=""/>
            </a:pPr>
            <a:r>
              <a:rPr lang="ru-RU" sz="1600" b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    </a:t>
            </a:r>
            <a:r>
              <a:rPr lang="ru-RU" sz="1600" b="1" i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заключается </a:t>
            </a:r>
            <a:r>
              <a:rPr lang="ru-RU" sz="1600" b="1" i="1" u="sng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трудовой договор</a:t>
            </a:r>
            <a:r>
              <a:rPr lang="ru-RU" sz="1600" b="1" i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;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buClr>
                <a:srgbClr val="F496CB">
                  <a:lumMod val="75000"/>
                </a:srgbClr>
              </a:buClr>
              <a:buFont typeface="Symbol" panose="05050102010706020507" pitchFamily="18" charset="2"/>
              <a:buChar char=""/>
            </a:pPr>
            <a:r>
              <a:rPr lang="ru-RU" sz="1600" b="1" i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    работа выполняется </a:t>
            </a:r>
            <a:r>
              <a:rPr lang="ru-RU" sz="1600" b="1" i="1" u="sng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в свободное</a:t>
            </a:r>
            <a:r>
              <a:rPr lang="ru-RU" sz="1600" b="1" i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от основной работы время;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buClr>
                <a:srgbClr val="F496CB">
                  <a:lumMod val="75000"/>
                </a:srgbClr>
              </a:buClr>
              <a:buFont typeface="Symbol" panose="05050102010706020507" pitchFamily="18" charset="2"/>
              <a:buChar char=""/>
            </a:pPr>
            <a:r>
              <a:rPr lang="ru-RU" sz="1600" b="1" i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    продолжительность рабочего времени – </a:t>
            </a:r>
            <a:r>
              <a:rPr lang="ru-RU" sz="1600" b="1" i="1" u="sng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не более половины</a:t>
            </a:r>
            <a:r>
              <a:rPr lang="ru-RU" sz="1600" b="1" i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нормы рабочего времени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buClr>
                <a:srgbClr val="F496CB">
                  <a:lumMod val="75000"/>
                </a:srgbClr>
              </a:buClr>
              <a:buFont typeface="Symbol" panose="05050102010706020507" pitchFamily="18" charset="2"/>
              <a:buChar char=""/>
            </a:pPr>
            <a:r>
              <a:rPr lang="ru-RU" sz="1600" b="1" i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    оплата труда – исходя из оклада за фактически отработанное время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buClr>
                <a:srgbClr val="F496CB">
                  <a:lumMod val="75000"/>
                </a:srgbClr>
              </a:buClr>
              <a:buFont typeface="Symbol" panose="05050102010706020507" pitchFamily="18" charset="2"/>
              <a:buChar char=""/>
            </a:pPr>
            <a:r>
              <a:rPr lang="ru-RU" sz="1600" b="1" i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    запись в трудовой книжке по желанию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buClr>
                <a:srgbClr val="F496CB">
                  <a:lumMod val="75000"/>
                </a:srgbClr>
              </a:buClr>
              <a:buFont typeface="Symbol" panose="05050102010706020507" pitchFamily="18" charset="2"/>
              <a:buChar char=""/>
            </a:pPr>
            <a:r>
              <a:rPr lang="ru-RU" sz="1600" b="1" i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    отпуск – одновременно с отпуском по основной работе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buClr>
                <a:srgbClr val="F496CB">
                  <a:lumMod val="75000"/>
                </a:srgbClr>
              </a:buClr>
              <a:buFont typeface="Symbol" panose="05050102010706020507" pitchFamily="18" charset="2"/>
              <a:buChar char=""/>
            </a:pPr>
            <a:r>
              <a:rPr lang="ru-RU" sz="1600" b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   два табельных номера (по каждой должности)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buClr>
                <a:srgbClr val="F496CB">
                  <a:lumMod val="75000"/>
                </a:srgbClr>
              </a:buClr>
              <a:buFont typeface="Symbol" panose="05050102010706020507" pitchFamily="18" charset="2"/>
              <a:buChar char=""/>
            </a:pPr>
            <a:r>
              <a:rPr lang="ru-RU" sz="1600" b="1" i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   оформляется </a:t>
            </a:r>
            <a:r>
              <a:rPr lang="ru-RU" sz="1600" b="1" i="1" u="sng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табель учета рабочего времени, где </a:t>
            </a:r>
            <a:r>
              <a:rPr lang="ru-RU" sz="1600" b="1" i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фиксируется название и продолжительность работы по каждой должности (двумя строками)</a:t>
            </a:r>
            <a:r>
              <a:rPr lang="ru-RU" sz="1600" b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.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17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9 из цикла</a:t>
            </a: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«Бухгалтерский учёт в НКО для бухгалтера, начинающего работу  в некоммерческой организации»</a:t>
            </a: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212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707136"/>
            <a:ext cx="10960609" cy="5833872"/>
          </a:xfrm>
        </p:spPr>
        <p:txBody>
          <a:bodyPr>
            <a:noAutofit/>
          </a:bodyPr>
          <a:lstStyle/>
          <a:p>
            <a:pPr lvl="0" indent="342900" algn="just">
              <a:spcBef>
                <a:spcPts val="1200"/>
              </a:spcBef>
              <a:buClr>
                <a:srgbClr val="F496CB">
                  <a:lumMod val="75000"/>
                </a:srgbClr>
              </a:buClr>
            </a:pPr>
            <a:r>
              <a:rPr lang="ru-RU" sz="2000" b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2. </a:t>
            </a:r>
            <a:r>
              <a:rPr lang="ru-RU" sz="2000" b="1" i="1" u="sng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При работе </a:t>
            </a:r>
            <a:r>
              <a:rPr lang="ru-RU" sz="2000" b="1" i="1" u="sng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на условиях совмещения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:</a:t>
            </a:r>
            <a:endParaRPr lang="ru-RU" sz="2000" dirty="0">
              <a:solidFill>
                <a:prstClr val="black">
                  <a:lumMod val="50000"/>
                  <a:lumOff val="50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F496CB">
                  <a:lumMod val="75000"/>
                </a:srgbClr>
              </a:buClr>
              <a:buFont typeface="Symbol" panose="05050102010706020507" pitchFamily="18" charset="2"/>
              <a:buChar char=""/>
            </a:pPr>
            <a:r>
              <a:rPr lang="ru-RU" b="1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     </a:t>
            </a:r>
            <a:r>
              <a:rPr lang="ru-RU" b="1" i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работа выполняется </a:t>
            </a:r>
            <a:r>
              <a:rPr lang="ru-RU" b="1" i="1" u="sng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без освобождения от основной работы</a:t>
            </a:r>
            <a:r>
              <a:rPr lang="ru-RU" i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;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F496CB">
                  <a:lumMod val="75000"/>
                </a:srgbClr>
              </a:buClr>
              <a:buFont typeface="Symbol" panose="05050102010706020507" pitchFamily="18" charset="2"/>
              <a:buChar char=""/>
            </a:pPr>
            <a:r>
              <a:rPr lang="ru-RU" b="1" i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     </a:t>
            </a:r>
            <a:r>
              <a:rPr lang="ru-RU" b="1" i="1" u="sng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трудовой договор не заключается</a:t>
            </a:r>
            <a:r>
              <a:rPr lang="ru-RU" b="1" i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. Оформление происходит путем заключения  </a:t>
            </a:r>
            <a:r>
              <a:rPr lang="ru-RU" b="1" i="1" u="sng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дополнительного соглашения</a:t>
            </a:r>
            <a:r>
              <a:rPr lang="ru-RU" b="1" i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к существующему трудовому договору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F496CB">
                  <a:lumMod val="75000"/>
                </a:srgbClr>
              </a:buClr>
              <a:buFont typeface="Symbol" panose="05050102010706020507" pitchFamily="18" charset="2"/>
              <a:buChar char=""/>
            </a:pPr>
            <a:r>
              <a:rPr lang="ru-RU" b="1" i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   продолжительность рабочего времени- равна продолжительности по основной работе 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F496CB">
                  <a:lumMod val="75000"/>
                </a:srgbClr>
              </a:buClr>
              <a:buFont typeface="Symbol" panose="05050102010706020507" pitchFamily="18" charset="2"/>
              <a:buChar char=""/>
            </a:pPr>
            <a:r>
              <a:rPr lang="ru-RU" b="1" i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   оплата труда – доплата к зарплате по основной работе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F496CB">
                  <a:lumMod val="75000"/>
                </a:srgbClr>
              </a:buClr>
              <a:buFont typeface="Symbol" panose="05050102010706020507" pitchFamily="18" charset="2"/>
              <a:buChar char=""/>
            </a:pPr>
            <a:r>
              <a:rPr lang="ru-RU" b="1" i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   запись в трудовой книжке не делается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F496CB">
                  <a:lumMod val="75000"/>
                </a:srgbClr>
              </a:buClr>
              <a:buFont typeface="Symbol" panose="05050102010706020507" pitchFamily="18" charset="2"/>
              <a:buChar char=""/>
            </a:pPr>
            <a:r>
              <a:rPr lang="ru-RU" b="1" i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   отпуск отдельно не оформляется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F496CB">
                  <a:lumMod val="75000"/>
                </a:srgbClr>
              </a:buClr>
              <a:buFont typeface="Symbol" panose="05050102010706020507" pitchFamily="18" charset="2"/>
              <a:buChar char=""/>
            </a:pPr>
            <a:r>
              <a:rPr lang="ru-RU" b="1" i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   табельный номер по основной должности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F496CB">
                  <a:lumMod val="75000"/>
                </a:srgbClr>
              </a:buClr>
              <a:buFont typeface="Symbol" panose="05050102010706020507" pitchFamily="18" charset="2"/>
              <a:buChar char=""/>
            </a:pPr>
            <a:r>
              <a:rPr lang="ru-RU" b="1" i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   в табеле учета рабочего времени не отражается совмещаемая должность</a:t>
            </a:r>
            <a:r>
              <a:rPr lang="ru-RU" b="1" i="1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.</a:t>
            </a:r>
            <a:endParaRPr lang="ru-RU" sz="2000" dirty="0">
              <a:solidFill>
                <a:prstClr val="black">
                  <a:lumMod val="50000"/>
                  <a:lumOff val="50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18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9 из цикла</a:t>
            </a: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«Бухгалтерский учёт в НКО для бухгалтера, начинающего работу  в некоммерческой организации»</a:t>
            </a: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9490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707136"/>
            <a:ext cx="10960609" cy="5833872"/>
          </a:xfrm>
        </p:spPr>
        <p:txBody>
          <a:bodyPr>
            <a:noAutofit/>
          </a:bodyPr>
          <a:lstStyle/>
          <a:p>
            <a:pPr lvl="0" algn="l">
              <a:lnSpc>
                <a:spcPct val="107000"/>
              </a:lnSpc>
              <a:buClr>
                <a:srgbClr val="F496CB">
                  <a:lumMod val="75000"/>
                </a:srgbClr>
              </a:buClr>
            </a:pPr>
            <a:r>
              <a:rPr lang="ru-RU" sz="2000" b="1" u="sng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6.Особенности оформления трудовых отношений с руководителем НКО</a:t>
            </a:r>
            <a:endParaRPr lang="ru-RU" sz="2000" dirty="0">
              <a:solidFill>
                <a:prstClr val="black">
                  <a:lumMod val="50000"/>
                  <a:lumOff val="50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indent="450215" algn="l">
              <a:lnSpc>
                <a:spcPct val="150000"/>
              </a:lnSpc>
              <a:spcBef>
                <a:spcPts val="1200"/>
              </a:spcBef>
              <a:buClr>
                <a:srgbClr val="F496CB">
                  <a:lumMod val="75000"/>
                </a:srgbClr>
              </a:buClr>
            </a:pPr>
            <a:r>
              <a:rPr lang="ru-RU" sz="1600" b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6.1.Дополнительная работа Руководителя НКО, связанная с 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Совмещением</a:t>
            </a:r>
            <a:r>
              <a:rPr lang="ru-RU" sz="1600" b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штатной и вакантной должности оформляется на общих основаниях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: </a:t>
            </a:r>
            <a:endParaRPr lang="ru-RU" sz="1600" dirty="0">
              <a:solidFill>
                <a:prstClr val="black">
                  <a:lumMod val="50000"/>
                  <a:lumOff val="50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ct val="150000"/>
              </a:lnSpc>
              <a:buClr>
                <a:srgbClr val="F496CB">
                  <a:lumMod val="75000"/>
                </a:srgbClr>
              </a:buClr>
              <a:buFont typeface="Symbol" panose="05050102010706020507" pitchFamily="18" charset="2"/>
              <a:buChar char=""/>
            </a:pPr>
            <a:r>
              <a:rPr lang="ru-RU" sz="1600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заключается </a:t>
            </a:r>
            <a:r>
              <a:rPr lang="ru-RU" sz="1600" b="1" dirty="0" err="1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Доп</a:t>
            </a:r>
            <a:r>
              <a:rPr lang="ru-RU" sz="1600" b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соглашение</a:t>
            </a:r>
            <a:r>
              <a:rPr lang="ru-RU" sz="1600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к ранее заключенному Трудовому договору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ct val="150000"/>
              </a:lnSpc>
              <a:buClr>
                <a:srgbClr val="F496CB">
                  <a:lumMod val="75000"/>
                </a:srgbClr>
              </a:buClr>
              <a:buFont typeface="Symbol" panose="05050102010706020507" pitchFamily="18" charset="2"/>
              <a:buChar char=""/>
            </a:pPr>
            <a:r>
              <a:rPr lang="ru-RU" sz="1600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издается </a:t>
            </a:r>
            <a:r>
              <a:rPr lang="ru-RU" sz="1600" b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приказ</a:t>
            </a:r>
            <a:r>
              <a:rPr lang="ru-RU" sz="1600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на совмещение соответствующей должности </a:t>
            </a:r>
            <a:r>
              <a:rPr lang="ru-RU" sz="1600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. </a:t>
            </a:r>
            <a:endParaRPr lang="ru-RU" sz="1600" dirty="0">
              <a:solidFill>
                <a:prstClr val="black">
                  <a:lumMod val="50000"/>
                  <a:lumOff val="50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indent="450215" algn="l">
              <a:lnSpc>
                <a:spcPct val="150000"/>
              </a:lnSpc>
              <a:buClr>
                <a:srgbClr val="F496CB">
                  <a:lumMod val="75000"/>
                </a:srgbClr>
              </a:buClr>
            </a:pPr>
            <a:r>
              <a:rPr lang="ru-RU" sz="1600" b="1" dirty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6.2.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Руководитель НКО может работать по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совместительству</a:t>
            </a:r>
            <a:r>
              <a:rPr lang="ru-RU" sz="1600" b="1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как любой сотрудник. </a:t>
            </a:r>
          </a:p>
          <a:p>
            <a:pPr lvl="0" indent="450215" algn="l">
              <a:lnSpc>
                <a:spcPct val="150000"/>
              </a:lnSpc>
              <a:buClr>
                <a:srgbClr val="F496CB">
                  <a:lumMod val="75000"/>
                </a:srgbClr>
              </a:buClr>
            </a:pPr>
            <a:r>
              <a:rPr lang="ru-RU" sz="1600" b="1" dirty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Есть только две ситуации, когда </a:t>
            </a:r>
            <a:r>
              <a:rPr lang="ru-RU" sz="1600" b="1" u="sng" dirty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совместительство запрещено</a:t>
            </a:r>
            <a:r>
              <a:rPr lang="ru-RU" sz="1600" b="1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ru-RU" sz="1600" dirty="0">
              <a:solidFill>
                <a:prstClr val="black">
                  <a:lumMod val="50000"/>
                  <a:lumOff val="50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ct val="150000"/>
              </a:lnSpc>
              <a:buClr>
                <a:srgbClr val="F496CB">
                  <a:lumMod val="75000"/>
                </a:srgbClr>
              </a:buClr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600" b="1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директор </a:t>
            </a:r>
            <a:r>
              <a:rPr lang="ru-RU" sz="1600" b="1" u="sng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не получил разрешение</a:t>
            </a:r>
            <a:r>
              <a:rPr lang="ru-RU" sz="1600" b="1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на работу по совместительству от уполномоченного органа своего общества, например, общего собрания участников или совета директоров;</a:t>
            </a:r>
            <a:endParaRPr lang="ru-RU" dirty="0">
              <a:solidFill>
                <a:prstClr val="black">
                  <a:lumMod val="50000"/>
                  <a:lumOff val="50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ct val="150000"/>
              </a:lnSpc>
              <a:buClr>
                <a:srgbClr val="F496CB">
                  <a:lumMod val="75000"/>
                </a:srgbClr>
              </a:buClr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600" b="1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директор намерен совмещать должность члена органа, который осуществляет </a:t>
            </a:r>
            <a:r>
              <a:rPr lang="ru-RU" sz="1600" b="1" u="sng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надзор и контроль</a:t>
            </a:r>
            <a:r>
              <a:rPr lang="ru-RU" sz="1600" b="1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в его обществе, например, в ревизионной комиссии.</a:t>
            </a:r>
            <a:endParaRPr lang="ru-RU" dirty="0">
              <a:solidFill>
                <a:prstClr val="black">
                  <a:lumMod val="50000"/>
                  <a:lumOff val="50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indent="450215" algn="l">
              <a:lnSpc>
                <a:spcPct val="150000"/>
              </a:lnSpc>
              <a:spcAft>
                <a:spcPts val="750"/>
              </a:spcAft>
              <a:buClr>
                <a:srgbClr val="F496CB">
                  <a:lumMod val="75000"/>
                </a:srgbClr>
              </a:buClr>
            </a:pPr>
            <a:r>
              <a:rPr lang="ru-RU" sz="16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Такой вывод следует из </a:t>
            </a:r>
            <a:r>
              <a:rPr lang="ru-RU" sz="1600" u="sng" dirty="0">
                <a:solidFill>
                  <a:srgbClr val="01745C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tooltip="Статья 276 ТК РФ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статьи 276</a:t>
            </a:r>
            <a:r>
              <a:rPr lang="ru-RU" sz="16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ТК.</a:t>
            </a:r>
            <a:endParaRPr lang="ru-RU" dirty="0">
              <a:solidFill>
                <a:prstClr val="black">
                  <a:lumMod val="50000"/>
                  <a:lumOff val="50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19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9 из цикла</a:t>
            </a: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«Бухгалтерский учёт в НКО для бухгалтера, начинающего работу  в некоммерческой организации»</a:t>
            </a: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4861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415" y="1237604"/>
            <a:ext cx="10148120" cy="4738253"/>
          </a:xfrm>
        </p:spPr>
        <p:txBody>
          <a:bodyPr>
            <a:normAutofit/>
          </a:bodyPr>
          <a:lstStyle/>
          <a:p>
            <a:pPr lvl="0" algn="ctr">
              <a:lnSpc>
                <a:spcPct val="107000"/>
              </a:lnSpc>
              <a:buClr>
                <a:srgbClr val="F496CB">
                  <a:lumMod val="75000"/>
                </a:srgbClr>
              </a:buClr>
            </a:pPr>
            <a:r>
              <a:rPr lang="ru-RU" sz="2400" b="1" u="sng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Способы оформления дополнительной работы                       штатных сотрудников в НКО</a:t>
            </a:r>
          </a:p>
          <a:p>
            <a:pPr lvl="0" algn="just">
              <a:spcBef>
                <a:spcPts val="1400"/>
              </a:spcBef>
              <a:buClr>
                <a:srgbClr val="F496CB">
                  <a:lumMod val="75000"/>
                </a:srgbClr>
              </a:buClr>
            </a:pP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Наиболее часто применяемые виды подработки в НКО          </a:t>
            </a:r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 algn="just">
              <a:spcBef>
                <a:spcPts val="1400"/>
              </a:spcBef>
              <a:buClr>
                <a:srgbClr val="F496CB">
                  <a:lumMod val="75000"/>
                </a:srgbClr>
              </a:buClr>
            </a:pPr>
            <a:r>
              <a:rPr lang="ru-RU" sz="2000" dirty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Среди предусмотренных трудовым законодательством способов получения дополнительного заработка </a:t>
            </a:r>
            <a:r>
              <a:rPr lang="ru-RU" sz="2000" u="sng" dirty="0">
                <a:solidFill>
                  <a:srgbClr val="0563C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ст. ст. 60.1</a:t>
            </a:r>
            <a:r>
              <a:rPr lang="ru-RU" sz="2000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60.2</a:t>
            </a:r>
            <a:r>
              <a:rPr lang="ru-RU" sz="2000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151</a:t>
            </a:r>
            <a:r>
              <a:rPr lang="ru-RU" sz="2000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ТК РФ</a:t>
            </a:r>
            <a:r>
              <a:rPr lang="ru-RU" sz="2000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можно выделить следующие виды подработки: </a:t>
            </a:r>
            <a:endParaRPr lang="ru-RU" sz="2000" dirty="0">
              <a:solidFill>
                <a:prstClr val="black"/>
              </a:solidFill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Clr>
                <a:srgbClr val="F496CB">
                  <a:lumMod val="75000"/>
                </a:srgbClr>
              </a:buClr>
              <a:buFont typeface="+mj-lt"/>
              <a:buAutoNum type="arabicPeriod"/>
            </a:pPr>
            <a:r>
              <a:rPr lang="ru-RU" sz="2000" b="1" i="1" dirty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совмещение, </a:t>
            </a:r>
            <a:endParaRPr lang="ru-RU" sz="2000" dirty="0">
              <a:solidFill>
                <a:prstClr val="black"/>
              </a:solidFill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Clr>
                <a:srgbClr val="F496CB">
                  <a:lumMod val="75000"/>
                </a:srgbClr>
              </a:buClr>
              <a:buFont typeface="+mj-lt"/>
              <a:buAutoNum type="arabicPeriod"/>
            </a:pPr>
            <a:r>
              <a:rPr lang="ru-RU" sz="2000" b="1" i="1" dirty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расширение зон обслуживания, увеличение объема работ, </a:t>
            </a:r>
            <a:endParaRPr lang="ru-RU" sz="2000" dirty="0">
              <a:solidFill>
                <a:prstClr val="black"/>
              </a:solidFill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Clr>
                <a:srgbClr val="F496CB">
                  <a:lumMod val="75000"/>
                </a:srgbClr>
              </a:buClr>
              <a:buFont typeface="+mj-lt"/>
              <a:buAutoNum type="arabicPeriod"/>
            </a:pPr>
            <a:r>
              <a:rPr lang="ru-RU" sz="2000" b="1" i="1" dirty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исполнение обязанностей временно отсутствующего работника</a:t>
            </a:r>
          </a:p>
          <a:p>
            <a:pPr marL="342900" lvl="0" indent="-342900" algn="just">
              <a:buClr>
                <a:srgbClr val="F496CB">
                  <a:lumMod val="75000"/>
                </a:srgbClr>
              </a:buClr>
              <a:buFont typeface="+mj-lt"/>
              <a:buAutoNum type="arabicPeriod"/>
            </a:pPr>
            <a:r>
              <a:rPr lang="ru-RU" sz="2000" b="1" i="1" dirty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совместительство.</a:t>
            </a:r>
            <a:endParaRPr lang="ru-RU" sz="2000" dirty="0">
              <a:solidFill>
                <a:prstClr val="black"/>
              </a:solidFill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lvl="0" algn="just">
              <a:buClr>
                <a:srgbClr val="F496CB">
                  <a:lumMod val="75000"/>
                </a:srgbClr>
              </a:buClr>
            </a:pPr>
            <a:r>
              <a:rPr lang="ru-RU" sz="2000" strike="sngStrike" dirty="0">
                <a:solidFill>
                  <a:prstClr val="black"/>
                </a:solidFill>
                <a:latin typeface="Georgia" pitchFamily="18" charset="0"/>
              </a:rPr>
              <a:t> </a:t>
            </a:r>
          </a:p>
          <a:p>
            <a:pPr algn="l"/>
            <a:endParaRPr lang="ru-RU" dirty="0"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2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265721"/>
            <a:ext cx="10148120" cy="7569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600" b="1" i="1" dirty="0">
                <a:solidFill>
                  <a:srgbClr val="002060"/>
                </a:solidFill>
                <a:latin typeface="Georgia" pitchFamily="18" charset="0"/>
                <a:ea typeface="+mj-ea"/>
                <a:cs typeface="+mj-cs"/>
              </a:rPr>
              <a:t>«</a:t>
            </a: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9 из цикла</a:t>
            </a: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«Бухгалтерский учёт в НКО для бухгалтера, начинающего работу  в некоммерческой организации»</a:t>
            </a: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305265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66673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2264" y="1269233"/>
            <a:ext cx="10399594" cy="4799058"/>
          </a:xfrm>
        </p:spPr>
        <p:txBody>
          <a:bodyPr>
            <a:noAutofit/>
          </a:bodyPr>
          <a:lstStyle/>
          <a:p>
            <a:pPr lvl="0" algn="ctr">
              <a:buClr>
                <a:srgbClr val="F496CB">
                  <a:lumMod val="75000"/>
                </a:srgbClr>
              </a:buClr>
            </a:pPr>
            <a:endParaRPr lang="ru-RU" sz="3600" b="1" i="1" dirty="0">
              <a:solidFill>
                <a:srgbClr val="0000FF"/>
              </a:solidFill>
              <a:latin typeface="Georgia" pitchFamily="18" charset="0"/>
            </a:endParaRPr>
          </a:p>
          <a:p>
            <a:pPr lvl="0" algn="ctr">
              <a:buClr>
                <a:srgbClr val="F496CB">
                  <a:lumMod val="75000"/>
                </a:srgbClr>
              </a:buClr>
            </a:pPr>
            <a:endParaRPr lang="ru-RU" sz="3600" b="1" i="1" dirty="0">
              <a:solidFill>
                <a:srgbClr val="0000FF"/>
              </a:solidFill>
              <a:latin typeface="Georgia" pitchFamily="18" charset="0"/>
            </a:endParaRPr>
          </a:p>
          <a:p>
            <a:pPr lvl="0" algn="ctr">
              <a:buClr>
                <a:srgbClr val="F496CB">
                  <a:lumMod val="75000"/>
                </a:srgbClr>
              </a:buClr>
            </a:pPr>
            <a:endParaRPr lang="ru-RU" sz="3600" b="1" i="1" dirty="0">
              <a:solidFill>
                <a:srgbClr val="0000FF"/>
              </a:solidFill>
              <a:latin typeface="Georgia" pitchFamily="18" charset="0"/>
            </a:endParaRPr>
          </a:p>
          <a:p>
            <a:pPr lvl="0" algn="ctr">
              <a:buClr>
                <a:srgbClr val="F496CB">
                  <a:lumMod val="75000"/>
                </a:srgbClr>
              </a:buClr>
            </a:pPr>
            <a:r>
              <a:rPr lang="ru-RU" sz="4800" b="1" i="1" dirty="0">
                <a:solidFill>
                  <a:srgbClr val="0000FF"/>
                </a:solidFill>
                <a:latin typeface="Georgia" pitchFamily="18" charset="0"/>
              </a:rPr>
              <a:t>Благодарю за внимание</a:t>
            </a:r>
            <a:r>
              <a:rPr lang="ru-RU" sz="4800" b="1" i="1" dirty="0">
                <a:solidFill>
                  <a:prstClr val="black"/>
                </a:solidFill>
                <a:latin typeface="Georgia" pitchFamily="18" charset="0"/>
              </a:rPr>
              <a:t>!</a:t>
            </a:r>
            <a:endParaRPr lang="ru-RU" sz="4800" dirty="0">
              <a:solidFill>
                <a:prstClr val="black"/>
              </a:solidFill>
              <a:latin typeface="Georgia" pitchFamily="18" charset="0"/>
            </a:endParaRPr>
          </a:p>
          <a:p>
            <a:pPr indent="342900" algn="just">
              <a:lnSpc>
                <a:spcPct val="107000"/>
              </a:lnSpc>
              <a:spcBef>
                <a:spcPts val="1400"/>
              </a:spcBef>
            </a:pPr>
            <a:endParaRPr lang="ru-RU" sz="16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20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58346"/>
            <a:ext cx="10148120" cy="8050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</a:t>
            </a:r>
            <a:r>
              <a:rPr lang="ru-RU" sz="14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9</a:t>
            </a: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из цикла</a:t>
            </a: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«Бухгалтерский учёт в НКО для бухгалтера, начинающего работу  в некоммерческой организации»</a:t>
            </a: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6667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754" y="792480"/>
            <a:ext cx="11171222" cy="5512785"/>
          </a:xfrm>
        </p:spPr>
        <p:txBody>
          <a:bodyPr>
            <a:normAutofit fontScale="92500" lnSpcReduction="10000"/>
          </a:bodyPr>
          <a:lstStyle/>
          <a:p>
            <a:pPr lvl="0" indent="342900" algn="just">
              <a:lnSpc>
                <a:spcPct val="107000"/>
              </a:lnSpc>
              <a:spcAft>
                <a:spcPts val="300"/>
              </a:spcAft>
              <a:buClr>
                <a:srgbClr val="F496CB">
                  <a:lumMod val="75000"/>
                </a:srgbClr>
              </a:buClr>
            </a:pPr>
            <a:r>
              <a:rPr lang="ru-RU" sz="17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Статья 60.1. ТК РФ Работа по совместительству</a:t>
            </a:r>
            <a:endParaRPr lang="ru-RU" sz="17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42900" algn="just">
              <a:lnSpc>
                <a:spcPct val="107000"/>
              </a:lnSpc>
              <a:buClr>
                <a:srgbClr val="F496CB">
                  <a:lumMod val="75000"/>
                </a:srgbClr>
              </a:buClr>
            </a:pP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Работник имеет право заключать трудовые договоры о выполнении в свободное от основной работы время другой регулярной оплачиваемой работы у того же работодателя (внутреннее совместительство) и (или) у другого работодателя (внешнее совместительство).</a:t>
            </a:r>
            <a:endParaRPr lang="ru-RU" sz="13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42900" algn="just">
              <a:lnSpc>
                <a:spcPct val="107000"/>
              </a:lnSpc>
              <a:buClr>
                <a:srgbClr val="F496CB">
                  <a:lumMod val="75000"/>
                </a:srgbClr>
              </a:buClr>
            </a:pP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регулирования труда лиц, работающих по совместительству, определяются 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главой 44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настоящего Кодекса.</a:t>
            </a:r>
            <a:endParaRPr lang="ru-RU" sz="13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Clr>
                <a:srgbClr val="F496CB">
                  <a:lumMod val="75000"/>
                </a:srgbClr>
              </a:buClr>
            </a:pPr>
            <a:r>
              <a:rPr lang="ru-RU" sz="17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7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Статья 60.2. ТК РФ Совмещение профессий (должностей). Расширение зон обслуживания, увеличение объема работы. Исполнение обязанностей временно отсутствующего работника без освобождения от работы, определенной трудовым договором</a:t>
            </a:r>
            <a:endParaRPr lang="ru-RU" sz="17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42900" algn="just">
              <a:lnSpc>
                <a:spcPct val="107000"/>
              </a:lnSpc>
              <a:buClr>
                <a:srgbClr val="F496CB">
                  <a:lumMod val="75000"/>
                </a:srgbClr>
              </a:buClr>
            </a:pP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письменного согласия работника ему может быть поручено выполнение в течение установленной продолжительности рабочего дня (смены) наряду с работой, определенной трудовым договором, дополнительной работы по другой или такой же профессии (должности) за дополнительную оплату (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статья 151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настоящего Кодекса).</a:t>
            </a:r>
            <a:endParaRPr lang="ru-RU" sz="13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42900" algn="just">
              <a:lnSpc>
                <a:spcPct val="107000"/>
              </a:lnSpc>
              <a:buClr>
                <a:srgbClr val="F496CB">
                  <a:lumMod val="75000"/>
                </a:srgbClr>
              </a:buClr>
            </a:pP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Поручаемая работнику дополнительная работа по другой профессии (должности) может осуществляться путем совмещения профессий (должностей). </a:t>
            </a:r>
            <a:endParaRPr lang="ru-RU" sz="13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42900" algn="just">
              <a:lnSpc>
                <a:spcPct val="107000"/>
              </a:lnSpc>
              <a:buClr>
                <a:srgbClr val="F496CB">
                  <a:lumMod val="75000"/>
                </a:srgbClr>
              </a:buClr>
            </a:pP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Поручаемая работнику дополнительная работа по такой же профессии (должности) может осуществляться путем расширения зон обслуживания, увеличения объема работ. </a:t>
            </a:r>
            <a:endParaRPr lang="ru-RU" sz="13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42900" algn="just">
              <a:lnSpc>
                <a:spcPct val="107000"/>
              </a:lnSpc>
              <a:buClr>
                <a:srgbClr val="F496CB">
                  <a:lumMod val="75000"/>
                </a:srgbClr>
              </a:buClr>
            </a:pP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исполнения обязанностей временно отсутствующего работника без освобождения от работы, определенной трудовым договором, работнику может быть поручена дополнительная работа как по другой, так и по такой же профессии (должности).</a:t>
            </a:r>
            <a:endParaRPr lang="ru-RU" sz="13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42900" algn="just">
              <a:lnSpc>
                <a:spcPct val="107000"/>
              </a:lnSpc>
              <a:buClr>
                <a:srgbClr val="F496CB">
                  <a:lumMod val="75000"/>
                </a:srgbClr>
              </a:buClr>
            </a:pP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Срок, в течение которого работник будет выполнять дополнительную работу, ее содержание и объем устанавливаются работодателем с письменного согласия работника.</a:t>
            </a:r>
            <a:endParaRPr lang="ru-RU" sz="13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Clr>
                <a:srgbClr val="F496CB">
                  <a:lumMod val="75000"/>
                </a:srgbClr>
              </a:buClr>
            </a:pP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Работник имеет право досрочно отказаться от выполнения дополнительной работы, а работодатель - досрочно отменить поручение о ее выполнении, предупредив об этом другую сторону в письменной форме не позднее чем за три рабочих дня</a:t>
            </a:r>
            <a:endParaRPr lang="ru-RU" sz="13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F496CB">
                  <a:lumMod val="75000"/>
                </a:srgbClr>
              </a:buClr>
            </a:pPr>
            <a:r>
              <a:rPr lang="ru-RU" sz="2000" strike="sngStrike" dirty="0">
                <a:solidFill>
                  <a:prstClr val="black"/>
                </a:solidFill>
                <a:latin typeface="Georgia" pitchFamily="18" charset="0"/>
              </a:rPr>
              <a:t> </a:t>
            </a:r>
          </a:p>
          <a:p>
            <a:pPr algn="l"/>
            <a:endParaRPr lang="ru-RU" dirty="0"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3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265721"/>
            <a:ext cx="10148120" cy="5267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600" b="1" i="1" dirty="0">
                <a:solidFill>
                  <a:srgbClr val="002060"/>
                </a:solidFill>
                <a:latin typeface="Georgia" pitchFamily="18" charset="0"/>
                <a:ea typeface="+mj-ea"/>
                <a:cs typeface="+mj-cs"/>
              </a:rPr>
              <a:t>«</a:t>
            </a: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9 из цикла</a:t>
            </a: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«Бухгалтерский учёт в НКО для бухгалтера, начинающего работу  в некоммерческой организации»</a:t>
            </a: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305265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7082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414" y="865631"/>
            <a:ext cx="10746793" cy="5439633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Bef>
                <a:spcPts val="1100"/>
              </a:spcBef>
            </a:pPr>
            <a:r>
              <a:rPr lang="ru-RU" sz="1700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      </a:t>
            </a:r>
            <a:r>
              <a:rPr lang="ru-RU" sz="17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Работнику может быть поручено выполнение в течение рабочего дня дополнительная работа по </a:t>
            </a:r>
            <a:r>
              <a:rPr lang="ru-RU" sz="1700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другой или такой же профессии </a:t>
            </a:r>
            <a:r>
              <a:rPr lang="ru-RU" sz="17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(должности), </a:t>
            </a:r>
            <a:r>
              <a:rPr lang="ru-RU" sz="17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предусмотренной Штатным расписанием</a:t>
            </a:r>
            <a:r>
              <a:rPr lang="ru-RU" sz="17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</a:p>
          <a:p>
            <a:pPr algn="just">
              <a:lnSpc>
                <a:spcPct val="107000"/>
              </a:lnSpc>
              <a:spcBef>
                <a:spcPts val="1100"/>
              </a:spcBef>
            </a:pPr>
            <a:r>
              <a:rPr lang="ru-RU" sz="17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      Выполнение дополнительной работы осуществляется </a:t>
            </a:r>
            <a:r>
              <a:rPr lang="ru-RU" sz="17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без освобождения от работы по трудовому договору</a:t>
            </a:r>
            <a:r>
              <a:rPr lang="ru-RU" sz="17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1700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ru-RU" sz="17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ч. 2 ст. 22.1</a:t>
            </a:r>
            <a:r>
              <a:rPr lang="ru-RU" sz="1700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sz="17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ст. 22.3</a:t>
            </a:r>
            <a:r>
              <a:rPr lang="ru-RU" sz="1700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sz="17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ч. 1 ст. 60.2</a:t>
            </a:r>
            <a:r>
              <a:rPr lang="ru-RU" sz="1700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sz="17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ч. 5 ст. 312.1</a:t>
            </a:r>
            <a:r>
              <a:rPr lang="ru-RU" sz="1700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sz="17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ч. 2 ст. 312.3</a:t>
            </a:r>
            <a:r>
              <a:rPr lang="ru-RU" sz="1700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17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ТК РФ</a:t>
            </a:r>
            <a:r>
              <a:rPr lang="ru-RU" sz="1700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).</a:t>
            </a:r>
            <a:endParaRPr lang="ru-RU" sz="1700" dirty="0"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100"/>
              </a:spcBef>
            </a:pPr>
            <a:r>
              <a:rPr lang="ru-RU" sz="17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      Поручение работнику дополнительной работы возможно </a:t>
            </a:r>
            <a:r>
              <a:rPr lang="ru-RU" sz="17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только с его согласия</a:t>
            </a:r>
            <a:r>
              <a:rPr lang="ru-RU" sz="17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</a:p>
          <a:p>
            <a:pPr algn="just">
              <a:lnSpc>
                <a:spcPct val="107000"/>
              </a:lnSpc>
              <a:spcBef>
                <a:spcPts val="1100"/>
              </a:spcBef>
            </a:pPr>
            <a:r>
              <a:rPr lang="ru-RU" sz="17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      </a:t>
            </a:r>
            <a:r>
              <a:rPr lang="ru-RU" sz="17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Срок</a:t>
            </a:r>
            <a:r>
              <a:rPr lang="ru-RU" sz="17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, в течение которого работник будет выполнять дополнительную работу, </a:t>
            </a:r>
            <a:r>
              <a:rPr lang="ru-RU" sz="17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ее содержание и объем</a:t>
            </a:r>
            <a:r>
              <a:rPr lang="ru-RU" sz="17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также устанавливаются работодателем с согласия работника </a:t>
            </a:r>
            <a:r>
              <a:rPr lang="ru-RU" sz="1700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ru-RU" sz="17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ч. 2 ст. 22.1</a:t>
            </a:r>
            <a:r>
              <a:rPr lang="ru-RU" sz="1700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sz="17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ст. 22.3</a:t>
            </a:r>
            <a:r>
              <a:rPr lang="ru-RU" sz="1700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sz="17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ч. 1</a:t>
            </a:r>
            <a:r>
              <a:rPr lang="ru-RU" sz="1700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sz="17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 ст. 60.2</a:t>
            </a:r>
            <a:r>
              <a:rPr lang="ru-RU" sz="1700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sz="17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ч. 5 ст. 312.1</a:t>
            </a:r>
            <a:r>
              <a:rPr lang="ru-RU" sz="1700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sz="17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ч. 2 ст. 312.3</a:t>
            </a:r>
            <a:r>
              <a:rPr lang="ru-RU" sz="1700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17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ТК РФ</a:t>
            </a:r>
            <a:r>
              <a:rPr lang="ru-RU" sz="1700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).</a:t>
            </a:r>
          </a:p>
          <a:p>
            <a:pPr algn="just">
              <a:lnSpc>
                <a:spcPct val="107000"/>
              </a:lnSpc>
              <a:spcBef>
                <a:spcPts val="1100"/>
              </a:spcBef>
            </a:pPr>
            <a:r>
              <a:rPr lang="ru-RU" b="1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     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Размер доплаты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устанавливается по </a:t>
            </a:r>
            <a:r>
              <a:rPr lang="ru-RU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соглашению сторон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трудового договора 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ч. 2 ст. 151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ТК РФ). 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Второй трудовой договор не заключается </a:t>
            </a:r>
            <a:endParaRPr lang="ru-RU" sz="1400" b="1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100"/>
              </a:spcBef>
            </a:pP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      Согласно 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разъяснениям Минтруда России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, совмещение, выполнение дополнительной работы в виде расширения зон обслуживания, увеличения объема работ, исполнения обязанностей временно отсутствующего работника следует оформлять </a:t>
            </a:r>
            <a:r>
              <a:rPr lang="ru-RU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Дополнительным соглашением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к трудовому договору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ru-RU" i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Письмо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i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Минтруда России от 16.11.2020 N 14-2/ООГ-16940).</a:t>
            </a:r>
            <a:endParaRPr lang="ru-RU" sz="1400" i="1" dirty="0">
              <a:solidFill>
                <a:srgbClr val="0000FF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100"/>
              </a:spcBef>
            </a:pP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F496CB">
                  <a:lumMod val="75000"/>
                </a:srgbClr>
              </a:buClr>
            </a:pPr>
            <a:endParaRPr lang="ru-RU" sz="2000" strike="sngStrike" dirty="0">
              <a:solidFill>
                <a:prstClr val="black"/>
              </a:solidFill>
              <a:latin typeface="Georgia" pitchFamily="18" charset="0"/>
            </a:endParaRPr>
          </a:p>
          <a:p>
            <a:pPr algn="l"/>
            <a:endParaRPr lang="ru-RU" dirty="0"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4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265721"/>
            <a:ext cx="10148120" cy="7569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600" b="1" i="1" dirty="0">
                <a:solidFill>
                  <a:srgbClr val="002060"/>
                </a:solidFill>
                <a:latin typeface="Georgia" pitchFamily="18" charset="0"/>
                <a:ea typeface="+mj-ea"/>
                <a:cs typeface="+mj-cs"/>
              </a:rPr>
              <a:t>З</a:t>
            </a: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анятие </a:t>
            </a:r>
            <a:r>
              <a:rPr lang="ru-RU" sz="14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9</a:t>
            </a: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из цикла</a:t>
            </a: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«Бухгалтерский учёт в НКО для бухгалтера, начинающего работу  в некоммерческой организации»</a:t>
            </a: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305265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0726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414" y="865631"/>
            <a:ext cx="10344457" cy="5439633"/>
          </a:xfrm>
        </p:spPr>
        <p:txBody>
          <a:bodyPr>
            <a:normAutofit lnSpcReduction="10000"/>
          </a:bodyPr>
          <a:lstStyle/>
          <a:p>
            <a:pPr lvl="0" algn="just">
              <a:lnSpc>
                <a:spcPct val="107000"/>
              </a:lnSpc>
              <a:spcBef>
                <a:spcPts val="1100"/>
              </a:spcBef>
              <a:buClr>
                <a:srgbClr val="F496CB">
                  <a:lumMod val="75000"/>
                </a:srgbClr>
              </a:buClr>
              <a:tabLst>
                <a:tab pos="342900" algn="l"/>
              </a:tabLst>
            </a:pP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1. 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Дополнительное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Соглашение оформляется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в произвольной форме, но с обязательным указанием:</a:t>
            </a:r>
          </a:p>
          <a:p>
            <a:pPr marL="285750" lvl="0" indent="-285750" algn="just">
              <a:lnSpc>
                <a:spcPct val="107000"/>
              </a:lnSpc>
              <a:spcBef>
                <a:spcPts val="1100"/>
              </a:spcBef>
              <a:buClr>
                <a:srgbClr val="F496CB">
                  <a:lumMod val="75000"/>
                </a:srgbClr>
              </a:buClr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ru-RU" sz="1400" b="1" i="1" dirty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вид поручаемой работы и ее содержание;</a:t>
            </a:r>
            <a:endParaRPr lang="ru-RU" sz="1400" dirty="0">
              <a:solidFill>
                <a:prstClr val="black"/>
              </a:solidFill>
              <a:latin typeface="Symbol" panose="05050102010706020507" pitchFamily="18" charset="2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285750" lvl="0" indent="-285750" algn="just">
              <a:lnSpc>
                <a:spcPct val="107000"/>
              </a:lnSpc>
              <a:spcBef>
                <a:spcPts val="1100"/>
              </a:spcBef>
              <a:buClr>
                <a:srgbClr val="F496CB">
                  <a:lumMod val="75000"/>
                </a:srgbClr>
              </a:buClr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ru-RU" sz="1400" b="1" i="1" dirty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дату начала и срок выполнения;</a:t>
            </a:r>
            <a:endParaRPr lang="ru-RU" sz="1400" dirty="0">
              <a:solidFill>
                <a:prstClr val="black"/>
              </a:solidFill>
              <a:latin typeface="Symbol" panose="05050102010706020507" pitchFamily="18" charset="2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285750" lvl="0" indent="-285750" algn="l">
              <a:buClr>
                <a:srgbClr val="F496CB">
                  <a:lumMod val="75000"/>
                </a:srgbClr>
              </a:buClr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размер согласованной платы за выполнение дополнительной работы;</a:t>
            </a:r>
          </a:p>
          <a:p>
            <a:pPr marL="285750" lvl="0" indent="-285750" algn="l">
              <a:buClr>
                <a:srgbClr val="F496CB">
                  <a:lumMod val="75000"/>
                </a:srgbClr>
              </a:buClr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порядок его отмены</a:t>
            </a:r>
            <a:endParaRPr lang="ru-RU" sz="1400" b="1" i="1" dirty="0">
              <a:solidFill>
                <a:schemeClr val="tx1"/>
              </a:solidFill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100"/>
              </a:spcBef>
            </a:pP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Соглашение составляется в двух экземплярах, каждый из которых подписывается сторонами: для работодателя (с подписью работника, свидетельствующей о получении документа) и для работника 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ч. 2 ст. 22.1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ст. 22.3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ч. 1 ст. 67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ст. 72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ч. 5 ст. 312.1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ч. 1 ст. 312.2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ч. 1 ст. 312.3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ТК РФ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).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100"/>
              </a:spcBef>
            </a:pP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    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2. Далее издается</a:t>
            </a:r>
            <a:r>
              <a:rPr lang="ru-RU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Приказ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, в котором </a:t>
            </a:r>
            <a:r>
              <a:rPr lang="ru-RU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необходимо продублировать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все согласованные сторонами условия о выполнении дополнительной работы 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ru-RU" sz="16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ст. ст. 60.2</a:t>
            </a:r>
            <a:r>
              <a:rPr lang="ru-RU" sz="1600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sz="16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151</a:t>
            </a:r>
            <a:r>
              <a:rPr lang="ru-RU" sz="16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ТК РФ).</a:t>
            </a:r>
            <a:endParaRPr lang="ru-RU" sz="1600" dirty="0">
              <a:solidFill>
                <a:srgbClr val="0000FF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Bef>
                <a:spcPts val="1100"/>
              </a:spcBef>
              <a:tabLst>
                <a:tab pos="342900" algn="l"/>
              </a:tabLst>
            </a:pP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Порядок оформления дополнительной работы, включая формы документов, работодатель вправе предусмотреть в своем </a:t>
            </a:r>
            <a:r>
              <a:rPr lang="ru-RU" b="1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Локальном нормативном акте</a:t>
            </a:r>
            <a:r>
              <a:rPr lang="ru-RU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1600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ru-RU" sz="16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ч. 1 ст. 8</a:t>
            </a:r>
            <a:r>
              <a:rPr lang="ru-RU" sz="1600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16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ТК РФ</a:t>
            </a:r>
            <a:r>
              <a:rPr lang="ru-RU" sz="1600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).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F496CB">
                  <a:lumMod val="75000"/>
                </a:srgbClr>
              </a:buClr>
            </a:pPr>
            <a:r>
              <a:rPr lang="ru-RU" b="1" dirty="0">
                <a:solidFill>
                  <a:prstClr val="black"/>
                </a:solidFill>
                <a:latin typeface="Georgia" pitchFamily="18" charset="0"/>
              </a:rPr>
              <a:t>Информация о дополнительной работе не вносится трудовую книжку работника, а так же в сведения о трудовой деятельности</a:t>
            </a:r>
            <a:r>
              <a:rPr lang="ru-RU" dirty="0">
                <a:solidFill>
                  <a:prstClr val="black"/>
                </a:solidFill>
                <a:latin typeface="Georgia" pitchFamily="18" charset="0"/>
              </a:rPr>
              <a:t>. </a:t>
            </a:r>
          </a:p>
          <a:p>
            <a:pPr algn="l"/>
            <a:endParaRPr lang="ru-RU" dirty="0"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5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265721"/>
            <a:ext cx="10148120" cy="7569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600" b="1" i="1" dirty="0">
                <a:solidFill>
                  <a:srgbClr val="002060"/>
                </a:solidFill>
                <a:latin typeface="Georgia" pitchFamily="18" charset="0"/>
                <a:ea typeface="+mj-ea"/>
                <a:cs typeface="+mj-cs"/>
              </a:rPr>
              <a:t>«</a:t>
            </a: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9 из цикла</a:t>
            </a: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«Бухгалтерский учёт в НКО для бухгалтера, начинающего работу  в некоммерческой организации»</a:t>
            </a: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305265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0060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1" y="882143"/>
            <a:ext cx="10148121" cy="5322991"/>
          </a:xfrm>
        </p:spPr>
        <p:txBody>
          <a:bodyPr>
            <a:normAutofit/>
          </a:bodyPr>
          <a:lstStyle/>
          <a:p>
            <a:pPr lvl="0" indent="450215" algn="just">
              <a:lnSpc>
                <a:spcPct val="150000"/>
              </a:lnSpc>
              <a:buClr>
                <a:srgbClr val="F496CB">
                  <a:lumMod val="75000"/>
                </a:srgbClr>
              </a:buClr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1.</a:t>
            </a:r>
            <a:r>
              <a:rPr lang="ru-RU" sz="2000" b="1" i="1" u="sng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Совмещение </a:t>
            </a:r>
            <a:r>
              <a:rPr lang="ru-RU" sz="1900" b="1" i="1" u="sng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профессий</a:t>
            </a:r>
            <a:r>
              <a:rPr lang="ru-RU" sz="2000" b="1" u="sng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(должностей</a:t>
            </a:r>
            <a:r>
              <a:rPr lang="ru-RU" sz="1600" b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) -  это выполнение работником у своего работодателя, </a:t>
            </a:r>
            <a:r>
              <a:rPr lang="ru-RU" sz="1600" b="1" u="sng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наряду со своей</a:t>
            </a:r>
            <a:r>
              <a:rPr lang="ru-RU" sz="1600" b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основной работой, обусловленной трудовым договором, дополнительной работы 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-</a:t>
            </a:r>
            <a:r>
              <a:rPr lang="ru-RU" sz="1600" b="1" u="sng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по другой </a:t>
            </a:r>
            <a:r>
              <a:rPr lang="ru-RU" sz="1600" b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штатной должности 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(</a:t>
            </a:r>
            <a:r>
              <a:rPr lang="ru-RU" sz="1600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ст.60.2 ТК РФ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).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sz="16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Суды отмечают, что обязательным условием выполнения работником дополнительной работы по другой должности является письменное </a:t>
            </a:r>
            <a:r>
              <a:rPr lang="ru-RU" sz="16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Соглашение сторон</a:t>
            </a:r>
            <a:r>
              <a:rPr lang="ru-RU" sz="16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трудовых отношений (определения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ru-RU" sz="16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Воронежского областного суда от 10.06.2014 № 33-3117</a:t>
            </a:r>
            <a:r>
              <a:rPr lang="ru-RU" sz="16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 </a:t>
            </a:r>
            <a:r>
              <a:rPr lang="ru-RU" sz="16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Приморского краевого суда от 15.12.2015 по делу № 33-11469/2015</a:t>
            </a:r>
            <a:r>
              <a:rPr lang="ru-RU" sz="16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и др.). </a:t>
            </a:r>
            <a:endParaRPr lang="ru-RU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600"/>
              </a:spcAft>
            </a:pPr>
            <a:r>
              <a:rPr lang="ru-RU" sz="16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Для отмены поручения дополнительной работы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издайте </a:t>
            </a:r>
            <a:r>
              <a:rPr lang="ru-RU" sz="16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приказ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ts val="1500"/>
              </a:lnSpc>
              <a:spcAft>
                <a:spcPts val="600"/>
              </a:spcAft>
            </a:pPr>
            <a:r>
              <a:rPr lang="ru-RU" sz="16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Предупредить об этом нужно работника за три дня 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до даты отмены совмещения в </a:t>
            </a:r>
            <a:r>
              <a:rPr lang="ru-RU" sz="16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письменно форме, под роспись.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RU" sz="12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600"/>
              </a:spcAft>
            </a:pP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Для этого существует </a:t>
            </a:r>
            <a:r>
              <a:rPr lang="ru-RU" sz="16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два способа</a:t>
            </a:r>
            <a:r>
              <a:rPr lang="ru-RU" sz="16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endParaRPr lang="ru-RU" sz="12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5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16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либо ознакомить работника с Приказом,</a:t>
            </a:r>
            <a:endParaRPr lang="ru-RU" sz="12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5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16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либо направить отдельное Уведомление. </a:t>
            </a:r>
            <a:endParaRPr lang="ru-RU" sz="12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6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609190"/>
            <a:ext cx="10148120" cy="2729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9 из цикла</a:t>
            </a: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«Бухгалтерский учёт в НКО для бухгалтера, начинающего работу  в некоммерческой организации»</a:t>
            </a: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305265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6667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409" y="999744"/>
            <a:ext cx="10253472" cy="5387953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07000"/>
              </a:lnSpc>
            </a:pPr>
            <a:r>
              <a:rPr lang="ru-RU" sz="62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2.</a:t>
            </a:r>
            <a:r>
              <a:rPr lang="ru-RU" sz="8000" b="1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Расширение зоны обслуживания, увеличение объема работ</a:t>
            </a:r>
            <a:endParaRPr lang="ru-RU" sz="8000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33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</a:t>
            </a:r>
            <a:r>
              <a:rPr lang="ru-RU" sz="72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 </a:t>
            </a:r>
            <a:r>
              <a:rPr lang="ru-RU" sz="72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расширением зон обслуживания и увеличением объема выполняемых работ </a:t>
            </a:r>
            <a:r>
              <a:rPr lang="ru-RU" sz="72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понимается</a:t>
            </a:r>
            <a:r>
              <a:rPr lang="ru-RU" sz="72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выполнение наряду со своей основной работой по трудовому договору дополнительного объема работ. </a:t>
            </a:r>
            <a:endParaRPr lang="ru-RU" sz="7200" dirty="0">
              <a:solidFill>
                <a:schemeClr val="tx1"/>
              </a:solidFill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72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При этом в понятие "</a:t>
            </a:r>
            <a:r>
              <a:rPr lang="ru-RU" sz="72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расширение зон обслуживания</a:t>
            </a:r>
            <a:r>
              <a:rPr lang="ru-RU" sz="72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" входит поручение </a:t>
            </a:r>
            <a:r>
              <a:rPr lang="ru-RU" sz="72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дополнительной</a:t>
            </a:r>
            <a:r>
              <a:rPr lang="ru-RU" sz="72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72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работы</a:t>
            </a:r>
            <a:r>
              <a:rPr lang="ru-RU" sz="7200" b="1" dirty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по той же должности</a:t>
            </a:r>
            <a:r>
              <a:rPr lang="ru-RU" sz="72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работа по которой </a:t>
            </a:r>
            <a:r>
              <a:rPr lang="ru-RU" sz="72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ставится в зависимость от зон или участков, а не от норм выработки</a:t>
            </a:r>
            <a:r>
              <a:rPr lang="ru-RU" sz="72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7200" dirty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7200" b="1" i="1" dirty="0">
                <a:solidFill>
                  <a:srgbClr val="0066FF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   </a:t>
            </a:r>
            <a:r>
              <a:rPr lang="ru-RU" sz="7200" b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Основное отличие «</a:t>
            </a:r>
            <a:r>
              <a:rPr lang="ru-RU" sz="7200" b="1" i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расширения зоны обслуживания» от «увеличения объема работы»</a:t>
            </a:r>
            <a:r>
              <a:rPr lang="ru-RU" sz="72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состоит в том, что: </a:t>
            </a:r>
            <a:endParaRPr lang="ru-RU" sz="7200" dirty="0">
              <a:solidFill>
                <a:schemeClr val="tx1"/>
              </a:solidFill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72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Расширение зоны обслуживания</a:t>
            </a:r>
            <a:r>
              <a:rPr lang="ru-RU" sz="72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устанавливается, </a:t>
            </a:r>
            <a:r>
              <a:rPr lang="ru-RU" sz="7200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когда должность предполагает </a:t>
            </a:r>
            <a:r>
              <a:rPr lang="ru-RU" sz="7200" b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наличие зон или участков</a:t>
            </a:r>
            <a:r>
              <a:rPr lang="ru-RU" sz="7200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(например, соцработник, врач, уборщица)</a:t>
            </a:r>
            <a:r>
              <a:rPr lang="ru-RU" sz="72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RU" sz="7200" dirty="0">
              <a:solidFill>
                <a:schemeClr val="tx1"/>
              </a:solidFill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72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Увеличение объема работы</a:t>
            </a:r>
            <a:r>
              <a:rPr lang="ru-RU" sz="72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- помимо основной работы, работнику </a:t>
            </a:r>
            <a:r>
              <a:rPr lang="ru-RU" sz="72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поручается аналогичная дополнительная работа, </a:t>
            </a:r>
            <a:r>
              <a:rPr lang="ru-RU" sz="72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то есть </a:t>
            </a:r>
            <a:r>
              <a:rPr lang="ru-RU" sz="7200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увеличивается объем ранее выполняемой работы</a:t>
            </a:r>
            <a:r>
              <a:rPr lang="ru-RU" sz="72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7200" dirty="0">
              <a:solidFill>
                <a:schemeClr val="tx1"/>
              </a:solidFill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200"/>
              </a:spcBef>
            </a:pPr>
            <a:r>
              <a:rPr lang="ru-RU" sz="72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Работодатель так же может поручить работнику выполнение дополнительной работы </a:t>
            </a:r>
            <a:r>
              <a:rPr lang="ru-RU" sz="7200" b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только с его письменного согласия и за дополнительную плату</a:t>
            </a:r>
            <a:r>
              <a:rPr lang="ru-RU" sz="72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72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sz="72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ч. 1 ст. 60.2</a:t>
            </a:r>
            <a:r>
              <a:rPr lang="ru-RU" sz="72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ТК РФ</a:t>
            </a:r>
            <a:r>
              <a:rPr lang="ru-RU" sz="72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), а так же при наличии вакансии по этой должности.</a:t>
            </a:r>
            <a:endParaRPr lang="ru-RU" sz="7200" b="1" dirty="0">
              <a:solidFill>
                <a:schemeClr val="tx1"/>
              </a:solidFill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5500" dirty="0">
              <a:solidFill>
                <a:schemeClr val="tx1"/>
              </a:solidFill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indent="342900" algn="just"/>
            <a:r>
              <a:rPr lang="ru-RU" sz="2000" b="1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7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183288"/>
            <a:ext cx="10148120" cy="6988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600" b="1" i="1" dirty="0">
                <a:solidFill>
                  <a:srgbClr val="002060"/>
                </a:solidFill>
                <a:latin typeface="Georgia" pitchFamily="18" charset="0"/>
              </a:rPr>
              <a:t>З</a:t>
            </a: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анятие 9 из цикла</a:t>
            </a: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«Бухгалтерский учёт в НКО для бухгалтера, начинающего работу  в некоммерческой организации»</a:t>
            </a: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447753" y="6387697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6667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3738" y="827745"/>
            <a:ext cx="10148120" cy="5254400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</a:pPr>
            <a:r>
              <a:rPr lang="ru-RU" sz="20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Расширение зоны обслуживания, увеличение объема работ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могут иметь место в случае, когда дополнительная работа выполняется </a:t>
            </a:r>
            <a:r>
              <a:rPr lang="ru-RU" sz="2000" b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не одним, а двумя и более работниками.</a:t>
            </a:r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Законом </a:t>
            </a:r>
            <a:r>
              <a:rPr lang="ru-RU" sz="2000" b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не предусмотрено ограничение срока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 который работодатель может поручить работнику выполнение дополнительной работы наряду со своей основной работой</a:t>
            </a:r>
            <a:r>
              <a:rPr lang="ru-RU" sz="2000" b="1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20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sz="2000" dirty="0">
              <a:latin typeface="Georgia" panose="02040502050405020303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algn="just">
              <a:lnSpc>
                <a:spcPct val="107000"/>
              </a:lnSpc>
            </a:pP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Размер доплаты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устанавливаемый </a:t>
            </a:r>
            <a:r>
              <a:rPr lang="ru-RU" sz="2000" b="1" i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соглашением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сторон трудового договора, </a:t>
            </a:r>
            <a:r>
              <a:rPr lang="ru-RU" sz="2000" b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зависит от содержания и (или) объема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дополнительной работы (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ч. 2 ст. 151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ТК РФ)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 согласно 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ч. 2 ст. 22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ТК РФ </a:t>
            </a:r>
            <a:r>
              <a:rPr lang="ru-RU" sz="2000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работодатель обязан обеспечивать работникам </a:t>
            </a:r>
            <a:r>
              <a:rPr lang="ru-RU" sz="2000" b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равную оплат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 за труд равной ценности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   Статья 60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ТК РФ </a:t>
            </a:r>
            <a:r>
              <a:rPr lang="ru-RU" sz="2000" b="1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запрещается требовать от работника выполнения работы, не обусловленной трудовым договором, поэтому работник должен знать, какие функции он обязан выполнять.</a:t>
            </a:r>
            <a:endParaRPr lang="ru-RU" sz="2000" b="1" dirty="0">
              <a:solidFill>
                <a:schemeClr val="tx1"/>
              </a:solidFill>
              <a:latin typeface="Georgia" pitchFamily="18" charset="0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8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9 из цикла</a:t>
            </a: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«Бухгалтерский учёт в НКО для бухгалтера, начинающего работу  в некоммерческой организации»</a:t>
            </a: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6667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753" y="827745"/>
            <a:ext cx="10613155" cy="5627648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Bef>
                <a:spcPts val="1800"/>
              </a:spcBef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3. </a:t>
            </a:r>
            <a:r>
              <a:rPr lang="ru-RU" sz="2000" b="1" i="1" u="sng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Временное исполнение обязанностей отсутствующего сотрудника</a:t>
            </a:r>
            <a:r>
              <a:rPr lang="ru-RU" sz="2000" u="sng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(временное замещение) предполагает, что отсутствующий сотрудник числится в организации, но не выполняет свои трудовые обязанности по болезни, находится в отпуске и т. п. 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ч. 1 ст. 60.2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ТК РФ).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42900" algn="just">
              <a:lnSpc>
                <a:spcPct val="115000"/>
              </a:lnSpc>
              <a:buClr>
                <a:srgbClr val="F496CB">
                  <a:lumMod val="75000"/>
                </a:srgbClr>
              </a:buClr>
            </a:pPr>
            <a:r>
              <a:rPr lang="ru-RU" sz="16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Как и в случае с совмещением, с работником составляется </a:t>
            </a:r>
            <a:r>
              <a:rPr lang="ru-RU" sz="1600" b="1" i="1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Соглашение, </a:t>
            </a:r>
            <a:r>
              <a:rPr lang="ru-RU" sz="16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где указывается, </a:t>
            </a:r>
            <a:r>
              <a:rPr lang="ru-RU" sz="1600" b="1" i="1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какого работника </a:t>
            </a:r>
            <a:r>
              <a:rPr lang="ru-RU" sz="16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будет замещать сотрудник и </a:t>
            </a:r>
            <a:r>
              <a:rPr lang="ru-RU" sz="1600" b="1" i="1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в течение какого срока</a:t>
            </a:r>
            <a:r>
              <a:rPr lang="ru-RU" sz="16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. </a:t>
            </a:r>
            <a:r>
              <a:rPr lang="ru-RU" sz="1600" b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Исполнение работником обязанностей временно отсутствующего работника без освобождения его от работы допускается как </a:t>
            </a:r>
            <a:r>
              <a:rPr lang="ru-RU" sz="1600" b="1" dirty="0">
                <a:solidFill>
                  <a:srgbClr val="C0000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по такой же должности, так и по другой</a:t>
            </a:r>
            <a:r>
              <a:rPr lang="ru-RU" sz="1600" b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.</a:t>
            </a:r>
            <a:endParaRPr lang="ru-RU" sz="1600" dirty="0">
              <a:solidFill>
                <a:prstClr val="black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lvl="0" indent="342900" algn="just">
              <a:lnSpc>
                <a:spcPct val="115000"/>
              </a:lnSpc>
              <a:buClr>
                <a:srgbClr val="F496CB">
                  <a:lumMod val="75000"/>
                </a:srgbClr>
              </a:buClr>
            </a:pPr>
            <a:r>
              <a:rPr lang="ru-RU" sz="1600" b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Закон не устанавливает </a:t>
            </a:r>
            <a:r>
              <a:rPr lang="ru-RU" sz="1600" b="1" u="sng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ограничение по времени</a:t>
            </a:r>
            <a:r>
              <a:rPr lang="ru-RU" sz="1600" b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, </a:t>
            </a:r>
            <a:r>
              <a:rPr lang="ru-RU" sz="1600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но </a:t>
            </a:r>
            <a:r>
              <a:rPr lang="ru-RU" sz="1600" b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е</a:t>
            </a:r>
            <a:r>
              <a:rPr lang="ru-RU" sz="1600" b="1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сли точную дату выхода основного сотрудника сложно определить</a:t>
            </a:r>
            <a:r>
              <a:rPr lang="ru-RU" sz="16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, то указывается:</a:t>
            </a:r>
            <a:r>
              <a:rPr lang="ru-RU" sz="1600" b="1" i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i="1" dirty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«до выхода основного работника на работу».</a:t>
            </a:r>
            <a:r>
              <a:rPr lang="ru-RU" sz="1600" dirty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</a:p>
          <a:p>
            <a:pPr lvl="0" indent="342900" algn="just">
              <a:lnSpc>
                <a:spcPct val="115000"/>
              </a:lnSpc>
              <a:buClr>
                <a:srgbClr val="F496CB">
                  <a:lumMod val="75000"/>
                </a:srgbClr>
              </a:buClr>
            </a:pPr>
            <a:r>
              <a:rPr lang="ru-RU" sz="1600" b="1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Размер доплаты </a:t>
            </a:r>
            <a:r>
              <a:rPr lang="ru-RU" sz="16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определяется соглашением сторон и </a:t>
            </a:r>
            <a:r>
              <a:rPr lang="ru-RU" sz="1600" b="1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зависит от объема временно замещаемой работы. </a:t>
            </a:r>
            <a:endParaRPr lang="ru-RU" sz="1600" b="1" dirty="0">
              <a:solidFill>
                <a:prstClr val="black"/>
              </a:solidFill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lvl="0" indent="342900" algn="just">
              <a:lnSpc>
                <a:spcPct val="115000"/>
              </a:lnSpc>
              <a:buClr>
                <a:srgbClr val="F496CB">
                  <a:lumMod val="75000"/>
                </a:srgbClr>
              </a:buClr>
            </a:pPr>
            <a:r>
              <a:rPr lang="ru-RU" sz="1600" b="1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По мнению Верховного суда РФ штатным заместителям также необходимо делать доплату. </a:t>
            </a:r>
          </a:p>
          <a:p>
            <a:pPr lvl="0" indent="342900" algn="just">
              <a:lnSpc>
                <a:spcPct val="115000"/>
              </a:lnSpc>
              <a:buClr>
                <a:srgbClr val="F496CB">
                  <a:lumMod val="75000"/>
                </a:srgbClr>
              </a:buClr>
            </a:pPr>
            <a:r>
              <a:rPr lang="ru-RU" sz="1600" b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Как работник, так и работодатель вправе досрочно отказаться от выполнения дополнительной работы, предупредив об этом другую сторону в письменной форме не позднее чем за 3 рабочих дня. </a:t>
            </a:r>
            <a:r>
              <a:rPr lang="ru-RU" sz="1600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Причину отказа объявлять необязательно.</a:t>
            </a:r>
            <a:endParaRPr lang="ru-RU" sz="1600" dirty="0">
              <a:solidFill>
                <a:prstClr val="black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9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9 из цикла</a:t>
            </a: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«Бухгалтерский учёт в НКО для бухгалтера, начинающего работу  в некоммерческой организации»</a:t>
            </a: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888405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1667</TotalTime>
  <Words>3151</Words>
  <Application>Microsoft Office PowerPoint</Application>
  <PresentationFormat>Широкоэкранный</PresentationFormat>
  <Paragraphs>170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Calibri</vt:lpstr>
      <vt:lpstr>Georgia</vt:lpstr>
      <vt:lpstr>Symbol</vt:lpstr>
      <vt:lpstr>Times New Roman</vt:lpstr>
      <vt:lpstr>Trebuchet MS</vt:lpstr>
      <vt:lpstr>Wingdings 3</vt:lpstr>
      <vt:lpstr>Аспект</vt:lpstr>
      <vt:lpstr>         Вебинар № 158  Занятие 9 из цикла     «Бухгалтерский учёт в НКО для бухгалтера, начинающего работу                                                 в некоммерческой организации»  Тема занятия Оформление оплаты труда при совмещении должностей, расширении зон обслуживания, увеличении объёма работ и др. случаи, предусмотренные ст. 60.1 u 60.2 ТК РФ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Марго</dc:creator>
  <cp:lastModifiedBy>Марго</cp:lastModifiedBy>
  <cp:revision>75</cp:revision>
  <dcterms:created xsi:type="dcterms:W3CDTF">2022-01-19T14:01:09Z</dcterms:created>
  <dcterms:modified xsi:type="dcterms:W3CDTF">2022-07-25T23:14:23Z</dcterms:modified>
</cp:coreProperties>
</file>