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2" r:id="rId4"/>
    <p:sldId id="256" r:id="rId5"/>
    <p:sldId id="266" r:id="rId6"/>
    <p:sldId id="261" r:id="rId7"/>
    <p:sldId id="263" r:id="rId8"/>
    <p:sldId id="259" r:id="rId9"/>
    <p:sldId id="260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5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0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4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708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1696 h 1753"/>
                <a:gd name="T2" fmla="*/ 225 w 670"/>
                <a:gd name="T3" fmla="*/ 1753 h 1753"/>
                <a:gd name="T4" fmla="*/ 670 w 670"/>
                <a:gd name="T5" fmla="*/ 0 h 1753"/>
                <a:gd name="T6" fmla="*/ 430 w 670"/>
                <a:gd name="T7" fmla="*/ 0 h 1753"/>
                <a:gd name="T8" fmla="*/ 0 w 670"/>
                <a:gd name="T9" fmla="*/ 1696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4A82-2AD2-4782-B931-DEDE04E89D6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CD31-A4C8-48FE-BAEF-D89C771E906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47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0277-09D7-46BE-91F8-04E5F070532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623CC-8352-4D8B-B607-B8D52B482A8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8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BDEDE-0668-4545-8102-397FD7AC759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0FC50-CA8E-4D25-B70D-9395F49B5DF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39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4C59B-333E-4DCD-8FAD-E6420657CDA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A3C4-0B6E-4E56-96A4-0A4353B0053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FD00-68BC-4FB0-AE1D-70E8392EC10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BC71-2F0C-4C7A-8CF4-3607D4075C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96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1FB9-AF56-4E1D-97C7-701AA411A5A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CD3D-F7C1-48E7-B95F-953EE379FA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39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85CF-BF2A-4C76-BE81-1D1F556C4AF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1A7A-8709-4A21-9633-09B9816DD7E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63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4B00-FCB0-4782-8FE7-0945D77D630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9B22-A612-454B-B790-DA62F84653E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2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37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E4E7-2B88-4EA1-8D2F-564A9FEBD3A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0BE83-2559-4B58-9CDB-222434854A9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340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8A69-9D00-44DE-905C-CB2023F9310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902B-A1C4-4EB7-A60F-AF700BD24F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63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4969D-ED26-4752-8ABE-997F7D69968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CBAA1-1AF6-427D-BA30-82463E9143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375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1E1D-065D-463A-96AF-FD5110CFB71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368D-F07C-4647-816C-739D06FA557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45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EB51-096F-4E36-8962-5E4C954E43E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2001-4EF3-4E31-9E74-429BF873E87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35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DB633-17C7-47D9-981E-CA113669602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CE55-2FE3-4858-83A4-CA5A22BEA57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4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9AEC-BB2C-4267-AE0D-FEED6678E11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C8E97-DE35-4F08-90B5-87C84D6DCD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16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2770B-8014-4FEE-8B10-A4EA8050CCB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D379-FB35-414A-B7C3-F9F669F0434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219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0E5A-D282-4E8F-8C86-84C07ED5569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FA3C-0038-46C4-A95A-D13FA8F7D6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5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3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50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9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83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74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9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17A9-B110-4E2B-B5BA-B577A79A19D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04DEF-2E44-4DA2-B5AD-E357E966F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50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3330 h 3357"/>
                <a:gd name="T2" fmla="*/ 156 w 707"/>
                <a:gd name="T3" fmla="*/ 3357 h 3357"/>
                <a:gd name="T4" fmla="*/ 707 w 707"/>
                <a:gd name="T5" fmla="*/ 0 h 3357"/>
                <a:gd name="T6" fmla="*/ 547 w 707"/>
                <a:gd name="T7" fmla="*/ 0 h 3357"/>
                <a:gd name="T8" fmla="*/ 0 w 707"/>
                <a:gd name="T9" fmla="*/ 3330 h 3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fld id="{A4DED61C-C3FD-45BF-BACF-33E9BA86534E}" type="datetimeFigureOut">
              <a:rPr lang="en-US">
                <a:solidFill>
                  <a:prstClr val="black"/>
                </a:solidFill>
              </a:rPr>
              <a:pPr defTabSz="457200">
                <a:defRPr/>
              </a:pPr>
              <a:t>7/11/2022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fld id="{92F7F63E-445F-405B-AE4A-88AE8FB1DCBD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2697163" y="1701800"/>
            <a:ext cx="8574087" cy="210978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ru-RU" sz="3600" dirty="0">
                <a:ln>
                  <a:noFill/>
                </a:ln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некоммерческой организации разработать и утвердить программы, планы и содержательные отчёты</a:t>
            </a:r>
            <a:endParaRPr lang="ru-RU" altLang="ru-RU" sz="3600" dirty="0" smtClean="0">
              <a:ln>
                <a:noFill/>
              </a:ln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>
            <a:normAutofit fontScale="85000" lnSpcReduction="20000"/>
          </a:bodyPr>
          <a:lstStyle/>
          <a:p>
            <a:endParaRPr lang="ru-RU" altLang="ru-RU" dirty="0" smtClean="0"/>
          </a:p>
          <a:p>
            <a:r>
              <a:rPr lang="ru-RU" altLang="ru-RU" dirty="0"/>
              <a:t>Клуб бухгалтеров и аудиторов некоммерческих организаций </a:t>
            </a:r>
            <a:endParaRPr lang="ru-RU" altLang="ru-RU" dirty="0" smtClean="0"/>
          </a:p>
          <a:p>
            <a:r>
              <a:rPr lang="ru-RU" altLang="ru-RU" dirty="0" smtClean="0"/>
              <a:t>12</a:t>
            </a:r>
            <a:r>
              <a:rPr lang="ru-RU" altLang="ru-RU" dirty="0" smtClean="0"/>
              <a:t> </a:t>
            </a:r>
            <a:r>
              <a:rPr lang="ru-RU" altLang="ru-RU" dirty="0" smtClean="0"/>
              <a:t>июля </a:t>
            </a:r>
            <a:r>
              <a:rPr lang="ru-RU" altLang="ru-RU" dirty="0" smtClean="0"/>
              <a:t>2022 </a:t>
            </a:r>
            <a:r>
              <a:rPr lang="ru-RU" altLang="ru-RU" dirty="0" smtClean="0"/>
              <a:t>года</a:t>
            </a:r>
          </a:p>
          <a:p>
            <a:r>
              <a:rPr lang="ru-RU" altLang="ru-RU" dirty="0" smtClean="0"/>
              <a:t>Выступление Толмасовой Аллы Константиновны</a:t>
            </a:r>
          </a:p>
        </p:txBody>
      </p:sp>
    </p:spTree>
    <p:extLst>
      <p:ext uri="{BB962C8B-B14F-4D97-AF65-F5344CB8AC3E}">
        <p14:creationId xmlns:p14="http://schemas.microsoft.com/office/powerpoint/2010/main" val="28069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Обязательность: для благотворительных организаций – да, некоторых других – да, для большинства – нет. </a:t>
            </a:r>
          </a:p>
          <a:p>
            <a:r>
              <a:rPr lang="ru-RU" dirty="0" smtClean="0"/>
              <a:t>Периодичность: любая, за некоторым исключением.</a:t>
            </a:r>
          </a:p>
          <a:p>
            <a:r>
              <a:rPr lang="ru-RU" dirty="0" smtClean="0"/>
              <a:t>Утверждение: высший орган 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2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Идеальная программа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а) название, реквизиты утверждения;</a:t>
            </a:r>
          </a:p>
          <a:p>
            <a:pPr marL="0" indent="0">
              <a:buNone/>
            </a:pPr>
            <a:r>
              <a:rPr lang="ru-RU" dirty="0" smtClean="0"/>
              <a:t>б) анализ состояния проблемы;</a:t>
            </a:r>
          </a:p>
          <a:p>
            <a:pPr marL="0" indent="0">
              <a:buNone/>
            </a:pPr>
            <a:r>
              <a:rPr lang="ru-RU" dirty="0" smtClean="0"/>
              <a:t>в) цели и задачи программы;</a:t>
            </a:r>
          </a:p>
          <a:p>
            <a:pPr marL="0" indent="0">
              <a:buNone/>
            </a:pPr>
            <a:r>
              <a:rPr lang="ru-RU" dirty="0" smtClean="0"/>
              <a:t>г) основные ожидаемые конечные результаты реализации программы;</a:t>
            </a:r>
          </a:p>
          <a:p>
            <a:pPr marL="0" indent="0">
              <a:buNone/>
            </a:pPr>
            <a:r>
              <a:rPr lang="ru-RU" dirty="0" smtClean="0"/>
              <a:t>д) целевые показатели (индикаторы) деятельности по программе, </a:t>
            </a:r>
          </a:p>
          <a:p>
            <a:pPr marL="0" indent="0">
              <a:buNone/>
            </a:pPr>
            <a:r>
              <a:rPr lang="ru-RU" dirty="0" smtClean="0"/>
              <a:t>е) сроки и этапы реализации программы, </a:t>
            </a:r>
          </a:p>
          <a:p>
            <a:pPr marL="0" indent="0">
              <a:buNone/>
            </a:pPr>
            <a:r>
              <a:rPr lang="ru-RU" dirty="0" smtClean="0"/>
              <a:t>ж) перечень и описание основных программных мероприятий, сроки их выполнения по этапам реализации программы,</a:t>
            </a:r>
          </a:p>
          <a:p>
            <a:pPr marL="0" indent="0">
              <a:buNone/>
            </a:pPr>
            <a:r>
              <a:rPr lang="ru-RU" dirty="0" smtClean="0"/>
              <a:t>з) необходимые ресурсы,</a:t>
            </a:r>
          </a:p>
          <a:p>
            <a:pPr marL="0" indent="0">
              <a:buNone/>
            </a:pPr>
            <a:r>
              <a:rPr lang="ru-RU" dirty="0" smtClean="0"/>
              <a:t>и) объемы и источники финансирования; предполагаемые расходы.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72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Благотворительная программа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Статья 17 закона 135-ФЗ. Благотворительная программа</a:t>
            </a:r>
          </a:p>
          <a:p>
            <a:pPr marL="0" indent="0">
              <a:buNone/>
            </a:pPr>
            <a:r>
              <a:rPr lang="ru-RU" dirty="0" smtClean="0"/>
              <a:t>1. Благотворительной программой является комплекс мероприятий, утвержденных высшим органом управления благотворительной организацией и направленных на решение конкретных задач, соответствующих уставным целям этой организации.</a:t>
            </a:r>
          </a:p>
          <a:p>
            <a:pPr marL="0" indent="0">
              <a:buNone/>
            </a:pPr>
            <a:r>
              <a:rPr lang="ru-RU" dirty="0" smtClean="0"/>
              <a:t>2. Благотворительная программа включает смету предполагаемых поступлений и планируемых расходов (включая оплату труда лиц, участвующих в реализации благотворительной программы), устанавливает этапы и сроки ее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317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Минимальные требования к благотворительной программе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Задачи.</a:t>
            </a:r>
          </a:p>
          <a:p>
            <a:r>
              <a:rPr lang="ru-RU" dirty="0" smtClean="0"/>
              <a:t>Описание мероприятий.</a:t>
            </a:r>
          </a:p>
          <a:p>
            <a:r>
              <a:rPr lang="ru-RU" dirty="0" smtClean="0"/>
              <a:t>Сроки реализации.</a:t>
            </a:r>
          </a:p>
          <a:p>
            <a:r>
              <a:rPr lang="ru-RU" dirty="0" smtClean="0"/>
              <a:t>Этапы (при необходимости).</a:t>
            </a:r>
          </a:p>
          <a:p>
            <a:r>
              <a:rPr lang="ru-RU" dirty="0" smtClean="0"/>
              <a:t>Смета (доходы-расходы).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4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Обязательность: нет. Как правило, для заявок на финансирование.</a:t>
            </a:r>
          </a:p>
          <a:p>
            <a:r>
              <a:rPr lang="ru-RU" dirty="0" smtClean="0"/>
              <a:t>Сроки: любые, обычно короткие.</a:t>
            </a:r>
          </a:p>
          <a:p>
            <a:r>
              <a:rPr lang="ru-RU" dirty="0" smtClean="0"/>
              <a:t>Утверждение: в соответствии с уставом. Как правило, директор.</a:t>
            </a:r>
          </a:p>
          <a:p>
            <a:r>
              <a:rPr lang="ru-RU" dirty="0" smtClean="0"/>
              <a:t>Содержание: по требованию донора. Как правило:</a:t>
            </a:r>
          </a:p>
          <a:p>
            <a:pPr marL="457200" lvl="1" indent="0">
              <a:buNone/>
            </a:pPr>
            <a:r>
              <a:rPr lang="ru-RU" dirty="0" smtClean="0"/>
              <a:t>- описание проблемы,</a:t>
            </a:r>
          </a:p>
          <a:p>
            <a:pPr marL="457200" lvl="1" indent="0">
              <a:buNone/>
            </a:pPr>
            <a:r>
              <a:rPr lang="ru-RU" dirty="0" smtClean="0"/>
              <a:t>- задачи,</a:t>
            </a:r>
          </a:p>
          <a:p>
            <a:pPr marL="457200" lvl="1" indent="0">
              <a:buNone/>
            </a:pPr>
            <a:r>
              <a:rPr lang="ru-RU" dirty="0" smtClean="0"/>
              <a:t>- мероприятия,</a:t>
            </a:r>
          </a:p>
          <a:p>
            <a:pPr marL="457200" lvl="1" indent="0">
              <a:buNone/>
            </a:pPr>
            <a:r>
              <a:rPr lang="ru-RU" dirty="0" smtClean="0"/>
              <a:t>-сроки,</a:t>
            </a:r>
          </a:p>
          <a:p>
            <a:pPr marL="457200" lvl="1" indent="0">
              <a:buNone/>
            </a:pPr>
            <a:r>
              <a:rPr lang="ru-RU" dirty="0" smtClean="0"/>
              <a:t>-смета.</a:t>
            </a:r>
          </a:p>
        </p:txBody>
      </p:sp>
    </p:spTree>
    <p:extLst>
      <p:ext uri="{BB962C8B-B14F-4D97-AF65-F5344CB8AC3E}">
        <p14:creationId xmlns:p14="http://schemas.microsoft.com/office/powerpoint/2010/main" val="3413603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Годовые планы (содержательные)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Обязательно: благотворительные организации. Утверждает высший орган управления.</a:t>
            </a:r>
          </a:p>
          <a:p>
            <a:pPr marL="0" indent="0">
              <a:buNone/>
            </a:pPr>
            <a:r>
              <a:rPr lang="ru-RU" dirty="0" smtClean="0"/>
              <a:t>Остальные – по собственному решению, по уставу.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776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Годовые финансовые планы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Обязательно:</a:t>
            </a:r>
          </a:p>
          <a:p>
            <a:pPr>
              <a:buFontTx/>
              <a:buChar char="-"/>
            </a:pPr>
            <a:r>
              <a:rPr lang="ru-RU" dirty="0" smtClean="0"/>
              <a:t>Благотворительные организации, утверждает высший орган управления.</a:t>
            </a:r>
          </a:p>
          <a:p>
            <a:pPr>
              <a:buFontTx/>
              <a:buChar char="-"/>
            </a:pPr>
            <a:r>
              <a:rPr lang="ru-RU" dirty="0" smtClean="0"/>
              <a:t>Организации с целевым капиталом (в части использования дохода от целевого капитала), утверждает высший орган управления.</a:t>
            </a:r>
          </a:p>
          <a:p>
            <a:pPr>
              <a:buFontTx/>
              <a:buChar char="-"/>
            </a:pPr>
            <a:r>
              <a:rPr lang="ru-RU" dirty="0" smtClean="0"/>
              <a:t>Товарищества садоводов (приходно-расходная смета). Утверждает общее собрание. </a:t>
            </a:r>
          </a:p>
          <a:p>
            <a:pPr marL="0" indent="0">
              <a:buNone/>
            </a:pPr>
            <a:r>
              <a:rPr lang="ru-RU" dirty="0" smtClean="0"/>
              <a:t>Остальные – по уставу.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25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Годовые финансовые планы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Содержание, рубрикация – по усмотрению организации.</a:t>
            </a:r>
          </a:p>
          <a:p>
            <a:r>
              <a:rPr lang="ru-RU" dirty="0" smtClean="0"/>
              <a:t>Для организаций, которые публикуют отчетность идеально два финансовых плана:</a:t>
            </a:r>
          </a:p>
          <a:p>
            <a:pPr>
              <a:buFontTx/>
              <a:buChar char="-"/>
            </a:pPr>
            <a:r>
              <a:rPr lang="ru-RU" dirty="0" smtClean="0"/>
              <a:t>функциональные расходы,</a:t>
            </a:r>
          </a:p>
          <a:p>
            <a:pPr>
              <a:buFontTx/>
              <a:buChar char="-"/>
            </a:pPr>
            <a:r>
              <a:rPr lang="ru-RU" dirty="0"/>
              <a:t>ц</a:t>
            </a:r>
            <a:r>
              <a:rPr lang="ru-RU" dirty="0" smtClean="0"/>
              <a:t>елевые расходы.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086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функциональные расходы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Заработная плата (включая вознаграждения по </a:t>
            </a:r>
            <a:r>
              <a:rPr lang="ru-RU" dirty="0" err="1" smtClean="0"/>
              <a:t>ГПД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 Командировочные расходы</a:t>
            </a:r>
          </a:p>
          <a:p>
            <a:r>
              <a:rPr lang="ru-RU" dirty="0" smtClean="0"/>
              <a:t> Содержание помещений,</a:t>
            </a:r>
          </a:p>
          <a:p>
            <a:r>
              <a:rPr lang="ru-RU" dirty="0" smtClean="0"/>
              <a:t> Приобретение оборудования</a:t>
            </a:r>
          </a:p>
          <a:p>
            <a:r>
              <a:rPr lang="ru-RU" dirty="0" smtClean="0"/>
              <a:t>Приобретение товаров, материалов </a:t>
            </a:r>
          </a:p>
          <a:p>
            <a:r>
              <a:rPr lang="ru-RU" dirty="0" smtClean="0"/>
              <a:t>Оплата работ, услуг</a:t>
            </a:r>
          </a:p>
          <a:p>
            <a:r>
              <a:rPr lang="ru-RU" dirty="0" smtClean="0"/>
              <a:t>Приобретение прав на интеллектуальную собственность</a:t>
            </a:r>
          </a:p>
          <a:p>
            <a:r>
              <a:rPr lang="ru-RU" dirty="0" smtClean="0"/>
              <a:t>Связь</a:t>
            </a:r>
          </a:p>
          <a:p>
            <a:r>
              <a:rPr lang="ru-RU" dirty="0" smtClean="0"/>
              <a:t>Банковские услуги</a:t>
            </a:r>
          </a:p>
          <a:p>
            <a:r>
              <a:rPr lang="ru-RU" dirty="0" smtClean="0"/>
              <a:t>Налоги</a:t>
            </a:r>
          </a:p>
          <a:p>
            <a:r>
              <a:rPr lang="ru-RU" dirty="0" smtClean="0"/>
              <a:t>Прочие расходы</a:t>
            </a:r>
          </a:p>
          <a:p>
            <a:r>
              <a:rPr lang="ru-RU" dirty="0" smtClean="0"/>
              <a:t>	 в том числе прочие расходы по приносящей доход деятельности</a:t>
            </a:r>
          </a:p>
          <a:p>
            <a:r>
              <a:rPr lang="ru-RU" dirty="0" smtClean="0"/>
              <a:t>Непредвиденные расходы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319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целевые (по направлениям) расходы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Предоставление грантов НКО</a:t>
            </a:r>
          </a:p>
          <a:p>
            <a:r>
              <a:rPr lang="ru-RU" dirty="0" smtClean="0"/>
              <a:t>Целевая благотворительная помощь физическим лицам, в том числе:</a:t>
            </a:r>
          </a:p>
          <a:p>
            <a:pPr marL="914400" lvl="2" indent="0">
              <a:buNone/>
            </a:pPr>
            <a:r>
              <a:rPr lang="ru-RU" dirty="0" smtClean="0"/>
              <a:t>- оплата лечения</a:t>
            </a:r>
          </a:p>
          <a:p>
            <a:pPr marL="914400" lvl="2" indent="0">
              <a:buNone/>
            </a:pPr>
            <a:r>
              <a:rPr lang="ru-RU" dirty="0" smtClean="0"/>
              <a:t>- оплата отдыха</a:t>
            </a:r>
          </a:p>
          <a:p>
            <a:r>
              <a:rPr lang="ru-RU" dirty="0" smtClean="0"/>
              <a:t>Выпуск журнала</a:t>
            </a:r>
          </a:p>
          <a:p>
            <a:r>
              <a:rPr lang="ru-RU" dirty="0" smtClean="0"/>
              <a:t>Занятия в кружках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17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Вступление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029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Планы отдельного мероприятия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Обязательность: нет.</a:t>
            </a:r>
          </a:p>
          <a:p>
            <a:r>
              <a:rPr lang="ru-RU" dirty="0" smtClean="0"/>
              <a:t>Утверждение: директор (руководитель), или иной орган по уставу.</a:t>
            </a:r>
          </a:p>
          <a:p>
            <a:r>
              <a:rPr lang="ru-RU" dirty="0" smtClean="0"/>
              <a:t>Зачем утверждать:</a:t>
            </a:r>
          </a:p>
          <a:p>
            <a:pPr marL="0" indent="0">
              <a:buNone/>
            </a:pPr>
            <a:r>
              <a:rPr lang="ru-RU" dirty="0" smtClean="0"/>
              <a:t>- для цели эффективного управления,</a:t>
            </a:r>
          </a:p>
          <a:p>
            <a:pPr marL="0" indent="0">
              <a:buNone/>
            </a:pPr>
            <a:r>
              <a:rPr lang="ru-RU" dirty="0" smtClean="0"/>
              <a:t>- для подтверждения целевых расходов.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473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Отчетность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62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Годовой (внутренний) отчет о работе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Обязательность: да, почти у всех НКО.</a:t>
            </a:r>
          </a:p>
          <a:p>
            <a:r>
              <a:rPr lang="ru-RU" dirty="0" smtClean="0"/>
              <a:t>Содержание, формат: свободные.</a:t>
            </a:r>
          </a:p>
          <a:p>
            <a:r>
              <a:rPr lang="ru-RU" dirty="0" smtClean="0"/>
              <a:t>Утверждение: </a:t>
            </a:r>
          </a:p>
          <a:p>
            <a:pPr marL="0" indent="0">
              <a:buNone/>
            </a:pPr>
            <a:r>
              <a:rPr lang="ru-RU" dirty="0" smtClean="0"/>
              <a:t>- Унитарные НКО – высший орган управления.</a:t>
            </a:r>
          </a:p>
          <a:p>
            <a:pPr marL="0" indent="0">
              <a:buNone/>
            </a:pPr>
            <a:r>
              <a:rPr lang="ru-RU" dirty="0" smtClean="0"/>
              <a:t>- Корпоративные НКО – высший орган управления или исключение: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если уставом корпорации в соответствии с законом это правомочие не отнесено к компетенции иных коллегиальных органов корпорации (ст. 65.3 ГК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161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Уставом </a:t>
            </a:r>
            <a:r>
              <a:rPr lang="ru-RU" dirty="0" smtClean="0">
                <a:solidFill>
                  <a:srgbClr val="FF0000"/>
                </a:solidFill>
              </a:rPr>
              <a:t>общественной организации </a:t>
            </a:r>
            <a:r>
              <a:rPr lang="ru-RU" dirty="0" smtClean="0"/>
              <a:t>может быть предусмотрено, что утверждение годового отчета и бухгалтерской (финансовой) отчетности общественной организации, …. относятся к компетенции постоянно действующего коллегиального руководящего органа общественной организации.</a:t>
            </a:r>
          </a:p>
          <a:p>
            <a:r>
              <a:rPr lang="ru-RU" dirty="0" smtClean="0"/>
              <a:t>(ст. 8 закона № 82-ФЗ).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110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Отчеты о выполнении программ, проектов, мероприятий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Обязательность: нет.</a:t>
            </a:r>
          </a:p>
          <a:p>
            <a:r>
              <a:rPr lang="ru-RU" dirty="0" smtClean="0"/>
              <a:t>Содержание: свободное.</a:t>
            </a:r>
          </a:p>
          <a:p>
            <a:r>
              <a:rPr lang="ru-RU" dirty="0" smtClean="0"/>
              <a:t>Утверждение: по уставу. Если в уставе нет, директор.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773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использовании имущества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Обязательность: да для общественных объединений и общественно полезных фондов.</a:t>
            </a:r>
          </a:p>
          <a:p>
            <a:r>
              <a:rPr lang="ru-RU" dirty="0" smtClean="0"/>
              <a:t>Утверждение: по уставу. Если в уставе нет, руководитель.</a:t>
            </a:r>
          </a:p>
          <a:p>
            <a:r>
              <a:rPr lang="ru-RU" dirty="0" smtClean="0"/>
              <a:t>Публичность: да. Сайт, брошюры.</a:t>
            </a:r>
          </a:p>
          <a:p>
            <a:r>
              <a:rPr lang="ru-RU" dirty="0" smtClean="0"/>
              <a:t>Содержание: указать способы использования всего имеющегося имущества:</a:t>
            </a:r>
          </a:p>
          <a:p>
            <a:pPr marL="457200" lvl="1" indent="0">
              <a:buNone/>
            </a:pPr>
            <a:r>
              <a:rPr lang="ru-RU" dirty="0" smtClean="0"/>
              <a:t>1. Недвижимое имущество ( в собственности, аренда, пользование)</a:t>
            </a:r>
          </a:p>
          <a:p>
            <a:pPr marL="457200" lvl="1" indent="0">
              <a:buNone/>
            </a:pPr>
            <a:r>
              <a:rPr lang="ru-RU" dirty="0" smtClean="0"/>
              <a:t>2. Основные средства</a:t>
            </a:r>
          </a:p>
          <a:p>
            <a:pPr marL="457200" lvl="1" indent="0">
              <a:buNone/>
            </a:pPr>
            <a:r>
              <a:rPr lang="ru-RU" dirty="0" smtClean="0"/>
              <a:t>3. Товары </a:t>
            </a:r>
          </a:p>
          <a:p>
            <a:pPr marL="457200" lvl="1" indent="0">
              <a:buNone/>
            </a:pPr>
            <a:r>
              <a:rPr lang="ru-RU" dirty="0" smtClean="0"/>
              <a:t>4. Денежные средства</a:t>
            </a:r>
          </a:p>
          <a:p>
            <a:pPr marL="457200" lvl="1" indent="0">
              <a:buNone/>
            </a:pPr>
            <a:r>
              <a:rPr lang="ru-RU" dirty="0" smtClean="0"/>
              <a:t>5. Нематериальные активы (ролики, программы, права на книги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013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Публичные отчеты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своему усмотрению, ориентируясь на лучшие практики.</a:t>
            </a:r>
          </a:p>
          <a:p>
            <a:r>
              <a:rPr lang="ru-RU" dirty="0" smtClean="0"/>
              <a:t>См. на Форуме доноров.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706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Благодарю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что ориентироваться: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Количество, качество, содержание, тщательность при разработке планов и отчетов зависят от:</a:t>
            </a:r>
          </a:p>
          <a:p>
            <a:r>
              <a:rPr lang="ru-RU" dirty="0" smtClean="0"/>
              <a:t>норм закона,</a:t>
            </a:r>
          </a:p>
          <a:p>
            <a:r>
              <a:rPr lang="ru-RU" dirty="0"/>
              <a:t>н</a:t>
            </a:r>
            <a:r>
              <a:rPr lang="ru-RU" dirty="0" smtClean="0"/>
              <a:t>орм устава,</a:t>
            </a:r>
          </a:p>
          <a:p>
            <a:r>
              <a:rPr lang="ru-RU" dirty="0" smtClean="0"/>
              <a:t>требований доноров,</a:t>
            </a:r>
          </a:p>
          <a:p>
            <a:r>
              <a:rPr lang="ru-RU" dirty="0"/>
              <a:t>в</a:t>
            </a:r>
            <a:r>
              <a:rPr lang="ru-RU" dirty="0" smtClean="0"/>
              <a:t>нутриорганизационной обстановки,</a:t>
            </a:r>
          </a:p>
          <a:p>
            <a:r>
              <a:rPr lang="ru-RU" dirty="0"/>
              <a:t>р</a:t>
            </a:r>
            <a:r>
              <a:rPr lang="ru-RU" dirty="0" smtClean="0"/>
              <a:t>есурсов организации,</a:t>
            </a:r>
          </a:p>
          <a:p>
            <a:r>
              <a:rPr lang="ru-RU" dirty="0" err="1" smtClean="0"/>
              <a:t>перфекционизма</a:t>
            </a:r>
            <a:r>
              <a:rPr lang="ru-RU" dirty="0" smtClean="0"/>
              <a:t> исполнителя.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30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нормативные правовые акты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Федеральный закон от 12 января 1996 г. </a:t>
            </a:r>
            <a:r>
              <a:rPr lang="ru-RU" sz="2000" dirty="0"/>
              <a:t>№</a:t>
            </a:r>
            <a:r>
              <a:rPr lang="ru-RU" sz="2000" dirty="0" smtClean="0"/>
              <a:t> 7-ФЗ "О некоммерческих организациях«, ст. 29.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(Закон, статья не действует в отношении потребительских кооперативов, товарищества собственников недвижимости, религиозные организации).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ГК РФ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Специальные законы:</a:t>
            </a:r>
          </a:p>
          <a:p>
            <a:r>
              <a:rPr lang="ru-RU" sz="2000" dirty="0" smtClean="0"/>
              <a:t>Федеральный закон от 11 августа 1995 г. </a:t>
            </a:r>
            <a:r>
              <a:rPr lang="ru-RU" sz="2000" dirty="0"/>
              <a:t>№</a:t>
            </a:r>
            <a:r>
              <a:rPr lang="ru-RU" sz="2000" dirty="0" smtClean="0"/>
              <a:t> 135-ФЗ "О благотворительной деятельности и добровольчестве (волонтерстве)», ст. ст. 10, 17.</a:t>
            </a:r>
          </a:p>
          <a:p>
            <a:r>
              <a:rPr lang="ru-RU" sz="2000" dirty="0" smtClean="0"/>
              <a:t>Федеральный закон от 19 мая 1995 г. № 82-ФЗ "Об общественных объединениях«, ст. ст. 8, 29</a:t>
            </a:r>
          </a:p>
          <a:p>
            <a:r>
              <a:rPr lang="ru-RU" sz="2000" dirty="0" smtClean="0"/>
              <a:t>Федеральный закон от 30 декабря 2006 г. № 275-ФЗ "О порядке формирования и использования целевого капитала некоммерческих организаций«</a:t>
            </a:r>
          </a:p>
          <a:p>
            <a:r>
              <a:rPr lang="ru-RU" sz="2000" dirty="0" smtClean="0"/>
              <a:t>Федеральный закон от 11 июля 2001 г. </a:t>
            </a:r>
            <a:r>
              <a:rPr lang="ru-RU" sz="2000" dirty="0"/>
              <a:t>№</a:t>
            </a:r>
            <a:r>
              <a:rPr lang="ru-RU" sz="2000" dirty="0" smtClean="0"/>
              <a:t> 95-ФЗ "О политических партиях", </a:t>
            </a:r>
          </a:p>
          <a:p>
            <a:r>
              <a:rPr lang="ru-RU" sz="2000" dirty="0" smtClean="0"/>
              <a:t>И т.д.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5886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любого документа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См. Национальный стандарт РФ ГОСТ Р 7.0.8-2013 "Система стандартов по информации, библиотечному и издательскому делу. Делопроизводство и архивное дело. Термины и определения" (утв. приказом Федерального агентства по техническому регулированию и метрологии от 17 октября 2013 г. № 1185-</a:t>
            </a:r>
            <a:r>
              <a:rPr lang="ru-RU" dirty="0" err="1" smtClean="0"/>
              <a:t>ст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Необязателен для применения</a:t>
            </a:r>
          </a:p>
          <a:p>
            <a:r>
              <a:rPr lang="ru-RU" dirty="0" smtClean="0"/>
              <a:t>Желательно минимально на него ориентироваться.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56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любого документа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окумент: Зафиксированная на носителе информация с реквизитами, позволяющими ее идентифицировать.</a:t>
            </a:r>
          </a:p>
          <a:p>
            <a:pPr marL="0" indent="0">
              <a:buNone/>
            </a:pPr>
            <a:r>
              <a:rPr lang="ru-RU" dirty="0" smtClean="0"/>
              <a:t>Реквизиты:</a:t>
            </a:r>
          </a:p>
          <a:p>
            <a:r>
              <a:rPr lang="ru-RU" dirty="0"/>
              <a:t>м</a:t>
            </a:r>
            <a:r>
              <a:rPr lang="ru-RU" dirty="0" smtClean="0"/>
              <a:t>есто составления</a:t>
            </a:r>
          </a:p>
          <a:p>
            <a:r>
              <a:rPr lang="ru-RU" dirty="0"/>
              <a:t>д</a:t>
            </a:r>
            <a:r>
              <a:rPr lang="ru-RU" dirty="0" smtClean="0"/>
              <a:t>ата</a:t>
            </a:r>
            <a:endParaRPr lang="ru-RU" dirty="0"/>
          </a:p>
          <a:p>
            <a:r>
              <a:rPr lang="ru-RU" dirty="0"/>
              <a:t>г</a:t>
            </a:r>
            <a:r>
              <a:rPr lang="ru-RU" dirty="0" smtClean="0"/>
              <a:t>риф утверждения</a:t>
            </a:r>
          </a:p>
          <a:p>
            <a:r>
              <a:rPr lang="ru-RU" dirty="0" smtClean="0"/>
              <a:t>подпись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41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Планирование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5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документов планирования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Приоритетные направления деятельности</a:t>
            </a:r>
          </a:p>
          <a:p>
            <a:r>
              <a:rPr lang="ru-RU" dirty="0" smtClean="0"/>
              <a:t>Программа (благотворительная программа)</a:t>
            </a:r>
          </a:p>
          <a:p>
            <a:r>
              <a:rPr lang="ru-RU" dirty="0" smtClean="0"/>
              <a:t>Проект</a:t>
            </a:r>
          </a:p>
          <a:p>
            <a:r>
              <a:rPr lang="ru-RU" dirty="0" smtClean="0"/>
              <a:t>План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Документы планирования, кроме содержательной части, включают, как правило, финансовую часть.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08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направления деятельности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Обязательность: нет, желательно для крупных организаций.</a:t>
            </a:r>
          </a:p>
          <a:p>
            <a:r>
              <a:rPr lang="ru-RU" dirty="0" smtClean="0"/>
              <a:t>Периодичность: любая.</a:t>
            </a:r>
          </a:p>
          <a:p>
            <a:r>
              <a:rPr lang="ru-RU" dirty="0" smtClean="0"/>
              <a:t>Утверждение: высший орган 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8020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1023</Words>
  <Application>Microsoft Office PowerPoint</Application>
  <PresentationFormat>Широкоэкранный</PresentationFormat>
  <Paragraphs>152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Corbel</vt:lpstr>
      <vt:lpstr>Times New Roman</vt:lpstr>
      <vt:lpstr>Wingdings</vt:lpstr>
      <vt:lpstr>Тема Office</vt:lpstr>
      <vt:lpstr>Параллакс</vt:lpstr>
      <vt:lpstr>Как некоммерческой организации разработать и утвердить программы, планы и содержательные отчёты</vt:lpstr>
      <vt:lpstr>Вступление</vt:lpstr>
      <vt:lpstr>На что ориентироваться:</vt:lpstr>
      <vt:lpstr>Основные нормативные правовые акты</vt:lpstr>
      <vt:lpstr>Оформление любого документа</vt:lpstr>
      <vt:lpstr>Оформление любого документа</vt:lpstr>
      <vt:lpstr>1. Планирование</vt:lpstr>
      <vt:lpstr>Виды документов планирования</vt:lpstr>
      <vt:lpstr>Приоритетные направления деятельности</vt:lpstr>
      <vt:lpstr>Программы</vt:lpstr>
      <vt:lpstr>Идеальная программа</vt:lpstr>
      <vt:lpstr>Благотворительная программа</vt:lpstr>
      <vt:lpstr>Минимальные требования к благотворительной программе</vt:lpstr>
      <vt:lpstr>Проект</vt:lpstr>
      <vt:lpstr>Годовые планы (содержательные)</vt:lpstr>
      <vt:lpstr>Годовые финансовые планы</vt:lpstr>
      <vt:lpstr>Годовые финансовые планы</vt:lpstr>
      <vt:lpstr>Примерные функциональные расходы</vt:lpstr>
      <vt:lpstr>Примерные целевые (по направлениям) расходы</vt:lpstr>
      <vt:lpstr>Планы отдельного мероприятия</vt:lpstr>
      <vt:lpstr>Отчетность</vt:lpstr>
      <vt:lpstr>Годовой (внутренний) отчет о работе</vt:lpstr>
      <vt:lpstr>Исключение</vt:lpstr>
      <vt:lpstr>Отчеты о выполнении программ, проектов, мероприятий</vt:lpstr>
      <vt:lpstr>Отчет об использовании имущества</vt:lpstr>
      <vt:lpstr>Публичные отчеты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некоммерческой организации разработать и утвердить программы, планы и содержательные отчёты</dc:title>
  <dc:creator>Алла Толмасова</dc:creator>
  <cp:lastModifiedBy>Алла Толмасова</cp:lastModifiedBy>
  <cp:revision>32</cp:revision>
  <dcterms:created xsi:type="dcterms:W3CDTF">2022-07-11T07:05:54Z</dcterms:created>
  <dcterms:modified xsi:type="dcterms:W3CDTF">2022-07-12T05:48:52Z</dcterms:modified>
</cp:coreProperties>
</file>