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66" r:id="rId12"/>
    <p:sldId id="267" r:id="rId13"/>
    <p:sldId id="268" r:id="rId14"/>
    <p:sldId id="865" r:id="rId15"/>
    <p:sldId id="861" r:id="rId16"/>
    <p:sldId id="894" r:id="rId17"/>
    <p:sldId id="895" r:id="rId18"/>
    <p:sldId id="866" r:id="rId19"/>
    <p:sldId id="870" r:id="rId20"/>
    <p:sldId id="867" r:id="rId21"/>
    <p:sldId id="871" r:id="rId22"/>
    <p:sldId id="868" r:id="rId23"/>
    <p:sldId id="896" r:id="rId24"/>
    <p:sldId id="877" r:id="rId25"/>
    <p:sldId id="878" r:id="rId26"/>
    <p:sldId id="872" r:id="rId27"/>
    <p:sldId id="879" r:id="rId28"/>
    <p:sldId id="873" r:id="rId29"/>
    <p:sldId id="880" r:id="rId30"/>
    <p:sldId id="874" r:id="rId31"/>
    <p:sldId id="881" r:id="rId32"/>
    <p:sldId id="875" r:id="rId33"/>
    <p:sldId id="886" r:id="rId34"/>
    <p:sldId id="883" r:id="rId35"/>
    <p:sldId id="888" r:id="rId36"/>
    <p:sldId id="884" r:id="rId37"/>
    <p:sldId id="887" r:id="rId38"/>
    <p:sldId id="885" r:id="rId39"/>
    <p:sldId id="889" r:id="rId40"/>
    <p:sldId id="892" r:id="rId41"/>
    <p:sldId id="890" r:id="rId42"/>
    <p:sldId id="893" r:id="rId43"/>
    <p:sldId id="264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>
            <a:extLst>
              <a:ext uri="{FF2B5EF4-FFF2-40B4-BE49-F238E27FC236}">
                <a16:creationId xmlns:a16="http://schemas.microsoft.com/office/drawing/2014/main" id="{FC780AAA-7685-4314-93AA-EEF176F931CC}"/>
              </a:ext>
            </a:extLst>
          </p:cNvPr>
          <p:cNvGrpSpPr>
            <a:grpSpLocks/>
          </p:cNvGrpSpPr>
          <p:nvPr/>
        </p:nvGrpSpPr>
        <p:grpSpPr bwMode="auto">
          <a:xfrm>
            <a:off x="-185739" y="2419350"/>
            <a:ext cx="2573339" cy="2071688"/>
            <a:chOff x="-140187" y="3370439"/>
            <a:chExt cx="1931517" cy="2071687"/>
          </a:xfrm>
        </p:grpSpPr>
        <p:pic>
          <p:nvPicPr>
            <p:cNvPr id="4" name="Рисунок 4">
              <a:extLst>
                <a:ext uri="{FF2B5EF4-FFF2-40B4-BE49-F238E27FC236}">
                  <a16:creationId xmlns:a16="http://schemas.microsoft.com/office/drawing/2014/main" id="{11253593-75A5-4818-BC84-3B0332A23E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43" y="3370439"/>
              <a:ext cx="903287" cy="207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0056A99-1FAC-405F-A734-D973C29BF7CD}"/>
                </a:ext>
              </a:extLst>
            </p:cNvPr>
            <p:cNvSpPr/>
            <p:nvPr userDrawn="1"/>
          </p:nvSpPr>
          <p:spPr>
            <a:xfrm>
              <a:off x="-140187" y="3665714"/>
              <a:ext cx="1479917" cy="1481137"/>
            </a:xfrm>
            <a:prstGeom prst="rect">
              <a:avLst/>
            </a:prstGeom>
            <a:solidFill>
              <a:srgbClr val="DF27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7648" y="0"/>
            <a:ext cx="7983837" cy="6858000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112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1-88AF-4E10-A3B8-502962DECC9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0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учёт»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5171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июль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532715" y="594058"/>
            <a:ext cx="11126570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1" dirty="0">
                <a:solidFill>
                  <a:schemeClr val="dk1"/>
                </a:solidFill>
              </a:rPr>
              <a:t>05.07.2022. </a:t>
            </a:r>
            <a:r>
              <a:rPr lang="ru-RU" sz="2200" dirty="0">
                <a:solidFill>
                  <a:schemeClr val="dk1"/>
                </a:solidFill>
              </a:rPr>
              <a:t>г. Москва. </a:t>
            </a:r>
            <a:r>
              <a:rPr lang="ru-RU" sz="2200" b="1" dirty="0">
                <a:solidFill>
                  <a:schemeClr val="dk1"/>
                </a:solidFill>
              </a:rPr>
              <a:t>155-й вебинар «Ответы на вопросы по </a:t>
            </a:r>
            <a:r>
              <a:rPr lang="ru-RU" sz="2200" b="1" dirty="0" err="1">
                <a:solidFill>
                  <a:schemeClr val="dk1"/>
                </a:solidFill>
              </a:rPr>
              <a:t>бухгалтерcкому</a:t>
            </a:r>
            <a:r>
              <a:rPr lang="ru-RU" sz="2200" b="1" dirty="0">
                <a:solidFill>
                  <a:schemeClr val="dk1"/>
                </a:solidFill>
              </a:rPr>
              <a:t> учёту и налогообложению».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1" dirty="0">
                <a:solidFill>
                  <a:schemeClr val="dk1"/>
                </a:solidFill>
              </a:rPr>
              <a:t>12.07.2022. </a:t>
            </a:r>
            <a:r>
              <a:rPr lang="ru-RU" sz="2200" dirty="0">
                <a:solidFill>
                  <a:schemeClr val="dk1"/>
                </a:solidFill>
              </a:rPr>
              <a:t>г. Москва. </a:t>
            </a:r>
            <a:r>
              <a:rPr lang="ru-RU" sz="2200" b="1" dirty="0">
                <a:solidFill>
                  <a:schemeClr val="dk1"/>
                </a:solidFill>
              </a:rPr>
              <a:t>156-й вебинар на тему «Как некоммерческой организации разработать и утвердить программы, планы и содержательные отчёты». </a:t>
            </a:r>
            <a:r>
              <a:rPr lang="ru-RU" sz="2200" dirty="0">
                <a:solidFill>
                  <a:schemeClr val="dk1"/>
                </a:solidFill>
              </a:rPr>
              <a:t>Эксперт – </a:t>
            </a:r>
            <a:r>
              <a:rPr lang="ru-RU" sz="2200" dirty="0" err="1">
                <a:solidFill>
                  <a:schemeClr val="dk1"/>
                </a:solidFill>
              </a:rPr>
              <a:t>Толмасова</a:t>
            </a:r>
            <a:r>
              <a:rPr lang="ru-RU" sz="2200" dirty="0">
                <a:solidFill>
                  <a:schemeClr val="dk1"/>
                </a:solidFill>
              </a:rPr>
              <a:t> Алла Константиновна – юрист, эксперт Ассоциации «Клуб бухгалтеров и аудиторов некоммерческих организаций».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1" dirty="0">
                <a:solidFill>
                  <a:schemeClr val="dk1"/>
                </a:solidFill>
              </a:rPr>
              <a:t>19.07.2022. </a:t>
            </a:r>
            <a:r>
              <a:rPr lang="ru-RU" sz="2200" dirty="0">
                <a:solidFill>
                  <a:schemeClr val="dk1"/>
                </a:solidFill>
              </a:rPr>
              <a:t>г. Москва. </a:t>
            </a:r>
            <a:r>
              <a:rPr lang="ru-RU" sz="2200" b="1" dirty="0">
                <a:solidFill>
                  <a:schemeClr val="dk1"/>
                </a:solidFill>
              </a:rPr>
              <a:t>157-й вебинар «Электронный документооборот в сфере трудовых отношений, в том числе в НКО». </a:t>
            </a:r>
            <a:r>
              <a:rPr lang="ru-RU" sz="2200" dirty="0">
                <a:solidFill>
                  <a:schemeClr val="dk1"/>
                </a:solidFill>
              </a:rPr>
              <a:t>Эксперт –  </a:t>
            </a:r>
            <a:r>
              <a:rPr lang="ru-RU" sz="2200" dirty="0" err="1">
                <a:solidFill>
                  <a:schemeClr val="dk1"/>
                </a:solidFill>
              </a:rPr>
              <a:t>Жижерина</a:t>
            </a:r>
            <a:r>
              <a:rPr lang="ru-RU" sz="2200" dirty="0">
                <a:solidFill>
                  <a:schemeClr val="dk1"/>
                </a:solidFill>
              </a:rPr>
              <a:t> Юлия Юрьевна, руководитель компании «Мир трудовых отношений» (http://zhizherina.ru/).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1" dirty="0">
                <a:solidFill>
                  <a:schemeClr val="dk1"/>
                </a:solidFill>
              </a:rPr>
              <a:t>26.07.2022.</a:t>
            </a:r>
            <a:r>
              <a:rPr lang="ru-RU" sz="2200" dirty="0">
                <a:solidFill>
                  <a:schemeClr val="dk1"/>
                </a:solidFill>
              </a:rPr>
              <a:t> г. Москва. </a:t>
            </a:r>
            <a:r>
              <a:rPr lang="ru-RU" sz="2200" b="1" dirty="0">
                <a:solidFill>
                  <a:schemeClr val="dk1"/>
                </a:solidFill>
              </a:rPr>
              <a:t>158-й вебинар «Занятие девятое из цикла «Бухгалтерский учёт в НКО для бухгалтера, начинающего работу в некоммерческой организации» —  «Оформление оплаты труда при совмещении должностей, расширении зон обслуживания, увеличении объёма работ и др. случаи, предусмотренные ст. 60.1 u 60.2 ТК РФ». </a:t>
            </a:r>
            <a:r>
              <a:rPr lang="ru-RU" sz="2200" dirty="0">
                <a:solidFill>
                  <a:schemeClr val="dk1"/>
                </a:solidFill>
              </a:rPr>
              <a:t>Эксперт – Шаронова Маргарита Игоревна – генеральный директор ООО «Первая аудиторская компания».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9106" y="1062990"/>
            <a:ext cx="7783624" cy="5143500"/>
          </a:xfrm>
        </p:spPr>
        <p:txBody>
          <a:bodyPr/>
          <a:lstStyle/>
          <a:p>
            <a:pPr eaLnBrk="1" hangingPunct="1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ГОСУДАРСТВЕННАЯ РЕГИСТРАЦИЯ НКО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469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834" y="1571946"/>
            <a:ext cx="9226193" cy="4500081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Верховного Суда РФ от 23.05.2022 N АКПИ22-212 &lt;О частичном удовлетворении заявления о признании недействующим пунктов 41, 48, 75 Административного регламента предоставления Министерством юстиции Российской Федерации государственной услуги по принятию решения о государственной регистрации некоммерческих организаций, утв. Приказом Минюста России от 30.12.2011 N 455&gt;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04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9106" y="1062990"/>
            <a:ext cx="7783624" cy="5143500"/>
          </a:xfrm>
        </p:spPr>
        <p:txBody>
          <a:bodyPr/>
          <a:lstStyle/>
          <a:p>
            <a:pPr eaLnBrk="1" hangingPunct="1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ГОСУДАРСТВЕННАЯ ПОДДЕРЖКА НКО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6565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" y="1280160"/>
            <a:ext cx="10860405" cy="4823460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18.03.2022 N 398 "О внесении изменений в постановление Правительства Российской Федерации от 13 марта 2021 г. N 362"</a:t>
            </a:r>
          </a:p>
          <a:p>
            <a:endParaRPr lang="ru-RU" sz="7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10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9106" y="1062990"/>
            <a:ext cx="7783624" cy="5143500"/>
          </a:xfrm>
        </p:spPr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КОНТРОЛЬ ЗА ДЕЯТЕЛЬНОСТЬЮ НКО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239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02" y="1746408"/>
            <a:ext cx="11026795" cy="4142424"/>
          </a:xfrm>
        </p:spPr>
        <p:txBody>
          <a:bodyPr>
            <a:normAutofit/>
          </a:bodyPr>
          <a:lstStyle/>
          <a:p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26.03.2022 N 70-ФЗ "О внесении изменений в Кодекс Российской Федерации об административных правонарушениях"</a:t>
            </a:r>
          </a:p>
          <a:p>
            <a:endParaRPr lang="ru-RU" sz="11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08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49096" y="857250"/>
            <a:ext cx="7783624" cy="5143500"/>
          </a:xfrm>
        </p:spPr>
        <p:txBody>
          <a:bodyPr>
            <a:normAutofit/>
          </a:bodyPr>
          <a:lstStyle/>
          <a:p>
            <a:pPr>
              <a:tabLst>
                <a:tab pos="78486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БАНКОВСКОЕ ДЕЛО</a:t>
            </a:r>
          </a:p>
        </p:txBody>
      </p:sp>
    </p:spTree>
    <p:extLst>
      <p:ext uri="{BB962C8B-B14F-4D97-AF65-F5344CB8AC3E}">
        <p14:creationId xmlns:p14="http://schemas.microsoft.com/office/powerpoint/2010/main" val="1438600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04" y="1357788"/>
            <a:ext cx="11271885" cy="4791552"/>
          </a:xfrm>
        </p:spPr>
        <p:txBody>
          <a:bodyPr>
            <a:norm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Указание Банка России от 25.03.2022 N 6104-У "О внесении изменений в Положение Банка России от 29 июня 2021 года N 762-П "О правилах осуществления перевода денежных средств". Зарегистрировано в Минюсте России 25.04.2022 N 68320. // Официальный сайт Банка России http://www.cbr.ru/, 26.04.2022, "Вестник Банка России", N 26, 05.05.2022. Начало действия документа - 01.05.2022.</a:t>
            </a:r>
          </a:p>
          <a:p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5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9106" y="1062990"/>
            <a:ext cx="7783624" cy="5143500"/>
          </a:xfrm>
        </p:spPr>
        <p:txBody>
          <a:bodyPr>
            <a:normAutofit/>
          </a:bodyPr>
          <a:lstStyle/>
          <a:p>
            <a:pPr>
              <a:tabLst>
                <a:tab pos="784860" algn="l"/>
              </a:tabLst>
            </a:pPr>
            <a:r>
              <a:rPr lang="ru-RU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НАЛОГИ</a:t>
            </a:r>
            <a:endParaRPr lang="ru-RU" altLang="ru-RU" sz="5500" dirty="0"/>
          </a:p>
        </p:txBody>
      </p:sp>
    </p:spTree>
    <p:extLst>
      <p:ext uri="{BB962C8B-B14F-4D97-AF65-F5344CB8AC3E}">
        <p14:creationId xmlns:p14="http://schemas.microsoft.com/office/powerpoint/2010/main" val="2227629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9106" y="1062990"/>
            <a:ext cx="7783624" cy="5143500"/>
          </a:xfrm>
        </p:spPr>
        <p:txBody>
          <a:bodyPr>
            <a:normAutofit/>
          </a:bodyPr>
          <a:lstStyle/>
          <a:p>
            <a:pPr>
              <a:tabLst>
                <a:tab pos="784860" algn="l"/>
              </a:tabLst>
            </a:pPr>
            <a:r>
              <a:rPr lang="ru-RU" sz="3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ОБЩИЕ ВОПРОСЫ НАЛОГООБЛОЖЕНИЯ</a:t>
            </a:r>
            <a:endParaRPr lang="ru-RU" altLang="ru-RU" sz="3900" dirty="0"/>
          </a:p>
        </p:txBody>
      </p:sp>
    </p:spTree>
    <p:extLst>
      <p:ext uri="{BB962C8B-B14F-4D97-AF65-F5344CB8AC3E}">
        <p14:creationId xmlns:p14="http://schemas.microsoft.com/office/powerpoint/2010/main" val="1516689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70" y="1314450"/>
            <a:ext cx="11526560" cy="524637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26.03.2022 N 67-ФЗ "О внесении изменений в части первую и вторую Налогового кодекса Российской Федерации и статью 2 Федерального закона "О внесении изменений в часть вторую Налогового кодекса Российской Федерации".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25.02.2022 N 17-ФЗ "О проведении эксперимента по установлению специального налогового режима "Автоматизированная упрощенная система налогообложения"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27.05.2022 N ШЮ-4-13/6548@ "О применении суммового порога 120 миллионов рублей"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ФНС России. Перед отправкой обращения в инспекцию налогоплательщику стоит проверить свой электронный адрес</a:t>
            </a:r>
          </a:p>
          <a:p>
            <a:endParaRPr lang="ru-RU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345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71956" y="857250"/>
            <a:ext cx="7783624" cy="5143500"/>
          </a:xfrm>
        </p:spPr>
        <p:txBody>
          <a:bodyPr>
            <a:normAutofit/>
          </a:bodyPr>
          <a:lstStyle/>
          <a:p>
            <a:pPr>
              <a:tabLst>
                <a:tab pos="78486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ПРОСЛЕЖИВАЕМОСТЬ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2194018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737360"/>
            <a:ext cx="10229850" cy="4142424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ФНС России. Нарушения при работе в системе прослеживаемости: сроки вступления в силу норм со штрафами переносят</a:t>
            </a:r>
          </a:p>
          <a:p>
            <a:endParaRPr lang="ru-RU" sz="8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863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9106" y="1062990"/>
            <a:ext cx="8938054" cy="5143500"/>
          </a:xfrm>
        </p:spPr>
        <p:txBody>
          <a:bodyPr/>
          <a:lstStyle/>
          <a:p>
            <a:pPr algn="ctr">
              <a:tabLst>
                <a:tab pos="78486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НАЛОГ НА ДОХОДЫ ФИЗИЧЕСКИХ ЛИЦ (НДФЛ)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53390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42" y="1337310"/>
            <a:ext cx="11301115" cy="51320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28.03.2022 N БС-4-11/3695@ &lt;В отношении обложения налогом на доходы физических лиц доходов налогоплательщиков, полученных в виде материальной выгоды&gt;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02.02.2022 N БС-4-11/1156@ &lt;По вопросу обложения налогом на доходы физических лиц доходов в виде заработной платы работников, выплаченной работодателями, получившими субсидию на нерабочие дни&gt;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ФНС России от 17.02.2022 N БС-4-11/1934@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21.01.2022 N БС-4-11/592@ "О направлении письма Минфина России"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31.03.2022 N 523 "О внесении изменений в постановление Правительства Российской Федерации от 15 июля 2009 г. N 602"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ФНС России от 25.03.2022 N БС-3-11/2715@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128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9106" y="1062990"/>
            <a:ext cx="8846614" cy="5143500"/>
          </a:xfrm>
        </p:spPr>
        <p:txBody>
          <a:bodyPr>
            <a:normAutofit/>
          </a:bodyPr>
          <a:lstStyle/>
          <a:p>
            <a:pPr>
              <a:tabLst>
                <a:tab pos="78486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НАЛОГ НА ПРОФЕССИОНАЛЬНЫЙ ДОХОД</a:t>
            </a:r>
            <a:br>
              <a:rPr lang="ru-RU" altLang="ru-RU" sz="3600" dirty="0"/>
            </a:b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78702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491" y="199372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185210" y="1547815"/>
            <a:ext cx="10023512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154-й вебинар Ассоциации "КБА НКО" 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.06.2022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«Новое в правовом регулировании, налогообложении и бухгалтерском учёте в НКО в первом полугодии 2022 года»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учёт» 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737360"/>
            <a:ext cx="10229850" cy="4142424"/>
          </a:xfrm>
        </p:spPr>
        <p:txBody>
          <a:bodyPr>
            <a:normAutofit/>
          </a:bodyPr>
          <a:lstStyle/>
          <a:p>
            <a:pPr algn="just"/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15.04.2022 N ЕА-4-15/4674 "О направлении информации по проведению мероприятий налогового контроля по НПД"</a:t>
            </a:r>
          </a:p>
          <a:p>
            <a:pPr marL="50800" indent="0">
              <a:buNone/>
            </a:pPr>
            <a:endParaRPr lang="ru-RU" sz="8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738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9106" y="1062990"/>
            <a:ext cx="7783624" cy="5143500"/>
          </a:xfrm>
        </p:spPr>
        <p:txBody>
          <a:bodyPr/>
          <a:lstStyle/>
          <a:p>
            <a:pPr>
              <a:tabLst>
                <a:tab pos="78486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УСН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712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4" y="1737360"/>
            <a:ext cx="10666095" cy="4142424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30.03.2022 N 512 "Об изменении сроков уплаты налога (авансового платежа по налогу), уплачиваемого в связи с применением упрощенной системы налогообложения в 2022 году«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31.03.2022 N СД-4-3/3868@ "О продлении сроков уплаты налога, уплачиваемого в связи с применением УСН"</a:t>
            </a:r>
          </a:p>
          <a:p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7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990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9106" y="1062990"/>
            <a:ext cx="9029494" cy="5143500"/>
          </a:xfrm>
        </p:spPr>
        <p:txBody>
          <a:bodyPr/>
          <a:lstStyle/>
          <a:p>
            <a:pPr>
              <a:tabLst>
                <a:tab pos="78486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СОЦИАЛЬНОЕ ОБЕСПЕЧЕНИЕ И СОЦИАЛЬНОЕ СТРАХОВАНИЕ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75942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463040"/>
            <a:ext cx="11372850" cy="494919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&lt;Информация&gt; ФНС России "Сроки уплаты страховых взносов за II - III кварталы 2022 года перенесены на год"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Письмо&gt; ФНС России от 06.05.2022 N СД-4-11/5607@ &lt;Об изменении сроков уплаты страховых взносов в 2022 году в связи с принятием Постановления Правительства РФ от 29.04.2022 N 776&gt;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ФСС РФ от 14.03.2022 N 80 "Об утверждении формы расчета по начисленным и уплаченным страховым взносам на обязательное социальное страхование от несчастных случаев на производстве и профессиональных заболеваний (форма 4-ФСС) и порядка ее заполнения". Зарегистрировано в Минюсте России 30.05.2022 N 68640.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599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9106" y="1062990"/>
            <a:ext cx="7783624" cy="5143500"/>
          </a:xfrm>
        </p:spPr>
        <p:txBody>
          <a:bodyPr/>
          <a:lstStyle/>
          <a:p>
            <a:pPr>
              <a:tabLst>
                <a:tab pos="78486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БУХГАЛТЕРСКИЙ УЧЕТ И АУДИТ 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9814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42975"/>
            <a:ext cx="11430000" cy="515493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Минфина России от 22.02.2022 N 23н "Об утверждении программы разработки федеральных стандартов бухгалтерского учета на 2022-2026 гг. и о признании утратившим силу приказа Министерства финансов Российской Федерации от 5 июня 2019 г. N 83н". Зарегистрировано в Минюсте России 24.03.2022 N 67877. Начало действия документа - 04.04.2022. // Официальный интернет-портал правовой информации http://pravo.gov.ru, 24.03.2022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18.03.2022 N 395 "Об особенностях доступа к информации, содержащейся в государственном информационном ресурсе бухгалтерской (финансовой) отчетности, и раскрытия консолидированной финансовой отчетности в 2022 году". // Официальный интернет-портал правовой информации http://pravo.gov.ru, 18.03.2022,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Минфина России от 05.04.2022 N 07-01-09/28453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510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9106" y="1062990"/>
            <a:ext cx="7783624" cy="5143500"/>
          </a:xfrm>
        </p:spPr>
        <p:txBody>
          <a:bodyPr/>
          <a:lstStyle/>
          <a:p>
            <a:pPr>
              <a:tabLst>
                <a:tab pos="78486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СТАТИСТИКА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2573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4" y="1737360"/>
            <a:ext cx="10734675" cy="4142424"/>
          </a:xfrm>
        </p:spPr>
        <p:txBody>
          <a:bodyPr>
            <a:norm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&lt;Информация&gt; Росстата &lt;О внесении изменений в сроки сдачи отчетности статистических данных в некоторых формах федерального статистического наблюдения&gt;</a:t>
            </a:r>
          </a:p>
          <a:p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470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9106" y="1062990"/>
            <a:ext cx="7783624" cy="5143500"/>
          </a:xfrm>
        </p:spPr>
        <p:txBody>
          <a:bodyPr/>
          <a:lstStyle/>
          <a:p>
            <a:pPr>
              <a:tabLst>
                <a:tab pos="78486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КАССОВЫЕ ОПЕРАЦИИ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933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34" y="1357788"/>
            <a:ext cx="11255395" cy="4917282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28.04.2022 N АБ-4-20/5290@ "О чековой ленте«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Минфина России от 01.03.2022 № 27н "Об утверждении индикатора риска нарушения обязательных требований по федеральному государственному контролю (надзору) за соблюдением законодательства Российской Федерации о применении контрольно-кассовой техники, в том числе за полнотой учета выручки в организациях и у индивидуальных предпринимателей".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ФНС России от 08.04.2022 N АБ-4-20/4292@</a:t>
            </a:r>
          </a:p>
          <a:p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800" indent="0">
              <a:buNone/>
            </a:pP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770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9106" y="1062990"/>
            <a:ext cx="7783624" cy="5143500"/>
          </a:xfrm>
        </p:spPr>
        <p:txBody>
          <a:bodyPr/>
          <a:lstStyle/>
          <a:p>
            <a:pPr>
              <a:tabLst>
                <a:tab pos="78486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ТРУД И ЗАРПЛАТА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1079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303020"/>
            <a:ext cx="11315700" cy="51320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28.05.2022 N 973 "Об особенностях исчисления и установления в 2022 году минимального размера оплаты труда, величины прожиточного минимума, социальной доплаты к пенсии, а также об утверждении коэффициента индексации (дополнительного увеличения) размера фиксированной выплаты к страховой пенсии, коэффициента дополнительного увеличения стоимости одного пенсионного коэффициента и коэффициента дополнительной индексации пенсий, предусмотренных абзацами четвертым - шестым пункта 1 статьи 25 Федерального закона "О государственном пенсионном обеспечении в Российской Федерации"</a:t>
            </a:r>
          </a:p>
          <a:p>
            <a:pPr marL="50800" indent="0">
              <a:buNone/>
            </a:pPr>
            <a:endParaRPr lang="ru-RU" sz="7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610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endParaRPr dirty="0"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6000"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EE1E72-43B6-4CF2-AB94-85401B239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00" b="5833"/>
          <a:stretch/>
        </p:blipFill>
        <p:spPr>
          <a:xfrm>
            <a:off x="0" y="834390"/>
            <a:ext cx="12192000" cy="5189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4256B-4000-42F3-800A-E1DB9DD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4" b="6467"/>
          <a:stretch/>
        </p:blipFill>
        <p:spPr>
          <a:xfrm>
            <a:off x="0" y="874395"/>
            <a:ext cx="12192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D989B7-CB9D-4C8F-A1AD-B231391E2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00" b="5501"/>
          <a:stretch/>
        </p:blipFill>
        <p:spPr>
          <a:xfrm>
            <a:off x="0" y="840105"/>
            <a:ext cx="12192000" cy="51777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1350</Words>
  <Application>Microsoft Office PowerPoint</Application>
  <PresentationFormat>Широкоэкранный</PresentationFormat>
  <Paragraphs>94</Paragraphs>
  <Slides>43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Гамольский Павел Юрьевич</vt:lpstr>
      <vt:lpstr>ГОСУДАРСТВЕННАЯ РЕГИСТРАЦИЯ НКО </vt:lpstr>
      <vt:lpstr>Презентация PowerPoint</vt:lpstr>
      <vt:lpstr>ГОСУДАРСТВЕННАЯ ПОДДЕРЖКА НКО </vt:lpstr>
      <vt:lpstr>Презентация PowerPoint</vt:lpstr>
      <vt:lpstr>КОНТРОЛЬ ЗА ДЕЯТЕЛЬНОСТЬЮ НКО </vt:lpstr>
      <vt:lpstr>Презентация PowerPoint</vt:lpstr>
      <vt:lpstr>БАНКОВСКОЕ ДЕЛО</vt:lpstr>
      <vt:lpstr>Презентация PowerPoint</vt:lpstr>
      <vt:lpstr>НАЛОГИ</vt:lpstr>
      <vt:lpstr>ОБЩИЕ ВОПРОСЫ НАЛОГООБЛОЖЕНИЯ</vt:lpstr>
      <vt:lpstr>Презентация PowerPoint</vt:lpstr>
      <vt:lpstr>ПРОСЛЕЖИВАЕМОСТЬ</vt:lpstr>
      <vt:lpstr>Презентация PowerPoint</vt:lpstr>
      <vt:lpstr>НАЛОГ НА ДОХОДЫ ФИЗИЧЕСКИХ ЛИЦ (НДФЛ) </vt:lpstr>
      <vt:lpstr>Презентация PowerPoint</vt:lpstr>
      <vt:lpstr>НАЛОГ НА ПРОФЕССИОНАЛЬНЫЙ ДОХОД </vt:lpstr>
      <vt:lpstr>Презентация PowerPoint</vt:lpstr>
      <vt:lpstr>УСН </vt:lpstr>
      <vt:lpstr>Презентация PowerPoint</vt:lpstr>
      <vt:lpstr>СОЦИАЛЬНОЕ ОБЕСПЕЧЕНИЕ И СОЦИАЛЬНОЕ СТРАХОВАНИЕ </vt:lpstr>
      <vt:lpstr>Презентация PowerPoint</vt:lpstr>
      <vt:lpstr>БУХГАЛТЕРСКИЙ УЧЕТ И АУДИТ  </vt:lpstr>
      <vt:lpstr>Презентация PowerPoint</vt:lpstr>
      <vt:lpstr>СТАТИСТИКА </vt:lpstr>
      <vt:lpstr>Презентация PowerPoint</vt:lpstr>
      <vt:lpstr>КАССОВЫЕ ОПЕРАЦИИ </vt:lpstr>
      <vt:lpstr>Презентация PowerPoint</vt:lpstr>
      <vt:lpstr>ТРУД И ЗАРПЛАТА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Пашка</cp:lastModifiedBy>
  <cp:revision>29</cp:revision>
  <dcterms:created xsi:type="dcterms:W3CDTF">2018-02-27T19:33:59Z</dcterms:created>
  <dcterms:modified xsi:type="dcterms:W3CDTF">2022-06-28T07:01:46Z</dcterms:modified>
</cp:coreProperties>
</file>