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6" r:id="rId11"/>
    <p:sldId id="267" r:id="rId12"/>
    <p:sldId id="268" r:id="rId13"/>
    <p:sldId id="270" r:id="rId14"/>
    <p:sldId id="271" r:id="rId15"/>
    <p:sldId id="258" r:id="rId16"/>
    <p:sldId id="865" r:id="rId17"/>
    <p:sldId id="861" r:id="rId18"/>
    <p:sldId id="872" r:id="rId19"/>
    <p:sldId id="866" r:id="rId20"/>
    <p:sldId id="867" r:id="rId21"/>
    <p:sldId id="873" r:id="rId22"/>
    <p:sldId id="868" r:id="rId23"/>
    <p:sldId id="869" r:id="rId24"/>
    <p:sldId id="870" r:id="rId25"/>
    <p:sldId id="871" r:id="rId26"/>
    <p:sldId id="880" r:id="rId27"/>
    <p:sldId id="875" r:id="rId28"/>
    <p:sldId id="885" r:id="rId29"/>
    <p:sldId id="881" r:id="rId30"/>
    <p:sldId id="886" r:id="rId31"/>
    <p:sldId id="882" r:id="rId32"/>
    <p:sldId id="883" r:id="rId33"/>
    <p:sldId id="887" r:id="rId34"/>
    <p:sldId id="884" r:id="rId35"/>
    <p:sldId id="888" r:id="rId36"/>
    <p:sldId id="889" r:id="rId37"/>
    <p:sldId id="890" r:id="rId38"/>
    <p:sldId id="893" r:id="rId39"/>
    <p:sldId id="891" r:id="rId40"/>
    <p:sldId id="894" r:id="rId41"/>
    <p:sldId id="892" r:id="rId42"/>
    <p:sldId id="897" r:id="rId4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>
            <a:extLst>
              <a:ext uri="{FF2B5EF4-FFF2-40B4-BE49-F238E27FC236}">
                <a16:creationId xmlns:a16="http://schemas.microsoft.com/office/drawing/2014/main" id="{FC780AAA-7685-4314-93AA-EEF176F931CC}"/>
              </a:ext>
            </a:extLst>
          </p:cNvPr>
          <p:cNvGrpSpPr>
            <a:grpSpLocks/>
          </p:cNvGrpSpPr>
          <p:nvPr/>
        </p:nvGrpSpPr>
        <p:grpSpPr bwMode="auto">
          <a:xfrm>
            <a:off x="-185739" y="2419350"/>
            <a:ext cx="2573339" cy="2071688"/>
            <a:chOff x="-140187" y="3370439"/>
            <a:chExt cx="1931517" cy="2071687"/>
          </a:xfrm>
        </p:grpSpPr>
        <p:pic>
          <p:nvPicPr>
            <p:cNvPr id="4" name="Рисунок 4">
              <a:extLst>
                <a:ext uri="{FF2B5EF4-FFF2-40B4-BE49-F238E27FC236}">
                  <a16:creationId xmlns:a16="http://schemas.microsoft.com/office/drawing/2014/main" id="{11253593-75A5-4818-BC84-3B0332A23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43" y="3370439"/>
              <a:ext cx="903287" cy="207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30056A99-1FAC-405F-A734-D973C29BF7CD}"/>
                </a:ext>
              </a:extLst>
            </p:cNvPr>
            <p:cNvSpPr/>
            <p:nvPr userDrawn="1"/>
          </p:nvSpPr>
          <p:spPr>
            <a:xfrm>
              <a:off x="-140187" y="3665714"/>
              <a:ext cx="1479917" cy="1481137"/>
            </a:xfrm>
            <a:prstGeom prst="rect">
              <a:avLst/>
            </a:prstGeom>
            <a:solidFill>
              <a:srgbClr val="DF27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7648" y="0"/>
            <a:ext cx="7983837" cy="6858000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429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9A1-88AF-4E10-A3B8-502962DECC9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5C5B-CD4E-420F-B7B8-40CC890D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6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bclub.ng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instagram.com/bclub_ngo/?fbclid=IwAR3dWHs4mlVhw0-PhYb0DzyBrgAGmKEWvW0VMahcg196iwynvxx11n3K6Q0" TargetMode="External"/><Relationship Id="rId4" Type="http://schemas.openxmlformats.org/officeDocument/2006/relationships/hyperlink" Target="https://m.vk.com/public183078827?from=grou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136-й вебинар Ассоциации "КБА НКО" 15.02.2022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«Новое в правовом регулировании, налогообложении и бухгалтерском учёте в НКО в 2022 году. Ответы на вопросы»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86356" y="857250"/>
            <a:ext cx="6210300" cy="51435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СТАТУС НКО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4695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737360"/>
            <a:ext cx="10229850" cy="4142424"/>
          </a:xfrm>
        </p:spPr>
        <p:txBody>
          <a:bodyPr>
            <a:normAutofit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 закон, направленный на совершенствование правового регулирования деятельности некоммерческих организаций, выполняющих функции иностранного агента</a:t>
            </a:r>
          </a:p>
          <a:p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289619" y="139026"/>
            <a:ext cx="104503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05.04.2021 № 75-ФЗ "О внесении изменений в Федеральный закон "О некоммерческих организациях"</a:t>
            </a:r>
          </a:p>
        </p:txBody>
      </p:sp>
    </p:spTree>
    <p:extLst>
      <p:ext uri="{BB962C8B-B14F-4D97-AF65-F5344CB8AC3E}">
        <p14:creationId xmlns:p14="http://schemas.microsoft.com/office/powerpoint/2010/main" val="183304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86356" y="857250"/>
            <a:ext cx="6210300" cy="51435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НКО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360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309" y="2902011"/>
            <a:ext cx="10229850" cy="2137410"/>
          </a:xfrm>
        </p:spPr>
        <p:txBody>
          <a:bodyPr>
            <a:normAutofit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Субсидии могут предоставляться социально ориентированным некоммерческим организациям в условиях ухудшения ситуации в результате распространения новой коронавирусной инфекции</a:t>
            </a:r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189CC1-CA54-42AA-9107-D184302897C0}"/>
              </a:ext>
            </a:extLst>
          </p:cNvPr>
          <p:cNvSpPr txBox="1"/>
          <p:nvPr/>
        </p:nvSpPr>
        <p:spPr>
          <a:xfrm>
            <a:off x="1268730" y="190341"/>
            <a:ext cx="103670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РФ от 07.09.2021 N 1513 (ред. от 28.10.2021) "Об утверждении Правил предоставления из федерального бюджета субсидий субъектам малого и среднего предпринимательства и социально ориентированным некоммерческим организациям в условиях ухудшения ситуации в результате распространения новой коронавирусной инфекции"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154" y="1680210"/>
            <a:ext cx="10229850" cy="414242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Федеральная налоговая служба направляет для использования в работе: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рекомендуемую форму Уведомления о перечислении субсидии, предусмотренной Постановлением Правительства Российской Федерации от 07.09.2021 N 1513;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рекомендуемую форму Сообщения об отказе в предоставлении субсидии, предусмотренной Постановлением Правительства Российской Федерации от 07.09.2021 N 1513.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483929" y="141099"/>
            <a:ext cx="104503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&lt;Письмо&gt; ФНС России от 15.09.2021 N БС-4-11/13117 "О рекомендуемых формах для предоставления субсидии"</a:t>
            </a:r>
          </a:p>
        </p:txBody>
      </p:sp>
    </p:spTree>
    <p:extLst>
      <p:ext uri="{BB962C8B-B14F-4D97-AF65-F5344CB8AC3E}">
        <p14:creationId xmlns:p14="http://schemas.microsoft.com/office/powerpoint/2010/main" val="359673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86356" y="857250"/>
            <a:ext cx="6210300" cy="51435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ДЕЯТЕЛЬНОСТЬЮ НКО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2939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49" y="2143245"/>
            <a:ext cx="10450301" cy="4524414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Обновлены формы отчетности НКО с учетом необходимости представления информации об иностранных источниках финансирования в целях ПОД/ФТ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Приказ содержит 4 формы отчетности: о деятельности некоммерческой организации и персональном составе руководящих органов и работников, об объеме денежных средств и иного полученного имущества, о деятельности религиозной организации, и отчет структурного подразделения иностранной некоммерческой неправительственной организации.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Кроме того, новым приказом предусматриваются особенности представления такой отчетности.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Признан утратившим силу приказ Минюста России от 16.08.2018 N 170, которым были утверждены ранее применявшиеся формы отчетности.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6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289619" y="139026"/>
            <a:ext cx="104503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Минюста России от 30.09.2021 N 185 "О формах и сроках представления в Министерство юстиции Российской Федерации отчетности некоммерческих организаций". Зарегистрировано в Минюсте России 30.09.2021 N 65199.</a:t>
            </a:r>
          </a:p>
        </p:txBody>
      </p:sp>
    </p:spTree>
    <p:extLst>
      <p:ext uri="{BB962C8B-B14F-4D97-AF65-F5344CB8AC3E}">
        <p14:creationId xmlns:p14="http://schemas.microsoft.com/office/powerpoint/2010/main" val="65690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2385795"/>
            <a:ext cx="10229850" cy="414242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1 марта 2022 вводятся новые формы отчетности некоммерческих организаций, выполняющих функции иностранного агента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содержит 7 форм отчетности, а также предусматривает особенности ее представления.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Признан утратившим силу приказ Минюста России от 28.06.2021 N 105 "О форме и сроках представления в Министерство юстиции Российской Федерации отчетности некоммерческих организаций, выполняющих функции иностранного агента".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289619" y="139026"/>
            <a:ext cx="104503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Минюста России от 30.09.2021 N 184 "О формах и сроках представления в Министерство юстиции Российской Федерации отчетности некоммерческих организаций, выполняющих функции иностранного агента". Зарегистрировано в Минюсте России 30.09.2021 N 65198.</a:t>
            </a:r>
          </a:p>
        </p:txBody>
      </p:sp>
    </p:spTree>
    <p:extLst>
      <p:ext uri="{BB962C8B-B14F-4D97-AF65-F5344CB8AC3E}">
        <p14:creationId xmlns:p14="http://schemas.microsoft.com/office/powerpoint/2010/main" val="594083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4" y="1737359"/>
            <a:ext cx="10883265" cy="4930299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Установлена административная ответственность за несоблюдение требований к ящикам для сбора благотворительных пожертвований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Несоблюдение некоммерческой организацией, учредительным документом которой предусмотрено право на осуществление благотворительной деятельности, требований к ящикам для сбора благотворительных пожертвований, и/или порядка их установки, использования, и/или правил извлечения имущества, собранного с помощью ящика для сбора благотворительных пожертвований, повлечет наложение штрафа на должностных лиц в размере от 5 тысяч до 10 тысяч рублей; на юридических лиц - от 10 тысяч до 30 тысяч рублей.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предусмотрена административная ответственность за мелкое хищение чужого имущества, стоимость которого не превышает 2500 рублей, совершенное с использованием ящика для сбора благотворительных пожертвований лицом, которое не имеет права на осуществление данной деятельности, путем мошенничества при отсутствии признаков преступлений, предусмотренных частями второй, третьей и четвертой статьи 158, частями второй, третьей и четвертой статьи 159 УК РФ, либо установку и/или использование ящика для сбора благотворительных пожертвований физическим или юридическим лицом, которое не имеет права на осуществление данной деятельности.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вступает в силу по истечении 60 дней после дня его официального опубликования.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289619" y="139026"/>
            <a:ext cx="104503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30.12.2021 N 468-ФЗ "О внесении изменений в Кодекс Российской Федерации об административных правонарушениях"</a:t>
            </a:r>
          </a:p>
        </p:txBody>
      </p:sp>
    </p:spTree>
    <p:extLst>
      <p:ext uri="{BB962C8B-B14F-4D97-AF65-F5344CB8AC3E}">
        <p14:creationId xmlns:p14="http://schemas.microsoft.com/office/powerpoint/2010/main" val="2918951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40" y="2031325"/>
            <a:ext cx="11675150" cy="4636334"/>
          </a:xfrm>
        </p:spPr>
        <p:txBody>
          <a:bodyPr>
            <a:noAutofit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изменения порядка осуществления Минюстом контрольных функций: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нормативных правовых актов, регулирующих осуществление контроля, не закрепляется в самом регламенте, а должен быть опубликован на сайте Минюста и портале госуслуг;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исключен пункт (п. 5 старого регламента) о том, что «Организация и проведение контроля осуществляются в соответствии с принципами законности, невмешательства в деятельность некоммерческих организаций, презумпции их добросовестности, открытости и доступности для некоммерческих организаций нормативных правовых актов Российской Федерации, соблюдение которых проверяется при осуществлении контроля, а также информации об организации и осуществлении контроля о правах и об обязанностях центрального аппарата (территориальных органов), их должностных лиц, за исключением информации, свободное распространение которой запрещено или ограничено в соответствии с законодательством Российской Федерации, ответственности органов контроля, их должностных лиц за нарушение законодательства Российской Федерации при осуществлении контроля, недопустимости взимания органами контроля с некоммерческих организаций платы за проведение мероприятий по контролю.»;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исключена обязанность должностных лиц Минюста предъявлять при проведении проверки копию документа о ее согласовании с органами прокуратуры (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пп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4 п. 7 старого регламента);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обязанностей должностных лиц Минюста дополнен обязанностью «не вмешиваться в деятельность некоммерческой организации, в том числе при участии в проводимых некоммерческой организацией мероприятиях, за исключением случаев выявления нарушений законодательства Российской Федерации» (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пп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13 п. 9 нового регламента);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перечень обязанностей должностных лиц Минюста включена обязанность «включать в реестр некоммерческих организаций, выполняющих функции иностранного агента, предусмотренный пунктом 10 статьи 13.1 Федерального закона «О некоммерческих организациях», некоммерческую организацию, осуществляющую деятельность в качестве некоммерческой организации, выполняющей функции иностранного агента, которая не подала заявление о включении ее в указанный реестр.» (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пп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15 п. 9 нового регламента);</a:t>
            </a:r>
          </a:p>
          <a:p>
            <a:pPr indent="0">
              <a:buNone/>
              <a:tabLst>
                <a:tab pos="4229100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381059" y="0"/>
            <a:ext cx="104503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Минюста России от 30.12.2021 N 274 "Об утверждении Административного регламента осуществления Министерством юстиции Российской Федерации государственного контроля (надзора) за соответствием деятельности некоммерческих организаций уставным целям и задачам, филиалов и представительств международных организаций, иностранных некоммерческих неправительственных организаций заявленным целям и задачам, а также за соблюдением ими законодательства Российской Федерации". Зарегистрировано в Минюсте России 30.12.2021 N 66778. // Официальный интернет-портал правовой информации http://pravo.gov.ru, 31.12.2021. Начало действия документа - 11.01.2022.</a:t>
            </a:r>
          </a:p>
        </p:txBody>
      </p:sp>
    </p:spTree>
    <p:extLst>
      <p:ext uri="{BB962C8B-B14F-4D97-AF65-F5344CB8AC3E}">
        <p14:creationId xmlns:p14="http://schemas.microsoft.com/office/powerpoint/2010/main" val="2229683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86356" y="857250"/>
            <a:ext cx="6210300" cy="51435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БАНКОВСКОЕ ДЕЛО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3478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929" y="1805940"/>
            <a:ext cx="10229850" cy="4142424"/>
          </a:xfrm>
        </p:spPr>
        <p:txBody>
          <a:bodyPr>
            <a:normAutofit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 механизм, по которому работает система противодействия легализации и отмывания доходов, полученных преступным путем, и финансированию терроризма в России.</a:t>
            </a:r>
          </a:p>
          <a:p>
            <a:pPr indent="0">
              <a:buNone/>
              <a:tabLst>
                <a:tab pos="4229100" algn="l"/>
              </a:tabLs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483929" y="141099"/>
            <a:ext cx="104503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 декабря 2021 года № 423-ФЗ «О внесении изменений в отдельные законодательные акты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1446294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86356" y="857250"/>
            <a:ext cx="6210300" cy="51435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 НАЛОГООБЛОЖЕНИЯ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9035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760220"/>
            <a:ext cx="10229850" cy="470916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1 апреля по 4 мая 2022 года можно подать заявление об уплате единого налогового платежа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1 июля по 31 декабря 2022 пройдет эксперимент по применению юрлицами и ИП единого налогового платежа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указанный период организации и индивидуальные предприниматели вправе применять особый порядок уплаты (перечисления) налогов, сборов, страховых взносов, пеней, штрафов, посредством перечисления единого налогового платежа.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Платеж перечисляется на счет Федерального казначейства.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Налоговый орган на основе имеющейся у него информации (документов) самостоятельно произведет зачет средств в счет уплаты обязательных платежей в соответствии с установленной очередностью.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данного порядка возможно после совместной сверки расчетов с налоговыми органами.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Подать заявление на применение особого порядка перечисления платежей необходимо с 1 апреля по 30 апреля 2022 г., но не позднее одного месяца после осуществления совместной сверки расчетов.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483929" y="141099"/>
            <a:ext cx="104503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29.11.2021 N 379-ФЗ "О внесении изменений в часть первую Налогового кодекса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44966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86356" y="857250"/>
            <a:ext cx="6210300" cy="51435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1100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929" y="1805940"/>
            <a:ext cx="10229850" cy="4142424"/>
          </a:xfrm>
        </p:spPr>
        <p:txBody>
          <a:bodyPr>
            <a:normAutofit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Изложен в новой редакции круг НКО, чьи жертвователи имеют право на льготу по налогу на прибыль при перечислении пожертвований.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483929" y="141099"/>
            <a:ext cx="104503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30.04.2021 № 104-ФЗ "О внесении изменений в статью 265 части второй Налогового кодекса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4148926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565910"/>
            <a:ext cx="10856529" cy="4382454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Доходы в виде субсидий в связи с распространением COVID-19, полученные некоммерческими организациями, применяющими общий режим налогообложения, подлежат отражению в налоговой декларации по налогу на прибыль по коду "605".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Разъяснения связаны с внесением изменений в подпункт 60 пункта 1 статьи 251 НК РФ. Рекомендуемый код используется при заполнении приложения N 1 к налоговой декларации "Доходы, не учитываемые при определении налоговой базы; расходы, учитываемые для целей налогообложения отдельными категориями налогоплательщиков".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Отмечено также, что действие подпункта 60 пункта 1 статьи 251 НК РФ в новой редакции распространяется на доходы, полученные начиная с налогового периода 2021 года.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483929" y="141099"/>
            <a:ext cx="104503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&lt;Письмо&gt; ФНС России от 10.12.2021 N СД-4-3/17285@ "О заполнении декларации по налогу на прибыль организаций"</a:t>
            </a:r>
          </a:p>
        </p:txBody>
      </p:sp>
    </p:spTree>
    <p:extLst>
      <p:ext uri="{BB962C8B-B14F-4D97-AF65-F5344CB8AC3E}">
        <p14:creationId xmlns:p14="http://schemas.microsoft.com/office/powerpoint/2010/main" val="1215390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86356" y="857250"/>
            <a:ext cx="6210300" cy="51435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НДС И ПРОСЛЕЖИВАЕМОСТЬ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7177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70" y="1805940"/>
            <a:ext cx="11456009" cy="464058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Непредставление отчета об операциях с товарами, подлежащими прослеживаемости и документов, содержащих реквизиты прослеживаемости, не является налоговым правонарушением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Сообщается, в частности, что национальная система прослеживаемости товаров представляет собой информационную систему, обеспечивающую сбор, учет и хранение сведений о товарах, подлежащих прослеживаемости, и операциях, связанных с оборотом таких товаров.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Соответственно, законодательство о национальной системе прослеживаемости товаров не относится к законодательству о налогах и сборах.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Непредставление отчета об операциях с товарами, подлежащими прослеживаемости (далее - Отчет), и документов, содержащих реквизиты прослеживаемости, не оказывает прямого или косвенного влияния на уплату налогов и сборов налогоплательщиками.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этой связи нормы, устанавливающие ответственность в соответствии со статьями 126 и 126.1 НК РФ не распространяются на правонарушения в части непредставления Отчета и документов, содержащих реквизиты прослеживаемости.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ФНС информирует, на сегодняшний день подготовлен проект федерального закона, предусматривающий ответственность за нарушения законодательства о национальной системе прослеживаемости товаров, в том числе за несвоевременное представление в налоговый орган Отчета, и документов, содержащие реквизиты прослеживаемости.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483929" y="141099"/>
            <a:ext cx="104503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&lt;Письмо&gt; ФНС России от 04.10.2021 N ЕА-4-15/14005@ &lt;По вопросу </a:t>
            </a:r>
            <a:r>
              <a:rPr lang="ru-RU" alt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непривлечении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статье 126 при совершении правонарушений по непредставлению отчета и уведомлений по прослеживаемости&gt;</a:t>
            </a:r>
          </a:p>
        </p:txBody>
      </p:sp>
    </p:spTree>
    <p:extLst>
      <p:ext uri="{BB962C8B-B14F-4D97-AF65-F5344CB8AC3E}">
        <p14:creationId xmlns:p14="http://schemas.microsoft.com/office/powerpoint/2010/main" val="3423994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86356" y="857250"/>
            <a:ext cx="6210300" cy="51435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9388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70" y="1805940"/>
            <a:ext cx="11456009" cy="4640580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НК РФ расширен перечень доходов, освобождаемых от НДФЛ, и уточнены отдельные положения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Законом, в числе прочего, уточнены условия освобождения от НДС реализации медицинских изделий, в части сроков выдачи на них регистрационного удостоверения.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Кроме того, положения закона предусматривают, в частности, освобождение от налогообложения НДФЛ: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доходов семьи с детьми (не менее двух), полученных от продажи жилых помещений, при условии, в частности, покупки иного жилья, площадь которого превышает площадь проданного жилого помещения;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доходов, полученных в виде призов в рамках стимулирования вакцинации против COVID-19;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уточнение порядка освобождения от НДФЛ доходов в виде грантов Президента РФ.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Введена госпошлина за проведение экспертиз в целях предоставления разрешения на применение незарегистрированного медицинского изделия и увеличены размеры госпошлин за регистрацию медицинских препаратов.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Установлены основания освобождения от уплаты транспортного налога лиц, на которых зарегистрированы транспортные средства, имеющие место нахождения в федеральной территории "Сириус".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суммам, не подлежащим обложению страховыми взносами отнесены выплаты работникам в размере, не превышающем 12 792 рублей на одного работника, выплаченные работодателями – субъектами МСП и СОНКО, получившими субсидии из федерального бюджета на сохранение занятости в условиях ухудшения эпидемиологической ситуации.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483929" y="141099"/>
            <a:ext cx="104503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29.11.2021 N 382-ФЗ "О внесении изменений в часть вторую Налогового кодекса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3562442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21" y="2823210"/>
            <a:ext cx="11456009" cy="4034790"/>
          </a:xfrm>
        </p:spPr>
        <p:txBody>
          <a:bodyPr>
            <a:normAutofit lnSpcReduction="10000"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Поправки к форме точечные: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поменяли штрихкоды;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добавили строки для сведений о высококвалифицированных специалистах (разд. 2 стр. 115, 121 и 142);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добавили поле для налога на прибыль, который нужно зачесть при расчете НДФЛ с доходов от долевого участия (разд. 2 стр. 155).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порядке уточнили, что разд. 2 формы заполняют исходя из сумм фактически полученного дохода. Дали пояснения о новых полях.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Начиная с отчета за 2021 год сведения о доходах физлица (прежняя справка 2-НДФЛ) нужно подавать в составе расчета 6-НДФЛ. Обратите внимание, что в ноябре коды видов доходов и вычетов сотрудников изменили. К примеру, суточные свыше 700 руб. в день в командировке по России надо относить на код дохода 2015, а не 4800.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483929" y="141099"/>
            <a:ext cx="104503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28.09.2021 N ЕД-7-11/845@ "О внесении изменений в приложения к приказу Федеральной налоговой службы от 15.10.2020 N ЕД-7-11/753@ "Об утверждении формы расчета сумм налога на доходы физических лиц, исчисленных и удержанных налоговым агентом (форма 6-НДФЛ), порядка ее заполнения и представления, формата представления расчета сумм налога на доходы физических лиц, исчисленных и удержанных налоговым агентом, в электронной форме, а также формы справки о полученных физическим лицом доходах и удержанных суммах налога на доходы физических лиц". Зарегистрировано в Минюсте России 28.10.2021 N 65629. // Официальный интернет-портал правовой информации http://pravo.gov.ru, 29.10.2021</a:t>
            </a:r>
          </a:p>
        </p:txBody>
      </p:sp>
    </p:spTree>
    <p:extLst>
      <p:ext uri="{BB962C8B-B14F-4D97-AF65-F5344CB8AC3E}">
        <p14:creationId xmlns:p14="http://schemas.microsoft.com/office/powerpoint/2010/main" val="3818103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86356" y="857250"/>
            <a:ext cx="6210300" cy="51435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713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95" y="1508760"/>
            <a:ext cx="11456009" cy="4640580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Реформирование налога на имущество: что было предпринято и какие новации ждут налогоплательщиков</a:t>
            </a:r>
          </a:p>
          <a:p>
            <a:pPr indent="0" algn="just">
              <a:buNone/>
              <a:tabLst>
                <a:tab pos="42291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Сообщается о том, что начиная с 2013 года вносились изменения в порядок налогообложения имущества организаций, в числе которых: налоговая база для объектов административно-делового и торгового назначения стала определяться исходя из кадастровой стоимости; из объектов налогообложения было исключено движимое имущество; отменена обязанность по ежеквартальному представлению расчетов по авансовым платежам.</a:t>
            </a:r>
          </a:p>
          <a:p>
            <a:pPr indent="0" algn="just">
              <a:buNone/>
              <a:tabLst>
                <a:tab pos="4229100" algn="l"/>
              </a:tabLs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2023 года вводится норма, согласно которой организации не включают в налоговую декларацию сведения об объектах налогообложения, налоговая база по которым определяется как их кадастровая стоимость. Если у организации имелись только такие объекты налогообложения, то декларацию представлять не нужно.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483929" y="141099"/>
            <a:ext cx="104503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&lt;Информация&gt; ФНС России "Налоговая политика и практика: об этапах реформирования налога на имущество организаций"</a:t>
            </a:r>
          </a:p>
        </p:txBody>
      </p:sp>
    </p:spTree>
    <p:extLst>
      <p:ext uri="{BB962C8B-B14F-4D97-AF65-F5344CB8AC3E}">
        <p14:creationId xmlns:p14="http://schemas.microsoft.com/office/powerpoint/2010/main" val="177065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55DD3A-05AD-47FD-9EFE-E5DD6ADB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66" b="5166"/>
          <a:stretch/>
        </p:blipFill>
        <p:spPr>
          <a:xfrm>
            <a:off x="0" y="817245"/>
            <a:ext cx="12192000" cy="522351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2E6831ED-316C-4664-8B42-AE9DF7615E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86356" y="857250"/>
            <a:ext cx="6210300" cy="514350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УЧЕТ И АУДИТ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4175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70" y="1710759"/>
            <a:ext cx="11766590" cy="4910961"/>
          </a:xfrm>
        </p:spPr>
        <p:txBody>
          <a:bodyPr>
            <a:noAutofit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Подписан закон, направленный на усовершенствование порядка включения сведений в Государственный информационный ресурс бухгалтерской (финансовой) отчетности (ГИРБО)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Принятым законом, в частности: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ограничены случаи освобождения от представления бухгалтерской (финансовой) отчетности в ГИРБО (в части, касающейся перечня случаев, определяемых Правительством РФ);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установлено полномочие Правительства РФ по определению случаев, в которых доступ к информации, содержащейся в ГИРБО, может быть ограничен (информация, доступ к которой ограничен, может быть предоставлена исключительно государственным органам, органам местного самоуправления, государственным внебюджетным фондам и Банку России);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 единый срок для представления исправленной бухгалтерской (финансовой) отчетности в ГИРБО - не позднее 31 июля года, следующего за отчетным годом. Для тех случаев, когда утверждение отчетности осуществлено после этой даты, и утвержденная отчетность отличается от отчетности, ранее представленной в ГИРБО, такая отчетность представляется в ГИРБО в течение 10 рабочих дней со дня, следующего за днем утверждения указанной отчетности, но не позднее 31 декабря года, следующего за отчетным годом.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 также внесены изменения, предусматривающие уточнение состава сведений, подлежащих размещению в Едином федеральном реестре юридически значимых сведений о фактах деятельности юридических лиц.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ТАМ ЖЕ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Закреплён срок для подачи исправленной отчетности - не позже 31 июля года, следующего за отчетным. Если отчетность утверждают после этой даты и документы нужно скорректировать, срок другой - в течение 10 рабочих дней со дня, следующего за днем утверждения, но не позже 31 декабря года, следующего за отчетным (п. 2 ст. 1 закона). Такой порядок действует с 30 декабря (ч. 1 ст. 5 закона).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483929" y="141099"/>
            <a:ext cx="104503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30.12.2021 N 435-ФЗ "О внесении изменений в статью 18 Федерального закона "О бухгалтерском учете" и отдельные законодательные акты Российской Федерации и признании утратившей силу части 6 статьи 5 Федерального закона "Об аудиторской деятельности"</a:t>
            </a:r>
          </a:p>
        </p:txBody>
      </p:sp>
    </p:spTree>
    <p:extLst>
      <p:ext uri="{BB962C8B-B14F-4D97-AF65-F5344CB8AC3E}">
        <p14:creationId xmlns:p14="http://schemas.microsoft.com/office/powerpoint/2010/main" val="905444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FB06-BA12-4635-A4ED-A23C6090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70" y="1710759"/>
            <a:ext cx="11766590" cy="4910961"/>
          </a:xfrm>
        </p:spPr>
        <p:txBody>
          <a:bodyPr>
            <a:noAutofit/>
          </a:bodyPr>
          <a:lstStyle/>
          <a:p>
            <a:pPr indent="0">
              <a:buNone/>
              <a:tabLst>
                <a:tab pos="42291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проведении аудита отчетности организаций за 2021 год необходимо учитывать особенности, связанные с ограничениями, обусловленными распространением COVID-19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Сложившаяся эпидемиологическая ситуация продолжает оказывать влияние на деятельность и бухгалтерскую отчетность аудируемых лиц.</a:t>
            </a:r>
          </a:p>
          <a:p>
            <a:pPr indent="0">
              <a:buNone/>
              <a:tabLst>
                <a:tab pos="42291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 содержат разъяснения по вопросам проведения обязательного аудита, включая проведение аудита общественно значимых организаций за 2021 г., а также, в частности, по вопросам соблюдения требований стандартов аудиторской деятельности, оценки рисков существенного искажения информации, соблюдения правил внутреннего контроля в целях ПОД/ФТ/ФРОМУ и пр.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C13E4-B3BA-40A6-A252-79D76840B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90341"/>
            <a:ext cx="770930" cy="8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D7152-26BD-409E-9BE2-887C0F457FA1}"/>
              </a:ext>
            </a:extLst>
          </p:cNvPr>
          <p:cNvSpPr txBox="1"/>
          <p:nvPr/>
        </p:nvSpPr>
        <p:spPr>
          <a:xfrm>
            <a:off x="1483929" y="141099"/>
            <a:ext cx="104503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"Рекомендации аудиторским организациям, индивидуальным аудиторам, аудиторам по проведению аудита годовой бухгалтерской отчетности организаций за 2021 год" (приложение к письму Минфина России от 18.01.2022 N 07-04-09/2185)</a:t>
            </a:r>
          </a:p>
        </p:txBody>
      </p:sp>
    </p:spTree>
    <p:extLst>
      <p:ext uri="{BB962C8B-B14F-4D97-AF65-F5344CB8AC3E}">
        <p14:creationId xmlns:p14="http://schemas.microsoft.com/office/powerpoint/2010/main" val="35866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8DAF0-40BE-48A3-AE0C-BAB0327FE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6" b="5834"/>
          <a:stretch/>
        </p:blipFill>
        <p:spPr>
          <a:xfrm>
            <a:off x="0" y="822960"/>
            <a:ext cx="12192000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на Facebook:</a:t>
            </a:r>
            <a:r>
              <a:rPr lang="ru-RU" sz="3359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https://www.facebook.com/groups/bclub.ngo/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Инстаграмм: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https://www.instagram.com/bclub_ngo/?fbclid=IwAR3dWHs4mlVhw0-PhYb0DzyBrgAGmKEWvW0VMahcg196iwynvxx11n3K6Q0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февраль - март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483499"/>
            <a:ext cx="11709800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700" b="1" dirty="0">
                <a:solidFill>
                  <a:schemeClr val="dk1"/>
                </a:solidFill>
              </a:rPr>
              <a:t>23.02.2022. г. Москва. </a:t>
            </a:r>
            <a:r>
              <a:rPr lang="ru-RU" sz="1700" dirty="0">
                <a:solidFill>
                  <a:schemeClr val="dk1"/>
                </a:solidFill>
              </a:rPr>
              <a:t>137-й вебинар </a:t>
            </a:r>
            <a:r>
              <a:rPr lang="ru-RU" sz="1700" b="1" dirty="0">
                <a:solidFill>
                  <a:schemeClr val="dk1"/>
                </a:solidFill>
              </a:rPr>
              <a:t>«Ответы на вопросы по </a:t>
            </a:r>
            <a:r>
              <a:rPr lang="ru-RU" sz="1700" b="1" dirty="0" err="1">
                <a:solidFill>
                  <a:schemeClr val="dk1"/>
                </a:solidFill>
              </a:rPr>
              <a:t>бухгалтерcкому</a:t>
            </a:r>
            <a:r>
              <a:rPr lang="ru-RU" sz="1700" b="1" dirty="0">
                <a:solidFill>
                  <a:schemeClr val="dk1"/>
                </a:solidFill>
              </a:rPr>
              <a:t> учёту и налогообложению» </a:t>
            </a:r>
            <a:r>
              <a:rPr lang="ru-RU" sz="1700" dirty="0">
                <a:solidFill>
                  <a:schemeClr val="dk1"/>
                </a:solidFill>
              </a:rPr>
              <a:t>для руководителей, бухгалтеров и активистов СО НКО». Эксперты:  </a:t>
            </a:r>
            <a:r>
              <a:rPr lang="ru-RU" sz="1700" dirty="0" err="1">
                <a:solidFill>
                  <a:schemeClr val="dk1"/>
                </a:solidFill>
              </a:rPr>
              <a:t>Гамольский</a:t>
            </a:r>
            <a:r>
              <a:rPr lang="ru-RU" sz="1700" dirty="0">
                <a:solidFill>
                  <a:schemeClr val="dk1"/>
                </a:solidFill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генеральный директор ООО «Первая аудиторская компания».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700" b="1" dirty="0">
                <a:solidFill>
                  <a:schemeClr val="dk1"/>
                </a:solidFill>
              </a:rPr>
              <a:t>01.03.2022. г. Москва</a:t>
            </a:r>
            <a:r>
              <a:rPr lang="ru-RU" sz="1700" dirty="0">
                <a:solidFill>
                  <a:schemeClr val="dk1"/>
                </a:solidFill>
              </a:rPr>
              <a:t>. 138-й вебинар </a:t>
            </a:r>
            <a:r>
              <a:rPr lang="ru-RU" sz="1700" b="1" dirty="0">
                <a:solidFill>
                  <a:schemeClr val="dk1"/>
                </a:solidFill>
              </a:rPr>
              <a:t>«Ящики для сбора благотворительных пожертвований: правовые условия, обязательные документы и отчетность». </a:t>
            </a:r>
            <a:r>
              <a:rPr lang="ru-RU" sz="1700" dirty="0">
                <a:solidFill>
                  <a:schemeClr val="dk1"/>
                </a:solidFill>
              </a:rPr>
              <a:t>Эксперт вебинара – </a:t>
            </a:r>
            <a:r>
              <a:rPr lang="ru-RU" sz="1700" dirty="0" err="1">
                <a:solidFill>
                  <a:schemeClr val="dk1"/>
                </a:solidFill>
              </a:rPr>
              <a:t>Дробот</a:t>
            </a:r>
            <a:r>
              <a:rPr lang="ru-RU" sz="1700" dirty="0">
                <a:solidFill>
                  <a:schemeClr val="dk1"/>
                </a:solidFill>
              </a:rPr>
              <a:t> Юлия Викторовна, юрист Благотворительного фонда помощи детям «Край добра» (г. Краснодар), член Ассоциации «Юристы за гражданское общество», правовой аналитик Ассоциации «Совет органов территориальных общественных самоуправлений Краснодарского края».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700" b="1" dirty="0">
                <a:solidFill>
                  <a:schemeClr val="dk1"/>
                </a:solidFill>
              </a:rPr>
              <a:t>10.03.2022. г. Москва. </a:t>
            </a:r>
            <a:r>
              <a:rPr lang="ru-RU" sz="1700" dirty="0">
                <a:solidFill>
                  <a:schemeClr val="dk1"/>
                </a:solidFill>
              </a:rPr>
              <a:t>139-й вебинар </a:t>
            </a:r>
            <a:r>
              <a:rPr lang="ru-RU" sz="1700" b="1" dirty="0">
                <a:solidFill>
                  <a:schemeClr val="dk1"/>
                </a:solidFill>
              </a:rPr>
              <a:t>«Формы отчётности некоммерческих организаций в Минюст России и рекомендации по их заполнению». </a:t>
            </a:r>
            <a:r>
              <a:rPr lang="ru-RU" sz="1700" dirty="0">
                <a:solidFill>
                  <a:schemeClr val="dk1"/>
                </a:solidFill>
              </a:rPr>
              <a:t>Эксперт вебинара – Эксперт – Кустова Елизавета Николаевна, 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700" b="1" dirty="0">
                <a:solidFill>
                  <a:schemeClr val="dk1"/>
                </a:solidFill>
              </a:rPr>
              <a:t>15.03.2022. г. Москва. </a:t>
            </a:r>
            <a:r>
              <a:rPr lang="ru-RU" sz="1700" dirty="0">
                <a:solidFill>
                  <a:schemeClr val="dk1"/>
                </a:solidFill>
              </a:rPr>
              <a:t>140-й вебинар </a:t>
            </a:r>
            <a:r>
              <a:rPr lang="ru-RU" sz="1700" b="1" dirty="0">
                <a:solidFill>
                  <a:schemeClr val="dk1"/>
                </a:solidFill>
              </a:rPr>
              <a:t>«Ответы на вопросы по </a:t>
            </a:r>
            <a:r>
              <a:rPr lang="ru-RU" sz="1700" b="1" dirty="0" err="1">
                <a:solidFill>
                  <a:schemeClr val="dk1"/>
                </a:solidFill>
              </a:rPr>
              <a:t>бухгалтерcкому</a:t>
            </a:r>
            <a:r>
              <a:rPr lang="ru-RU" sz="1700" b="1" dirty="0">
                <a:solidFill>
                  <a:schemeClr val="dk1"/>
                </a:solidFill>
              </a:rPr>
              <a:t> учёту и налогообложению» для руководителей, бухгалтеров и активистов СО НКО». </a:t>
            </a:r>
            <a:r>
              <a:rPr lang="ru-RU" sz="1700" dirty="0">
                <a:solidFill>
                  <a:schemeClr val="dk1"/>
                </a:solidFill>
              </a:rPr>
              <a:t>Эксперты:  </a:t>
            </a:r>
            <a:r>
              <a:rPr lang="ru-RU" sz="1700" dirty="0" err="1">
                <a:solidFill>
                  <a:schemeClr val="dk1"/>
                </a:solidFill>
              </a:rPr>
              <a:t>Гамольский</a:t>
            </a:r>
            <a:r>
              <a:rPr lang="ru-RU" sz="1700" dirty="0">
                <a:solidFill>
                  <a:schemeClr val="dk1"/>
                </a:solidFill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генеральный директор ООО «Первая аудиторская компания».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3247</Words>
  <Application>Microsoft Office PowerPoint</Application>
  <PresentationFormat>Широкоэкранный</PresentationFormat>
  <Paragraphs>154</Paragraphs>
  <Slides>42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Гамольский Павел Юрьевич</vt:lpstr>
      <vt:lpstr>Людмила Николаевна Савкова</vt:lpstr>
      <vt:lpstr>Маргарита Игоревна Шаронова</vt:lpstr>
      <vt:lpstr>Презентация PowerPoint</vt:lpstr>
      <vt:lpstr>ПРАВОВОЙ СТАТУС НКО </vt:lpstr>
      <vt:lpstr>Презентация PowerPoint</vt:lpstr>
      <vt:lpstr>ГОСУДАРСТВЕННАЯ ПОДДЕРЖКА НКО</vt:lpstr>
      <vt:lpstr>Презентация PowerPoint</vt:lpstr>
      <vt:lpstr>Презентация PowerPoint</vt:lpstr>
      <vt:lpstr>КОНТРОЛЬ ЗА ДЕЯТЕЛЬНОСТЬЮ НКО</vt:lpstr>
      <vt:lpstr>Презентация PowerPoint</vt:lpstr>
      <vt:lpstr>Презентация PowerPoint</vt:lpstr>
      <vt:lpstr>Презентация PowerPoint</vt:lpstr>
      <vt:lpstr>Презентация PowerPoint</vt:lpstr>
      <vt:lpstr>БАНКОВСКОЕ ДЕЛО</vt:lpstr>
      <vt:lpstr>Презентация PowerPoint</vt:lpstr>
      <vt:lpstr>ОБЩИЕ ВОПРОСЫ НАЛОГООБЛОЖЕНИЯ</vt:lpstr>
      <vt:lpstr>Презентация PowerPoint</vt:lpstr>
      <vt:lpstr>НАЛОГ НА ПРИБЫЛЬ</vt:lpstr>
      <vt:lpstr>Презентация PowerPoint</vt:lpstr>
      <vt:lpstr>Презентация PowerPoint</vt:lpstr>
      <vt:lpstr>НДС И ПРОСЛЕЖИВАЕМОСТЬ</vt:lpstr>
      <vt:lpstr>Презентация PowerPoint</vt:lpstr>
      <vt:lpstr>НАЛОГ НА ДОХОДЫ ФИЗИЧЕСКИХ ЛИЦ (НДФЛ)</vt:lpstr>
      <vt:lpstr>Презентация PowerPoint</vt:lpstr>
      <vt:lpstr>Презентация PowerPoint</vt:lpstr>
      <vt:lpstr>НАЛОГ НА ИМУЩЕСТВО ОРГАНИЗАЦИЙ</vt:lpstr>
      <vt:lpstr>Презентация PowerPoint</vt:lpstr>
      <vt:lpstr>БУХГАЛТЕРСКИЙ УЧЕТ И АУДИТ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Пашка</cp:lastModifiedBy>
  <cp:revision>10</cp:revision>
  <dcterms:created xsi:type="dcterms:W3CDTF">2018-02-27T19:33:59Z</dcterms:created>
  <dcterms:modified xsi:type="dcterms:W3CDTF">2022-02-15T08:21:44Z</dcterms:modified>
</cp:coreProperties>
</file>