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303" r:id="rId4"/>
    <p:sldId id="262" r:id="rId5"/>
    <p:sldId id="277" r:id="rId6"/>
    <p:sldId id="278" r:id="rId7"/>
    <p:sldId id="279" r:id="rId8"/>
    <p:sldId id="298" r:id="rId9"/>
    <p:sldId id="302" r:id="rId10"/>
    <p:sldId id="299" r:id="rId11"/>
    <p:sldId id="301" r:id="rId12"/>
    <p:sldId id="300" r:id="rId13"/>
    <p:sldId id="280" r:id="rId14"/>
    <p:sldId id="304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93733" autoAdjust="0"/>
  </p:normalViewPr>
  <p:slideViewPr>
    <p:cSldViewPr snapToGrid="0">
      <p:cViewPr varScale="1">
        <p:scale>
          <a:sx n="63" d="100"/>
          <a:sy n="63" d="100"/>
        </p:scale>
        <p:origin x="80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3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7EB9B-0CFD-428B-8F56-9FAAB63B7349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FB273-C837-489F-8E6D-ACCB6DB560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2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59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56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9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29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58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0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322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528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024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71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474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012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608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4041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086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4550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438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167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40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0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93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756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78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56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FB273-C837-489F-8E6D-ACCB6DB5600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85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2F683-CE71-4DDE-8B97-8EAC6F4EA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00B819-8F00-446C-8990-FDEFAEA57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A7FF7-0F48-41D1-9A9F-27475CCA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A8E1-C9A2-4C1C-A03C-0BDE9B679F3D}" type="datetime1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7578F-D900-4CF3-9CE2-DB5840F0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C9BBF-AC66-49CE-92A6-959A293C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6101B-7E0C-4F77-AFE3-C90FB6C5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002E45-F205-4AA5-A5AD-B66D9BD72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07075F-1DFC-4201-AFF2-6661E286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94DFE-D797-4C7B-8CB9-8F1BFEC2165E}" type="datetime1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3D2D7-E267-4B25-9953-9ABF999F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2F6E5A-72D7-4501-9D26-FB5357F0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9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5EBF78-B85E-4D6D-B404-562355330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5AD8C-85FA-4E87-B2DF-A9387177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509651-8FC4-4B2A-868A-ED99B665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AA69-3F7E-4344-ABE9-8B703B2FD048}" type="datetime1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427FF9-F115-426B-8115-B9AC66AD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7DB25-6336-4030-9948-DC6F204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D757C-A1F8-4D1F-B3E5-A0208692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4CAEB-C550-44C8-B868-BE09875C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7E8E29-1C65-4195-A618-99084ACB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C37A-24B9-4C32-8B87-66E601677BFC}" type="datetime1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3451D7-F668-4C1C-A416-4401AC67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E13B0B-DA2D-46BF-B818-6DDB3E23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9D881-BE15-4A9C-A54A-D64516F6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013DBF-C836-4881-BD31-90516D90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FC2FD9-AA9C-4D03-932A-B85A9548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BF62-875C-4744-9B75-B00070F6FBFA}" type="datetime1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7E656-F1D0-48D8-9829-81FBC191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BC68F1-5573-4F7E-97B9-BD909478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C9276-4265-4792-9F21-7AF10E39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CF1D9-858B-4CDD-AA59-FBD57AA4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636F0F-1AF0-4EAB-ADD0-5741B4AC1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497949-3748-4FC7-96B7-6BB29C0D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86BF-D3C7-460E-AD62-7F210C28F8DC}" type="datetime1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F8CB1C-54B9-463F-8090-19E64508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DB6134-7942-465D-B706-38857FE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9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49336-3548-4A6B-9BF1-290377BD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15A62B-95DC-4444-AA89-51E01885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AE814C-C38D-4F8C-85DD-1EC8FCC4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390091-B700-4CD5-A39D-5329270AB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F06C6A-2239-4FDF-A9E8-929CD78C9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49C303-9BC9-4C7B-9264-73E45A81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0971-0AE3-4104-ABD1-E16F22C8B7A8}" type="datetime1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AA8BAD-AC06-4E8A-9DF8-8D4355A9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A902DE-907F-4103-A680-BE205535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8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030FE-17A2-4BE7-B44A-63E3E0AE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DCEE97-6D36-4174-A4D8-FFC1D791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A80B-3C72-4FD6-A8DF-4E3D2935EB73}" type="datetime1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C6208A-251D-49B7-84A1-EC8AF971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1C1230-5B2D-485E-89B1-307CFED9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A673BA-93E2-46D3-A0D3-CC18D7640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BC8DD-2DC5-40B1-BB90-032176F7B397}" type="datetime1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35009F-60A2-418F-9FB2-69BF5ADD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EF8761-5431-44A6-8BB2-2236FFD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3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3F902-6E99-4ECD-A93F-5F91A1A0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CE89BA-21EB-4FAB-B242-6C5A6F5A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4D2893-FF92-4D36-90B0-C493AA7E0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76751E-62F4-4B95-9FFD-3DCB1440A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19CD-B560-47E2-820A-83A8D6745BB0}" type="datetime1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9548CD-3481-4E8E-88C7-3C3AED99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8E2827-CBA0-472A-ACEB-CD7382AC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28184-B5B4-4B46-BDF9-6B323E05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A3C33E-DDCA-4065-A4EC-C7E64FC8F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232AA6-02CA-47FB-B220-771B82EE6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90F804-5716-4C02-B390-B9C84391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6842-C58D-4983-AA46-ADA70CF0B3AF}" type="datetime1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C7716D-6E0C-4136-A8F7-3B06452C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15BF83-AC48-4953-AA9A-85574632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6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BA4E2-9761-48BB-A69D-78FD65030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93CE1C-E5D2-4827-9417-3E9825070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EBB25-771B-4232-B76E-C0C9C7205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CC1F-544C-4562-8D4B-0D639636DBE1}" type="datetime1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94928A-C8B4-4110-9EF4-676E3CE0D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2A6145-A707-461E-90FB-684ADBC62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434D-1CCA-4FBC-9F53-B69BD9C9B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4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demo=2&amp;base=LAW&amp;n=327805&amp;date=01.09.2021&amp;dst=60&amp;field=13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demo=2&amp;base=LAW&amp;n=386440&amp;date=01.09.2021&amp;dst=100010&amp;field=13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demo=2&amp;base=LAW&amp;n=387126&amp;date=01.09.2021&amp;dst=100033&amp;field=134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demo=2&amp;base=LAW&amp;n=387126&amp;date=01.09.202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demo=2&amp;base=LAW&amp;n=386440&amp;date=01.09.2021&amp;dst=100010&amp;field=134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demo=2&amp;base=LAW&amp;n=386440&amp;date=01.09.2021&amp;dst=100053&amp;field=134" TargetMode="External"/><Relationship Id="rId5" Type="http://schemas.openxmlformats.org/officeDocument/2006/relationships/hyperlink" Target="#Par37"/><Relationship Id="rId4" Type="http://schemas.openxmlformats.org/officeDocument/2006/relationships/hyperlink" Target="https://login.consultant.ru/link/?req=doc&amp;demo=2&amp;base=LAW&amp;n=386440&amp;date=01.09.2021&amp;dst=100010&amp;field=134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demo=2&amp;base=LAW&amp;n=3028&amp;date=01.09.202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demo=2&amp;base=LAW&amp;n=296977&amp;date=01.09.2021&amp;dst=100015&amp;field=134" TargetMode="External"/><Relationship Id="rId5" Type="http://schemas.openxmlformats.org/officeDocument/2006/relationships/hyperlink" Target="https://login.consultant.ru/link/?req=doc&amp;demo=2&amp;base=LAW&amp;n=386440&amp;date=01.09.2021&amp;dst=100010&amp;field=134" TargetMode="External"/><Relationship Id="rId4" Type="http://schemas.openxmlformats.org/officeDocument/2006/relationships/hyperlink" Target="https://login.consultant.ru/link/?req=doc&amp;demo=2&amp;base=LAW&amp;n=352077&amp;date=01.09.2021&amp;dst=100024&amp;field=134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demo=2&amp;base=LAW&amp;n=386440&amp;date=01.09.2021&amp;dst=100010&amp;field=13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demo=2&amp;base=LAW&amp;n=327805&amp;date=01.09.2021&amp;dst=100289&amp;field=134" TargetMode="External"/><Relationship Id="rId4" Type="http://schemas.openxmlformats.org/officeDocument/2006/relationships/hyperlink" Target="https://login.consultant.ru/link/?req=doc&amp;demo=2&amp;base=LAW&amp;n=386440&amp;date=01.09.2021&amp;dst=100010&amp;field=13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demo=2&amp;base=LAW&amp;n=386440&amp;dst=100025&amp;field=134&amp;date=07.12.202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#p6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60D76-4D4D-4D4A-9F55-89F9D5FEA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353" y="1726981"/>
            <a:ext cx="9212780" cy="1940081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Комментарий к ФСБУ 27/2021 «Документы и документооборот в бухгалтерском учёте»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4339377-1C10-4A92-BCD4-CBCADD173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2552"/>
            <a:ext cx="9129486" cy="210281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1600" dirty="0"/>
              <a:t>Савкова Людмила Николаевна</a:t>
            </a:r>
          </a:p>
          <a:p>
            <a:r>
              <a:rPr lang="ru-RU" sz="1600" dirty="0"/>
              <a:t>Аудитор, генеральный директор ООО «Мета-Консалтинг»</a:t>
            </a:r>
          </a:p>
          <a:p>
            <a:r>
              <a:rPr lang="en-US" sz="1600" dirty="0"/>
              <a:t>savkova@meta-consulting.ru</a:t>
            </a:r>
            <a:r>
              <a:rPr lang="ru-RU" sz="1600" dirty="0"/>
              <a:t> </a:t>
            </a:r>
          </a:p>
          <a:p>
            <a:r>
              <a:rPr lang="ru-RU" sz="1600" b="1" dirty="0"/>
              <a:t>07 декабря 2021 г.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907B8E-78C9-461B-8296-618E85E6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</a:t>
            </a:fld>
            <a:endParaRPr lang="ru-RU"/>
          </a:p>
        </p:txBody>
      </p:sp>
      <p:pic>
        <p:nvPicPr>
          <p:cNvPr id="6" name="Picture 10" descr="logo_Meta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022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Требования федерального закона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10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indent="0" algn="just">
              <a:buNone/>
            </a:pPr>
            <a:r>
              <a:rPr lang="ru-RU" u="sng" dirty="0">
                <a:latin typeface="Calibri" panose="020F0502020204030204" pitchFamily="34" charset="0"/>
                <a:cs typeface="Calibri" panose="020F0502020204030204" pitchFamily="34" charset="0"/>
              </a:rPr>
              <a:t>п.</a:t>
            </a:r>
            <a:r>
              <a:rPr lang="ru-RU" b="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 ст. 10  402-ФЗ</a:t>
            </a:r>
          </a:p>
          <a:p>
            <a:pPr indent="0" algn="just">
              <a:buNone/>
            </a:pPr>
            <a:r>
              <a:rPr lang="ru-RU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Обязательными реквизитами регистра</a:t>
            </a: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бухгалтерского учета являются: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наименование регистра;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наименование экономического субъекта, составившего регистр;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дата начала и окончания ведения регистра и (или) период, за который составлен регистр;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495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Требования федерального закона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11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хронологическая и (или) систематическая группировка объектов бухгалтерского учета;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величина денежного измерения объектов бухгалтерского учета с указанием единицы измерения;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наименования должностей лиц, ответственных за ведение регистра;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7) подписи лиц, ответственных за ведение регистра, с указанием их фамилий и инициалов либо иных реквизитов, необходимых для идентификации этих лиц.</a:t>
            </a:r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653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Требования федерального закона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12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u="sng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800" b="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.5 ст.10 402-ФЗ</a:t>
            </a:r>
          </a:p>
          <a:p>
            <a:pPr indent="0" algn="just">
              <a:buNone/>
            </a:pPr>
            <a:r>
              <a:rPr lang="ru-RU" sz="2800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Формы регистров бухгалтерского учета утверждает руководитель экономического субъекта по представлению должностного лица, на которое возложено ведение бухгалтерского учета. </a:t>
            </a:r>
          </a:p>
          <a:p>
            <a:pPr indent="0" algn="just">
              <a:buNone/>
            </a:pPr>
            <a:r>
              <a:rPr lang="ru-RU" sz="2800" b="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п.6 ст. 10 402-ФЗ</a:t>
            </a:r>
          </a:p>
          <a:p>
            <a:pPr indent="0" algn="just">
              <a:buNone/>
            </a:pPr>
            <a:r>
              <a:rPr lang="ru-RU" sz="2800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Регистр бухгалтерского учета составляется на бумажном носителе и (или) в виде электронного документа, подписанного электронной подписью.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790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Термины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13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Определен термин </a:t>
            </a:r>
            <a:r>
              <a:rPr lang="ru-RU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"дата составления первичного учетного документа"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(ранее - термин не определялся). Под этой датой понимается </a:t>
            </a:r>
            <a:r>
              <a:rPr lang="ru-RU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дата подписания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документа лицом (лицами), совершившим (ми) сделку, операцию и ответственным (ми) за ее оформление, либо лицом, ответственным за оформление совершившегося события (п. 8 </a:t>
            </a:r>
            <a:r>
              <a:rPr lang="ru-RU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пп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а)).  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393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Термины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14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Дата составления первичного учетного документа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может отличаться от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даты совершения факта хозяйственной жизни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оформляемого этим первичным учетным документом (п.8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пп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 б)).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 оформлении факта хозяйственной жизни подлежит исполнению требование Федерального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"О бухгалтерском учете", согласно которому первичный учетный документ должен быть составлен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при совершении факта хозяйственной жизни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а если это не представляется возможным -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непосредственно после его окончания.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 различии дат составления первичного учетного документа и совершения факта хозяйственной жизни в первичном учетном документе указываются 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обе даты.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330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Термины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15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marL="0" indent="342900" algn="just">
              <a:spcBef>
                <a:spcPts val="1200"/>
              </a:spcBef>
            </a:pPr>
            <a:endParaRPr lang="ru-RU" b="1" u="none" strike="noStrike" dirty="0">
              <a:effectLst/>
              <a:ea typeface="Times New Roman" panose="02020603050405020304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342900" algn="just">
              <a:spcBef>
                <a:spcPts val="1200"/>
              </a:spcBef>
            </a:pPr>
            <a:r>
              <a:rPr lang="ru-RU" b="1" u="none" strike="noStrike" dirty="0">
                <a:effectLst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27/2021</a:t>
            </a:r>
            <a:r>
              <a:rPr lang="ru-RU" b="1" u="none" strike="noStrike" dirty="0">
                <a:effectLst/>
                <a:ea typeface="Times New Roman" panose="02020603050405020304" pitchFamily="18" charset="0"/>
              </a:rPr>
              <a:t> </a:t>
            </a:r>
            <a:r>
              <a:rPr lang="ru-RU" u="none" strike="noStrike" dirty="0">
                <a:effectLst/>
                <a:ea typeface="Times New Roman" panose="02020603050405020304" pitchFamily="18" charset="0"/>
              </a:rPr>
              <a:t>введено понятие </a:t>
            </a:r>
            <a:r>
              <a:rPr lang="ru-RU" b="1" u="none" strike="noStrike" dirty="0">
                <a:effectLst/>
                <a:ea typeface="Times New Roman" panose="02020603050405020304" pitchFamily="18" charset="0"/>
              </a:rPr>
              <a:t>«оправдательный документ» </a:t>
            </a:r>
            <a:r>
              <a:rPr lang="ru-RU" u="none" strike="noStrike" dirty="0">
                <a:effectLst/>
                <a:ea typeface="Times New Roman" panose="02020603050405020304" pitchFamily="18" charset="0"/>
              </a:rPr>
              <a:t>(п.8 </a:t>
            </a:r>
            <a:r>
              <a:rPr lang="ru-RU" u="none" strike="noStrike" dirty="0" err="1">
                <a:effectLst/>
                <a:ea typeface="Times New Roman" panose="02020603050405020304" pitchFamily="18" charset="0"/>
              </a:rPr>
              <a:t>пп</a:t>
            </a:r>
            <a:r>
              <a:rPr lang="ru-RU" u="none" strike="noStrike" dirty="0">
                <a:effectLst/>
                <a:ea typeface="Times New Roman" panose="02020603050405020304" pitchFamily="18" charset="0"/>
              </a:rPr>
              <a:t>. в))</a:t>
            </a:r>
            <a:endParaRPr lang="ru-RU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ru-RU" dirty="0"/>
              <a:t>оправдательный документ - содержащий информацию о факте хозяйственной жизни документ, на основании которого в первичный учетный документ включаются обязательные реквизиты (ранее - определение не формулировалось).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356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Термины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16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algn="just"/>
            <a:r>
              <a:rPr lang="ru-RU" sz="2800" b="1" dirty="0"/>
              <a:t>Оправдательными документами </a:t>
            </a:r>
            <a:r>
              <a:rPr lang="ru-RU" sz="2800" dirty="0"/>
              <a:t>являются, в частности, документы, </a:t>
            </a:r>
            <a:r>
              <a:rPr lang="ru-RU" sz="2800" b="1" dirty="0"/>
              <a:t>оформляющие гражданско-правовые отношения экономического субъекта с контрагентами, работниками, государственными органами, либо используемые для управления экономическим субъектом</a:t>
            </a:r>
            <a:r>
              <a:rPr lang="ru-RU" sz="2800" dirty="0"/>
              <a:t> (договор, кассовый чек, квитанция об оплате, судебный акт, счет) (п.9 </a:t>
            </a:r>
            <a:r>
              <a:rPr lang="ru-RU" sz="2800" dirty="0" err="1"/>
              <a:t>пп</a:t>
            </a:r>
            <a:r>
              <a:rPr lang="ru-RU" sz="2800" dirty="0"/>
              <a:t>. </a:t>
            </a:r>
            <a:r>
              <a:rPr lang="ru-RU" dirty="0"/>
              <a:t>г</a:t>
            </a:r>
            <a:r>
              <a:rPr lang="ru-RU" sz="2800" dirty="0"/>
              <a:t>)). </a:t>
            </a:r>
          </a:p>
          <a:p>
            <a:pPr algn="just"/>
            <a:r>
              <a:rPr lang="ru-RU" sz="2800" dirty="0"/>
              <a:t>В отличие от первичного учетного документа </a:t>
            </a:r>
            <a:r>
              <a:rPr lang="ru-RU" sz="2800" i="1" dirty="0"/>
              <a:t>оправдательный документ не предназначен для оформления факта хозяйственной жизни</a:t>
            </a:r>
            <a:r>
              <a:rPr lang="ru-RU" sz="2800" dirty="0"/>
              <a:t> и </a:t>
            </a:r>
            <a:r>
              <a:rPr lang="ru-RU" sz="2800" i="1" dirty="0"/>
              <a:t>не содержит все обязательные реквизиты.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888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Термины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17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lnSpcReduction="10000"/>
          </a:bodyPr>
          <a:lstStyle/>
          <a:p>
            <a:endParaRPr lang="ru-RU" sz="2400" dirty="0"/>
          </a:p>
          <a:p>
            <a:pPr indent="342900" algn="just">
              <a:spcBef>
                <a:spcPts val="1200"/>
              </a:spcBef>
            </a:pPr>
            <a:r>
              <a:rPr lang="ru-RU" dirty="0">
                <a:ea typeface="Times New Roman" panose="02020603050405020304" pitchFamily="18" charset="0"/>
              </a:rPr>
              <a:t>В</a:t>
            </a:r>
            <a:r>
              <a:rPr lang="ru-RU" dirty="0">
                <a:effectLst/>
                <a:ea typeface="Times New Roman" panose="02020603050405020304" pitchFamily="18" charset="0"/>
              </a:rPr>
              <a:t> первичный учетный документ, обязательные реквизиты которого указаны на основании оправдательного документа, </a:t>
            </a:r>
            <a:r>
              <a:rPr lang="ru-RU" b="1" dirty="0">
                <a:effectLst/>
                <a:ea typeface="Times New Roman" panose="02020603050405020304" pitchFamily="18" charset="0"/>
              </a:rPr>
              <a:t>включается информация</a:t>
            </a:r>
            <a:r>
              <a:rPr lang="ru-RU" dirty="0">
                <a:effectLst/>
                <a:ea typeface="Times New Roman" panose="02020603050405020304" pitchFamily="18" charset="0"/>
              </a:rPr>
              <a:t>, позволяющая идентифицировать оправдательный документ (ранее - такое требование не формулировались).</a:t>
            </a:r>
          </a:p>
          <a:p>
            <a:pPr indent="342900" algn="just">
              <a:spcBef>
                <a:spcPts val="1200"/>
              </a:spcBef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оставленный или полученный в процессе деятельности экономического субъекта </a:t>
            </a:r>
            <a:r>
              <a:rPr lang="ru-RU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оправдательный документ 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в качестве первичного учетного документа при условии, что первый содержит все обязательные реквизиты первичного учетного документа (ранее - такая возможность не формулировалась).</a:t>
            </a:r>
            <a:endParaRPr lang="ru-RU" dirty="0">
              <a:effectLst/>
              <a:ea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62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/>
              <a:t>Основные новации. Особенности оформления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18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fontScale="70000" lnSpcReduction="20000"/>
          </a:bodyPr>
          <a:lstStyle/>
          <a:p>
            <a:endParaRPr lang="ru-RU" sz="2400" dirty="0"/>
          </a:p>
          <a:p>
            <a:pPr marL="0" indent="0" algn="just">
              <a:spcBef>
                <a:spcPts val="1200"/>
              </a:spcBef>
              <a:buNone/>
            </a:pPr>
            <a:r>
              <a:rPr lang="ru-RU" sz="3600" dirty="0">
                <a:effectLst/>
                <a:ea typeface="Times New Roman" panose="02020603050405020304" pitchFamily="18" charset="0"/>
              </a:rPr>
              <a:t>Одним первичным учетным документом могу быть оформлены: </a:t>
            </a:r>
            <a:r>
              <a:rPr lang="ru-RU" sz="3600" b="1" dirty="0">
                <a:effectLst/>
                <a:ea typeface="Times New Roman" panose="02020603050405020304" pitchFamily="18" charset="0"/>
              </a:rPr>
              <a:t>несколько связанных фактов хозяйственной жизни </a:t>
            </a:r>
            <a:r>
              <a:rPr lang="ru-RU" sz="3600" dirty="0">
                <a:effectLst/>
                <a:ea typeface="Times New Roman" panose="02020603050405020304" pitchFamily="18" charset="0"/>
              </a:rPr>
              <a:t>(п. 9 </a:t>
            </a:r>
            <a:r>
              <a:rPr lang="ru-RU" sz="3600" dirty="0" err="1">
                <a:effectLst/>
                <a:ea typeface="Times New Roman" panose="02020603050405020304" pitchFamily="18" charset="0"/>
              </a:rPr>
              <a:t>пп</a:t>
            </a:r>
            <a:r>
              <a:rPr lang="ru-RU" sz="3600" dirty="0">
                <a:effectLst/>
                <a:ea typeface="Times New Roman" panose="02020603050405020304" pitchFamily="18" charset="0"/>
              </a:rPr>
              <a:t>. а)); ряд сделок, заключенных участником биржевых торгов, по договорам с разными контрагентами (п. 9 </a:t>
            </a:r>
            <a:r>
              <a:rPr lang="ru-RU" sz="3600" dirty="0" err="1">
                <a:effectLst/>
                <a:ea typeface="Times New Roman" panose="02020603050405020304" pitchFamily="18" charset="0"/>
              </a:rPr>
              <a:t>пп</a:t>
            </a:r>
            <a:r>
              <a:rPr lang="ru-RU" sz="3600" dirty="0">
                <a:effectLst/>
                <a:ea typeface="Times New Roman" panose="02020603050405020304" pitchFamily="18" charset="0"/>
              </a:rPr>
              <a:t>. в));</a:t>
            </a:r>
          </a:p>
          <a:p>
            <a:pPr marL="0" indent="0" algn="just">
              <a:buNone/>
            </a:pP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Отдельные факты хозяйственной жизни могут оформляться не при их совершении, а </a:t>
            </a:r>
            <a:r>
              <a:rPr lang="ru-RU" sz="3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 определенной периодичностью </a:t>
            </a: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(например, за сутки, неделю, месяц, квартал) (п. 9 </a:t>
            </a:r>
            <a:r>
              <a:rPr lang="ru-RU" sz="3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б</a:t>
            </a:r>
            <a:r>
              <a:rPr lang="ru-RU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ru-RU" sz="3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Такими фактами хозяйственной жизни могут быть:</a:t>
            </a:r>
          </a:p>
          <a:p>
            <a:pPr marL="0" indent="0" algn="just">
              <a:buNone/>
            </a:pP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1) длящиеся факты хозяйственной жизни (начисление процентов, амортизация активов, изменение стоимости активов и обязательств, т.п.);</a:t>
            </a:r>
          </a:p>
          <a:p>
            <a:pPr marL="0" indent="0" algn="just">
              <a:buNone/>
            </a:pPr>
            <a:r>
              <a:rPr lang="ru-RU" sz="3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2) повторяющиеся факты хозяйственной жизни (поставка товара, продукции партиями в разные даты по одному долгосрочному договору, т.п.).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977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/>
              <a:t>Основные новации. Деятельность за пределами РФ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19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Порядок составления документов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зависит от соответствующих требований законодательства или правил иностранного государства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в котором организация ведет деятельность:</a:t>
            </a:r>
          </a:p>
          <a:p>
            <a:pPr indent="342900" algn="just">
              <a:spcBef>
                <a:spcPts val="1200"/>
              </a:spcBef>
            </a:pP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а) если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местное законодательство требует 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составлять первичные учетные документы и регистры бухгалтерского учета на языке этого государства - документы составляются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соответствующем иностранном языке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в целях бухгалтерского учета для первичных учетных документов не обязателен построчный перевод на русский язык;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регистры бухгалтерского учета должны содержать построчный перевод на русский язык 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(п.6);</a:t>
            </a:r>
          </a:p>
          <a:p>
            <a:pPr indent="342900" algn="just">
              <a:spcBef>
                <a:spcPts val="1200"/>
              </a:spcBef>
            </a:pP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б) если такое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требование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местного законодательства отсутствует 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документы должны составляться на русском языке; для первичных учетных документов, составленных на иностранном языке,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обязателен построчный перевод на русский язык 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(п.5).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29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675" y="601066"/>
            <a:ext cx="5405616" cy="64254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/>
              <a:t>Нормативная база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lnSpcReduction="10000"/>
          </a:bodyPr>
          <a:lstStyle/>
          <a:p>
            <a:endParaRPr lang="ru-RU" sz="3200" dirty="0"/>
          </a:p>
          <a:p>
            <a:r>
              <a:rPr lang="ru-RU" sz="3200" b="1" dirty="0"/>
              <a:t>ФСБУ 27/2021 «Документы и документооборот в бухгалтерском учете» </a:t>
            </a:r>
            <a:r>
              <a:rPr lang="ru-RU" sz="3200" dirty="0"/>
              <a:t>(приказ Минфина России от 16.04.2021 №62н) </a:t>
            </a:r>
            <a:r>
              <a:rPr lang="ru-RU" sz="3200" i="1" dirty="0"/>
              <a:t>вступает в силу с 1 января 2022 г., возможно досрочное применение</a:t>
            </a:r>
          </a:p>
          <a:p>
            <a:r>
              <a:rPr lang="ru-RU" sz="3200" b="1" dirty="0"/>
              <a:t>Информационное сообщение Минфина России от 10.06.2021 № ИС-учет-33 </a:t>
            </a:r>
            <a:r>
              <a:rPr lang="ru-RU" sz="3200" dirty="0"/>
              <a:t>«Новая редакция правил о документах и документообороте в бухгалтерском учете»</a:t>
            </a:r>
          </a:p>
          <a:p>
            <a:r>
              <a:rPr lang="ru-RU" sz="3200" b="1" dirty="0"/>
              <a:t>Федеральный закон от 06.12.2011 N 402-ФЗ </a:t>
            </a:r>
            <a:r>
              <a:rPr lang="ru-RU" sz="3200" dirty="0"/>
              <a:t>«О бухгалтерском учете»</a:t>
            </a:r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743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Система регистров учета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20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Autofit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u="sng" dirty="0">
                <a:effectLst/>
                <a:ea typeface="Times New Roman" panose="02020603050405020304" pitchFamily="18" charset="0"/>
              </a:rPr>
              <a:t>Система регистров бухгалтерского учета, принятая экономическим субъектом, должна обеспечивать </a:t>
            </a:r>
            <a:r>
              <a:rPr lang="ru-RU" dirty="0">
                <a:effectLst/>
                <a:ea typeface="Times New Roman" panose="02020603050405020304" pitchFamily="18" charset="0"/>
              </a:rPr>
              <a:t>(п.10):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а) полноту информации (получение информации, необходимой всем заинтересованным пользователям);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б) отражение объектов бухгалтерского учета в хронологической последовательности (хронологическая запись) и систематическое накапливание информации о них на счетах бухгалтерского учета (систематическая запись);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в) ведение бухгалтерского учета на синтетических счетах (синтетический учет) и аналитических счетах (аналитический учет);</a:t>
            </a:r>
          </a:p>
        </p:txBody>
      </p:sp>
    </p:spTree>
    <p:extLst>
      <p:ext uri="{BB962C8B-B14F-4D97-AF65-F5344CB8AC3E}">
        <p14:creationId xmlns:p14="http://schemas.microsoft.com/office/powerpoint/2010/main" val="3847460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Система регистров учета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21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fontScale="47500" lnSpcReduction="20000"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sz="5400" dirty="0">
                <a:effectLst/>
                <a:ea typeface="Times New Roman" panose="02020603050405020304" pitchFamily="18" charset="0"/>
              </a:rPr>
              <a:t>г) </a:t>
            </a:r>
            <a:r>
              <a:rPr lang="ru-RU" sz="5500" dirty="0"/>
              <a:t>системность</a:t>
            </a:r>
            <a:r>
              <a:rPr lang="ru-RU" sz="5400" dirty="0">
                <a:effectLst/>
                <a:ea typeface="Times New Roman" panose="02020603050405020304" pitchFamily="18" charset="0"/>
              </a:rPr>
              <a:t> информации (взаимосвязь хронологической и систематической записей, синтетического и аналитического учета, учетной и отчетной информации);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5500" dirty="0"/>
              <a:t>д) обоснованность учетных записей (соответствие данным первичных учетных документов);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5500" dirty="0"/>
              <a:t>е) достоверность информации (полнота и точность представления объектов бухгалтерского учета);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5500" dirty="0"/>
              <a:t>ж) своевременность информации (формирование информации об объектах бухгалтерского учета в период, когда эта информация необходима ее пользователям);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5500" dirty="0"/>
              <a:t>з) юридическую значимость учетных записей (свойство учетных записей выступать в качестве подтверждения объектов бухгалтерского учета, включая свершившиеся факты хозяйственной жизни).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697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/>
              <a:t>Основные новации. Электронный документооборот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22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fontScale="92500" lnSpcReduction="20000"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Определены допустимые виды электронной подписи документов бухгалтерского учета, составляемых в виде электронного документа (ранее - данный вопрос не регулировался правилами) (п.17):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а) если требование об использовании конкретного вида электронной подписи в соответствии с целями ее использования предусмотрено федеральными законами или принимаемыми в соответствии с ними нормативными правовыми актами, то экономический субъект обязан применять именно этот вид электронной подписи при составлении документов бухгалтерского учета в виде электронных документов;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б) во всех иных случаях виды электронной подписи документов бухгалтерского учета, составляемых в виде электронного документа, устанавливаются экономическим субъектом из числа предусмотренных </a:t>
            </a:r>
            <a:r>
              <a:rPr lang="ru-RU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Федеральным </a:t>
            </a:r>
            <a:r>
              <a:rPr lang="ru-RU" sz="2800" b="1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законом</a:t>
            </a:r>
            <a:r>
              <a:rPr lang="ru-RU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"Об электронной подписи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": простая электронная подпись, усиленная (неквалифицированная и квалифицированная) электронная подпись;</a:t>
            </a:r>
          </a:p>
          <a:p>
            <a:pPr indent="0" algn="just"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965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/>
              <a:t>Основные новации. Электронный документооборот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23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fontScale="92500" lnSpcReduction="10000"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в) </a:t>
            </a:r>
            <a:r>
              <a:rPr lang="ru-RU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виды электронной подписи 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первичных учетных документов, составляемых в виде электронного документа экономическим субъектом </a:t>
            </a:r>
            <a:r>
              <a:rPr lang="ru-RU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совместно с другими участниками электронного взаимодействия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определяются соглашением экономического субъекта с данными участниками электронного взаимодействия. В отношении корпоративных информационных систем это требование применяется в соответствии с Федеральным </a:t>
            </a:r>
            <a:r>
              <a:rPr lang="ru-RU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законом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"Об электронной подписи". В частности, порядок использования электронной подписи в корпоративной информационной системе может устанавливаться оператором этой системы или соглашением между участниками электронного взаимодействия в ней, если иное не установлено федеральными законами, принимаемыми в соответствии с ними нормативными правовыми актами или решением о создании корпоративной информационной системы.</a:t>
            </a:r>
          </a:p>
          <a:p>
            <a:pPr indent="0" algn="just"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949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Исправление документов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24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Требования к исправлению документов бухгалтерского учета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актуализированы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применительно к современным технологиям обработки информации (ст.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III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):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а) определено, что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допустимые способы исправления документов устанавливает экономический субъект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 учетом требований </a:t>
            </a:r>
            <a:r>
              <a:rPr lang="ru-RU" sz="24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27/2021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(ранее - порядок исправления устанавливался правилами);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б) установлены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общие требования к исправлениям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а именно: исправления в документах бухгалтерского учета запрещены в случаях, установленных законодательством Российской Федерации или правилами, принятыми в соответствии с ним; в результате исправления должны быть ясны ошибочные и исправленные данные; исправление производится исключительно лицом, составившим первичный учетный документ или ответственным за ведение регистра бухгалтерского учета; исправление должно содержать ряд обязательных реквизитов (дату исправления, подписи лиц, внесших исправление, с указанием их должностей, фамилий и инициалов, либо иных реквизитов, необходимых для идентификации этих лиц);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860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Исправление документов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25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fontScale="55000" lnSpcReduction="20000"/>
          </a:bodyPr>
          <a:lstStyle/>
          <a:p>
            <a:pPr indent="0" algn="just">
              <a:spcBef>
                <a:spcPts val="1200"/>
              </a:spcBef>
              <a:buNone/>
            </a:pPr>
            <a:endParaRPr lang="ru-RU" sz="3800" dirty="0">
              <a:effectLst/>
              <a:ea typeface="Times New Roman" panose="02020603050405020304" pitchFamily="18" charset="0"/>
            </a:endParaRPr>
          </a:p>
          <a:p>
            <a:pPr indent="0" algn="just">
              <a:spcBef>
                <a:spcPts val="1200"/>
              </a:spcBef>
              <a:buNone/>
            </a:pPr>
            <a:r>
              <a:rPr lang="ru-RU" sz="3800" dirty="0">
                <a:effectLst/>
                <a:ea typeface="Times New Roman" panose="02020603050405020304" pitchFamily="18" charset="0"/>
              </a:rPr>
              <a:t>в) </a:t>
            </a:r>
            <a:r>
              <a:rPr lang="ru-RU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исправления первичных учетных документов и регистров бухгалтерского учета, составленных </a:t>
            </a:r>
            <a:r>
              <a:rPr lang="ru-RU" sz="3800" dirty="0">
                <a:effectLst/>
                <a:ea typeface="Times New Roman" panose="02020603050405020304" pitchFamily="18" charset="0"/>
              </a:rPr>
              <a:t>в виде </a:t>
            </a:r>
            <a:r>
              <a:rPr lang="ru-RU" sz="3800" b="1" dirty="0">
                <a:effectLst/>
                <a:ea typeface="Times New Roman" panose="02020603050405020304" pitchFamily="18" charset="0"/>
              </a:rPr>
              <a:t>электронного документа</a:t>
            </a:r>
            <a:r>
              <a:rPr lang="ru-RU" sz="3800" dirty="0">
                <a:effectLst/>
                <a:ea typeface="Times New Roman" panose="02020603050405020304" pitchFamily="18" charset="0"/>
              </a:rPr>
              <a:t>, допустимы способы, обеспечивающие исполнение требований, </a:t>
            </a:r>
            <a:r>
              <a:rPr lang="ru-RU" sz="3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установленных </a:t>
            </a:r>
            <a:r>
              <a:rPr lang="ru-RU" sz="3800" u="none" strike="noStrike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27/2021</a:t>
            </a:r>
            <a:r>
              <a:rPr lang="ru-RU" sz="3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В частности, допустимым является исправление путем составления нового (исправленного) электронного документа. При этом новый (исправленный) документ должен содержать указание на то, что он составлен взамен первоначального электронного документа, а также обязательные реквизиты, перечисленные в </a:t>
            </a:r>
            <a:r>
              <a:rPr lang="ru-RU" sz="3800" u="none" strike="noStrike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5" action="ppaction://hlinkfile" tooltip="б) установлены общие требования к исправлениям, а именно: исправления в документах бухгалтерского учета запрещены в случаях, установленных законодательством Российской Федерации или правилами, принятыми в соответствии с ним; в результате исправления долж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подпункте "б"</a:t>
            </a:r>
            <a:r>
              <a:rPr lang="ru-RU" sz="3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настоящего пункта. Средства воспроизведения нового (исправленного) электронного документа должны обеспечить невозможность использования его отдельно от первоначального электронного документа;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3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г) исправление в первичном учетном документе, составленном </a:t>
            </a:r>
            <a:r>
              <a:rPr lang="ru-RU" sz="38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на бумажном носителе</a:t>
            </a:r>
            <a:r>
              <a:rPr lang="ru-RU" sz="3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допустимо только </a:t>
            </a:r>
            <a:r>
              <a:rPr lang="ru-RU" sz="38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корректурным способом</a:t>
            </a:r>
            <a:r>
              <a:rPr lang="ru-RU" sz="3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 путем зачеркивания ошибочного текста или суммы и указания исправленного текста или суммы над зачеркнутым. Требования к исполнению корректурного способа внесения исправлений установлены </a:t>
            </a:r>
            <a:r>
              <a:rPr lang="ru-RU" sz="3800" u="none" strike="noStrike" dirty="0"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27/2021</a:t>
            </a:r>
            <a:r>
              <a:rPr lang="ru-RU" sz="38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Исправление в первичном учетном документе, составленном на бумажном носителе, путем составления нового (исправленного) документа не допускается;</a:t>
            </a:r>
          </a:p>
        </p:txBody>
      </p:sp>
    </p:spTree>
    <p:extLst>
      <p:ext uri="{BB962C8B-B14F-4D97-AF65-F5344CB8AC3E}">
        <p14:creationId xmlns:p14="http://schemas.microsoft.com/office/powerpoint/2010/main" val="1101664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Исправление документов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26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д) исправление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регистре бухгалтерского учета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составленном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бумажном носителе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допустимо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корректурным способом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либо путем 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исправительной записи 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 счетам бухгалтерского учета. Исправительная запись производится в форме </a:t>
            </a:r>
            <a:r>
              <a:rPr lang="ru-RU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сторнировочной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или дополнительной записи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В первом случае в регистр бухгалтерского учета вносится запись на ту же сумму, что и ошибочная запись (часть суммы ошибочной записи), но со знаком минус. Во втором случае - запись на сумму, дополняющую сумму ошибочной записи до правильной величины (ранее - определения </a:t>
            </a:r>
            <a:r>
              <a:rPr lang="ru-RU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сторнировочной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и дополнительной записей не формулировались).</a:t>
            </a:r>
          </a:p>
          <a:p>
            <a:pPr indent="0" algn="just"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4242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Хранение документов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27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Уточнены положения, посвященные </a:t>
            </a:r>
            <a:r>
              <a:rPr lang="ru-RU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хранению документов бухгалтерского учета 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(ст.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IV)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а) хранению подлежат, как правило, </a:t>
            </a:r>
            <a:r>
              <a:rPr lang="ru-RU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подлинники 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документов;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б) документы подлежат хранению </a:t>
            </a:r>
            <a:r>
              <a:rPr lang="ru-RU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том виде, в котором они составлены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В частности, </a:t>
            </a:r>
            <a:r>
              <a:rPr lang="ru-RU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запрещен перевод документов, составленных на бумажном носителе, в электронный вид с целью последующего хранения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570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Хранение документов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28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в) документы и данные, содержащиеся в них, </a:t>
            </a:r>
            <a:r>
              <a:rPr lang="ru-RU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должны храниться на территории Российской Федерации</a:t>
            </a:r>
            <a:r>
              <a:rPr lang="ru-R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здесь же должны размещаться базы данных бухгалтерского учета. Стандарт не содержит ограничений на использование экономическим субъектом по своему усмотрению информационных технологий и (или) технических средств, позволяющих выполнить данное требование. Это требование не означает, что в отдельных случаях документы и данные не могут параллельно храниться за пределами Российской Федерации (например, когда законодательство страны-места ведения деятельности за пределами Российской Федерации требует хранить документы бухгалтерского учета на территории данной страны);</a:t>
            </a:r>
          </a:p>
          <a:p>
            <a:pPr indent="0" algn="just"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455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Хранение документов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29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г) </a:t>
            </a:r>
            <a:r>
              <a:rPr lang="ru-RU" sz="2800" b="1" dirty="0">
                <a:effectLst/>
                <a:ea typeface="Times New Roman" panose="02020603050405020304" pitchFamily="18" charset="0"/>
              </a:rPr>
              <a:t>порядок предоставления доступа к документам бухгалтерского учета устанавливает экономический субъект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. При этом должно быть обеспечено информирование главного бухгалтера (иного соответствующего лица) о таком доступе (ранее - выдача документов бухгалтерского учета из бухгалтерии и из архива организации работникам других структурных подразделений организации, как правило, не допускалась, а в отдельных случаях могла производиться по распоряжению главного бухгалтера).</a:t>
            </a:r>
          </a:p>
          <a:p>
            <a:pPr indent="0" algn="just"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675" y="601066"/>
            <a:ext cx="5405616" cy="64254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/>
              <a:t>Утрачивают силу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3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lnSpcReduction="10000"/>
          </a:bodyPr>
          <a:lstStyle/>
          <a:p>
            <a:pPr indent="0" algn="just">
              <a:spcBef>
                <a:spcPts val="1200"/>
              </a:spcBef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Стандарт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заменяет </a:t>
            </a:r>
            <a:r>
              <a:rPr lang="ru-RU" sz="2800" b="1" u="sng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Положение</a:t>
            </a:r>
            <a:r>
              <a:rPr lang="ru-RU" sz="2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о документах и документообороте в бухгалтерском учете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утвержденное приказом Минфина СССР от 29 июля 1983 г. N 105. </a:t>
            </a:r>
            <a:r>
              <a:rPr lang="ru-RU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 1 января 2022 г. 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это </a:t>
            </a:r>
            <a:r>
              <a:rPr lang="ru-RU" sz="28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Положение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не подлежит применению на территории Российской Федерации согласно </a:t>
            </a:r>
            <a:r>
              <a:rPr lang="ru-RU" sz="28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приказу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Минфина России от 30 апреля 2020 г. N 184.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связи с вступлением в силу </a:t>
            </a:r>
            <a:r>
              <a:rPr lang="ru-RU" sz="28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27/2021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фактически утрачивают силу также нормы, посвященные первичным учетным документам и регистрам бухгалтерского учета, установленные </a:t>
            </a:r>
            <a:r>
              <a:rPr lang="ru-RU" sz="2800" b="1" u="sng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Положением</a:t>
            </a:r>
            <a:r>
              <a:rPr lang="ru-RU" sz="2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о ведении бухгалтерского учета и бухгалтерской отчетности в Российской Федерации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утвержденным приказом Минфина России от 29 июля 1998 г. N 34н.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301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Документооборот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30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ru-RU" dirty="0">
                <a:effectLst/>
                <a:ea typeface="Times New Roman" panose="02020603050405020304" pitchFamily="18" charset="0"/>
              </a:rPr>
              <a:t>Установлены общие требования к документообороту в бухгалтерском учете (ранее - такие требования не формулировались) (ст.</a:t>
            </a:r>
            <a:r>
              <a:rPr lang="en-US" dirty="0">
                <a:effectLst/>
                <a:ea typeface="Times New Roman" panose="02020603050405020304" pitchFamily="18" charset="0"/>
              </a:rPr>
              <a:t>V)</a:t>
            </a:r>
            <a:r>
              <a:rPr lang="ru-RU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ru-RU" dirty="0"/>
              <a:t>Организация документооборота в бухгалтерском учете </a:t>
            </a:r>
            <a:r>
              <a:rPr lang="ru-RU" b="1" dirty="0"/>
              <a:t>должна обеспечивать </a:t>
            </a:r>
            <a:r>
              <a:rPr lang="ru-RU" dirty="0"/>
              <a:t>(п. 29):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dirty="0"/>
              <a:t>а) </a:t>
            </a:r>
            <a:r>
              <a:rPr lang="ru-RU" b="1" dirty="0"/>
              <a:t>своевременное отражение объектов бухгалтерского учета </a:t>
            </a:r>
            <a:r>
              <a:rPr lang="ru-RU" dirty="0"/>
              <a:t>в бухгалтерском учете, в том числе передачу первичных учетных документов для регистрации содержащихся в них данных в регистрах бухгалтерского учета и составление на их основе бухгалтерской (финансовой) отчетности;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ru-RU" dirty="0"/>
              <a:t>б) </a:t>
            </a:r>
            <a:r>
              <a:rPr lang="ru-RU" b="1" dirty="0"/>
              <a:t>предотвращение несанкционированного доступа </a:t>
            </a:r>
            <a:r>
              <a:rPr lang="ru-RU" dirty="0"/>
              <a:t>к документам бухгалтерского учета.</a:t>
            </a:r>
          </a:p>
          <a:p>
            <a:pPr indent="0" algn="just"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5989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9113520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Документооборот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31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endParaRPr lang="ru-RU" dirty="0"/>
          </a:p>
          <a:p>
            <a:pPr marL="0" indent="0" algn="just">
              <a:spcBef>
                <a:spcPts val="1200"/>
              </a:spcBef>
              <a:buNone/>
            </a:pPr>
            <a:endParaRPr lang="ru-RU" dirty="0"/>
          </a:p>
          <a:p>
            <a:pPr marL="0" indent="0" algn="just">
              <a:spcBef>
                <a:spcPts val="1200"/>
              </a:spcBef>
              <a:buNone/>
            </a:pPr>
            <a:r>
              <a:rPr lang="ru-RU" dirty="0"/>
              <a:t>Документооборот в бухгалтерском учете </a:t>
            </a:r>
            <a:r>
              <a:rPr lang="ru-RU" b="1" dirty="0"/>
              <a:t>организуется руководителем экономического субъекта </a:t>
            </a:r>
            <a:r>
              <a:rPr lang="ru-RU" dirty="0"/>
              <a:t>(п.28).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ru-RU" dirty="0"/>
              <a:t>Своевременное оформление первичных учетных документов, передачу их в установленные сроки для отражения в бухгалтерском учете, а также достоверность содержащихся в них данных </a:t>
            </a:r>
            <a:r>
              <a:rPr lang="ru-RU" b="1" dirty="0"/>
              <a:t>обеспечивают лица, составившие и подписавшие указанные документы </a:t>
            </a:r>
            <a:r>
              <a:rPr lang="ru-RU" dirty="0"/>
              <a:t>(п. 30).</a:t>
            </a:r>
          </a:p>
          <a:p>
            <a:pPr indent="0" algn="just"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57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351EE-57A2-4696-A150-E03F0A27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653" y="331510"/>
            <a:ext cx="5924531" cy="1359179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/>
              <a:t>Цель стандарта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59EEF0-4018-4DC0-85FB-601C2727D6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EE5B4FAF-97A2-4FDE-B643-3ABB9830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4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17686"/>
              </p:ext>
            </p:extLst>
          </p:nvPr>
        </p:nvGraphicFramePr>
        <p:xfrm>
          <a:off x="664633" y="1690689"/>
          <a:ext cx="10763551" cy="3689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9031">
                <a:tc>
                  <a:txBody>
                    <a:bodyPr/>
                    <a:lstStyle/>
                    <a:p>
                      <a:pPr indent="342900" algn="just"/>
                      <a:endParaRPr lang="ru-RU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342900" algn="just"/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Настоящий федеральный стандарт бухгалтерского учета устанавливает </a:t>
                      </a:r>
                      <a:r>
                        <a:rPr lang="ru-RU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документам бухгалтерского учета </a:t>
                      </a:r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документообороту в бухгалтерском учете </a:t>
                      </a:r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экономических субъектов, за исключением организаций бюджетной сферы.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ru-RU" sz="14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05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351EE-57A2-4696-A150-E03F0A27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653" y="331510"/>
            <a:ext cx="5924531" cy="1359179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/>
              <a:t>Цель стандарта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59EEF0-4018-4DC0-85FB-601C2727D6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4000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EE5B4FAF-97A2-4FDE-B643-3ABB9830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5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22629"/>
              </p:ext>
            </p:extLst>
          </p:nvPr>
        </p:nvGraphicFramePr>
        <p:xfrm>
          <a:off x="457200" y="1690689"/>
          <a:ext cx="1153668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6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1031">
                <a:tc>
                  <a:txBody>
                    <a:bodyPr/>
                    <a:lstStyle/>
                    <a:p>
                      <a:pPr algn="just"/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целей Стандарта:</a:t>
                      </a:r>
                    </a:p>
                    <a:p>
                      <a:pPr algn="just"/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под </a:t>
                      </a:r>
                      <a:r>
                        <a:rPr lang="ru-RU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документами бухгалтерского учета </a:t>
                      </a:r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понимаются </a:t>
                      </a:r>
                      <a:r>
                        <a:rPr lang="ru-RU" sz="3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первичные учетные документы</a:t>
                      </a:r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3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регистры бухгалтерского учета</a:t>
                      </a:r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just"/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под </a:t>
                      </a:r>
                      <a:r>
                        <a:rPr lang="ru-RU" sz="3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документооборотом</a:t>
                      </a:r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бухгалтерском учете понимается </a:t>
                      </a:r>
                      <a:r>
                        <a:rPr lang="ru-RU" sz="3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движение документов бухгалтерского учета </a:t>
                      </a:r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экономическом субъекте </a:t>
                      </a:r>
                      <a:r>
                        <a:rPr lang="ru-RU" sz="3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момента их составления до завершения исполнения </a:t>
                      </a:r>
                      <a:r>
                        <a:rPr lang="ru-RU" sz="3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частности, использования для составления бухгалтерской (финансовой) отчетности, помещения в архив).</a:t>
                      </a:r>
                      <a:endParaRPr lang="ru-RU" sz="3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39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440" y="601066"/>
            <a:ext cx="8447851" cy="1075334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/>
              <a:t>Основные новации. Сфера применения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6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fontScale="92500" lnSpcReduction="10000"/>
          </a:bodyPr>
          <a:lstStyle/>
          <a:p>
            <a:endParaRPr lang="ru-RU" sz="2400" dirty="0"/>
          </a:p>
          <a:p>
            <a:pPr indent="342900" algn="just">
              <a:spcBef>
                <a:spcPts val="1200"/>
              </a:spcBef>
            </a:pPr>
            <a:r>
              <a:rPr lang="ru-RU" sz="3800" b="1" u="none" strike="noStrike" dirty="0">
                <a:effectLst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27/2021</a:t>
            </a:r>
            <a:r>
              <a:rPr lang="ru-RU" sz="3800" b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3800" dirty="0">
                <a:effectLst/>
                <a:ea typeface="Times New Roman" panose="02020603050405020304" pitchFamily="18" charset="0"/>
              </a:rPr>
              <a:t>распространяется </a:t>
            </a:r>
            <a:r>
              <a:rPr lang="ru-RU" sz="3800" b="1" dirty="0">
                <a:effectLst/>
                <a:ea typeface="Times New Roman" panose="02020603050405020304" pitchFamily="18" charset="0"/>
              </a:rPr>
              <a:t>на все экономические субъекты, за исключением организаций бюджетной сферы </a:t>
            </a:r>
            <a:r>
              <a:rPr lang="ru-RU" sz="3800" dirty="0">
                <a:effectLst/>
                <a:ea typeface="Times New Roman" panose="02020603050405020304" pitchFamily="18" charset="0"/>
              </a:rPr>
              <a:t>(ранее - все экономические субъекты, за исключением банков и колхозов). По вопросам документов и документооборота в бухгалтерском учете организации бюджетной сферы руководствуются бюджетным законодательством Российской Федерации и федеральными стандартами бухгалтерского учета государственных финансов</a:t>
            </a:r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06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Основные новации. Сфера применения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7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 lnSpcReduction="10000"/>
          </a:bodyPr>
          <a:lstStyle/>
          <a:p>
            <a:endParaRPr lang="ru-RU" sz="2400" dirty="0"/>
          </a:p>
          <a:p>
            <a:pPr indent="342900" algn="just">
              <a:spcBef>
                <a:spcPts val="1200"/>
              </a:spcBef>
            </a:pPr>
            <a:r>
              <a:rPr lang="ru-RU" sz="3200" b="1" u="none" strike="noStrike" dirty="0">
                <a:effectLst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27/2021</a:t>
            </a:r>
            <a:r>
              <a:rPr lang="ru-RU" sz="3200" b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3500" dirty="0">
                <a:effectLst/>
                <a:ea typeface="Times New Roman" panose="02020603050405020304" pitchFamily="18" charset="0"/>
              </a:rPr>
              <a:t>установлены требования только к </a:t>
            </a:r>
            <a:r>
              <a:rPr lang="ru-RU" sz="3500" b="1" dirty="0">
                <a:effectLst/>
                <a:ea typeface="Times New Roman" panose="02020603050405020304" pitchFamily="18" charset="0"/>
              </a:rPr>
              <a:t>первичным учетным документам и регистрам бухгалтерского учета </a:t>
            </a:r>
            <a:r>
              <a:rPr lang="ru-RU" sz="3500" dirty="0">
                <a:effectLst/>
                <a:ea typeface="Times New Roman" panose="02020603050405020304" pitchFamily="18" charset="0"/>
              </a:rPr>
              <a:t>(ранее - первичные документы, учетные регистры, бухгалтерские отчеты и балансы). Действие стандарта </a:t>
            </a:r>
            <a:r>
              <a:rPr lang="ru-RU" sz="3500" b="1" dirty="0">
                <a:effectLst/>
                <a:ea typeface="Times New Roman" panose="02020603050405020304" pitchFamily="18" charset="0"/>
              </a:rPr>
              <a:t>не распространяется на бухгалтерскую (финансовую) отчетность</a:t>
            </a:r>
            <a:r>
              <a:rPr lang="ru-RU" sz="3500" dirty="0">
                <a:effectLst/>
                <a:ea typeface="Times New Roman" panose="02020603050405020304" pitchFamily="18" charset="0"/>
              </a:rPr>
              <a:t>, а также на иные документы бухгалтерского учета, указанные в </a:t>
            </a:r>
            <a:r>
              <a:rPr lang="ru-RU" sz="35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 29</a:t>
            </a:r>
            <a:r>
              <a:rPr lang="ru-RU" sz="3500" dirty="0"/>
              <a:t> </a:t>
            </a:r>
            <a:r>
              <a:rPr lang="ru-RU" sz="3500" dirty="0">
                <a:effectLst/>
                <a:ea typeface="Times New Roman" panose="02020603050405020304" pitchFamily="18" charset="0"/>
              </a:rPr>
              <a:t>Федерального закона "О бухгалтерском учете".</a:t>
            </a:r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40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Требования федерального закона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8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indent="0" algn="just">
              <a:buNone/>
            </a:pPr>
            <a:r>
              <a:rPr lang="ru-RU" u="sng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b="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.2. ст.9 402-ФЗ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Обязательными реквизитами</a:t>
            </a:r>
            <a:r>
              <a:rPr lang="ru-RU" b="1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первичного учетного документа</a:t>
            </a:r>
            <a:r>
              <a:rPr lang="ru-RU" b="0" u="sng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являются: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1) наименование документа;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2) дата составления документа;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3) наименование экономического субъекта, составившего документ;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4) содержание факта хозяйственной жизни;</a:t>
            </a:r>
          </a:p>
          <a:p>
            <a:pPr marL="0" indent="0">
              <a:buNone/>
            </a:pP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01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2E64CF-FFA9-441A-BC04-0A077BE1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560" y="601066"/>
            <a:ext cx="8630731" cy="64254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/>
              <a:t>Требования федерального закона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265375-11E5-43D1-81CB-C3DE92B5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434D-1CCA-4FBC-9F53-B69BD9C9BB4F}" type="slidenum">
              <a:rPr lang="ru-RU" smtClean="0"/>
              <a:t>9</a:t>
            </a:fld>
            <a:endParaRPr lang="ru-RU"/>
          </a:p>
        </p:txBody>
      </p:sp>
      <p:pic>
        <p:nvPicPr>
          <p:cNvPr id="8" name="Picture 10" descr="logo_Meta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3" y="388080"/>
            <a:ext cx="1718733" cy="69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174824EF-A62E-40D1-9F3F-081D2259C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85943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5) величина натурального и (или) денежного измерения факта хозяйственной жизни с указанием единиц измерения;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6) наименование должности лица (лиц), совершившего (совершивших) сделку, операцию и ответственного (ответственных) за ее оформление, либо наименование должности лица (лиц), ответственного (ответственных) за оформление свершившегося события;</a:t>
            </a:r>
          </a:p>
          <a:p>
            <a:pPr indent="0" algn="just">
              <a:buNone/>
            </a:pP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7) подписи лиц, предусмотренных </a:t>
            </a:r>
            <a:r>
              <a:rPr lang="ru-RU" b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пунктом 6</a:t>
            </a:r>
            <a:r>
              <a:rPr lang="ru-RU" b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настоящей части, с указанием их фамилий и инициалов либо иных реквизитов, необходимых для идентификации этих лиц.</a:t>
            </a:r>
          </a:p>
          <a:p>
            <a:endParaRPr lang="ru-RU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434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2565</Words>
  <Application>Microsoft Office PowerPoint</Application>
  <PresentationFormat>Широкоэкранный</PresentationFormat>
  <Paragraphs>197</Paragraphs>
  <Slides>31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Тема Office</vt:lpstr>
      <vt:lpstr>Комментарий к ФСБУ 27/2021 «Документы и документооборот в бухгалтерском учёте»</vt:lpstr>
      <vt:lpstr>Нормативная база</vt:lpstr>
      <vt:lpstr>Утрачивают силу</vt:lpstr>
      <vt:lpstr>Цель стандарта</vt:lpstr>
      <vt:lpstr>Цель стандарта</vt:lpstr>
      <vt:lpstr>Основные новации. Сфера применения</vt:lpstr>
      <vt:lpstr>Основные новации. Сфера применения</vt:lpstr>
      <vt:lpstr>Требования федерального закона</vt:lpstr>
      <vt:lpstr>Требования федерального закона</vt:lpstr>
      <vt:lpstr>Требования федерального закона</vt:lpstr>
      <vt:lpstr>Требования федерального закона</vt:lpstr>
      <vt:lpstr>Требования федерального закона</vt:lpstr>
      <vt:lpstr>Основные новации. Термины</vt:lpstr>
      <vt:lpstr>Основные новации. Термины</vt:lpstr>
      <vt:lpstr>Основные новации. Термины</vt:lpstr>
      <vt:lpstr>Основные новации. Термины</vt:lpstr>
      <vt:lpstr>Основные новации. Термины</vt:lpstr>
      <vt:lpstr>Основные новации. Особенности оформления</vt:lpstr>
      <vt:lpstr>Основные новации. Деятельность за пределами РФ</vt:lpstr>
      <vt:lpstr>Основные новации. Система регистров учета</vt:lpstr>
      <vt:lpstr>Основные новации. Система регистров учета</vt:lpstr>
      <vt:lpstr>Основные новации. Электронный документооборот</vt:lpstr>
      <vt:lpstr>Основные новации. Электронный документооборот</vt:lpstr>
      <vt:lpstr>Основные новации. Исправление документов</vt:lpstr>
      <vt:lpstr>Основные новации. Исправление документов</vt:lpstr>
      <vt:lpstr>Основные новации. Исправление документов</vt:lpstr>
      <vt:lpstr>Основные новации. Хранение документов</vt:lpstr>
      <vt:lpstr>Основные новации. Хранение документов</vt:lpstr>
      <vt:lpstr>Основные новации. Хранение документов</vt:lpstr>
      <vt:lpstr>Основные новации. Документооборот</vt:lpstr>
      <vt:lpstr>Основные новации. Документооборот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Intel</dc:creator>
  <cp:lastModifiedBy>Людмила Савкова</cp:lastModifiedBy>
  <cp:revision>145</cp:revision>
  <dcterms:created xsi:type="dcterms:W3CDTF">2018-02-27T19:33:59Z</dcterms:created>
  <dcterms:modified xsi:type="dcterms:W3CDTF">2021-12-07T05:45:21Z</dcterms:modified>
</cp:coreProperties>
</file>