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sldIdLst>
    <p:sldId id="256" r:id="rId2"/>
    <p:sldId id="268" r:id="rId3"/>
    <p:sldId id="296" r:id="rId4"/>
    <p:sldId id="264" r:id="rId5"/>
    <p:sldId id="274" r:id="rId6"/>
    <p:sldId id="1047" r:id="rId7"/>
    <p:sldId id="273" r:id="rId8"/>
    <p:sldId id="1049" r:id="rId9"/>
    <p:sldId id="271" r:id="rId10"/>
    <p:sldId id="1050" r:id="rId11"/>
    <p:sldId id="1056" r:id="rId12"/>
    <p:sldId id="1048" r:id="rId13"/>
    <p:sldId id="281" r:id="rId14"/>
    <p:sldId id="289" r:id="rId15"/>
    <p:sldId id="1033" r:id="rId16"/>
    <p:sldId id="1058" r:id="rId17"/>
    <p:sldId id="298" r:id="rId18"/>
    <p:sldId id="1012" r:id="rId19"/>
    <p:sldId id="1030" r:id="rId20"/>
    <p:sldId id="781" r:id="rId21"/>
    <p:sldId id="295" r:id="rId22"/>
    <p:sldId id="286" r:id="rId23"/>
    <p:sldId id="1021" r:id="rId24"/>
    <p:sldId id="1022" r:id="rId25"/>
    <p:sldId id="1023" r:id="rId26"/>
    <p:sldId id="1024" r:id="rId27"/>
    <p:sldId id="277" r:id="rId28"/>
    <p:sldId id="1025" r:id="rId29"/>
    <p:sldId id="1026" r:id="rId30"/>
    <p:sldId id="1027" r:id="rId31"/>
    <p:sldId id="276" r:id="rId32"/>
    <p:sldId id="280" r:id="rId33"/>
    <p:sldId id="284" r:id="rId34"/>
    <p:sldId id="285" r:id="rId35"/>
    <p:sldId id="299" r:id="rId36"/>
    <p:sldId id="1028" r:id="rId37"/>
    <p:sldId id="270" r:id="rId38"/>
    <p:sldId id="1029" r:id="rId39"/>
    <p:sldId id="1031" r:id="rId40"/>
    <p:sldId id="301" r:id="rId41"/>
    <p:sldId id="272" r:id="rId42"/>
    <p:sldId id="267" r:id="rId43"/>
    <p:sldId id="1016" r:id="rId44"/>
    <p:sldId id="1020" r:id="rId45"/>
    <p:sldId id="311" r:id="rId46"/>
    <p:sldId id="312" r:id="rId47"/>
    <p:sldId id="259" r:id="rId48"/>
    <p:sldId id="258" r:id="rId49"/>
    <p:sldId id="260" r:id="rId50"/>
    <p:sldId id="1039" r:id="rId51"/>
    <p:sldId id="1040" r:id="rId52"/>
    <p:sldId id="1041" r:id="rId53"/>
    <p:sldId id="1042" r:id="rId54"/>
    <p:sldId id="1045" r:id="rId55"/>
    <p:sldId id="1046" r:id="rId56"/>
    <p:sldId id="1019" r:id="rId57"/>
    <p:sldId id="1018" r:id="rId58"/>
    <p:sldId id="859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65E74-F5B4-4CB1-AA56-BF9B80169B69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848281-C5C2-4E6C-BED3-684ACC85BB0A}">
      <dgm:prSet phldrT="[Текст]" custT="1"/>
      <dgm:spPr/>
      <dgm:t>
        <a:bodyPr/>
        <a:lstStyle/>
        <a:p>
          <a:r>
            <a:rPr lang="ru-RU" sz="2000" dirty="0"/>
            <a:t>Мониторы – во всех НКО, как офисная оргтехника</a:t>
          </a:r>
        </a:p>
      </dgm:t>
    </dgm:pt>
    <dgm:pt modelId="{65A1915E-A00B-419D-A442-20E0195A9281}" type="parTrans" cxnId="{4170712B-88E1-4B64-AC3C-B6C75015518E}">
      <dgm:prSet/>
      <dgm:spPr/>
      <dgm:t>
        <a:bodyPr/>
        <a:lstStyle/>
        <a:p>
          <a:endParaRPr lang="ru-RU"/>
        </a:p>
      </dgm:t>
    </dgm:pt>
    <dgm:pt modelId="{150E149F-44C7-4A45-8561-69B7D9D0E01D}" type="sibTrans" cxnId="{4170712B-88E1-4B64-AC3C-B6C75015518E}">
      <dgm:prSet/>
      <dgm:spPr/>
      <dgm:t>
        <a:bodyPr/>
        <a:lstStyle/>
        <a:p>
          <a:endParaRPr lang="ru-RU"/>
        </a:p>
      </dgm:t>
    </dgm:pt>
    <dgm:pt modelId="{5B0CEC75-AD41-4ECA-827D-581D67900595}">
      <dgm:prSet phldrT="[Текст]" custT="1"/>
      <dgm:spPr/>
      <dgm:t>
        <a:bodyPr/>
        <a:lstStyle/>
        <a:p>
          <a:r>
            <a:rPr lang="ru-RU" sz="2000" dirty="0"/>
            <a:t>Проекторы – учебные и прочие НКО</a:t>
          </a:r>
        </a:p>
      </dgm:t>
    </dgm:pt>
    <dgm:pt modelId="{384EF4CC-3019-4364-AA73-441ABB52266E}" type="parTrans" cxnId="{053169E0-F17B-4C31-9860-8DD7F26A0F53}">
      <dgm:prSet/>
      <dgm:spPr/>
      <dgm:t>
        <a:bodyPr/>
        <a:lstStyle/>
        <a:p>
          <a:endParaRPr lang="ru-RU"/>
        </a:p>
      </dgm:t>
    </dgm:pt>
    <dgm:pt modelId="{FBAC2B9B-7B92-4DCA-A836-087870222E69}" type="sibTrans" cxnId="{053169E0-F17B-4C31-9860-8DD7F26A0F53}">
      <dgm:prSet/>
      <dgm:spPr/>
      <dgm:t>
        <a:bodyPr/>
        <a:lstStyle/>
        <a:p>
          <a:endParaRPr lang="ru-RU"/>
        </a:p>
      </dgm:t>
    </dgm:pt>
    <dgm:pt modelId="{484793AC-BF6E-4EDE-9558-6ED719F3A67E}">
      <dgm:prSet phldrT="[Текст]" custT="1"/>
      <dgm:spPr/>
      <dgm:t>
        <a:bodyPr/>
        <a:lstStyle/>
        <a:p>
          <a:r>
            <a:rPr lang="ru-RU" sz="2000" dirty="0"/>
            <a:t>Холодильники, морозильники – при наличии столовых</a:t>
          </a:r>
        </a:p>
      </dgm:t>
    </dgm:pt>
    <dgm:pt modelId="{44AF644F-2C07-4F94-8A81-F58590F86F41}" type="parTrans" cxnId="{A3CF5957-784D-4243-AFF8-4305EA04A8A2}">
      <dgm:prSet/>
      <dgm:spPr/>
      <dgm:t>
        <a:bodyPr/>
        <a:lstStyle/>
        <a:p>
          <a:endParaRPr lang="ru-RU"/>
        </a:p>
      </dgm:t>
    </dgm:pt>
    <dgm:pt modelId="{B9D33A01-9B06-4E6D-BC83-7F77F557CAAE}" type="sibTrans" cxnId="{A3CF5957-784D-4243-AFF8-4305EA04A8A2}">
      <dgm:prSet/>
      <dgm:spPr/>
      <dgm:t>
        <a:bodyPr/>
        <a:lstStyle/>
        <a:p>
          <a:endParaRPr lang="ru-RU"/>
        </a:p>
      </dgm:t>
    </dgm:pt>
    <dgm:pt modelId="{71CCD63E-09CB-4425-8DE3-699F93D03D34}">
      <dgm:prSet phldrT="[Текст]" custT="1"/>
      <dgm:spPr/>
      <dgm:t>
        <a:bodyPr/>
        <a:lstStyle/>
        <a:p>
          <a:r>
            <a:rPr lang="ru-RU" sz="2000" dirty="0"/>
            <a:t>Стиральные машины – в НКО с  проживанием или ночным содержанием</a:t>
          </a:r>
        </a:p>
      </dgm:t>
    </dgm:pt>
    <dgm:pt modelId="{2A30F64C-D17B-42FF-AE14-423B481CC768}" type="parTrans" cxnId="{7388C8B4-E9CA-4D8D-85C2-98E4C8359F36}">
      <dgm:prSet/>
      <dgm:spPr/>
      <dgm:t>
        <a:bodyPr/>
        <a:lstStyle/>
        <a:p>
          <a:endParaRPr lang="ru-RU"/>
        </a:p>
      </dgm:t>
    </dgm:pt>
    <dgm:pt modelId="{E24E8CF4-1195-47F7-AE27-24D86F8D8098}" type="sibTrans" cxnId="{7388C8B4-E9CA-4D8D-85C2-98E4C8359F36}">
      <dgm:prSet/>
      <dgm:spPr/>
      <dgm:t>
        <a:bodyPr/>
        <a:lstStyle/>
        <a:p>
          <a:endParaRPr lang="ru-RU"/>
        </a:p>
      </dgm:t>
    </dgm:pt>
    <dgm:pt modelId="{B79F3258-C08E-48F5-9FAE-C7050EB36700}">
      <dgm:prSet phldrT="[Текст]" custT="1"/>
      <dgm:spPr/>
      <dgm:t>
        <a:bodyPr/>
        <a:lstStyle/>
        <a:p>
          <a:r>
            <a:rPr lang="ru-RU" sz="2000" dirty="0"/>
            <a:t>Детские коляски и кресла – социальные учреждения для детей</a:t>
          </a:r>
        </a:p>
      </dgm:t>
    </dgm:pt>
    <dgm:pt modelId="{93957592-373D-42F0-917B-60113435DB0D}" type="parTrans" cxnId="{038B3CB2-1A51-42A4-9703-7907B058819F}">
      <dgm:prSet/>
      <dgm:spPr/>
      <dgm:t>
        <a:bodyPr/>
        <a:lstStyle/>
        <a:p>
          <a:endParaRPr lang="ru-RU"/>
        </a:p>
      </dgm:t>
    </dgm:pt>
    <dgm:pt modelId="{68BE7929-AF3B-4A91-B04A-C2AACABE7CE8}" type="sibTrans" cxnId="{038B3CB2-1A51-42A4-9703-7907B058819F}">
      <dgm:prSet/>
      <dgm:spPr/>
      <dgm:t>
        <a:bodyPr/>
        <a:lstStyle/>
        <a:p>
          <a:endParaRPr lang="ru-RU"/>
        </a:p>
      </dgm:t>
    </dgm:pt>
    <dgm:pt modelId="{C05C160E-350D-42C6-9C9C-4EBC5956CC74}">
      <dgm:prSet phldrT="[Текст]" custT="1"/>
      <dgm:spPr/>
      <dgm:t>
        <a:bodyPr/>
        <a:lstStyle/>
        <a:p>
          <a:r>
            <a:rPr lang="ru-RU" sz="2000" dirty="0"/>
            <a:t>Любые объекты, используемые в качестве пожертвований от фондов,  ассоциаций, общественные объединения и пр.</a:t>
          </a:r>
        </a:p>
      </dgm:t>
    </dgm:pt>
    <dgm:pt modelId="{BA371CC9-2D19-4641-849D-C33C5EC2EB27}" type="parTrans" cxnId="{9B1A2246-B82C-4484-B891-55C83201D787}">
      <dgm:prSet/>
      <dgm:spPr/>
      <dgm:t>
        <a:bodyPr/>
        <a:lstStyle/>
        <a:p>
          <a:endParaRPr lang="ru-RU"/>
        </a:p>
      </dgm:t>
    </dgm:pt>
    <dgm:pt modelId="{DEF87553-7AFF-42BD-A9CB-83011D008720}" type="sibTrans" cxnId="{9B1A2246-B82C-4484-B891-55C83201D787}">
      <dgm:prSet/>
      <dgm:spPr/>
      <dgm:t>
        <a:bodyPr/>
        <a:lstStyle/>
        <a:p>
          <a:endParaRPr lang="ru-RU"/>
        </a:p>
      </dgm:t>
    </dgm:pt>
    <dgm:pt modelId="{663E8246-7A0C-4806-8EB5-974553B7CCE0}" type="pres">
      <dgm:prSet presAssocID="{C7865E74-F5B4-4CB1-AA56-BF9B80169B69}" presName="Name0" presStyleCnt="0">
        <dgm:presLayoutVars>
          <dgm:chMax/>
          <dgm:chPref/>
          <dgm:dir/>
        </dgm:presLayoutVars>
      </dgm:prSet>
      <dgm:spPr/>
    </dgm:pt>
    <dgm:pt modelId="{4F2132A2-E3A4-478E-9B93-3A63E59FEE86}" type="pres">
      <dgm:prSet presAssocID="{5A848281-C5C2-4E6C-BED3-684ACC85BB0A}" presName="parenttextcomposite" presStyleCnt="0"/>
      <dgm:spPr/>
    </dgm:pt>
    <dgm:pt modelId="{09E728F9-5C0E-4A2A-A7F4-ADEEE1B21689}" type="pres">
      <dgm:prSet presAssocID="{5A848281-C5C2-4E6C-BED3-684ACC85BB0A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EA038822-A3DC-4312-A213-2AD73ED72796}" type="pres">
      <dgm:prSet presAssocID="{5A848281-C5C2-4E6C-BED3-684ACC85BB0A}" presName="composite" presStyleCnt="0"/>
      <dgm:spPr/>
    </dgm:pt>
    <dgm:pt modelId="{F4753A52-98D0-43B2-B0D2-CD211CFD75C8}" type="pres">
      <dgm:prSet presAssocID="{5A848281-C5C2-4E6C-BED3-684ACC85BB0A}" presName="chevron1" presStyleLbl="alignNode1" presStyleIdx="0" presStyleCnt="21"/>
      <dgm:spPr/>
    </dgm:pt>
    <dgm:pt modelId="{E8FF755F-3042-4775-B042-6F7E0FD7132E}" type="pres">
      <dgm:prSet presAssocID="{5A848281-C5C2-4E6C-BED3-684ACC85BB0A}" presName="chevron2" presStyleLbl="alignNode1" presStyleIdx="1" presStyleCnt="21"/>
      <dgm:spPr/>
    </dgm:pt>
    <dgm:pt modelId="{DC1D5092-B801-48CF-B8FF-D977104154F1}" type="pres">
      <dgm:prSet presAssocID="{5A848281-C5C2-4E6C-BED3-684ACC85BB0A}" presName="chevron3" presStyleLbl="alignNode1" presStyleIdx="2" presStyleCnt="21"/>
      <dgm:spPr/>
    </dgm:pt>
    <dgm:pt modelId="{31D58DC8-8BC0-433D-B143-A20851A63B50}" type="pres">
      <dgm:prSet presAssocID="{5A848281-C5C2-4E6C-BED3-684ACC85BB0A}" presName="chevron4" presStyleLbl="alignNode1" presStyleIdx="3" presStyleCnt="21"/>
      <dgm:spPr/>
    </dgm:pt>
    <dgm:pt modelId="{1CA70DE7-7924-4093-8BA5-260BBDDF8A31}" type="pres">
      <dgm:prSet presAssocID="{5A848281-C5C2-4E6C-BED3-684ACC85BB0A}" presName="chevron5" presStyleLbl="alignNode1" presStyleIdx="4" presStyleCnt="21"/>
      <dgm:spPr/>
    </dgm:pt>
    <dgm:pt modelId="{A71E9EB9-6635-4A7A-804D-EBA6F9487C99}" type="pres">
      <dgm:prSet presAssocID="{5A848281-C5C2-4E6C-BED3-684ACC85BB0A}" presName="chevron6" presStyleLbl="alignNode1" presStyleIdx="5" presStyleCnt="21"/>
      <dgm:spPr/>
    </dgm:pt>
    <dgm:pt modelId="{388805DB-836D-4D26-885D-690CA29719CA}" type="pres">
      <dgm:prSet presAssocID="{5A848281-C5C2-4E6C-BED3-684ACC85BB0A}" presName="chevron7" presStyleLbl="alignNode1" presStyleIdx="6" presStyleCnt="21"/>
      <dgm:spPr/>
    </dgm:pt>
    <dgm:pt modelId="{792C8205-6492-41FC-A3B4-095EB048E3D0}" type="pres">
      <dgm:prSet presAssocID="{5A848281-C5C2-4E6C-BED3-684ACC85BB0A}" presName="childtext" presStyleLbl="solidFgAcc1" presStyleIdx="0" presStyleCnt="3" custScaleX="95997" custLinFactNeighborX="-1031" custLinFactNeighborY="1007">
        <dgm:presLayoutVars>
          <dgm:chMax/>
          <dgm:chPref val="0"/>
          <dgm:bulletEnabled val="1"/>
        </dgm:presLayoutVars>
      </dgm:prSet>
      <dgm:spPr/>
    </dgm:pt>
    <dgm:pt modelId="{949B4E36-D826-44BB-A6A4-9721023CE5AF}" type="pres">
      <dgm:prSet presAssocID="{150E149F-44C7-4A45-8561-69B7D9D0E01D}" presName="sibTrans" presStyleCnt="0"/>
      <dgm:spPr/>
    </dgm:pt>
    <dgm:pt modelId="{850F378D-34CC-46BA-8B78-86196E731682}" type="pres">
      <dgm:prSet presAssocID="{484793AC-BF6E-4EDE-9558-6ED719F3A67E}" presName="parenttextcomposite" presStyleCnt="0"/>
      <dgm:spPr/>
    </dgm:pt>
    <dgm:pt modelId="{F49D4989-EE8D-4751-BECE-C43F927808C6}" type="pres">
      <dgm:prSet presAssocID="{484793AC-BF6E-4EDE-9558-6ED719F3A67E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CCCD23B5-501B-465B-A9EF-56991360E6B4}" type="pres">
      <dgm:prSet presAssocID="{484793AC-BF6E-4EDE-9558-6ED719F3A67E}" presName="composite" presStyleCnt="0"/>
      <dgm:spPr/>
    </dgm:pt>
    <dgm:pt modelId="{8D0BBE47-2825-40A6-B198-C86CDC9605AF}" type="pres">
      <dgm:prSet presAssocID="{484793AC-BF6E-4EDE-9558-6ED719F3A67E}" presName="chevron1" presStyleLbl="alignNode1" presStyleIdx="7" presStyleCnt="21"/>
      <dgm:spPr/>
    </dgm:pt>
    <dgm:pt modelId="{2693958F-5777-4FAB-B999-C6935349DB2C}" type="pres">
      <dgm:prSet presAssocID="{484793AC-BF6E-4EDE-9558-6ED719F3A67E}" presName="chevron2" presStyleLbl="alignNode1" presStyleIdx="8" presStyleCnt="21"/>
      <dgm:spPr/>
    </dgm:pt>
    <dgm:pt modelId="{2AA334DD-0CFF-4284-9790-FAA8CA2ADDCB}" type="pres">
      <dgm:prSet presAssocID="{484793AC-BF6E-4EDE-9558-6ED719F3A67E}" presName="chevron3" presStyleLbl="alignNode1" presStyleIdx="9" presStyleCnt="21"/>
      <dgm:spPr/>
    </dgm:pt>
    <dgm:pt modelId="{69B3DFE3-E789-434E-AF27-5983B8E3887E}" type="pres">
      <dgm:prSet presAssocID="{484793AC-BF6E-4EDE-9558-6ED719F3A67E}" presName="chevron4" presStyleLbl="alignNode1" presStyleIdx="10" presStyleCnt="21"/>
      <dgm:spPr/>
    </dgm:pt>
    <dgm:pt modelId="{FA9DA15D-A962-469B-98A4-A8B28D7317BA}" type="pres">
      <dgm:prSet presAssocID="{484793AC-BF6E-4EDE-9558-6ED719F3A67E}" presName="chevron5" presStyleLbl="alignNode1" presStyleIdx="11" presStyleCnt="21"/>
      <dgm:spPr/>
    </dgm:pt>
    <dgm:pt modelId="{5ED20E0C-601F-4F8B-ADDE-AA3AEEA1E3B0}" type="pres">
      <dgm:prSet presAssocID="{484793AC-BF6E-4EDE-9558-6ED719F3A67E}" presName="chevron6" presStyleLbl="alignNode1" presStyleIdx="12" presStyleCnt="21" custLinFactNeighborX="5737" custLinFactNeighborY="-2416"/>
      <dgm:spPr/>
    </dgm:pt>
    <dgm:pt modelId="{22E8CB6A-D7B7-4163-A048-3A3058D2323B}" type="pres">
      <dgm:prSet presAssocID="{484793AC-BF6E-4EDE-9558-6ED719F3A67E}" presName="chevron7" presStyleLbl="alignNode1" presStyleIdx="13" presStyleCnt="21"/>
      <dgm:spPr/>
    </dgm:pt>
    <dgm:pt modelId="{BA7F6148-E1B4-435F-82A7-F2BBCC684656}" type="pres">
      <dgm:prSet presAssocID="{484793AC-BF6E-4EDE-9558-6ED719F3A67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94A2D722-8264-40E0-A23E-DFE234C7A01B}" type="pres">
      <dgm:prSet presAssocID="{B9D33A01-9B06-4E6D-BC83-7F77F557CAAE}" presName="sibTrans" presStyleCnt="0"/>
      <dgm:spPr/>
    </dgm:pt>
    <dgm:pt modelId="{401B5B11-3F7E-4188-B8E0-4342B3903925}" type="pres">
      <dgm:prSet presAssocID="{B79F3258-C08E-48F5-9FAE-C7050EB36700}" presName="parenttextcomposite" presStyleCnt="0"/>
      <dgm:spPr/>
    </dgm:pt>
    <dgm:pt modelId="{A3C0685B-6EF3-47A3-913C-0197B0C3C323}" type="pres">
      <dgm:prSet presAssocID="{B79F3258-C08E-48F5-9FAE-C7050EB3670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1668DB85-94B1-4552-86CC-B5024434CC6F}" type="pres">
      <dgm:prSet presAssocID="{B79F3258-C08E-48F5-9FAE-C7050EB36700}" presName="composite" presStyleCnt="0"/>
      <dgm:spPr/>
    </dgm:pt>
    <dgm:pt modelId="{6655C33F-A908-4F8B-9AB6-455A7EF1626F}" type="pres">
      <dgm:prSet presAssocID="{B79F3258-C08E-48F5-9FAE-C7050EB36700}" presName="chevron1" presStyleLbl="alignNode1" presStyleIdx="14" presStyleCnt="21"/>
      <dgm:spPr/>
    </dgm:pt>
    <dgm:pt modelId="{EC93A8E3-3147-460E-9FB5-91CFEDD184E9}" type="pres">
      <dgm:prSet presAssocID="{B79F3258-C08E-48F5-9FAE-C7050EB36700}" presName="chevron2" presStyleLbl="alignNode1" presStyleIdx="15" presStyleCnt="21"/>
      <dgm:spPr/>
    </dgm:pt>
    <dgm:pt modelId="{F2771BCD-D009-4B69-9A15-CE4866243179}" type="pres">
      <dgm:prSet presAssocID="{B79F3258-C08E-48F5-9FAE-C7050EB36700}" presName="chevron3" presStyleLbl="alignNode1" presStyleIdx="16" presStyleCnt="21"/>
      <dgm:spPr/>
    </dgm:pt>
    <dgm:pt modelId="{4E647706-A8C6-4A82-A3D9-1A256811102F}" type="pres">
      <dgm:prSet presAssocID="{B79F3258-C08E-48F5-9FAE-C7050EB36700}" presName="chevron4" presStyleLbl="alignNode1" presStyleIdx="17" presStyleCnt="21"/>
      <dgm:spPr/>
    </dgm:pt>
    <dgm:pt modelId="{24C629BD-44A4-430F-AF3D-A183CB82AB54}" type="pres">
      <dgm:prSet presAssocID="{B79F3258-C08E-48F5-9FAE-C7050EB36700}" presName="chevron5" presStyleLbl="alignNode1" presStyleIdx="18" presStyleCnt="21"/>
      <dgm:spPr/>
    </dgm:pt>
    <dgm:pt modelId="{F93D57FE-AFE6-426F-BA6C-D79A416136EA}" type="pres">
      <dgm:prSet presAssocID="{B79F3258-C08E-48F5-9FAE-C7050EB36700}" presName="chevron6" presStyleLbl="alignNode1" presStyleIdx="19" presStyleCnt="21"/>
      <dgm:spPr/>
    </dgm:pt>
    <dgm:pt modelId="{40769605-7526-4FCF-A97C-C2CC645F0489}" type="pres">
      <dgm:prSet presAssocID="{B79F3258-C08E-48F5-9FAE-C7050EB36700}" presName="chevron7" presStyleLbl="alignNode1" presStyleIdx="20" presStyleCnt="21"/>
      <dgm:spPr/>
    </dgm:pt>
    <dgm:pt modelId="{D29B5453-7FD5-4237-AD91-7D07936CC44F}" type="pres">
      <dgm:prSet presAssocID="{B79F3258-C08E-48F5-9FAE-C7050EB3670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EC3EAA25-9FD8-48C4-8558-4165AB71C69A}" type="presOf" srcId="{5A848281-C5C2-4E6C-BED3-684ACC85BB0A}" destId="{09E728F9-5C0E-4A2A-A7F4-ADEEE1B21689}" srcOrd="0" destOrd="0" presId="urn:microsoft.com/office/officeart/2008/layout/VerticalAccentList"/>
    <dgm:cxn modelId="{4170712B-88E1-4B64-AC3C-B6C75015518E}" srcId="{C7865E74-F5B4-4CB1-AA56-BF9B80169B69}" destId="{5A848281-C5C2-4E6C-BED3-684ACC85BB0A}" srcOrd="0" destOrd="0" parTransId="{65A1915E-A00B-419D-A442-20E0195A9281}" sibTransId="{150E149F-44C7-4A45-8561-69B7D9D0E01D}"/>
    <dgm:cxn modelId="{4297D65D-73AE-4613-B980-5A78AD2BC58A}" type="presOf" srcId="{C7865E74-F5B4-4CB1-AA56-BF9B80169B69}" destId="{663E8246-7A0C-4806-8EB5-974553B7CCE0}" srcOrd="0" destOrd="0" presId="urn:microsoft.com/office/officeart/2008/layout/VerticalAccentList"/>
    <dgm:cxn modelId="{9B1A2246-B82C-4484-B891-55C83201D787}" srcId="{B79F3258-C08E-48F5-9FAE-C7050EB36700}" destId="{C05C160E-350D-42C6-9C9C-4EBC5956CC74}" srcOrd="0" destOrd="0" parTransId="{BA371CC9-2D19-4641-849D-C33C5EC2EB27}" sibTransId="{DEF87553-7AFF-42BD-A9CB-83011D008720}"/>
    <dgm:cxn modelId="{8F775C51-DF45-41CA-BD6A-18443608098D}" type="presOf" srcId="{71CCD63E-09CB-4425-8DE3-699F93D03D34}" destId="{BA7F6148-E1B4-435F-82A7-F2BBCC684656}" srcOrd="0" destOrd="0" presId="urn:microsoft.com/office/officeart/2008/layout/VerticalAccentList"/>
    <dgm:cxn modelId="{89E5F251-5317-4893-BBA6-EB0C8DB1B093}" type="presOf" srcId="{484793AC-BF6E-4EDE-9558-6ED719F3A67E}" destId="{F49D4989-EE8D-4751-BECE-C43F927808C6}" srcOrd="0" destOrd="0" presId="urn:microsoft.com/office/officeart/2008/layout/VerticalAccentList"/>
    <dgm:cxn modelId="{8814BC75-9D3E-4CF4-81A0-C6FF083478D5}" type="presOf" srcId="{5B0CEC75-AD41-4ECA-827D-581D67900595}" destId="{792C8205-6492-41FC-A3B4-095EB048E3D0}" srcOrd="0" destOrd="0" presId="urn:microsoft.com/office/officeart/2008/layout/VerticalAccentList"/>
    <dgm:cxn modelId="{A3CF5957-784D-4243-AFF8-4305EA04A8A2}" srcId="{C7865E74-F5B4-4CB1-AA56-BF9B80169B69}" destId="{484793AC-BF6E-4EDE-9558-6ED719F3A67E}" srcOrd="1" destOrd="0" parTransId="{44AF644F-2C07-4F94-8A81-F58590F86F41}" sibTransId="{B9D33A01-9B06-4E6D-BC83-7F77F557CAAE}"/>
    <dgm:cxn modelId="{EE62A5AE-8D3B-4E34-993B-217BEF87A69E}" type="presOf" srcId="{C05C160E-350D-42C6-9C9C-4EBC5956CC74}" destId="{D29B5453-7FD5-4237-AD91-7D07936CC44F}" srcOrd="0" destOrd="0" presId="urn:microsoft.com/office/officeart/2008/layout/VerticalAccentList"/>
    <dgm:cxn modelId="{038B3CB2-1A51-42A4-9703-7907B058819F}" srcId="{C7865E74-F5B4-4CB1-AA56-BF9B80169B69}" destId="{B79F3258-C08E-48F5-9FAE-C7050EB36700}" srcOrd="2" destOrd="0" parTransId="{93957592-373D-42F0-917B-60113435DB0D}" sibTransId="{68BE7929-AF3B-4A91-B04A-C2AACABE7CE8}"/>
    <dgm:cxn modelId="{7388C8B4-E9CA-4D8D-85C2-98E4C8359F36}" srcId="{484793AC-BF6E-4EDE-9558-6ED719F3A67E}" destId="{71CCD63E-09CB-4425-8DE3-699F93D03D34}" srcOrd="0" destOrd="0" parTransId="{2A30F64C-D17B-42FF-AE14-423B481CC768}" sibTransId="{E24E8CF4-1195-47F7-AE27-24D86F8D8098}"/>
    <dgm:cxn modelId="{E6B0DED7-38EC-4448-8C73-97BDD2ADA2B6}" type="presOf" srcId="{B79F3258-C08E-48F5-9FAE-C7050EB36700}" destId="{A3C0685B-6EF3-47A3-913C-0197B0C3C323}" srcOrd="0" destOrd="0" presId="urn:microsoft.com/office/officeart/2008/layout/VerticalAccentList"/>
    <dgm:cxn modelId="{053169E0-F17B-4C31-9860-8DD7F26A0F53}" srcId="{5A848281-C5C2-4E6C-BED3-684ACC85BB0A}" destId="{5B0CEC75-AD41-4ECA-827D-581D67900595}" srcOrd="0" destOrd="0" parTransId="{384EF4CC-3019-4364-AA73-441ABB52266E}" sibTransId="{FBAC2B9B-7B92-4DCA-A836-087870222E69}"/>
    <dgm:cxn modelId="{13E32B52-8659-42A7-B17F-A2ED2223FA2B}" type="presParOf" srcId="{663E8246-7A0C-4806-8EB5-974553B7CCE0}" destId="{4F2132A2-E3A4-478E-9B93-3A63E59FEE86}" srcOrd="0" destOrd="0" presId="urn:microsoft.com/office/officeart/2008/layout/VerticalAccentList"/>
    <dgm:cxn modelId="{D789644F-CFBB-4208-8B09-0E4DFEFF161B}" type="presParOf" srcId="{4F2132A2-E3A4-478E-9B93-3A63E59FEE86}" destId="{09E728F9-5C0E-4A2A-A7F4-ADEEE1B21689}" srcOrd="0" destOrd="0" presId="urn:microsoft.com/office/officeart/2008/layout/VerticalAccentList"/>
    <dgm:cxn modelId="{53CFA02E-8A5E-4CB7-8DFB-88BEA80D77A3}" type="presParOf" srcId="{663E8246-7A0C-4806-8EB5-974553B7CCE0}" destId="{EA038822-A3DC-4312-A213-2AD73ED72796}" srcOrd="1" destOrd="0" presId="urn:microsoft.com/office/officeart/2008/layout/VerticalAccentList"/>
    <dgm:cxn modelId="{D24B88C5-5E1F-47CE-BD8F-D20364AECAA0}" type="presParOf" srcId="{EA038822-A3DC-4312-A213-2AD73ED72796}" destId="{F4753A52-98D0-43B2-B0D2-CD211CFD75C8}" srcOrd="0" destOrd="0" presId="urn:microsoft.com/office/officeart/2008/layout/VerticalAccentList"/>
    <dgm:cxn modelId="{CC4F4A49-CF41-4F21-81A1-A66C6DE2974B}" type="presParOf" srcId="{EA038822-A3DC-4312-A213-2AD73ED72796}" destId="{E8FF755F-3042-4775-B042-6F7E0FD7132E}" srcOrd="1" destOrd="0" presId="urn:microsoft.com/office/officeart/2008/layout/VerticalAccentList"/>
    <dgm:cxn modelId="{B8A1D286-59CB-4927-9258-264C9C3B778A}" type="presParOf" srcId="{EA038822-A3DC-4312-A213-2AD73ED72796}" destId="{DC1D5092-B801-48CF-B8FF-D977104154F1}" srcOrd="2" destOrd="0" presId="urn:microsoft.com/office/officeart/2008/layout/VerticalAccentList"/>
    <dgm:cxn modelId="{6ABB12F5-C142-4B4C-A582-24D3A95DCEF2}" type="presParOf" srcId="{EA038822-A3DC-4312-A213-2AD73ED72796}" destId="{31D58DC8-8BC0-433D-B143-A20851A63B50}" srcOrd="3" destOrd="0" presId="urn:microsoft.com/office/officeart/2008/layout/VerticalAccentList"/>
    <dgm:cxn modelId="{6F88EF85-81C8-4183-9E97-DB1CFB2DC22C}" type="presParOf" srcId="{EA038822-A3DC-4312-A213-2AD73ED72796}" destId="{1CA70DE7-7924-4093-8BA5-260BBDDF8A31}" srcOrd="4" destOrd="0" presId="urn:microsoft.com/office/officeart/2008/layout/VerticalAccentList"/>
    <dgm:cxn modelId="{D8D3AA3F-98E5-403E-AD2F-AD5F492C45AF}" type="presParOf" srcId="{EA038822-A3DC-4312-A213-2AD73ED72796}" destId="{A71E9EB9-6635-4A7A-804D-EBA6F9487C99}" srcOrd="5" destOrd="0" presId="urn:microsoft.com/office/officeart/2008/layout/VerticalAccentList"/>
    <dgm:cxn modelId="{B210CE7C-5E38-4601-A5CF-5A564F9CB622}" type="presParOf" srcId="{EA038822-A3DC-4312-A213-2AD73ED72796}" destId="{388805DB-836D-4D26-885D-690CA29719CA}" srcOrd="6" destOrd="0" presId="urn:microsoft.com/office/officeart/2008/layout/VerticalAccentList"/>
    <dgm:cxn modelId="{708937F0-00D3-4034-99B0-E5F455CC105B}" type="presParOf" srcId="{EA038822-A3DC-4312-A213-2AD73ED72796}" destId="{792C8205-6492-41FC-A3B4-095EB048E3D0}" srcOrd="7" destOrd="0" presId="urn:microsoft.com/office/officeart/2008/layout/VerticalAccentList"/>
    <dgm:cxn modelId="{F58A6039-A240-496A-9B63-8B9480358370}" type="presParOf" srcId="{663E8246-7A0C-4806-8EB5-974553B7CCE0}" destId="{949B4E36-D826-44BB-A6A4-9721023CE5AF}" srcOrd="2" destOrd="0" presId="urn:microsoft.com/office/officeart/2008/layout/VerticalAccentList"/>
    <dgm:cxn modelId="{A7408133-61C8-4F75-903B-C414E8AA3823}" type="presParOf" srcId="{663E8246-7A0C-4806-8EB5-974553B7CCE0}" destId="{850F378D-34CC-46BA-8B78-86196E731682}" srcOrd="3" destOrd="0" presId="urn:microsoft.com/office/officeart/2008/layout/VerticalAccentList"/>
    <dgm:cxn modelId="{3786FD33-CF87-495E-B127-B68A7546A2CE}" type="presParOf" srcId="{850F378D-34CC-46BA-8B78-86196E731682}" destId="{F49D4989-EE8D-4751-BECE-C43F927808C6}" srcOrd="0" destOrd="0" presId="urn:microsoft.com/office/officeart/2008/layout/VerticalAccentList"/>
    <dgm:cxn modelId="{C9AF8DE0-847A-4338-9D1B-B9D9598A8E08}" type="presParOf" srcId="{663E8246-7A0C-4806-8EB5-974553B7CCE0}" destId="{CCCD23B5-501B-465B-A9EF-56991360E6B4}" srcOrd="4" destOrd="0" presId="urn:microsoft.com/office/officeart/2008/layout/VerticalAccentList"/>
    <dgm:cxn modelId="{81277D4C-A084-46C6-99AB-61580B5AA0BC}" type="presParOf" srcId="{CCCD23B5-501B-465B-A9EF-56991360E6B4}" destId="{8D0BBE47-2825-40A6-B198-C86CDC9605AF}" srcOrd="0" destOrd="0" presId="urn:microsoft.com/office/officeart/2008/layout/VerticalAccentList"/>
    <dgm:cxn modelId="{9A393A41-272B-4BEA-9916-AC6ED6B7211A}" type="presParOf" srcId="{CCCD23B5-501B-465B-A9EF-56991360E6B4}" destId="{2693958F-5777-4FAB-B999-C6935349DB2C}" srcOrd="1" destOrd="0" presId="urn:microsoft.com/office/officeart/2008/layout/VerticalAccentList"/>
    <dgm:cxn modelId="{0BCB9CB7-60E2-464E-8F19-BDA47A544B2D}" type="presParOf" srcId="{CCCD23B5-501B-465B-A9EF-56991360E6B4}" destId="{2AA334DD-0CFF-4284-9790-FAA8CA2ADDCB}" srcOrd="2" destOrd="0" presId="urn:microsoft.com/office/officeart/2008/layout/VerticalAccentList"/>
    <dgm:cxn modelId="{9460D282-62B4-4C24-835E-C60C4F94A5AC}" type="presParOf" srcId="{CCCD23B5-501B-465B-A9EF-56991360E6B4}" destId="{69B3DFE3-E789-434E-AF27-5983B8E3887E}" srcOrd="3" destOrd="0" presId="urn:microsoft.com/office/officeart/2008/layout/VerticalAccentList"/>
    <dgm:cxn modelId="{E0B5C9D4-00B6-4DFD-920D-D64900296B6A}" type="presParOf" srcId="{CCCD23B5-501B-465B-A9EF-56991360E6B4}" destId="{FA9DA15D-A962-469B-98A4-A8B28D7317BA}" srcOrd="4" destOrd="0" presId="urn:microsoft.com/office/officeart/2008/layout/VerticalAccentList"/>
    <dgm:cxn modelId="{294618D7-B0C3-44E7-B1D1-20697A6F016F}" type="presParOf" srcId="{CCCD23B5-501B-465B-A9EF-56991360E6B4}" destId="{5ED20E0C-601F-4F8B-ADDE-AA3AEEA1E3B0}" srcOrd="5" destOrd="0" presId="urn:microsoft.com/office/officeart/2008/layout/VerticalAccentList"/>
    <dgm:cxn modelId="{29FDF94E-BB87-4415-82AB-B0B935E9877C}" type="presParOf" srcId="{CCCD23B5-501B-465B-A9EF-56991360E6B4}" destId="{22E8CB6A-D7B7-4163-A048-3A3058D2323B}" srcOrd="6" destOrd="0" presId="urn:microsoft.com/office/officeart/2008/layout/VerticalAccentList"/>
    <dgm:cxn modelId="{6AD66811-3AAA-4FE1-9D0F-E53D23A05FF7}" type="presParOf" srcId="{CCCD23B5-501B-465B-A9EF-56991360E6B4}" destId="{BA7F6148-E1B4-435F-82A7-F2BBCC684656}" srcOrd="7" destOrd="0" presId="urn:microsoft.com/office/officeart/2008/layout/VerticalAccentList"/>
    <dgm:cxn modelId="{69FA3B43-C09A-427C-A609-23E9449C65DE}" type="presParOf" srcId="{663E8246-7A0C-4806-8EB5-974553B7CCE0}" destId="{94A2D722-8264-40E0-A23E-DFE234C7A01B}" srcOrd="5" destOrd="0" presId="urn:microsoft.com/office/officeart/2008/layout/VerticalAccentList"/>
    <dgm:cxn modelId="{20976B9B-4BE1-4BB1-86B3-25BB7A4578AD}" type="presParOf" srcId="{663E8246-7A0C-4806-8EB5-974553B7CCE0}" destId="{401B5B11-3F7E-4188-B8E0-4342B3903925}" srcOrd="6" destOrd="0" presId="urn:microsoft.com/office/officeart/2008/layout/VerticalAccentList"/>
    <dgm:cxn modelId="{24FEA391-011D-49B6-AE98-BC8C3119E023}" type="presParOf" srcId="{401B5B11-3F7E-4188-B8E0-4342B3903925}" destId="{A3C0685B-6EF3-47A3-913C-0197B0C3C323}" srcOrd="0" destOrd="0" presId="urn:microsoft.com/office/officeart/2008/layout/VerticalAccentList"/>
    <dgm:cxn modelId="{46BB5A5C-081A-46A3-B3BE-874902C19EA5}" type="presParOf" srcId="{663E8246-7A0C-4806-8EB5-974553B7CCE0}" destId="{1668DB85-94B1-4552-86CC-B5024434CC6F}" srcOrd="7" destOrd="0" presId="urn:microsoft.com/office/officeart/2008/layout/VerticalAccentList"/>
    <dgm:cxn modelId="{2544F04B-120C-48B8-A313-882915E13CE0}" type="presParOf" srcId="{1668DB85-94B1-4552-86CC-B5024434CC6F}" destId="{6655C33F-A908-4F8B-9AB6-455A7EF1626F}" srcOrd="0" destOrd="0" presId="urn:microsoft.com/office/officeart/2008/layout/VerticalAccentList"/>
    <dgm:cxn modelId="{FE87AA30-CF7A-47B5-9603-EE0C9D91F80A}" type="presParOf" srcId="{1668DB85-94B1-4552-86CC-B5024434CC6F}" destId="{EC93A8E3-3147-460E-9FB5-91CFEDD184E9}" srcOrd="1" destOrd="0" presId="urn:microsoft.com/office/officeart/2008/layout/VerticalAccentList"/>
    <dgm:cxn modelId="{EEFB712F-CFDF-48FA-8FF4-59855728BD38}" type="presParOf" srcId="{1668DB85-94B1-4552-86CC-B5024434CC6F}" destId="{F2771BCD-D009-4B69-9A15-CE4866243179}" srcOrd="2" destOrd="0" presId="urn:microsoft.com/office/officeart/2008/layout/VerticalAccentList"/>
    <dgm:cxn modelId="{7020E8E4-EB50-4510-908C-7B350B35B3A6}" type="presParOf" srcId="{1668DB85-94B1-4552-86CC-B5024434CC6F}" destId="{4E647706-A8C6-4A82-A3D9-1A256811102F}" srcOrd="3" destOrd="0" presId="urn:microsoft.com/office/officeart/2008/layout/VerticalAccentList"/>
    <dgm:cxn modelId="{D5871D62-2390-405C-A0B9-5990CCDE5141}" type="presParOf" srcId="{1668DB85-94B1-4552-86CC-B5024434CC6F}" destId="{24C629BD-44A4-430F-AF3D-A183CB82AB54}" srcOrd="4" destOrd="0" presId="urn:microsoft.com/office/officeart/2008/layout/VerticalAccentList"/>
    <dgm:cxn modelId="{859F2FAD-926D-4013-9A6E-BED7CAC617BD}" type="presParOf" srcId="{1668DB85-94B1-4552-86CC-B5024434CC6F}" destId="{F93D57FE-AFE6-426F-BA6C-D79A416136EA}" srcOrd="5" destOrd="0" presId="urn:microsoft.com/office/officeart/2008/layout/VerticalAccentList"/>
    <dgm:cxn modelId="{9EF4181C-521F-45C6-BB9C-B924739E5939}" type="presParOf" srcId="{1668DB85-94B1-4552-86CC-B5024434CC6F}" destId="{40769605-7526-4FCF-A97C-C2CC645F0489}" srcOrd="6" destOrd="0" presId="urn:microsoft.com/office/officeart/2008/layout/VerticalAccentList"/>
    <dgm:cxn modelId="{399B7708-D165-457A-AB80-800212B2EC1D}" type="presParOf" srcId="{1668DB85-94B1-4552-86CC-B5024434CC6F}" destId="{D29B5453-7FD5-4237-AD91-7D07936CC44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73848A-B907-4D0C-A31C-C2B9A6491BE2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93F49D9-6AA4-4E4F-B1C9-BD4F4D39ADEA}">
      <dgm:prSet phldrT="[Текст]"/>
      <dgm:spPr/>
      <dgm:t>
        <a:bodyPr/>
        <a:lstStyle/>
        <a:p>
          <a:r>
            <a:rPr lang="ru-RU" dirty="0"/>
            <a:t>Электронная подпись</a:t>
          </a:r>
        </a:p>
      </dgm:t>
    </dgm:pt>
    <dgm:pt modelId="{45261EF9-B20A-430D-9BA0-4969D4C2390B}" type="parTrans" cxnId="{E667A4A2-FC1B-4E0D-9C74-D9086A041B97}">
      <dgm:prSet/>
      <dgm:spPr/>
      <dgm:t>
        <a:bodyPr/>
        <a:lstStyle/>
        <a:p>
          <a:endParaRPr lang="ru-RU"/>
        </a:p>
      </dgm:t>
    </dgm:pt>
    <dgm:pt modelId="{333AD86E-5ECA-4BCE-9534-17B39CD253BF}" type="sibTrans" cxnId="{E667A4A2-FC1B-4E0D-9C74-D9086A041B97}">
      <dgm:prSet/>
      <dgm:spPr/>
      <dgm:t>
        <a:bodyPr/>
        <a:lstStyle/>
        <a:p>
          <a:endParaRPr lang="ru-RU"/>
        </a:p>
      </dgm:t>
    </dgm:pt>
    <dgm:pt modelId="{178FCCFD-F437-4AE4-A160-122B2C214D82}" type="asst">
      <dgm:prSet phldrT="[Текст]"/>
      <dgm:spPr/>
      <dgm:t>
        <a:bodyPr/>
        <a:lstStyle/>
        <a:p>
          <a:r>
            <a:rPr lang="ru-RU" dirty="0"/>
            <a:t>Юридического лица</a:t>
          </a:r>
        </a:p>
      </dgm:t>
    </dgm:pt>
    <dgm:pt modelId="{10B0F6E7-5E83-4D2A-AC21-594EAD12AE0A}" type="parTrans" cxnId="{4161CE9A-47E1-4249-BE2A-4996CC1A6743}">
      <dgm:prSet/>
      <dgm:spPr/>
      <dgm:t>
        <a:bodyPr/>
        <a:lstStyle/>
        <a:p>
          <a:endParaRPr lang="ru-RU"/>
        </a:p>
      </dgm:t>
    </dgm:pt>
    <dgm:pt modelId="{DFEBDF96-639D-4F4C-B3A0-30E077DF5820}" type="sibTrans" cxnId="{4161CE9A-47E1-4249-BE2A-4996CC1A6743}">
      <dgm:prSet/>
      <dgm:spPr/>
      <dgm:t>
        <a:bodyPr/>
        <a:lstStyle/>
        <a:p>
          <a:endParaRPr lang="ru-RU"/>
        </a:p>
      </dgm:t>
    </dgm:pt>
    <dgm:pt modelId="{C70902A9-D701-4D2A-A179-E3A743AE9CC1}" type="asst">
      <dgm:prSet/>
      <dgm:spPr/>
      <dgm:t>
        <a:bodyPr/>
        <a:lstStyle/>
        <a:p>
          <a:r>
            <a:rPr lang="ru-RU" dirty="0"/>
            <a:t>Физического лица</a:t>
          </a:r>
        </a:p>
      </dgm:t>
    </dgm:pt>
    <dgm:pt modelId="{B70D9C6E-6744-4A59-839A-DCEF627AFCF5}" type="parTrans" cxnId="{2AC25E8B-6888-4849-BE40-17DD2FE4C62A}">
      <dgm:prSet/>
      <dgm:spPr/>
      <dgm:t>
        <a:bodyPr/>
        <a:lstStyle/>
        <a:p>
          <a:endParaRPr lang="ru-RU"/>
        </a:p>
      </dgm:t>
    </dgm:pt>
    <dgm:pt modelId="{96052637-578F-4F29-8327-2EF9AADC603C}" type="sibTrans" cxnId="{2AC25E8B-6888-4849-BE40-17DD2FE4C62A}">
      <dgm:prSet/>
      <dgm:spPr/>
      <dgm:t>
        <a:bodyPr/>
        <a:lstStyle/>
        <a:p>
          <a:endParaRPr lang="ru-RU"/>
        </a:p>
      </dgm:t>
    </dgm:pt>
    <dgm:pt modelId="{C121FDE5-3223-4409-806F-BF13A2C4FBA1}">
      <dgm:prSet/>
      <dgm:spPr/>
      <dgm:t>
        <a:bodyPr/>
        <a:lstStyle/>
        <a:p>
          <a:r>
            <a:rPr lang="ru-RU" dirty="0"/>
            <a:t>УЦ ФНС</a:t>
          </a:r>
        </a:p>
      </dgm:t>
    </dgm:pt>
    <dgm:pt modelId="{F85F08EA-C5B3-40E9-A8B6-1BA513311B6E}" type="parTrans" cxnId="{077A7043-0002-4B26-8E0C-1A028F4BB6AC}">
      <dgm:prSet/>
      <dgm:spPr/>
      <dgm:t>
        <a:bodyPr/>
        <a:lstStyle/>
        <a:p>
          <a:endParaRPr lang="ru-RU"/>
        </a:p>
      </dgm:t>
    </dgm:pt>
    <dgm:pt modelId="{E7D8010A-26FB-43E5-8B30-DF406245372A}" type="sibTrans" cxnId="{077A7043-0002-4B26-8E0C-1A028F4BB6AC}">
      <dgm:prSet/>
      <dgm:spPr/>
      <dgm:t>
        <a:bodyPr/>
        <a:lstStyle/>
        <a:p>
          <a:endParaRPr lang="ru-RU"/>
        </a:p>
      </dgm:t>
    </dgm:pt>
    <dgm:pt modelId="{5AB57886-54B4-4B5E-8555-190EE99490F1}">
      <dgm:prSet/>
      <dgm:spPr/>
      <dgm:t>
        <a:bodyPr/>
        <a:lstStyle/>
        <a:p>
          <a:r>
            <a:rPr lang="ru-RU" dirty="0"/>
            <a:t>УЦ ЦБ РФ</a:t>
          </a:r>
        </a:p>
      </dgm:t>
    </dgm:pt>
    <dgm:pt modelId="{8758F478-1A7E-4ED0-A373-EC1D0BE0F3F9}" type="parTrans" cxnId="{7A45EBBE-D508-4560-9FFD-89A7CF49427E}">
      <dgm:prSet/>
      <dgm:spPr/>
      <dgm:t>
        <a:bodyPr/>
        <a:lstStyle/>
        <a:p>
          <a:endParaRPr lang="ru-RU"/>
        </a:p>
      </dgm:t>
    </dgm:pt>
    <dgm:pt modelId="{7B129247-0FB9-4A84-87C7-8CDFBFB2D9B6}" type="sibTrans" cxnId="{7A45EBBE-D508-4560-9FFD-89A7CF49427E}">
      <dgm:prSet/>
      <dgm:spPr/>
      <dgm:t>
        <a:bodyPr/>
        <a:lstStyle/>
        <a:p>
          <a:endParaRPr lang="ru-RU"/>
        </a:p>
      </dgm:t>
    </dgm:pt>
    <dgm:pt modelId="{F76CE18C-B8E3-4FC4-A3A7-9CB7537D48FD}">
      <dgm:prSet/>
      <dgm:spPr/>
      <dgm:t>
        <a:bodyPr/>
        <a:lstStyle/>
        <a:p>
          <a:r>
            <a:rPr lang="ru-RU" dirty="0"/>
            <a:t>УЦ ФК</a:t>
          </a:r>
        </a:p>
      </dgm:t>
    </dgm:pt>
    <dgm:pt modelId="{29EA4F64-027E-463B-8813-93F8551FB1DE}" type="parTrans" cxnId="{B358B214-6A37-44BB-9CC8-CC60DBCF7568}">
      <dgm:prSet/>
      <dgm:spPr/>
      <dgm:t>
        <a:bodyPr/>
        <a:lstStyle/>
        <a:p>
          <a:endParaRPr lang="ru-RU"/>
        </a:p>
      </dgm:t>
    </dgm:pt>
    <dgm:pt modelId="{B93C222A-0E79-4ED4-8695-8375295E6D30}" type="sibTrans" cxnId="{B358B214-6A37-44BB-9CC8-CC60DBCF7568}">
      <dgm:prSet/>
      <dgm:spPr/>
      <dgm:t>
        <a:bodyPr/>
        <a:lstStyle/>
        <a:p>
          <a:endParaRPr lang="ru-RU"/>
        </a:p>
      </dgm:t>
    </dgm:pt>
    <dgm:pt modelId="{C94FFA90-4F6E-4E27-9502-F9C7E92D8380}">
      <dgm:prSet/>
      <dgm:spPr/>
      <dgm:t>
        <a:bodyPr/>
        <a:lstStyle/>
        <a:p>
          <a:r>
            <a:rPr lang="ru-RU" dirty="0"/>
            <a:t>Коммерческие УЦ</a:t>
          </a:r>
        </a:p>
      </dgm:t>
    </dgm:pt>
    <dgm:pt modelId="{EE1B7FDE-AB56-458E-AFED-34D78B1B1B24}" type="parTrans" cxnId="{73C9B171-1FC1-4317-AEA8-54DC730970C4}">
      <dgm:prSet/>
      <dgm:spPr/>
      <dgm:t>
        <a:bodyPr/>
        <a:lstStyle/>
        <a:p>
          <a:endParaRPr lang="ru-RU"/>
        </a:p>
      </dgm:t>
    </dgm:pt>
    <dgm:pt modelId="{2FB7A9A3-AD06-4E61-BAC9-9D403C58551F}" type="sibTrans" cxnId="{73C9B171-1FC1-4317-AEA8-54DC730970C4}">
      <dgm:prSet/>
      <dgm:spPr/>
      <dgm:t>
        <a:bodyPr/>
        <a:lstStyle/>
        <a:p>
          <a:endParaRPr lang="ru-RU"/>
        </a:p>
      </dgm:t>
    </dgm:pt>
    <dgm:pt modelId="{A93C035F-5AD9-4B9F-8FAE-BE010128AE73}">
      <dgm:prSet/>
      <dgm:spPr/>
      <dgm:t>
        <a:bodyPr/>
        <a:lstStyle/>
        <a:p>
          <a:r>
            <a:rPr lang="ru-RU" dirty="0"/>
            <a:t>Руководители, ИП, Нотариусы</a:t>
          </a:r>
        </a:p>
      </dgm:t>
    </dgm:pt>
    <dgm:pt modelId="{B5A207F4-E661-4DF9-B175-F35EF707A2AA}" type="parTrans" cxnId="{D81A0672-3C2C-4976-85F2-0CAC6A1F647E}">
      <dgm:prSet/>
      <dgm:spPr/>
      <dgm:t>
        <a:bodyPr/>
        <a:lstStyle/>
        <a:p>
          <a:endParaRPr lang="ru-RU"/>
        </a:p>
      </dgm:t>
    </dgm:pt>
    <dgm:pt modelId="{C738176B-1740-41D3-BF75-B685E8803F63}" type="sibTrans" cxnId="{D81A0672-3C2C-4976-85F2-0CAC6A1F647E}">
      <dgm:prSet/>
      <dgm:spPr/>
      <dgm:t>
        <a:bodyPr/>
        <a:lstStyle/>
        <a:p>
          <a:endParaRPr lang="ru-RU"/>
        </a:p>
      </dgm:t>
    </dgm:pt>
    <dgm:pt modelId="{2C8B545B-3CA2-4BFC-A284-DBA9FADF2115}">
      <dgm:prSet/>
      <dgm:spPr/>
      <dgm:t>
        <a:bodyPr/>
        <a:lstStyle/>
        <a:p>
          <a:r>
            <a:rPr lang="ru-RU" dirty="0"/>
            <a:t>Руководители банков</a:t>
          </a:r>
        </a:p>
      </dgm:t>
    </dgm:pt>
    <dgm:pt modelId="{6F0BB5F2-0B82-47D3-9E2E-5664D18BEADC}" type="parTrans" cxnId="{E62F4C60-9D6B-4CD4-AE79-80CB07ADDBD8}">
      <dgm:prSet/>
      <dgm:spPr/>
      <dgm:t>
        <a:bodyPr/>
        <a:lstStyle/>
        <a:p>
          <a:endParaRPr lang="ru-RU"/>
        </a:p>
      </dgm:t>
    </dgm:pt>
    <dgm:pt modelId="{0F354002-A203-4D2E-BF62-7DD36235F9FC}" type="sibTrans" cxnId="{E62F4C60-9D6B-4CD4-AE79-80CB07ADDBD8}">
      <dgm:prSet/>
      <dgm:spPr/>
      <dgm:t>
        <a:bodyPr/>
        <a:lstStyle/>
        <a:p>
          <a:endParaRPr lang="ru-RU"/>
        </a:p>
      </dgm:t>
    </dgm:pt>
    <dgm:pt modelId="{D49A15C2-ECCC-430A-BDA9-E3CDB4A45CA3}">
      <dgm:prSet/>
      <dgm:spPr/>
      <dgm:t>
        <a:bodyPr/>
        <a:lstStyle/>
        <a:p>
          <a:r>
            <a:rPr lang="ru-RU" dirty="0"/>
            <a:t>Руководители бюджетных организаций</a:t>
          </a:r>
        </a:p>
      </dgm:t>
    </dgm:pt>
    <dgm:pt modelId="{FCB65A85-D2E6-4A75-8DF4-E667886C249A}" type="parTrans" cxnId="{5E73A7A6-06F7-4F2D-965C-D9F681FE3F2B}">
      <dgm:prSet/>
      <dgm:spPr/>
      <dgm:t>
        <a:bodyPr/>
        <a:lstStyle/>
        <a:p>
          <a:endParaRPr lang="ru-RU"/>
        </a:p>
      </dgm:t>
    </dgm:pt>
    <dgm:pt modelId="{3E62DE5B-CBFA-4F39-AC85-4BA3515D68D7}" type="sibTrans" cxnId="{5E73A7A6-06F7-4F2D-965C-D9F681FE3F2B}">
      <dgm:prSet/>
      <dgm:spPr/>
      <dgm:t>
        <a:bodyPr/>
        <a:lstStyle/>
        <a:p>
          <a:endParaRPr lang="ru-RU"/>
        </a:p>
      </dgm:t>
    </dgm:pt>
    <dgm:pt modelId="{7233B877-03E2-41D2-AB35-7522D00A30E7}" type="pres">
      <dgm:prSet presAssocID="{DF73848A-B907-4D0C-A31C-C2B9A6491BE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FD6B1B5-46F3-4162-8DD2-DA37496F606A}" type="pres">
      <dgm:prSet presAssocID="{693F49D9-6AA4-4E4F-B1C9-BD4F4D39ADEA}" presName="hierRoot1" presStyleCnt="0">
        <dgm:presLayoutVars>
          <dgm:hierBranch val="init"/>
        </dgm:presLayoutVars>
      </dgm:prSet>
      <dgm:spPr/>
    </dgm:pt>
    <dgm:pt modelId="{1AC971FA-D807-4D26-93F8-B109ABA609D2}" type="pres">
      <dgm:prSet presAssocID="{693F49D9-6AA4-4E4F-B1C9-BD4F4D39ADEA}" presName="rootComposite1" presStyleCnt="0"/>
      <dgm:spPr/>
    </dgm:pt>
    <dgm:pt modelId="{C48DBFCE-3112-40E1-A1F1-87A7D5646EAD}" type="pres">
      <dgm:prSet presAssocID="{693F49D9-6AA4-4E4F-B1C9-BD4F4D39ADEA}" presName="rootText1" presStyleLbl="node0" presStyleIdx="0" presStyleCnt="1" custScaleX="232223" custScaleY="67027">
        <dgm:presLayoutVars>
          <dgm:chPref val="3"/>
        </dgm:presLayoutVars>
      </dgm:prSet>
      <dgm:spPr/>
    </dgm:pt>
    <dgm:pt modelId="{EAA48555-0254-46C0-8A3A-8D8DC9ADBFD1}" type="pres">
      <dgm:prSet presAssocID="{693F49D9-6AA4-4E4F-B1C9-BD4F4D39ADEA}" presName="rootConnector1" presStyleLbl="node1" presStyleIdx="0" presStyleCnt="0"/>
      <dgm:spPr/>
    </dgm:pt>
    <dgm:pt modelId="{BD4F0E9F-7229-442B-BBB0-DE79E076239D}" type="pres">
      <dgm:prSet presAssocID="{693F49D9-6AA4-4E4F-B1C9-BD4F4D39ADEA}" presName="hierChild2" presStyleCnt="0"/>
      <dgm:spPr/>
    </dgm:pt>
    <dgm:pt modelId="{6179D986-324A-4F16-9F61-603A383A30A7}" type="pres">
      <dgm:prSet presAssocID="{693F49D9-6AA4-4E4F-B1C9-BD4F4D39ADEA}" presName="hierChild3" presStyleCnt="0"/>
      <dgm:spPr/>
    </dgm:pt>
    <dgm:pt modelId="{3BFE5A0E-1D7D-4359-8680-40F7BDDFEF6C}" type="pres">
      <dgm:prSet presAssocID="{10B0F6E7-5E83-4D2A-AC21-594EAD12AE0A}" presName="Name111" presStyleLbl="parChTrans1D2" presStyleIdx="0" presStyleCnt="2"/>
      <dgm:spPr/>
    </dgm:pt>
    <dgm:pt modelId="{DAE79791-6F70-4558-BAD3-BA347718CDFD}" type="pres">
      <dgm:prSet presAssocID="{178FCCFD-F437-4AE4-A160-122B2C214D82}" presName="hierRoot3" presStyleCnt="0">
        <dgm:presLayoutVars>
          <dgm:hierBranch val="init"/>
        </dgm:presLayoutVars>
      </dgm:prSet>
      <dgm:spPr/>
    </dgm:pt>
    <dgm:pt modelId="{5C12340D-EBFF-4BC0-87EE-7A841C7B9811}" type="pres">
      <dgm:prSet presAssocID="{178FCCFD-F437-4AE4-A160-122B2C214D82}" presName="rootComposite3" presStyleCnt="0"/>
      <dgm:spPr/>
    </dgm:pt>
    <dgm:pt modelId="{0EDADDB1-74A3-4473-912B-4F704E9727F3}" type="pres">
      <dgm:prSet presAssocID="{178FCCFD-F437-4AE4-A160-122B2C214D82}" presName="rootText3" presStyleLbl="asst1" presStyleIdx="0" presStyleCnt="2">
        <dgm:presLayoutVars>
          <dgm:chPref val="3"/>
        </dgm:presLayoutVars>
      </dgm:prSet>
      <dgm:spPr/>
    </dgm:pt>
    <dgm:pt modelId="{DE68FF84-ED34-43DA-A8DB-F6EBFB760AD0}" type="pres">
      <dgm:prSet presAssocID="{178FCCFD-F437-4AE4-A160-122B2C214D82}" presName="rootConnector3" presStyleLbl="asst1" presStyleIdx="0" presStyleCnt="2"/>
      <dgm:spPr/>
    </dgm:pt>
    <dgm:pt modelId="{F70D273D-1961-4435-9C0D-41A88735D28E}" type="pres">
      <dgm:prSet presAssocID="{178FCCFD-F437-4AE4-A160-122B2C214D82}" presName="hierChild6" presStyleCnt="0"/>
      <dgm:spPr/>
    </dgm:pt>
    <dgm:pt modelId="{8149C7F9-3867-4546-B84C-9059DE699513}" type="pres">
      <dgm:prSet presAssocID="{F85F08EA-C5B3-40E9-A8B6-1BA513311B6E}" presName="Name37" presStyleLbl="parChTrans1D3" presStyleIdx="0" presStyleCnt="4"/>
      <dgm:spPr/>
    </dgm:pt>
    <dgm:pt modelId="{2B5FE85B-36A3-45C9-AD55-2F88BD609AA8}" type="pres">
      <dgm:prSet presAssocID="{C121FDE5-3223-4409-806F-BF13A2C4FBA1}" presName="hierRoot2" presStyleCnt="0">
        <dgm:presLayoutVars>
          <dgm:hierBranch val="init"/>
        </dgm:presLayoutVars>
      </dgm:prSet>
      <dgm:spPr/>
    </dgm:pt>
    <dgm:pt modelId="{465450C8-0F70-455B-9E40-FB6FB60DA399}" type="pres">
      <dgm:prSet presAssocID="{C121FDE5-3223-4409-806F-BF13A2C4FBA1}" presName="rootComposite" presStyleCnt="0"/>
      <dgm:spPr/>
    </dgm:pt>
    <dgm:pt modelId="{EB3E2F61-9927-4A12-8D82-BA0E8AFAEFE1}" type="pres">
      <dgm:prSet presAssocID="{C121FDE5-3223-4409-806F-BF13A2C4FBA1}" presName="rootText" presStyleLbl="node3" presStyleIdx="0" presStyleCnt="4">
        <dgm:presLayoutVars>
          <dgm:chPref val="3"/>
        </dgm:presLayoutVars>
      </dgm:prSet>
      <dgm:spPr/>
    </dgm:pt>
    <dgm:pt modelId="{A21F1884-3B16-42A3-BFF8-BECCBD375152}" type="pres">
      <dgm:prSet presAssocID="{C121FDE5-3223-4409-806F-BF13A2C4FBA1}" presName="rootConnector" presStyleLbl="node3" presStyleIdx="0" presStyleCnt="4"/>
      <dgm:spPr/>
    </dgm:pt>
    <dgm:pt modelId="{4C30C95E-2F1F-4E42-83D2-D5158642D525}" type="pres">
      <dgm:prSet presAssocID="{C121FDE5-3223-4409-806F-BF13A2C4FBA1}" presName="hierChild4" presStyleCnt="0"/>
      <dgm:spPr/>
    </dgm:pt>
    <dgm:pt modelId="{0F2C8507-0356-4498-842F-257FE32676B8}" type="pres">
      <dgm:prSet presAssocID="{B5A207F4-E661-4DF9-B175-F35EF707A2AA}" presName="Name37" presStyleLbl="parChTrans1D4" presStyleIdx="0" presStyleCnt="3"/>
      <dgm:spPr/>
    </dgm:pt>
    <dgm:pt modelId="{8FF0F2FB-35A4-4FC3-B995-28E589B000CD}" type="pres">
      <dgm:prSet presAssocID="{A93C035F-5AD9-4B9F-8FAE-BE010128AE73}" presName="hierRoot2" presStyleCnt="0">
        <dgm:presLayoutVars>
          <dgm:hierBranch val="init"/>
        </dgm:presLayoutVars>
      </dgm:prSet>
      <dgm:spPr/>
    </dgm:pt>
    <dgm:pt modelId="{834B4263-7380-4638-82E7-C049F622B201}" type="pres">
      <dgm:prSet presAssocID="{A93C035F-5AD9-4B9F-8FAE-BE010128AE73}" presName="rootComposite" presStyleCnt="0"/>
      <dgm:spPr/>
    </dgm:pt>
    <dgm:pt modelId="{BC97CAB4-0143-4BB7-B46D-B8D67AA3A74D}" type="pres">
      <dgm:prSet presAssocID="{A93C035F-5AD9-4B9F-8FAE-BE010128AE73}" presName="rootText" presStyleLbl="node4" presStyleIdx="0" presStyleCnt="3">
        <dgm:presLayoutVars>
          <dgm:chPref val="3"/>
        </dgm:presLayoutVars>
      </dgm:prSet>
      <dgm:spPr/>
    </dgm:pt>
    <dgm:pt modelId="{1CB188D3-4AA0-41F7-B18D-A89E262129BA}" type="pres">
      <dgm:prSet presAssocID="{A93C035F-5AD9-4B9F-8FAE-BE010128AE73}" presName="rootConnector" presStyleLbl="node4" presStyleIdx="0" presStyleCnt="3"/>
      <dgm:spPr/>
    </dgm:pt>
    <dgm:pt modelId="{A8F75E66-0E16-4142-B149-48808A95CE85}" type="pres">
      <dgm:prSet presAssocID="{A93C035F-5AD9-4B9F-8FAE-BE010128AE73}" presName="hierChild4" presStyleCnt="0"/>
      <dgm:spPr/>
    </dgm:pt>
    <dgm:pt modelId="{0EEE7AA2-F27E-4E35-9FDB-02DB9D2E9A6A}" type="pres">
      <dgm:prSet presAssocID="{A93C035F-5AD9-4B9F-8FAE-BE010128AE73}" presName="hierChild5" presStyleCnt="0"/>
      <dgm:spPr/>
    </dgm:pt>
    <dgm:pt modelId="{BCCF6663-0747-414D-B09B-7D4805954C96}" type="pres">
      <dgm:prSet presAssocID="{C121FDE5-3223-4409-806F-BF13A2C4FBA1}" presName="hierChild5" presStyleCnt="0"/>
      <dgm:spPr/>
    </dgm:pt>
    <dgm:pt modelId="{9CAC6F0C-BA46-4B80-AD0E-2F2D0002E047}" type="pres">
      <dgm:prSet presAssocID="{8758F478-1A7E-4ED0-A373-EC1D0BE0F3F9}" presName="Name37" presStyleLbl="parChTrans1D3" presStyleIdx="1" presStyleCnt="4"/>
      <dgm:spPr/>
    </dgm:pt>
    <dgm:pt modelId="{2A1F9ED0-D3EF-4E5C-980E-DF52AF52980A}" type="pres">
      <dgm:prSet presAssocID="{5AB57886-54B4-4B5E-8555-190EE99490F1}" presName="hierRoot2" presStyleCnt="0">
        <dgm:presLayoutVars>
          <dgm:hierBranch val="init"/>
        </dgm:presLayoutVars>
      </dgm:prSet>
      <dgm:spPr/>
    </dgm:pt>
    <dgm:pt modelId="{31BAFE84-ADF4-4DD5-A2ED-8FA213007785}" type="pres">
      <dgm:prSet presAssocID="{5AB57886-54B4-4B5E-8555-190EE99490F1}" presName="rootComposite" presStyleCnt="0"/>
      <dgm:spPr/>
    </dgm:pt>
    <dgm:pt modelId="{50AC1977-C9C5-4612-B240-5A088E734797}" type="pres">
      <dgm:prSet presAssocID="{5AB57886-54B4-4B5E-8555-190EE99490F1}" presName="rootText" presStyleLbl="node3" presStyleIdx="1" presStyleCnt="4">
        <dgm:presLayoutVars>
          <dgm:chPref val="3"/>
        </dgm:presLayoutVars>
      </dgm:prSet>
      <dgm:spPr/>
    </dgm:pt>
    <dgm:pt modelId="{D0205BD8-2174-4207-A1AD-AD9AD04F16F2}" type="pres">
      <dgm:prSet presAssocID="{5AB57886-54B4-4B5E-8555-190EE99490F1}" presName="rootConnector" presStyleLbl="node3" presStyleIdx="1" presStyleCnt="4"/>
      <dgm:spPr/>
    </dgm:pt>
    <dgm:pt modelId="{B977D5B9-B237-46C6-9835-71A4DB019DB1}" type="pres">
      <dgm:prSet presAssocID="{5AB57886-54B4-4B5E-8555-190EE99490F1}" presName="hierChild4" presStyleCnt="0"/>
      <dgm:spPr/>
    </dgm:pt>
    <dgm:pt modelId="{7EE0F3CD-8989-4EEA-B54D-35E0CBB67A81}" type="pres">
      <dgm:prSet presAssocID="{6F0BB5F2-0B82-47D3-9E2E-5664D18BEADC}" presName="Name37" presStyleLbl="parChTrans1D4" presStyleIdx="1" presStyleCnt="3"/>
      <dgm:spPr/>
    </dgm:pt>
    <dgm:pt modelId="{B340F6C5-5559-4D69-8FE6-C84AD8A954FE}" type="pres">
      <dgm:prSet presAssocID="{2C8B545B-3CA2-4BFC-A284-DBA9FADF2115}" presName="hierRoot2" presStyleCnt="0">
        <dgm:presLayoutVars>
          <dgm:hierBranch val="init"/>
        </dgm:presLayoutVars>
      </dgm:prSet>
      <dgm:spPr/>
    </dgm:pt>
    <dgm:pt modelId="{A6826917-4B30-4E1E-9952-1A588CC2EE3A}" type="pres">
      <dgm:prSet presAssocID="{2C8B545B-3CA2-4BFC-A284-DBA9FADF2115}" presName="rootComposite" presStyleCnt="0"/>
      <dgm:spPr/>
    </dgm:pt>
    <dgm:pt modelId="{BCDBB038-0125-4332-BDF5-5F3447758896}" type="pres">
      <dgm:prSet presAssocID="{2C8B545B-3CA2-4BFC-A284-DBA9FADF2115}" presName="rootText" presStyleLbl="node4" presStyleIdx="1" presStyleCnt="3">
        <dgm:presLayoutVars>
          <dgm:chPref val="3"/>
        </dgm:presLayoutVars>
      </dgm:prSet>
      <dgm:spPr/>
    </dgm:pt>
    <dgm:pt modelId="{734631A7-E746-4F95-B1A0-C15FCCD8976B}" type="pres">
      <dgm:prSet presAssocID="{2C8B545B-3CA2-4BFC-A284-DBA9FADF2115}" presName="rootConnector" presStyleLbl="node4" presStyleIdx="1" presStyleCnt="3"/>
      <dgm:spPr/>
    </dgm:pt>
    <dgm:pt modelId="{FC266928-D1E8-4527-89B7-160893BACA78}" type="pres">
      <dgm:prSet presAssocID="{2C8B545B-3CA2-4BFC-A284-DBA9FADF2115}" presName="hierChild4" presStyleCnt="0"/>
      <dgm:spPr/>
    </dgm:pt>
    <dgm:pt modelId="{19AF8033-C8CA-4CAF-BD11-3DD9C68D4C0B}" type="pres">
      <dgm:prSet presAssocID="{2C8B545B-3CA2-4BFC-A284-DBA9FADF2115}" presName="hierChild5" presStyleCnt="0"/>
      <dgm:spPr/>
    </dgm:pt>
    <dgm:pt modelId="{5A59CF17-223F-4451-AA8C-C3E8FB319666}" type="pres">
      <dgm:prSet presAssocID="{5AB57886-54B4-4B5E-8555-190EE99490F1}" presName="hierChild5" presStyleCnt="0"/>
      <dgm:spPr/>
    </dgm:pt>
    <dgm:pt modelId="{9BBEB4BC-8E95-4B6E-AA7B-AA02029B88F6}" type="pres">
      <dgm:prSet presAssocID="{29EA4F64-027E-463B-8813-93F8551FB1DE}" presName="Name37" presStyleLbl="parChTrans1D3" presStyleIdx="2" presStyleCnt="4"/>
      <dgm:spPr/>
    </dgm:pt>
    <dgm:pt modelId="{C69ECB75-CF72-432C-8521-286BB301E9D6}" type="pres">
      <dgm:prSet presAssocID="{F76CE18C-B8E3-4FC4-A3A7-9CB7537D48FD}" presName="hierRoot2" presStyleCnt="0">
        <dgm:presLayoutVars>
          <dgm:hierBranch val="init"/>
        </dgm:presLayoutVars>
      </dgm:prSet>
      <dgm:spPr/>
    </dgm:pt>
    <dgm:pt modelId="{E902E96B-84C2-4E27-97E2-276D10869241}" type="pres">
      <dgm:prSet presAssocID="{F76CE18C-B8E3-4FC4-A3A7-9CB7537D48FD}" presName="rootComposite" presStyleCnt="0"/>
      <dgm:spPr/>
    </dgm:pt>
    <dgm:pt modelId="{96462A0A-9B79-44DB-BBFE-E2CBBE9597D3}" type="pres">
      <dgm:prSet presAssocID="{F76CE18C-B8E3-4FC4-A3A7-9CB7537D48FD}" presName="rootText" presStyleLbl="node3" presStyleIdx="2" presStyleCnt="4">
        <dgm:presLayoutVars>
          <dgm:chPref val="3"/>
        </dgm:presLayoutVars>
      </dgm:prSet>
      <dgm:spPr/>
    </dgm:pt>
    <dgm:pt modelId="{4458313E-0D43-4683-8EA6-AC771E6A74AC}" type="pres">
      <dgm:prSet presAssocID="{F76CE18C-B8E3-4FC4-A3A7-9CB7537D48FD}" presName="rootConnector" presStyleLbl="node3" presStyleIdx="2" presStyleCnt="4"/>
      <dgm:spPr/>
    </dgm:pt>
    <dgm:pt modelId="{758C0B76-C44E-4029-B88B-2BAE111DB67A}" type="pres">
      <dgm:prSet presAssocID="{F76CE18C-B8E3-4FC4-A3A7-9CB7537D48FD}" presName="hierChild4" presStyleCnt="0"/>
      <dgm:spPr/>
    </dgm:pt>
    <dgm:pt modelId="{C51E217C-47DF-4C56-B543-B7B4755B5BFA}" type="pres">
      <dgm:prSet presAssocID="{FCB65A85-D2E6-4A75-8DF4-E667886C249A}" presName="Name37" presStyleLbl="parChTrans1D4" presStyleIdx="2" presStyleCnt="3"/>
      <dgm:spPr/>
    </dgm:pt>
    <dgm:pt modelId="{45D977D8-BE7C-40E2-90AC-7DBE4F5C827E}" type="pres">
      <dgm:prSet presAssocID="{D49A15C2-ECCC-430A-BDA9-E3CDB4A45CA3}" presName="hierRoot2" presStyleCnt="0">
        <dgm:presLayoutVars>
          <dgm:hierBranch val="init"/>
        </dgm:presLayoutVars>
      </dgm:prSet>
      <dgm:spPr/>
    </dgm:pt>
    <dgm:pt modelId="{E8A7B538-8109-4107-978F-10DDBC7C6BED}" type="pres">
      <dgm:prSet presAssocID="{D49A15C2-ECCC-430A-BDA9-E3CDB4A45CA3}" presName="rootComposite" presStyleCnt="0"/>
      <dgm:spPr/>
    </dgm:pt>
    <dgm:pt modelId="{D511D006-2CE4-445B-8659-1E0E5B75A478}" type="pres">
      <dgm:prSet presAssocID="{D49A15C2-ECCC-430A-BDA9-E3CDB4A45CA3}" presName="rootText" presStyleLbl="node4" presStyleIdx="2" presStyleCnt="3">
        <dgm:presLayoutVars>
          <dgm:chPref val="3"/>
        </dgm:presLayoutVars>
      </dgm:prSet>
      <dgm:spPr/>
    </dgm:pt>
    <dgm:pt modelId="{7C21E71E-FBF7-4686-9F32-83129EBD8679}" type="pres">
      <dgm:prSet presAssocID="{D49A15C2-ECCC-430A-BDA9-E3CDB4A45CA3}" presName="rootConnector" presStyleLbl="node4" presStyleIdx="2" presStyleCnt="3"/>
      <dgm:spPr/>
    </dgm:pt>
    <dgm:pt modelId="{9D5484E0-82AA-42C9-8C57-D80D1B8B9669}" type="pres">
      <dgm:prSet presAssocID="{D49A15C2-ECCC-430A-BDA9-E3CDB4A45CA3}" presName="hierChild4" presStyleCnt="0"/>
      <dgm:spPr/>
    </dgm:pt>
    <dgm:pt modelId="{B5ED5235-D60D-44DD-82CF-F0B6F27CA1BE}" type="pres">
      <dgm:prSet presAssocID="{D49A15C2-ECCC-430A-BDA9-E3CDB4A45CA3}" presName="hierChild5" presStyleCnt="0"/>
      <dgm:spPr/>
    </dgm:pt>
    <dgm:pt modelId="{25AECBCE-F950-412F-9FDE-C489BD6A1747}" type="pres">
      <dgm:prSet presAssocID="{F76CE18C-B8E3-4FC4-A3A7-9CB7537D48FD}" presName="hierChild5" presStyleCnt="0"/>
      <dgm:spPr/>
    </dgm:pt>
    <dgm:pt modelId="{3D5370DA-37B8-4674-BAC0-42FAA07725B5}" type="pres">
      <dgm:prSet presAssocID="{178FCCFD-F437-4AE4-A160-122B2C214D82}" presName="hierChild7" presStyleCnt="0"/>
      <dgm:spPr/>
    </dgm:pt>
    <dgm:pt modelId="{4E0C16CD-D999-4819-9BD1-ABB6AF7DEB2C}" type="pres">
      <dgm:prSet presAssocID="{B70D9C6E-6744-4A59-839A-DCEF627AFCF5}" presName="Name111" presStyleLbl="parChTrans1D2" presStyleIdx="1" presStyleCnt="2"/>
      <dgm:spPr/>
    </dgm:pt>
    <dgm:pt modelId="{86023260-1F7C-47FF-9E2C-A9EF7035DA44}" type="pres">
      <dgm:prSet presAssocID="{C70902A9-D701-4D2A-A179-E3A743AE9CC1}" presName="hierRoot3" presStyleCnt="0">
        <dgm:presLayoutVars>
          <dgm:hierBranch val="init"/>
        </dgm:presLayoutVars>
      </dgm:prSet>
      <dgm:spPr/>
    </dgm:pt>
    <dgm:pt modelId="{B3E2F445-8395-4D8E-9945-E1FE32003C23}" type="pres">
      <dgm:prSet presAssocID="{C70902A9-D701-4D2A-A179-E3A743AE9CC1}" presName="rootComposite3" presStyleCnt="0"/>
      <dgm:spPr/>
    </dgm:pt>
    <dgm:pt modelId="{92DCF8B4-04F3-43D4-BF3B-85E4093658A3}" type="pres">
      <dgm:prSet presAssocID="{C70902A9-D701-4D2A-A179-E3A743AE9CC1}" presName="rootText3" presStyleLbl="asst1" presStyleIdx="1" presStyleCnt="2" custScaleX="137621" custScaleY="80781">
        <dgm:presLayoutVars>
          <dgm:chPref val="3"/>
        </dgm:presLayoutVars>
      </dgm:prSet>
      <dgm:spPr/>
    </dgm:pt>
    <dgm:pt modelId="{E7FE1FD7-5102-4134-9891-0D4EAABAD233}" type="pres">
      <dgm:prSet presAssocID="{C70902A9-D701-4D2A-A179-E3A743AE9CC1}" presName="rootConnector3" presStyleLbl="asst1" presStyleIdx="1" presStyleCnt="2"/>
      <dgm:spPr/>
    </dgm:pt>
    <dgm:pt modelId="{0610B4A6-7025-4E3A-9052-A53D5CA5B442}" type="pres">
      <dgm:prSet presAssocID="{C70902A9-D701-4D2A-A179-E3A743AE9CC1}" presName="hierChild6" presStyleCnt="0"/>
      <dgm:spPr/>
    </dgm:pt>
    <dgm:pt modelId="{B3E425BD-E202-4963-87CD-E4E7DBE89B2B}" type="pres">
      <dgm:prSet presAssocID="{EE1B7FDE-AB56-458E-AFED-34D78B1B1B24}" presName="Name37" presStyleLbl="parChTrans1D3" presStyleIdx="3" presStyleCnt="4"/>
      <dgm:spPr/>
    </dgm:pt>
    <dgm:pt modelId="{B7CB94EC-CD7D-412F-BDEA-257EE8B6105B}" type="pres">
      <dgm:prSet presAssocID="{C94FFA90-4F6E-4E27-9502-F9C7E92D8380}" presName="hierRoot2" presStyleCnt="0">
        <dgm:presLayoutVars>
          <dgm:hierBranch val="init"/>
        </dgm:presLayoutVars>
      </dgm:prSet>
      <dgm:spPr/>
    </dgm:pt>
    <dgm:pt modelId="{52B1D888-35D7-403E-9817-6122C003F1C7}" type="pres">
      <dgm:prSet presAssocID="{C94FFA90-4F6E-4E27-9502-F9C7E92D8380}" presName="rootComposite" presStyleCnt="0"/>
      <dgm:spPr/>
    </dgm:pt>
    <dgm:pt modelId="{8F3C9BCB-FF34-4C4A-A62E-A9CB84244723}" type="pres">
      <dgm:prSet presAssocID="{C94FFA90-4F6E-4E27-9502-F9C7E92D8380}" presName="rootText" presStyleLbl="node3" presStyleIdx="3" presStyleCnt="4">
        <dgm:presLayoutVars>
          <dgm:chPref val="3"/>
        </dgm:presLayoutVars>
      </dgm:prSet>
      <dgm:spPr/>
    </dgm:pt>
    <dgm:pt modelId="{6142AADB-7E85-455F-91F6-389EFEDD8F4D}" type="pres">
      <dgm:prSet presAssocID="{C94FFA90-4F6E-4E27-9502-F9C7E92D8380}" presName="rootConnector" presStyleLbl="node3" presStyleIdx="3" presStyleCnt="4"/>
      <dgm:spPr/>
    </dgm:pt>
    <dgm:pt modelId="{1082EC86-70CD-4C3D-A89C-41249183E2F0}" type="pres">
      <dgm:prSet presAssocID="{C94FFA90-4F6E-4E27-9502-F9C7E92D8380}" presName="hierChild4" presStyleCnt="0"/>
      <dgm:spPr/>
    </dgm:pt>
    <dgm:pt modelId="{60A6C76F-A79C-4CDF-87EE-CD2A4BE94600}" type="pres">
      <dgm:prSet presAssocID="{C94FFA90-4F6E-4E27-9502-F9C7E92D8380}" presName="hierChild5" presStyleCnt="0"/>
      <dgm:spPr/>
    </dgm:pt>
    <dgm:pt modelId="{9EEEBD50-6814-45DF-9E36-6BC9B5314F44}" type="pres">
      <dgm:prSet presAssocID="{C70902A9-D701-4D2A-A179-E3A743AE9CC1}" presName="hierChild7" presStyleCnt="0"/>
      <dgm:spPr/>
    </dgm:pt>
  </dgm:ptLst>
  <dgm:cxnLst>
    <dgm:cxn modelId="{BB150400-3353-494A-A069-1D86908DE79F}" type="presOf" srcId="{B70D9C6E-6744-4A59-839A-DCEF627AFCF5}" destId="{4E0C16CD-D999-4819-9BD1-ABB6AF7DEB2C}" srcOrd="0" destOrd="0" presId="urn:microsoft.com/office/officeart/2005/8/layout/orgChart1"/>
    <dgm:cxn modelId="{B358B214-6A37-44BB-9CC8-CC60DBCF7568}" srcId="{178FCCFD-F437-4AE4-A160-122B2C214D82}" destId="{F76CE18C-B8E3-4FC4-A3A7-9CB7537D48FD}" srcOrd="2" destOrd="0" parTransId="{29EA4F64-027E-463B-8813-93F8551FB1DE}" sibTransId="{B93C222A-0E79-4ED4-8695-8375295E6D30}"/>
    <dgm:cxn modelId="{C7130D19-078E-44CC-A1C7-6F9592E821CF}" type="presOf" srcId="{693F49D9-6AA4-4E4F-B1C9-BD4F4D39ADEA}" destId="{EAA48555-0254-46C0-8A3A-8D8DC9ADBFD1}" srcOrd="1" destOrd="0" presId="urn:microsoft.com/office/officeart/2005/8/layout/orgChart1"/>
    <dgm:cxn modelId="{A7F15D19-339D-4F89-894D-FFF975B0C238}" type="presOf" srcId="{5AB57886-54B4-4B5E-8555-190EE99490F1}" destId="{50AC1977-C9C5-4612-B240-5A088E734797}" srcOrd="0" destOrd="0" presId="urn:microsoft.com/office/officeart/2005/8/layout/orgChart1"/>
    <dgm:cxn modelId="{5246751D-F138-4E1B-80B5-07CF9DBD05DB}" type="presOf" srcId="{10B0F6E7-5E83-4D2A-AC21-594EAD12AE0A}" destId="{3BFE5A0E-1D7D-4359-8680-40F7BDDFEF6C}" srcOrd="0" destOrd="0" presId="urn:microsoft.com/office/officeart/2005/8/layout/orgChart1"/>
    <dgm:cxn modelId="{66A6DE38-A2DB-4371-BD5C-8221F85E51B9}" type="presOf" srcId="{5AB57886-54B4-4B5E-8555-190EE99490F1}" destId="{D0205BD8-2174-4207-A1AD-AD9AD04F16F2}" srcOrd="1" destOrd="0" presId="urn:microsoft.com/office/officeart/2005/8/layout/orgChart1"/>
    <dgm:cxn modelId="{0FB7283C-4300-4CB4-9F89-1E61CDFDD482}" type="presOf" srcId="{F76CE18C-B8E3-4FC4-A3A7-9CB7537D48FD}" destId="{96462A0A-9B79-44DB-BBFE-E2CBBE9597D3}" srcOrd="0" destOrd="0" presId="urn:microsoft.com/office/officeart/2005/8/layout/orgChart1"/>
    <dgm:cxn modelId="{5DB2F55B-85AF-44E9-B9A5-3D6ABCE14212}" type="presOf" srcId="{B5A207F4-E661-4DF9-B175-F35EF707A2AA}" destId="{0F2C8507-0356-4498-842F-257FE32676B8}" srcOrd="0" destOrd="0" presId="urn:microsoft.com/office/officeart/2005/8/layout/orgChart1"/>
    <dgm:cxn modelId="{D2BE915D-6B10-46D4-BB3B-3A3E10DFE8D6}" type="presOf" srcId="{29EA4F64-027E-463B-8813-93F8551FB1DE}" destId="{9BBEB4BC-8E95-4B6E-AA7B-AA02029B88F6}" srcOrd="0" destOrd="0" presId="urn:microsoft.com/office/officeart/2005/8/layout/orgChart1"/>
    <dgm:cxn modelId="{E62F4C60-9D6B-4CD4-AE79-80CB07ADDBD8}" srcId="{5AB57886-54B4-4B5E-8555-190EE99490F1}" destId="{2C8B545B-3CA2-4BFC-A284-DBA9FADF2115}" srcOrd="0" destOrd="0" parTransId="{6F0BB5F2-0B82-47D3-9E2E-5664D18BEADC}" sibTransId="{0F354002-A203-4D2E-BF62-7DD36235F9FC}"/>
    <dgm:cxn modelId="{077A7043-0002-4B26-8E0C-1A028F4BB6AC}" srcId="{178FCCFD-F437-4AE4-A160-122B2C214D82}" destId="{C121FDE5-3223-4409-806F-BF13A2C4FBA1}" srcOrd="0" destOrd="0" parTransId="{F85F08EA-C5B3-40E9-A8B6-1BA513311B6E}" sibTransId="{E7D8010A-26FB-43E5-8B30-DF406245372A}"/>
    <dgm:cxn modelId="{63B7426B-8EF5-4EDC-893D-5EE702E900A4}" type="presOf" srcId="{C94FFA90-4F6E-4E27-9502-F9C7E92D8380}" destId="{8F3C9BCB-FF34-4C4A-A62E-A9CB84244723}" srcOrd="0" destOrd="0" presId="urn:microsoft.com/office/officeart/2005/8/layout/orgChart1"/>
    <dgm:cxn modelId="{33E9EB6F-0526-4FC1-84BF-F6C26302A36D}" type="presOf" srcId="{6F0BB5F2-0B82-47D3-9E2E-5664D18BEADC}" destId="{7EE0F3CD-8989-4EEA-B54D-35E0CBB67A81}" srcOrd="0" destOrd="0" presId="urn:microsoft.com/office/officeart/2005/8/layout/orgChart1"/>
    <dgm:cxn modelId="{73C9B171-1FC1-4317-AEA8-54DC730970C4}" srcId="{C70902A9-D701-4D2A-A179-E3A743AE9CC1}" destId="{C94FFA90-4F6E-4E27-9502-F9C7E92D8380}" srcOrd="0" destOrd="0" parTransId="{EE1B7FDE-AB56-458E-AFED-34D78B1B1B24}" sibTransId="{2FB7A9A3-AD06-4E61-BAC9-9D403C58551F}"/>
    <dgm:cxn modelId="{D81A0672-3C2C-4976-85F2-0CAC6A1F647E}" srcId="{C121FDE5-3223-4409-806F-BF13A2C4FBA1}" destId="{A93C035F-5AD9-4B9F-8FAE-BE010128AE73}" srcOrd="0" destOrd="0" parTransId="{B5A207F4-E661-4DF9-B175-F35EF707A2AA}" sibTransId="{C738176B-1740-41D3-BF75-B685E8803F63}"/>
    <dgm:cxn modelId="{D3197D74-1E45-4FDB-BF1A-7B9ABB7166F0}" type="presOf" srcId="{8758F478-1A7E-4ED0-A373-EC1D0BE0F3F9}" destId="{9CAC6F0C-BA46-4B80-AD0E-2F2D0002E047}" srcOrd="0" destOrd="0" presId="urn:microsoft.com/office/officeart/2005/8/layout/orgChart1"/>
    <dgm:cxn modelId="{75D6FE55-3D04-4065-9ADB-DDC98E760CE5}" type="presOf" srcId="{178FCCFD-F437-4AE4-A160-122B2C214D82}" destId="{DE68FF84-ED34-43DA-A8DB-F6EBFB760AD0}" srcOrd="1" destOrd="0" presId="urn:microsoft.com/office/officeart/2005/8/layout/orgChart1"/>
    <dgm:cxn modelId="{BCAD2558-1C44-424B-BC50-587FD6B375BB}" type="presOf" srcId="{C94FFA90-4F6E-4E27-9502-F9C7E92D8380}" destId="{6142AADB-7E85-455F-91F6-389EFEDD8F4D}" srcOrd="1" destOrd="0" presId="urn:microsoft.com/office/officeart/2005/8/layout/orgChart1"/>
    <dgm:cxn modelId="{2AC25E8B-6888-4849-BE40-17DD2FE4C62A}" srcId="{693F49D9-6AA4-4E4F-B1C9-BD4F4D39ADEA}" destId="{C70902A9-D701-4D2A-A179-E3A743AE9CC1}" srcOrd="1" destOrd="0" parTransId="{B70D9C6E-6744-4A59-839A-DCEF627AFCF5}" sibTransId="{96052637-578F-4F29-8327-2EF9AADC603C}"/>
    <dgm:cxn modelId="{7FA22395-11BF-4FEE-86E8-9FD0CCD8B688}" type="presOf" srcId="{A93C035F-5AD9-4B9F-8FAE-BE010128AE73}" destId="{1CB188D3-4AA0-41F7-B18D-A89E262129BA}" srcOrd="1" destOrd="0" presId="urn:microsoft.com/office/officeart/2005/8/layout/orgChart1"/>
    <dgm:cxn modelId="{4161CE9A-47E1-4249-BE2A-4996CC1A6743}" srcId="{693F49D9-6AA4-4E4F-B1C9-BD4F4D39ADEA}" destId="{178FCCFD-F437-4AE4-A160-122B2C214D82}" srcOrd="0" destOrd="0" parTransId="{10B0F6E7-5E83-4D2A-AC21-594EAD12AE0A}" sibTransId="{DFEBDF96-639D-4F4C-B3A0-30E077DF5820}"/>
    <dgm:cxn modelId="{AC2F7BA0-A3AC-4770-9ED5-D8966078FCA4}" type="presOf" srcId="{178FCCFD-F437-4AE4-A160-122B2C214D82}" destId="{0EDADDB1-74A3-4473-912B-4F704E9727F3}" srcOrd="0" destOrd="0" presId="urn:microsoft.com/office/officeart/2005/8/layout/orgChart1"/>
    <dgm:cxn modelId="{E667A4A2-FC1B-4E0D-9C74-D9086A041B97}" srcId="{DF73848A-B907-4D0C-A31C-C2B9A6491BE2}" destId="{693F49D9-6AA4-4E4F-B1C9-BD4F4D39ADEA}" srcOrd="0" destOrd="0" parTransId="{45261EF9-B20A-430D-9BA0-4969D4C2390B}" sibTransId="{333AD86E-5ECA-4BCE-9534-17B39CD253BF}"/>
    <dgm:cxn modelId="{1C2EB2A4-D0E0-4E09-B45F-D2BD916AEB4B}" type="presOf" srcId="{A93C035F-5AD9-4B9F-8FAE-BE010128AE73}" destId="{BC97CAB4-0143-4BB7-B46D-B8D67AA3A74D}" srcOrd="0" destOrd="0" presId="urn:microsoft.com/office/officeart/2005/8/layout/orgChart1"/>
    <dgm:cxn modelId="{CD553AA6-2419-47CC-BFD5-BCB37C582640}" type="presOf" srcId="{FCB65A85-D2E6-4A75-8DF4-E667886C249A}" destId="{C51E217C-47DF-4C56-B543-B7B4755B5BFA}" srcOrd="0" destOrd="0" presId="urn:microsoft.com/office/officeart/2005/8/layout/orgChart1"/>
    <dgm:cxn modelId="{5E73A7A6-06F7-4F2D-965C-D9F681FE3F2B}" srcId="{F76CE18C-B8E3-4FC4-A3A7-9CB7537D48FD}" destId="{D49A15C2-ECCC-430A-BDA9-E3CDB4A45CA3}" srcOrd="0" destOrd="0" parTransId="{FCB65A85-D2E6-4A75-8DF4-E667886C249A}" sibTransId="{3E62DE5B-CBFA-4F39-AC85-4BA3515D68D7}"/>
    <dgm:cxn modelId="{8FD699AC-8644-45F1-A50D-6B2186581A00}" type="presOf" srcId="{F85F08EA-C5B3-40E9-A8B6-1BA513311B6E}" destId="{8149C7F9-3867-4546-B84C-9059DE699513}" srcOrd="0" destOrd="0" presId="urn:microsoft.com/office/officeart/2005/8/layout/orgChart1"/>
    <dgm:cxn modelId="{DDD06AAF-EC7E-43EF-B45C-DD9FBED0B5C2}" type="presOf" srcId="{2C8B545B-3CA2-4BFC-A284-DBA9FADF2115}" destId="{734631A7-E746-4F95-B1A0-C15FCCD8976B}" srcOrd="1" destOrd="0" presId="urn:microsoft.com/office/officeart/2005/8/layout/orgChart1"/>
    <dgm:cxn modelId="{9844A7B6-FAA9-4B62-B952-C949BAA80270}" type="presOf" srcId="{C70902A9-D701-4D2A-A179-E3A743AE9CC1}" destId="{E7FE1FD7-5102-4134-9891-0D4EAABAD233}" srcOrd="1" destOrd="0" presId="urn:microsoft.com/office/officeart/2005/8/layout/orgChart1"/>
    <dgm:cxn modelId="{7E909EB8-517F-430D-94D1-505098D52FE3}" type="presOf" srcId="{EE1B7FDE-AB56-458E-AFED-34D78B1B1B24}" destId="{B3E425BD-E202-4963-87CD-E4E7DBE89B2B}" srcOrd="0" destOrd="0" presId="urn:microsoft.com/office/officeart/2005/8/layout/orgChart1"/>
    <dgm:cxn modelId="{7A45EBBE-D508-4560-9FFD-89A7CF49427E}" srcId="{178FCCFD-F437-4AE4-A160-122B2C214D82}" destId="{5AB57886-54B4-4B5E-8555-190EE99490F1}" srcOrd="1" destOrd="0" parTransId="{8758F478-1A7E-4ED0-A373-EC1D0BE0F3F9}" sibTransId="{7B129247-0FB9-4A84-87C7-8CDFBFB2D9B6}"/>
    <dgm:cxn modelId="{197167C1-3777-4CA8-9DE2-890A706CF60F}" type="presOf" srcId="{C121FDE5-3223-4409-806F-BF13A2C4FBA1}" destId="{A21F1884-3B16-42A3-BFF8-BECCBD375152}" srcOrd="1" destOrd="0" presId="urn:microsoft.com/office/officeart/2005/8/layout/orgChart1"/>
    <dgm:cxn modelId="{FEB176C3-F26B-4058-BADA-A38205B4B4A5}" type="presOf" srcId="{D49A15C2-ECCC-430A-BDA9-E3CDB4A45CA3}" destId="{D511D006-2CE4-445B-8659-1E0E5B75A478}" srcOrd="0" destOrd="0" presId="urn:microsoft.com/office/officeart/2005/8/layout/orgChart1"/>
    <dgm:cxn modelId="{62852FC6-92D3-455E-AAAF-CFD25ACDB001}" type="presOf" srcId="{693F49D9-6AA4-4E4F-B1C9-BD4F4D39ADEA}" destId="{C48DBFCE-3112-40E1-A1F1-87A7D5646EAD}" srcOrd="0" destOrd="0" presId="urn:microsoft.com/office/officeart/2005/8/layout/orgChart1"/>
    <dgm:cxn modelId="{A47F0FC7-0E6E-41C3-B6F1-62024569DF6E}" type="presOf" srcId="{DF73848A-B907-4D0C-A31C-C2B9A6491BE2}" destId="{7233B877-03E2-41D2-AB35-7522D00A30E7}" srcOrd="0" destOrd="0" presId="urn:microsoft.com/office/officeart/2005/8/layout/orgChart1"/>
    <dgm:cxn modelId="{439491D3-9B49-4395-BB20-49A13B6FB754}" type="presOf" srcId="{D49A15C2-ECCC-430A-BDA9-E3CDB4A45CA3}" destId="{7C21E71E-FBF7-4686-9F32-83129EBD8679}" srcOrd="1" destOrd="0" presId="urn:microsoft.com/office/officeart/2005/8/layout/orgChart1"/>
    <dgm:cxn modelId="{9853A0D6-FC63-42FB-A812-9C3F06BA9124}" type="presOf" srcId="{F76CE18C-B8E3-4FC4-A3A7-9CB7537D48FD}" destId="{4458313E-0D43-4683-8EA6-AC771E6A74AC}" srcOrd="1" destOrd="0" presId="urn:microsoft.com/office/officeart/2005/8/layout/orgChart1"/>
    <dgm:cxn modelId="{97474DDA-C494-4658-9FC4-C84220B61E2B}" type="presOf" srcId="{C121FDE5-3223-4409-806F-BF13A2C4FBA1}" destId="{EB3E2F61-9927-4A12-8D82-BA0E8AFAEFE1}" srcOrd="0" destOrd="0" presId="urn:microsoft.com/office/officeart/2005/8/layout/orgChart1"/>
    <dgm:cxn modelId="{C574E5DE-289B-4FCC-B3B7-552BBE6AD690}" type="presOf" srcId="{2C8B545B-3CA2-4BFC-A284-DBA9FADF2115}" destId="{BCDBB038-0125-4332-BDF5-5F3447758896}" srcOrd="0" destOrd="0" presId="urn:microsoft.com/office/officeart/2005/8/layout/orgChart1"/>
    <dgm:cxn modelId="{7A8D3AE9-5BDA-4581-8282-672A753F2BB2}" type="presOf" srcId="{C70902A9-D701-4D2A-A179-E3A743AE9CC1}" destId="{92DCF8B4-04F3-43D4-BF3B-85E4093658A3}" srcOrd="0" destOrd="0" presId="urn:microsoft.com/office/officeart/2005/8/layout/orgChart1"/>
    <dgm:cxn modelId="{E09EC54B-8052-4DA6-BF73-20E5671D5ACC}" type="presParOf" srcId="{7233B877-03E2-41D2-AB35-7522D00A30E7}" destId="{3FD6B1B5-46F3-4162-8DD2-DA37496F606A}" srcOrd="0" destOrd="0" presId="urn:microsoft.com/office/officeart/2005/8/layout/orgChart1"/>
    <dgm:cxn modelId="{38B088D6-E6F7-4854-82E1-894E5E06FFE1}" type="presParOf" srcId="{3FD6B1B5-46F3-4162-8DD2-DA37496F606A}" destId="{1AC971FA-D807-4D26-93F8-B109ABA609D2}" srcOrd="0" destOrd="0" presId="urn:microsoft.com/office/officeart/2005/8/layout/orgChart1"/>
    <dgm:cxn modelId="{D2470E3C-3CDC-495A-84A9-6EF22285224D}" type="presParOf" srcId="{1AC971FA-D807-4D26-93F8-B109ABA609D2}" destId="{C48DBFCE-3112-40E1-A1F1-87A7D5646EAD}" srcOrd="0" destOrd="0" presId="urn:microsoft.com/office/officeart/2005/8/layout/orgChart1"/>
    <dgm:cxn modelId="{BE33989F-6E5E-4AB2-BDC2-3AFB0E7B6BAF}" type="presParOf" srcId="{1AC971FA-D807-4D26-93F8-B109ABA609D2}" destId="{EAA48555-0254-46C0-8A3A-8D8DC9ADBFD1}" srcOrd="1" destOrd="0" presId="urn:microsoft.com/office/officeart/2005/8/layout/orgChart1"/>
    <dgm:cxn modelId="{8654B379-3B5C-48D5-A055-8B5F62B7C31F}" type="presParOf" srcId="{3FD6B1B5-46F3-4162-8DD2-DA37496F606A}" destId="{BD4F0E9F-7229-442B-BBB0-DE79E076239D}" srcOrd="1" destOrd="0" presId="urn:microsoft.com/office/officeart/2005/8/layout/orgChart1"/>
    <dgm:cxn modelId="{2C070C72-36D3-4372-A4CE-B5F8F1706152}" type="presParOf" srcId="{3FD6B1B5-46F3-4162-8DD2-DA37496F606A}" destId="{6179D986-324A-4F16-9F61-603A383A30A7}" srcOrd="2" destOrd="0" presId="urn:microsoft.com/office/officeart/2005/8/layout/orgChart1"/>
    <dgm:cxn modelId="{7B9E7D1F-A70F-476C-815C-CC9E9740FDBE}" type="presParOf" srcId="{6179D986-324A-4F16-9F61-603A383A30A7}" destId="{3BFE5A0E-1D7D-4359-8680-40F7BDDFEF6C}" srcOrd="0" destOrd="0" presId="urn:microsoft.com/office/officeart/2005/8/layout/orgChart1"/>
    <dgm:cxn modelId="{9EADAE48-6387-407D-A031-3A8EFEC5C3CA}" type="presParOf" srcId="{6179D986-324A-4F16-9F61-603A383A30A7}" destId="{DAE79791-6F70-4558-BAD3-BA347718CDFD}" srcOrd="1" destOrd="0" presId="urn:microsoft.com/office/officeart/2005/8/layout/orgChart1"/>
    <dgm:cxn modelId="{89BA1210-9794-4C60-8C47-A6F5DBE5BEA2}" type="presParOf" srcId="{DAE79791-6F70-4558-BAD3-BA347718CDFD}" destId="{5C12340D-EBFF-4BC0-87EE-7A841C7B9811}" srcOrd="0" destOrd="0" presId="urn:microsoft.com/office/officeart/2005/8/layout/orgChart1"/>
    <dgm:cxn modelId="{0AFBFFE9-001C-4DFA-A612-B99FA27D684E}" type="presParOf" srcId="{5C12340D-EBFF-4BC0-87EE-7A841C7B9811}" destId="{0EDADDB1-74A3-4473-912B-4F704E9727F3}" srcOrd="0" destOrd="0" presId="urn:microsoft.com/office/officeart/2005/8/layout/orgChart1"/>
    <dgm:cxn modelId="{E8C3ADFC-543F-46C0-9033-9F396DD446F1}" type="presParOf" srcId="{5C12340D-EBFF-4BC0-87EE-7A841C7B9811}" destId="{DE68FF84-ED34-43DA-A8DB-F6EBFB760AD0}" srcOrd="1" destOrd="0" presId="urn:microsoft.com/office/officeart/2005/8/layout/orgChart1"/>
    <dgm:cxn modelId="{E0AC116C-8EB0-4105-AF73-643A75F3712D}" type="presParOf" srcId="{DAE79791-6F70-4558-BAD3-BA347718CDFD}" destId="{F70D273D-1961-4435-9C0D-41A88735D28E}" srcOrd="1" destOrd="0" presId="urn:microsoft.com/office/officeart/2005/8/layout/orgChart1"/>
    <dgm:cxn modelId="{04E5DCE1-760A-4BAF-9C23-21239553A569}" type="presParOf" srcId="{F70D273D-1961-4435-9C0D-41A88735D28E}" destId="{8149C7F9-3867-4546-B84C-9059DE699513}" srcOrd="0" destOrd="0" presId="urn:microsoft.com/office/officeart/2005/8/layout/orgChart1"/>
    <dgm:cxn modelId="{01F5E62F-58A8-4B74-9EAB-8CEF348018FF}" type="presParOf" srcId="{F70D273D-1961-4435-9C0D-41A88735D28E}" destId="{2B5FE85B-36A3-45C9-AD55-2F88BD609AA8}" srcOrd="1" destOrd="0" presId="urn:microsoft.com/office/officeart/2005/8/layout/orgChart1"/>
    <dgm:cxn modelId="{134BAEE4-BE86-45D9-9034-1DD94AA9DE73}" type="presParOf" srcId="{2B5FE85B-36A3-45C9-AD55-2F88BD609AA8}" destId="{465450C8-0F70-455B-9E40-FB6FB60DA399}" srcOrd="0" destOrd="0" presId="urn:microsoft.com/office/officeart/2005/8/layout/orgChart1"/>
    <dgm:cxn modelId="{3670169B-F0F2-4EA9-9FCD-A9398776158B}" type="presParOf" srcId="{465450C8-0F70-455B-9E40-FB6FB60DA399}" destId="{EB3E2F61-9927-4A12-8D82-BA0E8AFAEFE1}" srcOrd="0" destOrd="0" presId="urn:microsoft.com/office/officeart/2005/8/layout/orgChart1"/>
    <dgm:cxn modelId="{89BDAE23-1CFC-452E-9E0C-CE0C3D8C4FA1}" type="presParOf" srcId="{465450C8-0F70-455B-9E40-FB6FB60DA399}" destId="{A21F1884-3B16-42A3-BFF8-BECCBD375152}" srcOrd="1" destOrd="0" presId="urn:microsoft.com/office/officeart/2005/8/layout/orgChart1"/>
    <dgm:cxn modelId="{524C3D7C-64FF-4BC9-BF5C-2574BB72417F}" type="presParOf" srcId="{2B5FE85B-36A3-45C9-AD55-2F88BD609AA8}" destId="{4C30C95E-2F1F-4E42-83D2-D5158642D525}" srcOrd="1" destOrd="0" presId="urn:microsoft.com/office/officeart/2005/8/layout/orgChart1"/>
    <dgm:cxn modelId="{ABD5F36C-8E6E-4A58-BA31-884B9F55FF11}" type="presParOf" srcId="{4C30C95E-2F1F-4E42-83D2-D5158642D525}" destId="{0F2C8507-0356-4498-842F-257FE32676B8}" srcOrd="0" destOrd="0" presId="urn:microsoft.com/office/officeart/2005/8/layout/orgChart1"/>
    <dgm:cxn modelId="{A4192AB1-A24E-45A5-B1DC-F6E6CD481539}" type="presParOf" srcId="{4C30C95E-2F1F-4E42-83D2-D5158642D525}" destId="{8FF0F2FB-35A4-4FC3-B995-28E589B000CD}" srcOrd="1" destOrd="0" presId="urn:microsoft.com/office/officeart/2005/8/layout/orgChart1"/>
    <dgm:cxn modelId="{C88C05F8-CB6D-42C3-95C1-5F50E72A5A5E}" type="presParOf" srcId="{8FF0F2FB-35A4-4FC3-B995-28E589B000CD}" destId="{834B4263-7380-4638-82E7-C049F622B201}" srcOrd="0" destOrd="0" presId="urn:microsoft.com/office/officeart/2005/8/layout/orgChart1"/>
    <dgm:cxn modelId="{7EE43960-DF98-46A5-9F44-18B77C7E2AF1}" type="presParOf" srcId="{834B4263-7380-4638-82E7-C049F622B201}" destId="{BC97CAB4-0143-4BB7-B46D-B8D67AA3A74D}" srcOrd="0" destOrd="0" presId="urn:microsoft.com/office/officeart/2005/8/layout/orgChart1"/>
    <dgm:cxn modelId="{7E07A7D0-D201-4647-B1AC-02144216BD06}" type="presParOf" srcId="{834B4263-7380-4638-82E7-C049F622B201}" destId="{1CB188D3-4AA0-41F7-B18D-A89E262129BA}" srcOrd="1" destOrd="0" presId="urn:microsoft.com/office/officeart/2005/8/layout/orgChart1"/>
    <dgm:cxn modelId="{2B0E2288-E0B3-480B-87A9-E6102FC29CC7}" type="presParOf" srcId="{8FF0F2FB-35A4-4FC3-B995-28E589B000CD}" destId="{A8F75E66-0E16-4142-B149-48808A95CE85}" srcOrd="1" destOrd="0" presId="urn:microsoft.com/office/officeart/2005/8/layout/orgChart1"/>
    <dgm:cxn modelId="{25EDB19C-99A1-4A08-BCD9-A30FC3B675F3}" type="presParOf" srcId="{8FF0F2FB-35A4-4FC3-B995-28E589B000CD}" destId="{0EEE7AA2-F27E-4E35-9FDB-02DB9D2E9A6A}" srcOrd="2" destOrd="0" presId="urn:microsoft.com/office/officeart/2005/8/layout/orgChart1"/>
    <dgm:cxn modelId="{C4AEA006-4598-4BCB-AAF4-813993831A7A}" type="presParOf" srcId="{2B5FE85B-36A3-45C9-AD55-2F88BD609AA8}" destId="{BCCF6663-0747-414D-B09B-7D4805954C96}" srcOrd="2" destOrd="0" presId="urn:microsoft.com/office/officeart/2005/8/layout/orgChart1"/>
    <dgm:cxn modelId="{187285B3-0F31-40A8-A8AB-AB7C8DC77B2D}" type="presParOf" srcId="{F70D273D-1961-4435-9C0D-41A88735D28E}" destId="{9CAC6F0C-BA46-4B80-AD0E-2F2D0002E047}" srcOrd="2" destOrd="0" presId="urn:microsoft.com/office/officeart/2005/8/layout/orgChart1"/>
    <dgm:cxn modelId="{9652DA83-8E81-42A0-8277-1C952F75E4BA}" type="presParOf" srcId="{F70D273D-1961-4435-9C0D-41A88735D28E}" destId="{2A1F9ED0-D3EF-4E5C-980E-DF52AF52980A}" srcOrd="3" destOrd="0" presId="urn:microsoft.com/office/officeart/2005/8/layout/orgChart1"/>
    <dgm:cxn modelId="{93A65201-2A77-4744-BECB-FD7358219A4C}" type="presParOf" srcId="{2A1F9ED0-D3EF-4E5C-980E-DF52AF52980A}" destId="{31BAFE84-ADF4-4DD5-A2ED-8FA213007785}" srcOrd="0" destOrd="0" presId="urn:microsoft.com/office/officeart/2005/8/layout/orgChart1"/>
    <dgm:cxn modelId="{DE6075F0-B59C-43B4-9AD9-4A7DD40C292B}" type="presParOf" srcId="{31BAFE84-ADF4-4DD5-A2ED-8FA213007785}" destId="{50AC1977-C9C5-4612-B240-5A088E734797}" srcOrd="0" destOrd="0" presId="urn:microsoft.com/office/officeart/2005/8/layout/orgChart1"/>
    <dgm:cxn modelId="{DAEC23B9-D40A-43BB-8DA6-820CEE788F1C}" type="presParOf" srcId="{31BAFE84-ADF4-4DD5-A2ED-8FA213007785}" destId="{D0205BD8-2174-4207-A1AD-AD9AD04F16F2}" srcOrd="1" destOrd="0" presId="urn:microsoft.com/office/officeart/2005/8/layout/orgChart1"/>
    <dgm:cxn modelId="{967DDBD3-2CC5-4BFD-AEC9-6AFF967EA4E6}" type="presParOf" srcId="{2A1F9ED0-D3EF-4E5C-980E-DF52AF52980A}" destId="{B977D5B9-B237-46C6-9835-71A4DB019DB1}" srcOrd="1" destOrd="0" presId="urn:microsoft.com/office/officeart/2005/8/layout/orgChart1"/>
    <dgm:cxn modelId="{E1C16EC5-1108-4122-82FA-2A069C6EBE32}" type="presParOf" srcId="{B977D5B9-B237-46C6-9835-71A4DB019DB1}" destId="{7EE0F3CD-8989-4EEA-B54D-35E0CBB67A81}" srcOrd="0" destOrd="0" presId="urn:microsoft.com/office/officeart/2005/8/layout/orgChart1"/>
    <dgm:cxn modelId="{0FA256AA-EDC5-4753-89BD-59F698ECF48D}" type="presParOf" srcId="{B977D5B9-B237-46C6-9835-71A4DB019DB1}" destId="{B340F6C5-5559-4D69-8FE6-C84AD8A954FE}" srcOrd="1" destOrd="0" presId="urn:microsoft.com/office/officeart/2005/8/layout/orgChart1"/>
    <dgm:cxn modelId="{32111B0E-D6F2-4938-9B0F-97754A86B464}" type="presParOf" srcId="{B340F6C5-5559-4D69-8FE6-C84AD8A954FE}" destId="{A6826917-4B30-4E1E-9952-1A588CC2EE3A}" srcOrd="0" destOrd="0" presId="urn:microsoft.com/office/officeart/2005/8/layout/orgChart1"/>
    <dgm:cxn modelId="{6A1ADFC8-FBA4-4E96-A133-6147129A9DB0}" type="presParOf" srcId="{A6826917-4B30-4E1E-9952-1A588CC2EE3A}" destId="{BCDBB038-0125-4332-BDF5-5F3447758896}" srcOrd="0" destOrd="0" presId="urn:microsoft.com/office/officeart/2005/8/layout/orgChart1"/>
    <dgm:cxn modelId="{32252355-E54B-44EE-A4A1-D80D04FC2554}" type="presParOf" srcId="{A6826917-4B30-4E1E-9952-1A588CC2EE3A}" destId="{734631A7-E746-4F95-B1A0-C15FCCD8976B}" srcOrd="1" destOrd="0" presId="urn:microsoft.com/office/officeart/2005/8/layout/orgChart1"/>
    <dgm:cxn modelId="{FAD20A25-3EC1-4331-A1CF-FFE560FFFC30}" type="presParOf" srcId="{B340F6C5-5559-4D69-8FE6-C84AD8A954FE}" destId="{FC266928-D1E8-4527-89B7-160893BACA78}" srcOrd="1" destOrd="0" presId="urn:microsoft.com/office/officeart/2005/8/layout/orgChart1"/>
    <dgm:cxn modelId="{8C5CB0FD-D05E-404D-A9A2-B09DA58FF7CF}" type="presParOf" srcId="{B340F6C5-5559-4D69-8FE6-C84AD8A954FE}" destId="{19AF8033-C8CA-4CAF-BD11-3DD9C68D4C0B}" srcOrd="2" destOrd="0" presId="urn:microsoft.com/office/officeart/2005/8/layout/orgChart1"/>
    <dgm:cxn modelId="{F2554C5E-41D1-4C6E-8D6C-81EC3A680246}" type="presParOf" srcId="{2A1F9ED0-D3EF-4E5C-980E-DF52AF52980A}" destId="{5A59CF17-223F-4451-AA8C-C3E8FB319666}" srcOrd="2" destOrd="0" presId="urn:microsoft.com/office/officeart/2005/8/layout/orgChart1"/>
    <dgm:cxn modelId="{6AF69C88-C690-4E8C-AA9E-86099E4FB11C}" type="presParOf" srcId="{F70D273D-1961-4435-9C0D-41A88735D28E}" destId="{9BBEB4BC-8E95-4B6E-AA7B-AA02029B88F6}" srcOrd="4" destOrd="0" presId="urn:microsoft.com/office/officeart/2005/8/layout/orgChart1"/>
    <dgm:cxn modelId="{4F5C3380-0D48-4A60-83CE-D65526E46F71}" type="presParOf" srcId="{F70D273D-1961-4435-9C0D-41A88735D28E}" destId="{C69ECB75-CF72-432C-8521-286BB301E9D6}" srcOrd="5" destOrd="0" presId="urn:microsoft.com/office/officeart/2005/8/layout/orgChart1"/>
    <dgm:cxn modelId="{E0E411A6-C229-4563-B64E-82F6863110F9}" type="presParOf" srcId="{C69ECB75-CF72-432C-8521-286BB301E9D6}" destId="{E902E96B-84C2-4E27-97E2-276D10869241}" srcOrd="0" destOrd="0" presId="urn:microsoft.com/office/officeart/2005/8/layout/orgChart1"/>
    <dgm:cxn modelId="{4CB7798C-0862-4ED7-9022-FF2B05FEC970}" type="presParOf" srcId="{E902E96B-84C2-4E27-97E2-276D10869241}" destId="{96462A0A-9B79-44DB-BBFE-E2CBBE9597D3}" srcOrd="0" destOrd="0" presId="urn:microsoft.com/office/officeart/2005/8/layout/orgChart1"/>
    <dgm:cxn modelId="{70AE79C2-E7A6-4C82-AED6-5B28EDBCA481}" type="presParOf" srcId="{E902E96B-84C2-4E27-97E2-276D10869241}" destId="{4458313E-0D43-4683-8EA6-AC771E6A74AC}" srcOrd="1" destOrd="0" presId="urn:microsoft.com/office/officeart/2005/8/layout/orgChart1"/>
    <dgm:cxn modelId="{48D41FDB-B8C1-450E-A796-A5B3A0AC8B68}" type="presParOf" srcId="{C69ECB75-CF72-432C-8521-286BB301E9D6}" destId="{758C0B76-C44E-4029-B88B-2BAE111DB67A}" srcOrd="1" destOrd="0" presId="urn:microsoft.com/office/officeart/2005/8/layout/orgChart1"/>
    <dgm:cxn modelId="{B4422072-59AE-4A75-92CA-49E31BD0CF8D}" type="presParOf" srcId="{758C0B76-C44E-4029-B88B-2BAE111DB67A}" destId="{C51E217C-47DF-4C56-B543-B7B4755B5BFA}" srcOrd="0" destOrd="0" presId="urn:microsoft.com/office/officeart/2005/8/layout/orgChart1"/>
    <dgm:cxn modelId="{2342B059-FE61-41FD-AEEB-4E7657E0E6EC}" type="presParOf" srcId="{758C0B76-C44E-4029-B88B-2BAE111DB67A}" destId="{45D977D8-BE7C-40E2-90AC-7DBE4F5C827E}" srcOrd="1" destOrd="0" presId="urn:microsoft.com/office/officeart/2005/8/layout/orgChart1"/>
    <dgm:cxn modelId="{939C80E5-BF6D-4B84-B9D5-8CC0401B9162}" type="presParOf" srcId="{45D977D8-BE7C-40E2-90AC-7DBE4F5C827E}" destId="{E8A7B538-8109-4107-978F-10DDBC7C6BED}" srcOrd="0" destOrd="0" presId="urn:microsoft.com/office/officeart/2005/8/layout/orgChart1"/>
    <dgm:cxn modelId="{77D3952E-BC88-44C3-9882-77AD2CC92E04}" type="presParOf" srcId="{E8A7B538-8109-4107-978F-10DDBC7C6BED}" destId="{D511D006-2CE4-445B-8659-1E0E5B75A478}" srcOrd="0" destOrd="0" presId="urn:microsoft.com/office/officeart/2005/8/layout/orgChart1"/>
    <dgm:cxn modelId="{84C477E3-CEBA-4491-8BE4-8A56BCC59735}" type="presParOf" srcId="{E8A7B538-8109-4107-978F-10DDBC7C6BED}" destId="{7C21E71E-FBF7-4686-9F32-83129EBD8679}" srcOrd="1" destOrd="0" presId="urn:microsoft.com/office/officeart/2005/8/layout/orgChart1"/>
    <dgm:cxn modelId="{9B08BA68-27CA-48E3-BF28-D314C8CB1C1C}" type="presParOf" srcId="{45D977D8-BE7C-40E2-90AC-7DBE4F5C827E}" destId="{9D5484E0-82AA-42C9-8C57-D80D1B8B9669}" srcOrd="1" destOrd="0" presId="urn:microsoft.com/office/officeart/2005/8/layout/orgChart1"/>
    <dgm:cxn modelId="{BCC4C02F-52BD-40F2-8C64-13FCC6A793A1}" type="presParOf" srcId="{45D977D8-BE7C-40E2-90AC-7DBE4F5C827E}" destId="{B5ED5235-D60D-44DD-82CF-F0B6F27CA1BE}" srcOrd="2" destOrd="0" presId="urn:microsoft.com/office/officeart/2005/8/layout/orgChart1"/>
    <dgm:cxn modelId="{87DBCE70-F643-42DD-A7F2-73A4F7AF9311}" type="presParOf" srcId="{C69ECB75-CF72-432C-8521-286BB301E9D6}" destId="{25AECBCE-F950-412F-9FDE-C489BD6A1747}" srcOrd="2" destOrd="0" presId="urn:microsoft.com/office/officeart/2005/8/layout/orgChart1"/>
    <dgm:cxn modelId="{7033E8FC-7DDE-4884-B79F-F810BB5757AF}" type="presParOf" srcId="{DAE79791-6F70-4558-BAD3-BA347718CDFD}" destId="{3D5370DA-37B8-4674-BAC0-42FAA07725B5}" srcOrd="2" destOrd="0" presId="urn:microsoft.com/office/officeart/2005/8/layout/orgChart1"/>
    <dgm:cxn modelId="{9146EAAF-9FB6-4FA7-8C02-16BC300F43F4}" type="presParOf" srcId="{6179D986-324A-4F16-9F61-603A383A30A7}" destId="{4E0C16CD-D999-4819-9BD1-ABB6AF7DEB2C}" srcOrd="2" destOrd="0" presId="urn:microsoft.com/office/officeart/2005/8/layout/orgChart1"/>
    <dgm:cxn modelId="{E0726E13-069B-4311-A629-C5D987D1E519}" type="presParOf" srcId="{6179D986-324A-4F16-9F61-603A383A30A7}" destId="{86023260-1F7C-47FF-9E2C-A9EF7035DA44}" srcOrd="3" destOrd="0" presId="urn:microsoft.com/office/officeart/2005/8/layout/orgChart1"/>
    <dgm:cxn modelId="{FB31AA41-B55C-40E1-BCDA-7AF7C9245F0E}" type="presParOf" srcId="{86023260-1F7C-47FF-9E2C-A9EF7035DA44}" destId="{B3E2F445-8395-4D8E-9945-E1FE32003C23}" srcOrd="0" destOrd="0" presId="urn:microsoft.com/office/officeart/2005/8/layout/orgChart1"/>
    <dgm:cxn modelId="{D418E4FE-0D2B-4E0D-8799-AE8CC09D1036}" type="presParOf" srcId="{B3E2F445-8395-4D8E-9945-E1FE32003C23}" destId="{92DCF8B4-04F3-43D4-BF3B-85E4093658A3}" srcOrd="0" destOrd="0" presId="urn:microsoft.com/office/officeart/2005/8/layout/orgChart1"/>
    <dgm:cxn modelId="{A0A78BD1-0BCC-4C81-8E42-AAF488CC0ACC}" type="presParOf" srcId="{B3E2F445-8395-4D8E-9945-E1FE32003C23}" destId="{E7FE1FD7-5102-4134-9891-0D4EAABAD233}" srcOrd="1" destOrd="0" presId="urn:microsoft.com/office/officeart/2005/8/layout/orgChart1"/>
    <dgm:cxn modelId="{2D9D1177-D055-486B-869C-AE523500C86B}" type="presParOf" srcId="{86023260-1F7C-47FF-9E2C-A9EF7035DA44}" destId="{0610B4A6-7025-4E3A-9052-A53D5CA5B442}" srcOrd="1" destOrd="0" presId="urn:microsoft.com/office/officeart/2005/8/layout/orgChart1"/>
    <dgm:cxn modelId="{17EF48C6-924E-4D4F-814B-B30719A0222C}" type="presParOf" srcId="{0610B4A6-7025-4E3A-9052-A53D5CA5B442}" destId="{B3E425BD-E202-4963-87CD-E4E7DBE89B2B}" srcOrd="0" destOrd="0" presId="urn:microsoft.com/office/officeart/2005/8/layout/orgChart1"/>
    <dgm:cxn modelId="{92BB3D75-2253-4E80-BE5A-C6F9DD03A721}" type="presParOf" srcId="{0610B4A6-7025-4E3A-9052-A53D5CA5B442}" destId="{B7CB94EC-CD7D-412F-BDEA-257EE8B6105B}" srcOrd="1" destOrd="0" presId="urn:microsoft.com/office/officeart/2005/8/layout/orgChart1"/>
    <dgm:cxn modelId="{F35BC02E-1779-47AC-BAE2-3FD0753251D0}" type="presParOf" srcId="{B7CB94EC-CD7D-412F-BDEA-257EE8B6105B}" destId="{52B1D888-35D7-403E-9817-6122C003F1C7}" srcOrd="0" destOrd="0" presId="urn:microsoft.com/office/officeart/2005/8/layout/orgChart1"/>
    <dgm:cxn modelId="{1F6078FE-4D21-416B-9790-7C6B74607464}" type="presParOf" srcId="{52B1D888-35D7-403E-9817-6122C003F1C7}" destId="{8F3C9BCB-FF34-4C4A-A62E-A9CB84244723}" srcOrd="0" destOrd="0" presId="urn:microsoft.com/office/officeart/2005/8/layout/orgChart1"/>
    <dgm:cxn modelId="{EEE6FC24-2196-4442-B6B6-0DC68F1D5339}" type="presParOf" srcId="{52B1D888-35D7-403E-9817-6122C003F1C7}" destId="{6142AADB-7E85-455F-91F6-389EFEDD8F4D}" srcOrd="1" destOrd="0" presId="urn:microsoft.com/office/officeart/2005/8/layout/orgChart1"/>
    <dgm:cxn modelId="{1C1A6769-BA08-4471-8201-A53046D1570E}" type="presParOf" srcId="{B7CB94EC-CD7D-412F-BDEA-257EE8B6105B}" destId="{1082EC86-70CD-4C3D-A89C-41249183E2F0}" srcOrd="1" destOrd="0" presId="urn:microsoft.com/office/officeart/2005/8/layout/orgChart1"/>
    <dgm:cxn modelId="{4141EC6E-DB2F-4C8A-9329-77E2B2083CEB}" type="presParOf" srcId="{B7CB94EC-CD7D-412F-BDEA-257EE8B6105B}" destId="{60A6C76F-A79C-4CDF-87EE-CD2A4BE94600}" srcOrd="2" destOrd="0" presId="urn:microsoft.com/office/officeart/2005/8/layout/orgChart1"/>
    <dgm:cxn modelId="{72B07E2C-DDC7-4E46-92D7-2147D2F75A5B}" type="presParOf" srcId="{86023260-1F7C-47FF-9E2C-A9EF7035DA44}" destId="{9EEEBD50-6814-45DF-9E36-6BC9B5314F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728F9-5C0E-4A2A-A7F4-ADEEE1B21689}">
      <dsp:nvSpPr>
        <dsp:cNvPr id="0" name=""/>
        <dsp:cNvSpPr/>
      </dsp:nvSpPr>
      <dsp:spPr>
        <a:xfrm>
          <a:off x="764529" y="2894"/>
          <a:ext cx="5896360" cy="53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Мониторы – во всех НКО, как офисная оргтехника</a:t>
          </a:r>
        </a:p>
      </dsp:txBody>
      <dsp:txXfrm>
        <a:off x="764529" y="2894"/>
        <a:ext cx="5896360" cy="536032"/>
      </dsp:txXfrm>
    </dsp:sp>
    <dsp:sp modelId="{F4753A52-98D0-43B2-B0D2-CD211CFD75C8}">
      <dsp:nvSpPr>
        <dsp:cNvPr id="0" name=""/>
        <dsp:cNvSpPr/>
      </dsp:nvSpPr>
      <dsp:spPr>
        <a:xfrm>
          <a:off x="764529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F755F-3042-4775-B042-6F7E0FD7132E}">
      <dsp:nvSpPr>
        <dsp:cNvPr id="0" name=""/>
        <dsp:cNvSpPr/>
      </dsp:nvSpPr>
      <dsp:spPr>
        <a:xfrm>
          <a:off x="1593295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D5092-B801-48CF-B8FF-D977104154F1}">
      <dsp:nvSpPr>
        <dsp:cNvPr id="0" name=""/>
        <dsp:cNvSpPr/>
      </dsp:nvSpPr>
      <dsp:spPr>
        <a:xfrm>
          <a:off x="2422717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58DC8-8BC0-433D-B143-A20851A63B50}">
      <dsp:nvSpPr>
        <dsp:cNvPr id="0" name=""/>
        <dsp:cNvSpPr/>
      </dsp:nvSpPr>
      <dsp:spPr>
        <a:xfrm>
          <a:off x="3251483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70DE7-7924-4093-8BA5-260BBDDF8A31}">
      <dsp:nvSpPr>
        <dsp:cNvPr id="0" name=""/>
        <dsp:cNvSpPr/>
      </dsp:nvSpPr>
      <dsp:spPr>
        <a:xfrm>
          <a:off x="4080904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E9EB9-6635-4A7A-804D-EBA6F9487C99}">
      <dsp:nvSpPr>
        <dsp:cNvPr id="0" name=""/>
        <dsp:cNvSpPr/>
      </dsp:nvSpPr>
      <dsp:spPr>
        <a:xfrm>
          <a:off x="4909670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05DB-836D-4D26-885D-690CA29719CA}">
      <dsp:nvSpPr>
        <dsp:cNvPr id="0" name=""/>
        <dsp:cNvSpPr/>
      </dsp:nvSpPr>
      <dsp:spPr>
        <a:xfrm>
          <a:off x="5739092" y="538927"/>
          <a:ext cx="1379748" cy="10919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C8205-6492-41FC-A3B4-095EB048E3D0}">
      <dsp:nvSpPr>
        <dsp:cNvPr id="0" name=""/>
        <dsp:cNvSpPr/>
      </dsp:nvSpPr>
      <dsp:spPr>
        <a:xfrm>
          <a:off x="822497" y="656915"/>
          <a:ext cx="5733913" cy="873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Проекторы – учебные и прочие НКО</a:t>
          </a:r>
        </a:p>
      </dsp:txBody>
      <dsp:txXfrm>
        <a:off x="822497" y="656915"/>
        <a:ext cx="5733913" cy="873534"/>
      </dsp:txXfrm>
    </dsp:sp>
    <dsp:sp modelId="{F49D4989-EE8D-4751-BECE-C43F927808C6}">
      <dsp:nvSpPr>
        <dsp:cNvPr id="0" name=""/>
        <dsp:cNvSpPr/>
      </dsp:nvSpPr>
      <dsp:spPr>
        <a:xfrm>
          <a:off x="764529" y="1714911"/>
          <a:ext cx="5896360" cy="53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Холодильники, морозильники – при наличии столовых</a:t>
          </a:r>
        </a:p>
      </dsp:txBody>
      <dsp:txXfrm>
        <a:off x="764529" y="1714911"/>
        <a:ext cx="5896360" cy="536032"/>
      </dsp:txXfrm>
    </dsp:sp>
    <dsp:sp modelId="{8D0BBE47-2825-40A6-B198-C86CDC9605AF}">
      <dsp:nvSpPr>
        <dsp:cNvPr id="0" name=""/>
        <dsp:cNvSpPr/>
      </dsp:nvSpPr>
      <dsp:spPr>
        <a:xfrm>
          <a:off x="764529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3958F-5777-4FAB-B999-C6935349DB2C}">
      <dsp:nvSpPr>
        <dsp:cNvPr id="0" name=""/>
        <dsp:cNvSpPr/>
      </dsp:nvSpPr>
      <dsp:spPr>
        <a:xfrm>
          <a:off x="1593295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334DD-0CFF-4284-9790-FAA8CA2ADDCB}">
      <dsp:nvSpPr>
        <dsp:cNvPr id="0" name=""/>
        <dsp:cNvSpPr/>
      </dsp:nvSpPr>
      <dsp:spPr>
        <a:xfrm>
          <a:off x="2422717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3DFE3-E789-434E-AF27-5983B8E3887E}">
      <dsp:nvSpPr>
        <dsp:cNvPr id="0" name=""/>
        <dsp:cNvSpPr/>
      </dsp:nvSpPr>
      <dsp:spPr>
        <a:xfrm>
          <a:off x="3251483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DA15D-A962-469B-98A4-A8B28D7317BA}">
      <dsp:nvSpPr>
        <dsp:cNvPr id="0" name=""/>
        <dsp:cNvSpPr/>
      </dsp:nvSpPr>
      <dsp:spPr>
        <a:xfrm>
          <a:off x="4080904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20E0C-601F-4F8B-ADDE-AA3AEEA1E3B0}">
      <dsp:nvSpPr>
        <dsp:cNvPr id="0" name=""/>
        <dsp:cNvSpPr/>
      </dsp:nvSpPr>
      <dsp:spPr>
        <a:xfrm>
          <a:off x="4988827" y="2224563"/>
          <a:ext cx="1379748" cy="10919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8CB6A-D7B7-4163-A048-3A3058D2323B}">
      <dsp:nvSpPr>
        <dsp:cNvPr id="0" name=""/>
        <dsp:cNvSpPr/>
      </dsp:nvSpPr>
      <dsp:spPr>
        <a:xfrm>
          <a:off x="5739092" y="2250944"/>
          <a:ext cx="1379748" cy="10919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F6148-E1B4-435F-82A7-F2BBCC684656}">
      <dsp:nvSpPr>
        <dsp:cNvPr id="0" name=""/>
        <dsp:cNvSpPr/>
      </dsp:nvSpPr>
      <dsp:spPr>
        <a:xfrm>
          <a:off x="764529" y="2360136"/>
          <a:ext cx="5973013" cy="873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Стиральные машины – в НКО с  проживанием или ночным содержанием</a:t>
          </a:r>
        </a:p>
      </dsp:txBody>
      <dsp:txXfrm>
        <a:off x="764529" y="2360136"/>
        <a:ext cx="5973013" cy="873534"/>
      </dsp:txXfrm>
    </dsp:sp>
    <dsp:sp modelId="{A3C0685B-6EF3-47A3-913C-0197B0C3C323}">
      <dsp:nvSpPr>
        <dsp:cNvPr id="0" name=""/>
        <dsp:cNvSpPr/>
      </dsp:nvSpPr>
      <dsp:spPr>
        <a:xfrm>
          <a:off x="764529" y="3426928"/>
          <a:ext cx="5896360" cy="53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Детские коляски и кресла – социальные учреждения для детей</a:t>
          </a:r>
        </a:p>
      </dsp:txBody>
      <dsp:txXfrm>
        <a:off x="764529" y="3426928"/>
        <a:ext cx="5896360" cy="536032"/>
      </dsp:txXfrm>
    </dsp:sp>
    <dsp:sp modelId="{6655C33F-A908-4F8B-9AB6-455A7EF1626F}">
      <dsp:nvSpPr>
        <dsp:cNvPr id="0" name=""/>
        <dsp:cNvSpPr/>
      </dsp:nvSpPr>
      <dsp:spPr>
        <a:xfrm>
          <a:off x="764529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3A8E3-3147-460E-9FB5-91CFEDD184E9}">
      <dsp:nvSpPr>
        <dsp:cNvPr id="0" name=""/>
        <dsp:cNvSpPr/>
      </dsp:nvSpPr>
      <dsp:spPr>
        <a:xfrm>
          <a:off x="1593295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71BCD-D009-4B69-9A15-CE4866243179}">
      <dsp:nvSpPr>
        <dsp:cNvPr id="0" name=""/>
        <dsp:cNvSpPr/>
      </dsp:nvSpPr>
      <dsp:spPr>
        <a:xfrm>
          <a:off x="2422717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47706-A8C6-4A82-A3D9-1A256811102F}">
      <dsp:nvSpPr>
        <dsp:cNvPr id="0" name=""/>
        <dsp:cNvSpPr/>
      </dsp:nvSpPr>
      <dsp:spPr>
        <a:xfrm>
          <a:off x="3251483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629BD-44A4-430F-AF3D-A183CB82AB54}">
      <dsp:nvSpPr>
        <dsp:cNvPr id="0" name=""/>
        <dsp:cNvSpPr/>
      </dsp:nvSpPr>
      <dsp:spPr>
        <a:xfrm>
          <a:off x="4080904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D57FE-AFE6-426F-BA6C-D79A416136EA}">
      <dsp:nvSpPr>
        <dsp:cNvPr id="0" name=""/>
        <dsp:cNvSpPr/>
      </dsp:nvSpPr>
      <dsp:spPr>
        <a:xfrm>
          <a:off x="4909670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69605-7526-4FCF-A97C-C2CC645F0489}">
      <dsp:nvSpPr>
        <dsp:cNvPr id="0" name=""/>
        <dsp:cNvSpPr/>
      </dsp:nvSpPr>
      <dsp:spPr>
        <a:xfrm>
          <a:off x="5739092" y="3962961"/>
          <a:ext cx="1379748" cy="10919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B5453-7FD5-4237-AD91-7D07936CC44F}">
      <dsp:nvSpPr>
        <dsp:cNvPr id="0" name=""/>
        <dsp:cNvSpPr/>
      </dsp:nvSpPr>
      <dsp:spPr>
        <a:xfrm>
          <a:off x="764529" y="4072153"/>
          <a:ext cx="5973013" cy="873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Любые объекты, используемые в качестве пожертвований от фондов,  ассоциаций, общественные объединения и пр.</a:t>
          </a:r>
        </a:p>
      </dsp:txBody>
      <dsp:txXfrm>
        <a:off x="764529" y="4072153"/>
        <a:ext cx="5973013" cy="873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425BD-E202-4963-87CD-E4E7DBE89B2B}">
      <dsp:nvSpPr>
        <dsp:cNvPr id="0" name=""/>
        <dsp:cNvSpPr/>
      </dsp:nvSpPr>
      <dsp:spPr>
        <a:xfrm>
          <a:off x="7214061" y="1684336"/>
          <a:ext cx="325835" cy="801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1912"/>
              </a:lnTo>
              <a:lnTo>
                <a:pt x="325835" y="8019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C16CD-D999-4819-9BD1-ABB6AF7DEB2C}">
      <dsp:nvSpPr>
        <dsp:cNvPr id="0" name=""/>
        <dsp:cNvSpPr/>
      </dsp:nvSpPr>
      <dsp:spPr>
        <a:xfrm>
          <a:off x="5962208" y="639496"/>
          <a:ext cx="165734" cy="726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073"/>
              </a:lnTo>
              <a:lnTo>
                <a:pt x="165734" y="7260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E217C-47DF-4C56-B543-B7B4755B5BFA}">
      <dsp:nvSpPr>
        <dsp:cNvPr id="0" name=""/>
        <dsp:cNvSpPr/>
      </dsp:nvSpPr>
      <dsp:spPr>
        <a:xfrm>
          <a:off x="3981290" y="2880853"/>
          <a:ext cx="236763" cy="726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073"/>
              </a:lnTo>
              <a:lnTo>
                <a:pt x="236763" y="7260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EB4BC-8E95-4B6E-AA7B-AA02029B88F6}">
      <dsp:nvSpPr>
        <dsp:cNvPr id="0" name=""/>
        <dsp:cNvSpPr/>
      </dsp:nvSpPr>
      <dsp:spPr>
        <a:xfrm>
          <a:off x="2702770" y="1760175"/>
          <a:ext cx="1909888" cy="331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34"/>
              </a:lnTo>
              <a:lnTo>
                <a:pt x="1909888" y="165734"/>
              </a:lnTo>
              <a:lnTo>
                <a:pt x="1909888" y="33146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0F3CD-8989-4EEA-B54D-35E0CBB67A81}">
      <dsp:nvSpPr>
        <dsp:cNvPr id="0" name=""/>
        <dsp:cNvSpPr/>
      </dsp:nvSpPr>
      <dsp:spPr>
        <a:xfrm>
          <a:off x="2071402" y="2880853"/>
          <a:ext cx="236763" cy="726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073"/>
              </a:lnTo>
              <a:lnTo>
                <a:pt x="236763" y="7260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C6F0C-BA46-4B80-AD0E-2F2D0002E047}">
      <dsp:nvSpPr>
        <dsp:cNvPr id="0" name=""/>
        <dsp:cNvSpPr/>
      </dsp:nvSpPr>
      <dsp:spPr>
        <a:xfrm>
          <a:off x="2657050" y="1760175"/>
          <a:ext cx="91440" cy="331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46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C8507-0356-4498-842F-257FE32676B8}">
      <dsp:nvSpPr>
        <dsp:cNvPr id="0" name=""/>
        <dsp:cNvSpPr/>
      </dsp:nvSpPr>
      <dsp:spPr>
        <a:xfrm>
          <a:off x="161513" y="2880853"/>
          <a:ext cx="236763" cy="726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073"/>
              </a:lnTo>
              <a:lnTo>
                <a:pt x="236763" y="7260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9C7F9-3867-4546-B84C-9059DE699513}">
      <dsp:nvSpPr>
        <dsp:cNvPr id="0" name=""/>
        <dsp:cNvSpPr/>
      </dsp:nvSpPr>
      <dsp:spPr>
        <a:xfrm>
          <a:off x="792881" y="1760175"/>
          <a:ext cx="1909888" cy="331468"/>
        </a:xfrm>
        <a:custGeom>
          <a:avLst/>
          <a:gdLst/>
          <a:ahLst/>
          <a:cxnLst/>
          <a:rect l="0" t="0" r="0" b="0"/>
          <a:pathLst>
            <a:path>
              <a:moveTo>
                <a:pt x="1909888" y="0"/>
              </a:moveTo>
              <a:lnTo>
                <a:pt x="1909888" y="165734"/>
              </a:lnTo>
              <a:lnTo>
                <a:pt x="0" y="165734"/>
              </a:lnTo>
              <a:lnTo>
                <a:pt x="0" y="33146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E5A0E-1D7D-4359-8680-40F7BDDFEF6C}">
      <dsp:nvSpPr>
        <dsp:cNvPr id="0" name=""/>
        <dsp:cNvSpPr/>
      </dsp:nvSpPr>
      <dsp:spPr>
        <a:xfrm>
          <a:off x="3491980" y="639496"/>
          <a:ext cx="2470227" cy="726073"/>
        </a:xfrm>
        <a:custGeom>
          <a:avLst/>
          <a:gdLst/>
          <a:ahLst/>
          <a:cxnLst/>
          <a:rect l="0" t="0" r="0" b="0"/>
          <a:pathLst>
            <a:path>
              <a:moveTo>
                <a:pt x="2470227" y="0"/>
              </a:moveTo>
              <a:lnTo>
                <a:pt x="2470227" y="726073"/>
              </a:lnTo>
              <a:lnTo>
                <a:pt x="0" y="7260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DBFCE-3112-40E1-A1F1-87A7D5646EAD}">
      <dsp:nvSpPr>
        <dsp:cNvPr id="0" name=""/>
        <dsp:cNvSpPr/>
      </dsp:nvSpPr>
      <dsp:spPr>
        <a:xfrm>
          <a:off x="4129480" y="110512"/>
          <a:ext cx="3665455" cy="5289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Электронная подпись</a:t>
          </a:r>
        </a:p>
      </dsp:txBody>
      <dsp:txXfrm>
        <a:off x="4129480" y="110512"/>
        <a:ext cx="3665455" cy="528983"/>
      </dsp:txXfrm>
    </dsp:sp>
    <dsp:sp modelId="{0EDADDB1-74A3-4473-912B-4F704E9727F3}">
      <dsp:nvSpPr>
        <dsp:cNvPr id="0" name=""/>
        <dsp:cNvSpPr/>
      </dsp:nvSpPr>
      <dsp:spPr>
        <a:xfrm>
          <a:off x="1913560" y="970965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Юридического лица</a:t>
          </a:r>
        </a:p>
      </dsp:txBody>
      <dsp:txXfrm>
        <a:off x="1913560" y="970965"/>
        <a:ext cx="1578420" cy="789210"/>
      </dsp:txXfrm>
    </dsp:sp>
    <dsp:sp modelId="{EB3E2F61-9927-4A12-8D82-BA0E8AFAEFE1}">
      <dsp:nvSpPr>
        <dsp:cNvPr id="0" name=""/>
        <dsp:cNvSpPr/>
      </dsp:nvSpPr>
      <dsp:spPr>
        <a:xfrm>
          <a:off x="3671" y="2091643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УЦ ФНС</a:t>
          </a:r>
        </a:p>
      </dsp:txBody>
      <dsp:txXfrm>
        <a:off x="3671" y="2091643"/>
        <a:ext cx="1578420" cy="789210"/>
      </dsp:txXfrm>
    </dsp:sp>
    <dsp:sp modelId="{BC97CAB4-0143-4BB7-B46D-B8D67AA3A74D}">
      <dsp:nvSpPr>
        <dsp:cNvPr id="0" name=""/>
        <dsp:cNvSpPr/>
      </dsp:nvSpPr>
      <dsp:spPr>
        <a:xfrm>
          <a:off x="398276" y="3212321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Руководители, ИП, Нотариусы</a:t>
          </a:r>
        </a:p>
      </dsp:txBody>
      <dsp:txXfrm>
        <a:off x="398276" y="3212321"/>
        <a:ext cx="1578420" cy="789210"/>
      </dsp:txXfrm>
    </dsp:sp>
    <dsp:sp modelId="{50AC1977-C9C5-4612-B240-5A088E734797}">
      <dsp:nvSpPr>
        <dsp:cNvPr id="0" name=""/>
        <dsp:cNvSpPr/>
      </dsp:nvSpPr>
      <dsp:spPr>
        <a:xfrm>
          <a:off x="1913560" y="2091643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УЦ ЦБ РФ</a:t>
          </a:r>
        </a:p>
      </dsp:txBody>
      <dsp:txXfrm>
        <a:off x="1913560" y="2091643"/>
        <a:ext cx="1578420" cy="789210"/>
      </dsp:txXfrm>
    </dsp:sp>
    <dsp:sp modelId="{BCDBB038-0125-4332-BDF5-5F3447758896}">
      <dsp:nvSpPr>
        <dsp:cNvPr id="0" name=""/>
        <dsp:cNvSpPr/>
      </dsp:nvSpPr>
      <dsp:spPr>
        <a:xfrm>
          <a:off x="2308165" y="3212321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Руководители банков</a:t>
          </a:r>
        </a:p>
      </dsp:txBody>
      <dsp:txXfrm>
        <a:off x="2308165" y="3212321"/>
        <a:ext cx="1578420" cy="789210"/>
      </dsp:txXfrm>
    </dsp:sp>
    <dsp:sp modelId="{96462A0A-9B79-44DB-BBFE-E2CBBE9597D3}">
      <dsp:nvSpPr>
        <dsp:cNvPr id="0" name=""/>
        <dsp:cNvSpPr/>
      </dsp:nvSpPr>
      <dsp:spPr>
        <a:xfrm>
          <a:off x="3823448" y="2091643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УЦ ФК</a:t>
          </a:r>
        </a:p>
      </dsp:txBody>
      <dsp:txXfrm>
        <a:off x="3823448" y="2091643"/>
        <a:ext cx="1578420" cy="789210"/>
      </dsp:txXfrm>
    </dsp:sp>
    <dsp:sp modelId="{D511D006-2CE4-445B-8659-1E0E5B75A478}">
      <dsp:nvSpPr>
        <dsp:cNvPr id="0" name=""/>
        <dsp:cNvSpPr/>
      </dsp:nvSpPr>
      <dsp:spPr>
        <a:xfrm>
          <a:off x="4218053" y="3212321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Руководители бюджетных организаций</a:t>
          </a:r>
        </a:p>
      </dsp:txBody>
      <dsp:txXfrm>
        <a:off x="4218053" y="3212321"/>
        <a:ext cx="1578420" cy="789210"/>
      </dsp:txXfrm>
    </dsp:sp>
    <dsp:sp modelId="{92DCF8B4-04F3-43D4-BF3B-85E4093658A3}">
      <dsp:nvSpPr>
        <dsp:cNvPr id="0" name=""/>
        <dsp:cNvSpPr/>
      </dsp:nvSpPr>
      <dsp:spPr>
        <a:xfrm>
          <a:off x="6127942" y="1046804"/>
          <a:ext cx="2172237" cy="6375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Физического лица</a:t>
          </a:r>
        </a:p>
      </dsp:txBody>
      <dsp:txXfrm>
        <a:off x="6127942" y="1046804"/>
        <a:ext cx="2172237" cy="637531"/>
      </dsp:txXfrm>
    </dsp:sp>
    <dsp:sp modelId="{8F3C9BCB-FF34-4C4A-A62E-A9CB84244723}">
      <dsp:nvSpPr>
        <dsp:cNvPr id="0" name=""/>
        <dsp:cNvSpPr/>
      </dsp:nvSpPr>
      <dsp:spPr>
        <a:xfrm>
          <a:off x="7539897" y="2091643"/>
          <a:ext cx="1578420" cy="7892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Коммерческие УЦ</a:t>
          </a:r>
        </a:p>
      </dsp:txBody>
      <dsp:txXfrm>
        <a:off x="7539897" y="2091643"/>
        <a:ext cx="1578420" cy="789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76180-B146-4FD2-8069-FF522647ACC6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B4DB8-4925-4212-A623-6BA1DCB32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7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9ED1F-B665-42A8-9A46-1CF71E67C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AE0A8C-5CFA-4AD6-B8C8-93D6B5FC3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95B17-64C0-4A46-AD81-20B2AE71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CEDAE-8209-4FD3-8F5E-1A10DB9E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233B0-1C8E-4425-ABC4-1C1D035C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9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259D0-10EF-4B1F-BD81-28959C5A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0DFB85-E67D-4DDC-9B2C-EFFEF3B6E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622B7-B344-4C57-B4B2-8201B95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17E8B-6C0C-4BE3-8AFC-EBBB28B4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0473C7-281C-45F4-AF26-9E696C5B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3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F62B6-F94F-4D45-A09B-C9700AE23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31BA3D-95A1-40D3-B613-9E8A59215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97387-D16C-454E-9595-C51C1478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2067D-A330-4300-8DD7-59FB6475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866BB-EF12-4D21-9655-15AB8B96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76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00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2E806-C8F6-4F6D-95A5-CF2D371B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9C5B8A-83F6-4907-A33D-D8648EB2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E8AC6-80D7-4281-8131-196362B4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460A43-CA81-4758-A30D-F20F881C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01117-B1D4-45AC-8A00-B73E3746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0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A02E7-1B9D-41A9-99FC-2CC01408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44774C-010B-4F2E-B8FB-13D30AAE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859DF4-D92F-4902-8507-4A6599DA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649C5-635A-4220-BC76-57E90DAA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DF2F2-20DF-47EE-AFB8-DD9E95D6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3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E79AF-180F-4324-BB39-154C452C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04A7D1-02AA-4082-ADF6-CD8BC67DD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4D8E42-2F55-4F01-BC4B-BF9AD3AEA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91C28F-8CB7-411E-ABA4-C7CAD6FC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79207D-697C-4B4F-9A3A-F74B62A4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9BB9BA-218F-4F19-84BD-945A1228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87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475C1-8C70-4F46-B226-1A8829B0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56EBC6-21DB-4E70-A555-10E7738D2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E53A0E-6561-4DBC-9D2F-F63CEB1BC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EE77CD-10A4-4827-A325-A6A736C7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8EE73F-28F4-49AC-B238-266CD1807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CFE663-3978-4B0F-A1B8-DF054340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E6E045-BF55-4D05-9523-A193D504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5E724B-8ADC-43A4-BD73-3900184C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2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5758D-658F-4BF6-8EF5-F47603D5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A1139E-D3CA-4F35-8C41-F885AD63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C77FED-A991-4D2B-953A-C2F89D9F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2DE601-68FE-4A4B-A782-8D85D36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1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168F1-230C-42D9-A3EB-996A884A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F4611B-39C7-4CDF-A692-4CFEAD24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88784F-E799-49E6-91F2-6F163019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8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A3D1A-018A-4EB1-BCF4-FC8264C2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B3654-AC6C-4121-93CB-10629C166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F05ADF-655E-4933-AB26-7A7F9DFD2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259C8-C3DA-4926-9C5C-0FACDD0F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9F060-5FD9-4E16-BEA2-1F2E6768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3E4078-AFBB-4D03-8B41-3CB0C1C4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7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39904-F544-4EF6-A004-41FEE5F5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400D30-5068-433A-8113-413626A88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A64EA4-63EE-4092-8439-9B889562F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1C26B5-98A6-4340-B45A-71BAFE03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082F09-E54B-46C0-A68B-7828F384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90BC24-0438-487A-B48F-2F1EACC5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6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326F8-A3E2-4563-8426-C7878BD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AF129-2418-457B-B360-7C40CE152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1271F-D3C0-4505-AE97-A7365B447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5718F-0166-4495-8347-2012D982CB04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ECAA7-1106-4D0F-83D8-62FCA79B3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BC651-D62F-42C4-B42C-83FACF6A4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8F660-D733-436E-B682-E4C11219B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normativ.kontur.ru/document?moduleId=1&amp;documentId=389272&amp;p=2153&amp;utm_ad=8877352419&amp;utm_source=YandexDirect&amp;utm_medium=cpc&amp;utm_campaign=kontur-ca-new-brand&amp;utm_content=ecp&amp;utm_term=%D1%83%D1%86+%D0%BA%D0%BE%D0%BD%D1%82%D1%83%D1%80&amp;utm_type=search&amp;utm_device=desktop&amp;utm_region=10748&amp;utm_region_name=%D0%9F%D1%83%D1%88%D0%BA%D0%B8%D0%BD%D0%BE&amp;utm_groupcamp=brand&amp;yclid=3346946836173990180&amp;utm_referer=yandex.ru&amp;utm_startpage=kontur.ru/articles/6084&amp;utm_orderpage=kontur.ru/articles/6084#h2717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ts.1c.ru/db/content/traceability/src/1101001_%D1%80%D0%BD%D0%BF%D1%82_%D0%BE%D1%81%D1%82%D0%B0%D1%82%D0%BA%D0%B8_buh30.htm#r2" TargetMode="External"/><Relationship Id="rId2" Type="http://schemas.openxmlformats.org/officeDocument/2006/relationships/hyperlink" Target="https://its.1c.ru/db/content/traceability/src/1101001_%D1%80%D0%BD%D0%BF%D1%82_%D0%BE%D1%81%D1%82%D0%B0%D1%82%D0%BA%D0%B8_buh30.htm#r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s.1c.ru/db/content/traceability/src/1101001_%D1%80%D0%BD%D0%BF%D1%82_%D0%BE%D1%81%D1%82%D0%B0%D1%82%D0%BA%D0%B8_buh30.htm#r5" TargetMode="External"/><Relationship Id="rId5" Type="http://schemas.openxmlformats.org/officeDocument/2006/relationships/hyperlink" Target="https://its.1c.ru/db/content/traceability/src/1101001_%D1%80%D0%BD%D0%BF%D1%82_%D0%BE%D1%81%D1%82%D0%B0%D1%82%D0%BA%D0%B8_buh30.htm#r4" TargetMode="External"/><Relationship Id="rId4" Type="http://schemas.openxmlformats.org/officeDocument/2006/relationships/hyperlink" Target="https://its.1c.ru/db/content/traceability/src/1101001_%D1%80%D0%BD%D0%BF%D1%82_%D0%BE%D1%81%D1%82%D0%B0%D1%82%D0%BA%D0%B8_buh30.htm#r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tatarov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85A4A-FC0B-4DC3-B169-3193CE1EF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521" y="537099"/>
            <a:ext cx="10306975" cy="2680395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Прослеживаемость товаров – 2021 </a:t>
            </a:r>
            <a:br>
              <a:rPr lang="ru-RU" sz="3600" dirty="0"/>
            </a:br>
            <a:br>
              <a:rPr lang="ru-RU" sz="3600" dirty="0"/>
            </a:br>
            <a:r>
              <a:rPr lang="ru-RU" sz="2800" dirty="0">
                <a:solidFill>
                  <a:srgbClr val="00B050"/>
                </a:solidFill>
              </a:rPr>
              <a:t>Автор и ведущий: Татаров Константин Юрьевич, </a:t>
            </a:r>
            <a:br>
              <a:rPr lang="ru-RU" sz="2800" dirty="0">
                <a:solidFill>
                  <a:srgbClr val="00B050"/>
                </a:solidFill>
              </a:rPr>
            </a:br>
            <a:r>
              <a:rPr lang="ru-RU" sz="2800" dirty="0">
                <a:solidFill>
                  <a:srgbClr val="00B050"/>
                </a:solidFill>
              </a:rPr>
              <a:t>кандидат экономических наук, аттестованный преподаватель ИПБ РФ, судебный эксперт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3C0CB-D825-457F-AC1B-1361A722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1" y="3781886"/>
            <a:ext cx="10484528" cy="1970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17BA8A4-874F-424E-8A15-2F7724382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0506"/>
            <a:ext cx="9144000" cy="19708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57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6FA3B-10CC-40B8-937B-8D197B2E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Этапы работы с прослеживаемыми товарами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925A4-166C-40D4-976D-EF53E260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/>
              <a:t>Организовать электронный документооборот через оператора;</a:t>
            </a:r>
          </a:p>
          <a:p>
            <a:pPr marL="514350" indent="-514350">
              <a:buAutoNum type="arabicPeriod"/>
            </a:pPr>
            <a:r>
              <a:rPr lang="ru-RU" dirty="0"/>
              <a:t>Получить электронную подпись;</a:t>
            </a:r>
          </a:p>
          <a:p>
            <a:pPr marL="514350" indent="-514350">
              <a:buAutoNum type="arabicPeriod"/>
            </a:pPr>
            <a:r>
              <a:rPr lang="ru-RU" dirty="0"/>
              <a:t>Выставлять УПД в электронной форме покупателям своего товара.</a:t>
            </a:r>
          </a:p>
          <a:p>
            <a:pPr marL="514350" indent="-514350">
              <a:buAutoNum type="arabicPeriod"/>
            </a:pPr>
            <a:r>
              <a:rPr lang="ru-RU" dirty="0"/>
              <a:t>По итогам каждого квартала подавать в ИФНС отчет об операциях с прослеживаемой продукцией. Подается в электронном формате через оператора ЭДО не позже 25-го числа месяца, идущего за истекшим кварталом. </a:t>
            </a:r>
          </a:p>
        </p:txBody>
      </p:sp>
    </p:spTree>
    <p:extLst>
      <p:ext uri="{BB962C8B-B14F-4D97-AF65-F5344CB8AC3E}">
        <p14:creationId xmlns:p14="http://schemas.microsoft.com/office/powerpoint/2010/main" val="1125597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DFCE6-4B26-47C8-8AD8-986913A7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9" y="150920"/>
            <a:ext cx="11265764" cy="76867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Новая форма УПД (Утв. Постановлением  Правительства РФ от 02.04.2021г. №534)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BCC3AF-933D-42CE-AC6A-87757143F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39" y="1109708"/>
            <a:ext cx="11265764" cy="52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CB0E3-F609-4D0C-B2CE-509D3CD2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Организации на УСНО при реализации товаров, подлежащих прослеживаемости, выставляют УПД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CB7C0A-07A5-4A00-9E3B-A38CF3A44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После 1 июля 2021 года в УПД нужно обязательно заполнять строку «5а» — «Документ об отгрузке № п/п» (Письмо ФНС от 17.06.2021 г. № 3Г-3-3/4368@).  </a:t>
            </a:r>
          </a:p>
          <a:p>
            <a:endParaRPr lang="ru-RU" dirty="0"/>
          </a:p>
          <a:p>
            <a:r>
              <a:rPr lang="ru-RU" dirty="0"/>
              <a:t>Актуальные формы основного и корректировочного УПД представлены в Письме ФНС от 28.05.2021 г. № ЕА-4-15/7407.</a:t>
            </a:r>
          </a:p>
        </p:txBody>
      </p:sp>
    </p:spTree>
    <p:extLst>
      <p:ext uri="{BB962C8B-B14F-4D97-AF65-F5344CB8AC3E}">
        <p14:creationId xmlns:p14="http://schemas.microsoft.com/office/powerpoint/2010/main" val="233527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EB18E-FF9A-4F41-85F1-EDE0661F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1" y="338492"/>
            <a:ext cx="11203618" cy="593663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0000"/>
                </a:solidFill>
              </a:rPr>
              <a:t>Новая форма счета-фактуры с 1.07.2021г. </a:t>
            </a:r>
            <a:br>
              <a:rPr lang="ru-RU" sz="2700" dirty="0">
                <a:solidFill>
                  <a:srgbClr val="FF0000"/>
                </a:solidFill>
              </a:rPr>
            </a:br>
            <a:r>
              <a:rPr lang="ru-RU" sz="2700" dirty="0">
                <a:solidFill>
                  <a:srgbClr val="FF0000"/>
                </a:solidFill>
              </a:rPr>
              <a:t>Утверждена постановлением Правительства от 02.04.2021 № 534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702ED0-A75C-4FB8-94B9-EB630150C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50" y="1056443"/>
            <a:ext cx="11532092" cy="53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8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CE996-751F-4D7F-993C-67304D4C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386" y="370889"/>
            <a:ext cx="10515600" cy="620296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Выставление электронных счетов-фактур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D19B2-539F-42DD-B8D9-203D5611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363"/>
            <a:ext cx="10515600" cy="496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Продажу и покупку прослеживаемых товаров необходимо  оформлять </a:t>
            </a:r>
            <a:r>
              <a:rPr lang="ru-RU" u="sng" dirty="0"/>
              <a:t>электронными</a:t>
            </a:r>
            <a:r>
              <a:rPr lang="ru-RU" dirty="0"/>
              <a:t> счетами-фактурами и обмениваться ими через операторов ЭДО. Это касается и корректировочных документов (п. 1 ст. </a:t>
            </a:r>
            <a:r>
              <a:rPr lang="ru-RU" dirty="0">
                <a:hlinkClick r:id="rId2"/>
              </a:rPr>
              <a:t>169 </a:t>
            </a:r>
            <a:r>
              <a:rPr lang="ru-RU" dirty="0"/>
              <a:t>НК РФ). </a:t>
            </a:r>
          </a:p>
          <a:p>
            <a:pPr marL="0" indent="0">
              <a:buNone/>
            </a:pPr>
            <a:r>
              <a:rPr lang="ru-RU" dirty="0"/>
              <a:t>Исключения:</a:t>
            </a:r>
          </a:p>
          <a:p>
            <a:r>
              <a:rPr lang="ru-RU" dirty="0"/>
              <a:t>товары проданы физлицам для собственных нужд, а не для бизнеса (розничная торговля);</a:t>
            </a:r>
          </a:p>
          <a:p>
            <a:r>
              <a:rPr lang="ru-RU" dirty="0"/>
              <a:t>товары переданы на экспорт или реэкспорт;</a:t>
            </a:r>
          </a:p>
          <a:p>
            <a:r>
              <a:rPr lang="ru-RU" dirty="0"/>
              <a:t>товары проданы и перемещены из РФ на территорию государства-члена ЕАЭС.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71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CA44-E574-4D5F-9D17-A1E3E638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Письмо Минфина России от 11.08.2021 N 27-01-22/64473 «По вопросам внедрения национальной системы отслеживания товаров»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95611-F020-4210-8623-5ACAB7B5A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оформлении счета-фактуры на товары, не подлежащие прослеживаемости, работы, услуги, имущественные права реквизиты прослеживаемости не отражаются в счете-фактуре.</a:t>
            </a:r>
          </a:p>
        </p:txBody>
      </p:sp>
    </p:spTree>
    <p:extLst>
      <p:ext uri="{BB962C8B-B14F-4D97-AF65-F5344CB8AC3E}">
        <p14:creationId xmlns:p14="http://schemas.microsoft.com/office/powerpoint/2010/main" val="1816832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7CBAF-C0E7-4699-B79B-01813BDA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Приобретение прослеживаемых товаров в розничной сети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5B5A1F-29EA-4871-9085-FBAE76D4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155"/>
            <a:ext cx="10515600" cy="5244808"/>
          </a:xfrm>
        </p:spPr>
        <p:txBody>
          <a:bodyPr/>
          <a:lstStyle/>
          <a:p>
            <a:r>
              <a:rPr lang="ru-RU" dirty="0"/>
              <a:t>Реализация прослеживаемого товара физическому лицу для личных нужд, не связанных с предпринимательством, является прекращением прослеживаемости товара. </a:t>
            </a:r>
          </a:p>
          <a:p>
            <a:r>
              <a:rPr lang="ru-RU" dirty="0"/>
              <a:t>Но если такой покупатель </a:t>
            </a:r>
            <a:r>
              <a:rPr lang="ru-RU" dirty="0" err="1"/>
              <a:t>подотчетник</a:t>
            </a:r>
            <a:r>
              <a:rPr lang="ru-RU" dirty="0"/>
              <a:t>, выступающий от имени организации, то у продавца сохраняются все «прослеживаемые» обязанности. В частности, он должен выставить электронный счет-фактуру (УПД со статусом «1») с реквизитами прослеживаемости. А организация-покупатель, в свою очередь, обязана обеспечить прием этого электронного документа. (Например, НКО приобретает детские коляски в сети магазинов «Детский мир» для последующей передачи Дому малютки)</a:t>
            </a:r>
          </a:p>
        </p:txBody>
      </p:sp>
    </p:spTree>
    <p:extLst>
      <p:ext uri="{BB962C8B-B14F-4D97-AF65-F5344CB8AC3E}">
        <p14:creationId xmlns:p14="http://schemas.microsoft.com/office/powerpoint/2010/main" val="152679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D9ECE-B6A9-4D02-B6A0-E9BCCEC7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Электронный документооборот, связанный с прослеживаемостью товаров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951D2-AA8B-4B4F-82CD-4D68D7DAF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13149-0395-4C8D-BEB5-962FF920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5" y="332658"/>
            <a:ext cx="10262587" cy="165618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Согласно новой редакции Закона № 63-ФЗ с 1 июля 2020 года к уже существовавшим  коммерческим аккредитованным удостоверяющим центрам присоединились три государственных УЦ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556F619-D42D-4955-BBF0-E1C072F61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354427"/>
              </p:ext>
            </p:extLst>
          </p:nvPr>
        </p:nvGraphicFramePr>
        <p:xfrm>
          <a:off x="1557848" y="1903325"/>
          <a:ext cx="9121989" cy="411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6DAA66-1A02-495A-AA76-83AB0AE2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36A9-953C-47EB-9913-2485923EFD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062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9A802-00CA-4B78-A260-30C601C1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403"/>
          </a:xfrm>
        </p:spPr>
        <p:txBody>
          <a:bodyPr>
            <a:noAutofit/>
          </a:bodyPr>
          <a:lstStyle/>
          <a:p>
            <a:r>
              <a:rPr lang="ru-RU" sz="3200" dirty="0"/>
              <a:t>Вот как используют электронную подпись юридические лица: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78DC8-145D-4BD0-A781-D3ECE820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975"/>
            <a:ext cx="10515600" cy="501398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/>
              <a:t>Работают с электронными документами, которые не надо печатать на бумаге. Государство признает такие документы имеющими юридическую силу.</a:t>
            </a:r>
          </a:p>
          <a:p>
            <a:pPr fontAlgn="base"/>
            <a:r>
              <a:rPr lang="ru-RU" dirty="0"/>
              <a:t>Передают электронные налоговые декларации в ИФНС.</a:t>
            </a:r>
          </a:p>
          <a:p>
            <a:pPr fontAlgn="base"/>
            <a:r>
              <a:rPr lang="ru-RU" dirty="0"/>
              <a:t>Оформляют электронные заявки на патенты, сделки с собственностью и др.</a:t>
            </a:r>
          </a:p>
          <a:p>
            <a:pPr fontAlgn="base"/>
            <a:r>
              <a:rPr lang="ru-RU" dirty="0"/>
              <a:t>Участвуют в электронных торгах, где подписывают заявки на тендеры и тендерную документацию в электронном виде.</a:t>
            </a:r>
          </a:p>
          <a:p>
            <a:pPr fontAlgn="base"/>
            <a:r>
              <a:rPr lang="ru-RU" dirty="0"/>
              <a:t>Подписывают документы в системе дистанционного банковского обслуживания.</a:t>
            </a:r>
          </a:p>
          <a:p>
            <a:pPr fontAlgn="base"/>
            <a:r>
              <a:rPr lang="ru-RU" dirty="0"/>
              <a:t>Регистрируются в системе маркировки продукции.</a:t>
            </a:r>
          </a:p>
          <a:p>
            <a:pPr fontAlgn="base"/>
            <a:r>
              <a:rPr lang="ru-RU" dirty="0"/>
              <a:t>Регистрируют электронные сделки с недвижимостью.</a:t>
            </a:r>
          </a:p>
          <a:p>
            <a:pPr fontAlgn="base"/>
            <a:r>
              <a:rPr lang="ru-RU" dirty="0"/>
              <a:t>Оформляют трудовые отношения с удаленным сотрудником и т. 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94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7EE9-19DE-4D76-9A88-8EB3312F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Определяемся с терминологией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F9EBE-9338-4AC6-97A1-2357844BD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610" y="1870014"/>
            <a:ext cx="10515600" cy="4351338"/>
          </a:xfrm>
        </p:spPr>
        <p:txBody>
          <a:bodyPr/>
          <a:lstStyle/>
          <a:p>
            <a:r>
              <a:rPr lang="ru-RU" dirty="0"/>
              <a:t>Маркировка товаров – нанесение соответствующего штрих-кода на товарную продукцию, произведенную на территории России;</a:t>
            </a:r>
          </a:p>
          <a:p>
            <a:r>
              <a:rPr lang="ru-RU" dirty="0"/>
              <a:t>Прослеживание товаров – контроль движения товарной продукции на территории РФ, произведенной за ее территорией и ввезенной на РФ в режиме импорта. Основное отличие прослеживания товаров в том, что организуется контроль не за каждой единицей товара, а за всей партией сразу. Отслеживать будут по документам. Для этого разработаны новые формы документов, добавлены новые реквизиты в действующие.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4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58282" y="1484784"/>
            <a:ext cx="9197268" cy="511256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Руководители организаций будут по-прежнему использовать электронную подпись юрлица или ИП. Для них процесс подписания документов не изменится. </a:t>
            </a:r>
          </a:p>
          <a:p>
            <a:pPr marL="0" indent="0">
              <a:buNone/>
            </a:pPr>
            <a:r>
              <a:rPr lang="ru-RU" sz="2400" dirty="0"/>
              <a:t>Если сотрудники получат право подписания документов от имени компании, то им нужно будет: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подписать документ личной ЭП;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подтвердить свои полномочия — приложить к пакету документов машиночитаемую доверенность, подписанную ЭП юрлица, или документ о полномочиях (для госслужащих). Реестр электронных доверенностей будет разработан в течении 2021 года.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8282" y="188640"/>
            <a:ext cx="9499107" cy="80565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Порядок подписания документов и отчетности с 1 января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33667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3BC69-66EF-4BB5-8E6F-C25AB870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168676"/>
            <a:ext cx="10750119" cy="14026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Отчетность по прослеживаемости товаров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(Приказ ФНС РФ от 08.07.2021 № ЕД-7-15/645@ (вступает в силу с 10 сентября). До этого используем Формы документов и порядок их заполнения утвержденные письмом ФНС России от 14.04.2021 № ЕА-4-15/5042@)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2B7412B-6B63-426A-884F-7D4374096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993317"/>
              </p:ext>
            </p:extLst>
          </p:nvPr>
        </p:nvGraphicFramePr>
        <p:xfrm>
          <a:off x="603682" y="1678449"/>
          <a:ext cx="11176986" cy="5087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0525">
                  <a:extLst>
                    <a:ext uri="{9D8B030D-6E8A-4147-A177-3AD203B41FA5}">
                      <a16:colId xmlns:a16="http://schemas.microsoft.com/office/drawing/2014/main" val="841471011"/>
                    </a:ext>
                  </a:extLst>
                </a:gridCol>
                <a:gridCol w="7866461">
                  <a:extLst>
                    <a:ext uri="{9D8B030D-6E8A-4147-A177-3AD203B41FA5}">
                      <a16:colId xmlns:a16="http://schemas.microsoft.com/office/drawing/2014/main" val="4204864152"/>
                    </a:ext>
                  </a:extLst>
                </a:gridCol>
              </a:tblGrid>
              <a:tr h="47606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Форма отчетности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Применение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098254"/>
                  </a:ext>
                </a:extLst>
              </a:tr>
              <a:tr h="577682">
                <a:tc>
                  <a:txBody>
                    <a:bodyPr/>
                    <a:lstStyle/>
                    <a:p>
                      <a:r>
                        <a:rPr lang="ru-RU" sz="1800" dirty="0"/>
                        <a:t>Уведомление о ввозе товаров (форма по КНД 1169008)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Импорт товара из стран ЕАЭС в РФ и территории под ее юрисдикцией. Срок 5 рабочих дней. Сдают импортеры.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872372"/>
                  </a:ext>
                </a:extLst>
              </a:tr>
              <a:tr h="1072838">
                <a:tc>
                  <a:txBody>
                    <a:bodyPr/>
                    <a:lstStyle/>
                    <a:p>
                      <a:r>
                        <a:rPr lang="ru-RU" sz="1800" dirty="0"/>
                        <a:t>Уведомление об имеющихся остатках товаров, подлежащих прослеживаемости </a:t>
                      </a:r>
                    </a:p>
                    <a:p>
                      <a:r>
                        <a:rPr lang="ru-RU" sz="1800" dirty="0"/>
                        <a:t>(форма по КНД 1169011)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Требуется для присвоения регистрационного номера партии товара (РНПТ) . Срок – по необходимости. Сдают все ЮЛ и ИП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54235"/>
                  </a:ext>
                </a:extLst>
              </a:tr>
              <a:tr h="1320416">
                <a:tc>
                  <a:txBody>
                    <a:bodyPr/>
                    <a:lstStyle/>
                    <a:p>
                      <a:r>
                        <a:rPr lang="ru-RU" sz="1800" dirty="0"/>
                        <a:t>Отчет об операциях с товарами (форма по КНД 1169010)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Пользователи </a:t>
                      </a:r>
                      <a:r>
                        <a:rPr lang="ru-RU" sz="1800" dirty="0" err="1"/>
                        <a:t>спецрежимов</a:t>
                      </a:r>
                      <a:r>
                        <a:rPr lang="ru-RU" sz="1800" dirty="0"/>
                        <a:t> - при совершении таких операций. Плательщики НДС сдают отчет об операциях выбытия, утилизации, реализации товара конечному потребителю и возобновлению прослеживаемости.    Срок до 25 числа след квартала</a:t>
                      </a:r>
                    </a:p>
                    <a:p>
                      <a:r>
                        <a:rPr lang="ru-RU" sz="1800" dirty="0"/>
                        <a:t>(уточнение на след. Слайде)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66600"/>
                  </a:ext>
                </a:extLst>
              </a:tr>
              <a:tr h="1319989">
                <a:tc>
                  <a:txBody>
                    <a:bodyPr/>
                    <a:lstStyle/>
                    <a:p>
                      <a:r>
                        <a:rPr lang="ru-RU" sz="1800" dirty="0"/>
                        <a:t>Уведомление о перемещении (вывозе) товаров </a:t>
                      </a:r>
                    </a:p>
                    <a:p>
                      <a:r>
                        <a:rPr lang="ru-RU" sz="1800" dirty="0"/>
                        <a:t>(форма по КНД 1169009).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Подают экспортеры, которые экспортируют прослеживаемые товары в страны ЕАЭС, независимо от применяемой системы налогообложения.  Срок 5 рабочих дней</a:t>
                      </a:r>
                      <a:br>
                        <a:rPr lang="ru-RU" sz="1800" dirty="0"/>
                      </a:b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657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9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C17D3-D6EE-436A-9EAD-09CDD6BB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93" y="365125"/>
            <a:ext cx="11141475" cy="86887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Краеугольный камень системы  – Российский номер прослеживаемости товаров (РНПТ).  Алгоритм получения.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CB3EA-A2F9-4020-AFE4-C55B560B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4" y="1349405"/>
            <a:ext cx="10804124" cy="381739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При ввозе с территории стран ЕАЭС. В течении 5 дней подаем Уведомление в ФНС. Оттуда получаем РНПТ.</a:t>
            </a:r>
          </a:p>
          <a:p>
            <a:r>
              <a:rPr lang="ru-RU" dirty="0"/>
              <a:t>При ввозе с территории иных стран – формируем РНПТ самостоятельно. </a:t>
            </a:r>
          </a:p>
          <a:p>
            <a:r>
              <a:rPr lang="ru-RU" dirty="0"/>
              <a:t>При отражении движения прослеживаемых товаров, оприходованных ранее, в том числе ОС, Запасов и товарных запасов, ранее </a:t>
            </a:r>
            <a:r>
              <a:rPr lang="ru-RU" dirty="0" err="1"/>
              <a:t>эксплуатировавшихся</a:t>
            </a:r>
            <a:r>
              <a:rPr lang="ru-RU" dirty="0"/>
              <a:t> - подаем Уведомление об остатках в ФНС при наступления факта необходимости прослеживания – передачи, дарения, взноса в УК и пр. (см. след. Слайд)</a:t>
            </a:r>
          </a:p>
        </p:txBody>
      </p:sp>
    </p:spTree>
    <p:extLst>
      <p:ext uri="{BB962C8B-B14F-4D97-AF65-F5344CB8AC3E}">
        <p14:creationId xmlns:p14="http://schemas.microsoft.com/office/powerpoint/2010/main" val="121686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8765" y="3926078"/>
            <a:ext cx="2475865" cy="228600"/>
          </a:xfrm>
          <a:custGeom>
            <a:avLst/>
            <a:gdLst/>
            <a:ahLst/>
            <a:cxnLst/>
            <a:rect l="l" t="t" r="r" b="b"/>
            <a:pathLst>
              <a:path w="2475865" h="228600">
                <a:moveTo>
                  <a:pt x="2247265" y="0"/>
                </a:moveTo>
                <a:lnTo>
                  <a:pt x="2246968" y="76179"/>
                </a:lnTo>
                <a:lnTo>
                  <a:pt x="2284984" y="76327"/>
                </a:lnTo>
                <a:lnTo>
                  <a:pt x="2284730" y="152527"/>
                </a:lnTo>
                <a:lnTo>
                  <a:pt x="2246671" y="152527"/>
                </a:lnTo>
                <a:lnTo>
                  <a:pt x="2246376" y="228600"/>
                </a:lnTo>
                <a:lnTo>
                  <a:pt x="2399798" y="152527"/>
                </a:lnTo>
                <a:lnTo>
                  <a:pt x="2284730" y="152527"/>
                </a:lnTo>
                <a:lnTo>
                  <a:pt x="2400097" y="152378"/>
                </a:lnTo>
                <a:lnTo>
                  <a:pt x="2475357" y="115062"/>
                </a:lnTo>
                <a:lnTo>
                  <a:pt x="2247265" y="0"/>
                </a:lnTo>
                <a:close/>
              </a:path>
              <a:path w="2475865" h="228600">
                <a:moveTo>
                  <a:pt x="2246968" y="76179"/>
                </a:moveTo>
                <a:lnTo>
                  <a:pt x="2246672" y="152378"/>
                </a:lnTo>
                <a:lnTo>
                  <a:pt x="2284730" y="152527"/>
                </a:lnTo>
                <a:lnTo>
                  <a:pt x="2284984" y="76327"/>
                </a:lnTo>
                <a:lnTo>
                  <a:pt x="2246968" y="76179"/>
                </a:lnTo>
                <a:close/>
              </a:path>
              <a:path w="2475865" h="228600">
                <a:moveTo>
                  <a:pt x="254" y="67437"/>
                </a:moveTo>
                <a:lnTo>
                  <a:pt x="0" y="143637"/>
                </a:lnTo>
                <a:lnTo>
                  <a:pt x="2246672" y="152378"/>
                </a:lnTo>
                <a:lnTo>
                  <a:pt x="2246968" y="76179"/>
                </a:lnTo>
                <a:lnTo>
                  <a:pt x="254" y="67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448055"/>
            <a:ext cx="9392920" cy="118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015"/>
              </a:lnSpc>
            </a:pPr>
            <a:r>
              <a:rPr sz="4400" b="0" dirty="0">
                <a:latin typeface="Calibri Light"/>
                <a:cs typeface="Calibri Light"/>
              </a:rPr>
              <a:t>Прис</a:t>
            </a:r>
            <a:r>
              <a:rPr sz="4400" b="0" spc="5" dirty="0">
                <a:latin typeface="Calibri Light"/>
                <a:cs typeface="Calibri Light"/>
              </a:rPr>
              <a:t>в</a:t>
            </a:r>
            <a:r>
              <a:rPr sz="4400" b="0" dirty="0">
                <a:latin typeface="Calibri Light"/>
                <a:cs typeface="Calibri Light"/>
              </a:rPr>
              <a:t>оение </a:t>
            </a:r>
            <a:r>
              <a:rPr sz="4400" b="0" spc="-15" dirty="0">
                <a:latin typeface="Calibri Light"/>
                <a:cs typeface="Calibri Light"/>
              </a:rPr>
              <a:t>Р</a:t>
            </a:r>
            <a:r>
              <a:rPr sz="4400" b="0" dirty="0">
                <a:latin typeface="Calibri Light"/>
                <a:cs typeface="Calibri Light"/>
              </a:rPr>
              <a:t>НПТ при ввозе</a:t>
            </a:r>
            <a:r>
              <a:rPr sz="4400" b="0" spc="10" dirty="0">
                <a:latin typeface="Calibri Light"/>
                <a:cs typeface="Calibri Light"/>
              </a:rPr>
              <a:t> </a:t>
            </a:r>
            <a:r>
              <a:rPr sz="4400" b="0" dirty="0">
                <a:latin typeface="Calibri Light"/>
                <a:cs typeface="Calibri Light"/>
              </a:rPr>
              <a:t>товаров</a:t>
            </a:r>
            <a:r>
              <a:rPr sz="4400" b="0" spc="10" dirty="0">
                <a:latin typeface="Calibri Light"/>
                <a:cs typeface="Calibri Light"/>
              </a:rPr>
              <a:t> </a:t>
            </a:r>
            <a:r>
              <a:rPr sz="4400" b="0" dirty="0">
                <a:latin typeface="Calibri Light"/>
                <a:cs typeface="Calibri Light"/>
              </a:rPr>
              <a:t>из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ts val="5015"/>
              </a:lnSpc>
            </a:pPr>
            <a:r>
              <a:rPr sz="4400" b="0" dirty="0">
                <a:latin typeface="Calibri Light"/>
                <a:cs typeface="Calibri Light"/>
              </a:rPr>
              <a:t>стран ЕАЭС.</a:t>
            </a:r>
            <a:r>
              <a:rPr sz="4400" b="0" spc="-25" dirty="0">
                <a:latin typeface="Calibri Light"/>
                <a:cs typeface="Calibri Light"/>
              </a:rPr>
              <a:t> </a:t>
            </a:r>
            <a:r>
              <a:rPr sz="4400" b="0" dirty="0">
                <a:latin typeface="Calibri Light"/>
                <a:cs typeface="Calibri Light"/>
              </a:rPr>
              <a:t>Увед</a:t>
            </a:r>
            <a:r>
              <a:rPr sz="4400" b="0" spc="-15" dirty="0">
                <a:latin typeface="Calibri Light"/>
                <a:cs typeface="Calibri Light"/>
              </a:rPr>
              <a:t>о</a:t>
            </a:r>
            <a:r>
              <a:rPr sz="4400" b="0" dirty="0">
                <a:latin typeface="Calibri Light"/>
                <a:cs typeface="Calibri Light"/>
              </a:rPr>
              <a:t>мление</a:t>
            </a:r>
            <a:r>
              <a:rPr sz="4400" b="0" spc="10" dirty="0">
                <a:latin typeface="Calibri Light"/>
                <a:cs typeface="Calibri Light"/>
              </a:rPr>
              <a:t> </a:t>
            </a:r>
            <a:r>
              <a:rPr sz="4400" b="0" dirty="0">
                <a:latin typeface="Calibri Light"/>
                <a:cs typeface="Calibri Light"/>
              </a:rPr>
              <a:t>о ввозе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81191" y="2159254"/>
            <a:ext cx="3195320" cy="175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buFont typeface="Calibri"/>
              <a:buAutoNum type="arabicPeriod"/>
              <a:tabLst>
                <a:tab pos="528320" algn="l"/>
              </a:tabLst>
            </a:pPr>
            <a:r>
              <a:rPr sz="2200" spc="-55" dirty="0">
                <a:latin typeface="Calibri"/>
                <a:cs typeface="Calibri"/>
              </a:rPr>
              <a:t>К</a:t>
            </a:r>
            <a:r>
              <a:rPr sz="2200" spc="-70" dirty="0">
                <a:latin typeface="Calibri"/>
                <a:cs typeface="Calibri"/>
              </a:rPr>
              <a:t>о</a:t>
            </a:r>
            <a:r>
              <a:rPr sz="2200" spc="-15" dirty="0">
                <a:latin typeface="Calibri"/>
                <a:cs typeface="Calibri"/>
              </a:rPr>
              <a:t>д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ТНВ</a:t>
            </a:r>
            <a:r>
              <a:rPr sz="2200" spc="-75" dirty="0">
                <a:latin typeface="Calibri"/>
                <a:cs typeface="Calibri"/>
              </a:rPr>
              <a:t>Э</a:t>
            </a:r>
            <a:r>
              <a:rPr sz="2200" spc="-15" dirty="0">
                <a:latin typeface="Calibri"/>
                <a:cs typeface="Calibri"/>
              </a:rPr>
              <a:t>Д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4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15" dirty="0">
                <a:latin typeface="Calibri"/>
                <a:cs typeface="Calibri"/>
              </a:rPr>
              <a:t>Наимено</a:t>
            </a:r>
            <a:r>
              <a:rPr sz="2200" spc="-10" dirty="0">
                <a:latin typeface="Calibri"/>
                <a:cs typeface="Calibri"/>
              </a:rPr>
              <a:t>в</a:t>
            </a:r>
            <a:r>
              <a:rPr sz="2200" spc="-15" dirty="0">
                <a:latin typeface="Calibri"/>
                <a:cs typeface="Calibri"/>
              </a:rPr>
              <a:t>ание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т</a:t>
            </a:r>
            <a:r>
              <a:rPr sz="2200" spc="-15" dirty="0">
                <a:latin typeface="Calibri"/>
                <a:cs typeface="Calibri"/>
              </a:rPr>
              <a:t>ов</a:t>
            </a:r>
            <a:r>
              <a:rPr sz="2200" spc="-10" dirty="0">
                <a:latin typeface="Calibri"/>
                <a:cs typeface="Calibri"/>
              </a:rPr>
              <a:t>а</a:t>
            </a:r>
            <a:r>
              <a:rPr sz="2200" spc="-15" dirty="0">
                <a:latin typeface="Calibri"/>
                <a:cs typeface="Calibri"/>
              </a:rPr>
              <a:t>ра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4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45" dirty="0">
                <a:latin typeface="Calibri"/>
                <a:cs typeface="Calibri"/>
              </a:rPr>
              <a:t>Е</a:t>
            </a:r>
            <a:r>
              <a:rPr sz="2200" spc="-15" dirty="0">
                <a:latin typeface="Calibri"/>
                <a:cs typeface="Calibri"/>
              </a:rPr>
              <a:t>диница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и</a:t>
            </a:r>
            <a:r>
              <a:rPr sz="2200" spc="-20" dirty="0">
                <a:latin typeface="Calibri"/>
                <a:cs typeface="Calibri"/>
              </a:rPr>
              <a:t>з</a:t>
            </a:r>
            <a:r>
              <a:rPr sz="2200" spc="-15" dirty="0">
                <a:latin typeface="Calibri"/>
                <a:cs typeface="Calibri"/>
              </a:rPr>
              <a:t>мерения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15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55" dirty="0">
                <a:latin typeface="Calibri"/>
                <a:cs typeface="Calibri"/>
              </a:rPr>
              <a:t>К</a:t>
            </a:r>
            <a:r>
              <a:rPr sz="2200" spc="-45" dirty="0">
                <a:latin typeface="Calibri"/>
                <a:cs typeface="Calibri"/>
              </a:rPr>
              <a:t>о</a:t>
            </a:r>
            <a:r>
              <a:rPr sz="2200" spc="-15" dirty="0">
                <a:latin typeface="Calibri"/>
                <a:cs typeface="Calibri"/>
              </a:rPr>
              <a:t>личе</a:t>
            </a:r>
            <a:r>
              <a:rPr sz="2200" spc="-20" dirty="0">
                <a:latin typeface="Calibri"/>
                <a:cs typeface="Calibri"/>
              </a:rPr>
              <a:t>с</a:t>
            </a:r>
            <a:r>
              <a:rPr sz="2200" spc="-15" dirty="0">
                <a:latin typeface="Calibri"/>
                <a:cs typeface="Calibri"/>
              </a:rPr>
              <a:t>тво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0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15" dirty="0">
                <a:latin typeface="Calibri"/>
                <a:cs typeface="Calibri"/>
              </a:rPr>
              <a:t>С</a:t>
            </a:r>
            <a:r>
              <a:rPr sz="2200" spc="-30" dirty="0">
                <a:latin typeface="Calibri"/>
                <a:cs typeface="Calibri"/>
              </a:rPr>
              <a:t>т</a:t>
            </a:r>
            <a:r>
              <a:rPr sz="2200" spc="-15" dirty="0">
                <a:latin typeface="Calibri"/>
                <a:cs typeface="Calibri"/>
              </a:rPr>
              <a:t>оим</a:t>
            </a:r>
            <a:r>
              <a:rPr sz="2200" spc="-10" dirty="0">
                <a:latin typeface="Calibri"/>
                <a:cs typeface="Calibri"/>
              </a:rPr>
              <a:t>ость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681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3364" y="3809110"/>
            <a:ext cx="914400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0455" y="3306445"/>
            <a:ext cx="0" cy="1920239"/>
          </a:xfrm>
          <a:custGeom>
            <a:avLst/>
            <a:gdLst/>
            <a:ahLst/>
            <a:cxnLst/>
            <a:rect l="l" t="t" r="r" b="b"/>
            <a:pathLst>
              <a:path h="1920239">
                <a:moveTo>
                  <a:pt x="0" y="0"/>
                </a:moveTo>
                <a:lnTo>
                  <a:pt x="0" y="1919858"/>
                </a:lnTo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2884" y="3232150"/>
            <a:ext cx="2079625" cy="2079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04632" y="4397375"/>
            <a:ext cx="914400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58485" y="3574415"/>
            <a:ext cx="91440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89290" y="3789807"/>
            <a:ext cx="1417193" cy="14171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3573" y="4314418"/>
            <a:ext cx="556285" cy="5562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8689" y="4756403"/>
            <a:ext cx="2221230" cy="228600"/>
          </a:xfrm>
          <a:custGeom>
            <a:avLst/>
            <a:gdLst/>
            <a:ahLst/>
            <a:cxnLst/>
            <a:rect l="l" t="t" r="r" b="b"/>
            <a:pathLst>
              <a:path w="2221229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2221229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2221229" h="228600">
                <a:moveTo>
                  <a:pt x="2220849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2220849" y="152400"/>
                </a:lnTo>
                <a:lnTo>
                  <a:pt x="2220849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29270" y="5105908"/>
            <a:ext cx="8242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РНПТ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5504" y="2909442"/>
            <a:ext cx="10445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5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дней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1501139"/>
            <a:ext cx="10754868" cy="440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5683" y="1696592"/>
            <a:ext cx="10167239" cy="3821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54101"/>
            <a:ext cx="10260330" cy="96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100"/>
              </a:lnSpc>
            </a:pPr>
            <a:r>
              <a:rPr sz="2400" b="0" dirty="0">
                <a:latin typeface="Calibri Light"/>
                <a:cs typeface="Calibri Light"/>
              </a:rPr>
              <a:t>Уведо</a:t>
            </a:r>
            <a:r>
              <a:rPr sz="2400" b="0" spc="-10" dirty="0">
                <a:latin typeface="Calibri Light"/>
                <a:cs typeface="Calibri Light"/>
              </a:rPr>
              <a:t>м</a:t>
            </a:r>
            <a:r>
              <a:rPr sz="2400" b="0" dirty="0">
                <a:latin typeface="Calibri Light"/>
                <a:cs typeface="Calibri Light"/>
              </a:rPr>
              <a:t>ление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о 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возе 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ов</a:t>
            </a:r>
            <a:r>
              <a:rPr sz="2400" b="0" spc="-10" dirty="0">
                <a:latin typeface="Calibri Light"/>
                <a:cs typeface="Calibri Light"/>
              </a:rPr>
              <a:t>а</a:t>
            </a:r>
            <a:r>
              <a:rPr sz="2400" b="0" dirty="0">
                <a:latin typeface="Calibri Light"/>
                <a:cs typeface="Calibri Light"/>
              </a:rPr>
              <a:t>ров,</a:t>
            </a:r>
            <a:r>
              <a:rPr sz="2400" b="0" spc="-2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подлежащих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прослеживаемост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ории друго</a:t>
            </a:r>
            <a:r>
              <a:rPr sz="2400" b="0" spc="-10" dirty="0">
                <a:latin typeface="Calibri Light"/>
                <a:cs typeface="Calibri Light"/>
              </a:rPr>
              <a:t>г</a:t>
            </a:r>
            <a:r>
              <a:rPr sz="2400" b="0" dirty="0">
                <a:latin typeface="Calibri Light"/>
                <a:cs typeface="Calibri Light"/>
              </a:rPr>
              <a:t>о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госу</a:t>
            </a:r>
            <a:r>
              <a:rPr sz="2400" b="0" spc="-10" dirty="0">
                <a:latin typeface="Calibri Light"/>
                <a:cs typeface="Calibri Light"/>
              </a:rPr>
              <a:t>д</a:t>
            </a:r>
            <a:r>
              <a:rPr sz="2400" b="0" dirty="0">
                <a:latin typeface="Calibri Light"/>
                <a:cs typeface="Calibri Light"/>
              </a:rPr>
              <a:t>арст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а</a:t>
            </a:r>
            <a:r>
              <a:rPr sz="2400" b="0" spc="-5" dirty="0">
                <a:latin typeface="Calibri Light"/>
                <a:cs typeface="Calibri Light"/>
              </a:rPr>
              <a:t>-</a:t>
            </a:r>
            <a:r>
              <a:rPr sz="2400" b="0" dirty="0">
                <a:latin typeface="Calibri Light"/>
                <a:cs typeface="Calibri Light"/>
              </a:rPr>
              <a:t>члена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Еврази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го</a:t>
            </a:r>
            <a:r>
              <a:rPr sz="2400" b="0" spc="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эк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номического</a:t>
            </a:r>
            <a:r>
              <a:rPr sz="2400" b="0" spc="3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союза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орию Росси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й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Федерации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иные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терр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то</a:t>
            </a:r>
            <a:r>
              <a:rPr sz="2400" b="0" spc="-10" dirty="0">
                <a:latin typeface="Calibri Light"/>
                <a:cs typeface="Calibri Light"/>
              </a:rPr>
              <a:t>р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находя</a:t>
            </a:r>
            <a:r>
              <a:rPr sz="2400" b="0" spc="-15" dirty="0">
                <a:latin typeface="Calibri Light"/>
                <a:cs typeface="Calibri Light"/>
              </a:rPr>
              <a:t>щ</a:t>
            </a:r>
            <a:r>
              <a:rPr sz="2400" b="0" dirty="0">
                <a:latin typeface="Calibri Light"/>
                <a:cs typeface="Calibri Light"/>
              </a:rPr>
              <a:t>иеся под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ее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юри</a:t>
            </a:r>
            <a:r>
              <a:rPr sz="2400" b="0" spc="-10" dirty="0">
                <a:latin typeface="Calibri Light"/>
                <a:cs typeface="Calibri Light"/>
              </a:rPr>
              <a:t>с</a:t>
            </a:r>
            <a:r>
              <a:rPr sz="2400" b="0" dirty="0">
                <a:latin typeface="Calibri Light"/>
                <a:cs typeface="Calibri Light"/>
              </a:rPr>
              <a:t>ди</a:t>
            </a:r>
            <a:r>
              <a:rPr sz="2400" b="0" spc="-15" dirty="0">
                <a:latin typeface="Calibri Light"/>
                <a:cs typeface="Calibri Light"/>
              </a:rPr>
              <a:t>к</a:t>
            </a:r>
            <a:r>
              <a:rPr sz="2400" b="0" dirty="0">
                <a:latin typeface="Calibri Light"/>
                <a:cs typeface="Calibri Light"/>
              </a:rPr>
              <a:t>цией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681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0970" y="171397"/>
            <a:ext cx="23482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169008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1501139"/>
            <a:ext cx="10754868" cy="440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5683" y="1696592"/>
            <a:ext cx="10167239" cy="3821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54101"/>
            <a:ext cx="10260330" cy="96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100"/>
              </a:lnSpc>
            </a:pPr>
            <a:r>
              <a:rPr sz="2400" b="0" dirty="0">
                <a:latin typeface="Calibri Light"/>
                <a:cs typeface="Calibri Light"/>
              </a:rPr>
              <a:t>Уведо</a:t>
            </a:r>
            <a:r>
              <a:rPr sz="2400" b="0" spc="-10" dirty="0">
                <a:latin typeface="Calibri Light"/>
                <a:cs typeface="Calibri Light"/>
              </a:rPr>
              <a:t>м</a:t>
            </a:r>
            <a:r>
              <a:rPr sz="2400" b="0" dirty="0">
                <a:latin typeface="Calibri Light"/>
                <a:cs typeface="Calibri Light"/>
              </a:rPr>
              <a:t>ление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о 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возе 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ов</a:t>
            </a:r>
            <a:r>
              <a:rPr sz="2400" b="0" spc="-10" dirty="0">
                <a:latin typeface="Calibri Light"/>
                <a:cs typeface="Calibri Light"/>
              </a:rPr>
              <a:t>а</a:t>
            </a:r>
            <a:r>
              <a:rPr sz="2400" b="0" dirty="0">
                <a:latin typeface="Calibri Light"/>
                <a:cs typeface="Calibri Light"/>
              </a:rPr>
              <a:t>ров,</a:t>
            </a:r>
            <a:r>
              <a:rPr sz="2400" b="0" spc="-2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подлежащих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прослеживаемост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ории друго</a:t>
            </a:r>
            <a:r>
              <a:rPr sz="2400" b="0" spc="-10" dirty="0">
                <a:latin typeface="Calibri Light"/>
                <a:cs typeface="Calibri Light"/>
              </a:rPr>
              <a:t>г</a:t>
            </a:r>
            <a:r>
              <a:rPr sz="2400" b="0" dirty="0">
                <a:latin typeface="Calibri Light"/>
                <a:cs typeface="Calibri Light"/>
              </a:rPr>
              <a:t>о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госу</a:t>
            </a:r>
            <a:r>
              <a:rPr sz="2400" b="0" spc="-10" dirty="0">
                <a:latin typeface="Calibri Light"/>
                <a:cs typeface="Calibri Light"/>
              </a:rPr>
              <a:t>д</a:t>
            </a:r>
            <a:r>
              <a:rPr sz="2400" b="0" dirty="0">
                <a:latin typeface="Calibri Light"/>
                <a:cs typeface="Calibri Light"/>
              </a:rPr>
              <a:t>арст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а</a:t>
            </a:r>
            <a:r>
              <a:rPr sz="2400" b="0" spc="-5" dirty="0">
                <a:latin typeface="Calibri Light"/>
                <a:cs typeface="Calibri Light"/>
              </a:rPr>
              <a:t>-</a:t>
            </a:r>
            <a:r>
              <a:rPr sz="2400" b="0" dirty="0">
                <a:latin typeface="Calibri Light"/>
                <a:cs typeface="Calibri Light"/>
              </a:rPr>
              <a:t>члена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Еврази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го</a:t>
            </a:r>
            <a:r>
              <a:rPr sz="2400" b="0" spc="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эк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номического</a:t>
            </a:r>
            <a:r>
              <a:rPr sz="2400" b="0" spc="3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союза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орию Росси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й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Федерации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иные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терр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то</a:t>
            </a:r>
            <a:r>
              <a:rPr sz="2400" b="0" spc="-10" dirty="0">
                <a:latin typeface="Calibri Light"/>
                <a:cs typeface="Calibri Light"/>
              </a:rPr>
              <a:t>р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находя</a:t>
            </a:r>
            <a:r>
              <a:rPr sz="2400" b="0" spc="-15" dirty="0">
                <a:latin typeface="Calibri Light"/>
                <a:cs typeface="Calibri Light"/>
              </a:rPr>
              <a:t>щ</a:t>
            </a:r>
            <a:r>
              <a:rPr sz="2400" b="0" dirty="0">
                <a:latin typeface="Calibri Light"/>
                <a:cs typeface="Calibri Light"/>
              </a:rPr>
              <a:t>иеся под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ее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юри</a:t>
            </a:r>
            <a:r>
              <a:rPr sz="2400" b="0" spc="-10" dirty="0">
                <a:latin typeface="Calibri Light"/>
                <a:cs typeface="Calibri Light"/>
              </a:rPr>
              <a:t>с</a:t>
            </a:r>
            <a:r>
              <a:rPr sz="2400" b="0" dirty="0">
                <a:latin typeface="Calibri Light"/>
                <a:cs typeface="Calibri Light"/>
              </a:rPr>
              <a:t>ди</a:t>
            </a:r>
            <a:r>
              <a:rPr sz="2400" b="0" spc="-15" dirty="0">
                <a:latin typeface="Calibri Light"/>
                <a:cs typeface="Calibri Light"/>
              </a:rPr>
              <a:t>к</a:t>
            </a:r>
            <a:r>
              <a:rPr sz="2400" b="0" dirty="0">
                <a:latin typeface="Calibri Light"/>
                <a:cs typeface="Calibri Light"/>
              </a:rPr>
              <a:t>цией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681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0970" y="171397"/>
            <a:ext cx="23482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169008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3127" y="2726435"/>
            <a:ext cx="10754868" cy="3398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2921203"/>
            <a:ext cx="10167239" cy="2810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1501139"/>
            <a:ext cx="10754868" cy="440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5683" y="1696592"/>
            <a:ext cx="10167239" cy="3821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54101"/>
            <a:ext cx="10260330" cy="96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100"/>
              </a:lnSpc>
            </a:pPr>
            <a:r>
              <a:rPr sz="2400" b="0" dirty="0">
                <a:latin typeface="Calibri Light"/>
                <a:cs typeface="Calibri Light"/>
              </a:rPr>
              <a:t>Уведо</a:t>
            </a:r>
            <a:r>
              <a:rPr sz="2400" b="0" spc="-10" dirty="0">
                <a:latin typeface="Calibri Light"/>
                <a:cs typeface="Calibri Light"/>
              </a:rPr>
              <a:t>м</a:t>
            </a:r>
            <a:r>
              <a:rPr sz="2400" b="0" dirty="0">
                <a:latin typeface="Calibri Light"/>
                <a:cs typeface="Calibri Light"/>
              </a:rPr>
              <a:t>ление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о 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возе 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ов</a:t>
            </a:r>
            <a:r>
              <a:rPr sz="2400" b="0" spc="-10" dirty="0">
                <a:latin typeface="Calibri Light"/>
                <a:cs typeface="Calibri Light"/>
              </a:rPr>
              <a:t>а</a:t>
            </a:r>
            <a:r>
              <a:rPr sz="2400" b="0" dirty="0">
                <a:latin typeface="Calibri Light"/>
                <a:cs typeface="Calibri Light"/>
              </a:rPr>
              <a:t>ров,</a:t>
            </a:r>
            <a:r>
              <a:rPr sz="2400" b="0" spc="-2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подлежащих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прослеживаемост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ории друго</a:t>
            </a:r>
            <a:r>
              <a:rPr sz="2400" b="0" spc="-10" dirty="0">
                <a:latin typeface="Calibri Light"/>
                <a:cs typeface="Calibri Light"/>
              </a:rPr>
              <a:t>г</a:t>
            </a:r>
            <a:r>
              <a:rPr sz="2400" b="0" dirty="0">
                <a:latin typeface="Calibri Light"/>
                <a:cs typeface="Calibri Light"/>
              </a:rPr>
              <a:t>о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госу</a:t>
            </a:r>
            <a:r>
              <a:rPr sz="2400" b="0" spc="-10" dirty="0">
                <a:latin typeface="Calibri Light"/>
                <a:cs typeface="Calibri Light"/>
              </a:rPr>
              <a:t>д</a:t>
            </a:r>
            <a:r>
              <a:rPr sz="2400" b="0" dirty="0">
                <a:latin typeface="Calibri Light"/>
                <a:cs typeface="Calibri Light"/>
              </a:rPr>
              <a:t>арст</a:t>
            </a:r>
            <a:r>
              <a:rPr sz="2400" b="0" spc="-10" dirty="0">
                <a:latin typeface="Calibri Light"/>
                <a:cs typeface="Calibri Light"/>
              </a:rPr>
              <a:t>в</a:t>
            </a:r>
            <a:r>
              <a:rPr sz="2400" b="0" dirty="0">
                <a:latin typeface="Calibri Light"/>
                <a:cs typeface="Calibri Light"/>
              </a:rPr>
              <a:t>а</a:t>
            </a:r>
            <a:r>
              <a:rPr sz="2400" b="0" spc="-5" dirty="0">
                <a:latin typeface="Calibri Light"/>
                <a:cs typeface="Calibri Light"/>
              </a:rPr>
              <a:t>-</a:t>
            </a:r>
            <a:r>
              <a:rPr sz="2400" b="0" dirty="0">
                <a:latin typeface="Calibri Light"/>
                <a:cs typeface="Calibri Light"/>
              </a:rPr>
              <a:t>члена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Еврази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го</a:t>
            </a:r>
            <a:r>
              <a:rPr sz="2400" b="0" spc="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эк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номического</a:t>
            </a:r>
            <a:r>
              <a:rPr sz="2400" b="0" spc="3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союза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 терри</a:t>
            </a:r>
            <a:r>
              <a:rPr sz="2400" b="0" spc="-10" dirty="0">
                <a:latin typeface="Calibri Light"/>
                <a:cs typeface="Calibri Light"/>
              </a:rPr>
              <a:t>т</a:t>
            </a:r>
            <a:r>
              <a:rPr sz="2400" b="0" dirty="0">
                <a:latin typeface="Calibri Light"/>
                <a:cs typeface="Calibri Light"/>
              </a:rPr>
              <a:t>орию Росси</a:t>
            </a:r>
            <a:r>
              <a:rPr sz="2400" b="0" spc="-10" dirty="0">
                <a:latin typeface="Calibri Light"/>
                <a:cs typeface="Calibri Light"/>
              </a:rPr>
              <a:t>й</a:t>
            </a:r>
            <a:r>
              <a:rPr sz="2400" b="0" dirty="0">
                <a:latin typeface="Calibri Light"/>
                <a:cs typeface="Calibri Light"/>
              </a:rPr>
              <a:t>ск</a:t>
            </a:r>
            <a:r>
              <a:rPr sz="2400" b="0" spc="-10" dirty="0">
                <a:latin typeface="Calibri Light"/>
                <a:cs typeface="Calibri Light"/>
              </a:rPr>
              <a:t>о</a:t>
            </a:r>
            <a:r>
              <a:rPr sz="2400" b="0" dirty="0">
                <a:latin typeface="Calibri Light"/>
                <a:cs typeface="Calibri Light"/>
              </a:rPr>
              <a:t>й</a:t>
            </a:r>
            <a:r>
              <a:rPr sz="2400" b="0" spc="2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Федерации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иные</a:t>
            </a:r>
            <a:r>
              <a:rPr sz="2400" b="0" spc="-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терр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то</a:t>
            </a:r>
            <a:r>
              <a:rPr sz="2400" b="0" spc="-10" dirty="0">
                <a:latin typeface="Calibri Light"/>
                <a:cs typeface="Calibri Light"/>
              </a:rPr>
              <a:t>р</a:t>
            </a:r>
            <a:r>
              <a:rPr sz="2400" b="0" dirty="0">
                <a:latin typeface="Calibri Light"/>
                <a:cs typeface="Calibri Light"/>
              </a:rPr>
              <a:t>и</a:t>
            </a:r>
            <a:r>
              <a:rPr sz="2400" b="0" spc="-10" dirty="0">
                <a:latin typeface="Calibri Light"/>
                <a:cs typeface="Calibri Light"/>
              </a:rPr>
              <a:t>и</a:t>
            </a:r>
            <a:r>
              <a:rPr sz="2400" b="0" dirty="0">
                <a:latin typeface="Calibri Light"/>
                <a:cs typeface="Calibri Light"/>
              </a:rPr>
              <a:t>,</a:t>
            </a:r>
            <a:r>
              <a:rPr sz="2400" b="0" spc="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находя</a:t>
            </a:r>
            <a:r>
              <a:rPr sz="2400" b="0" spc="-15" dirty="0">
                <a:latin typeface="Calibri Light"/>
                <a:cs typeface="Calibri Light"/>
              </a:rPr>
              <a:t>щ</a:t>
            </a:r>
            <a:r>
              <a:rPr sz="2400" b="0" dirty="0">
                <a:latin typeface="Calibri Light"/>
                <a:cs typeface="Calibri Light"/>
              </a:rPr>
              <a:t>иеся под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ее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юри</a:t>
            </a:r>
            <a:r>
              <a:rPr sz="2400" b="0" spc="-10" dirty="0">
                <a:latin typeface="Calibri Light"/>
                <a:cs typeface="Calibri Light"/>
              </a:rPr>
              <a:t>с</a:t>
            </a:r>
            <a:r>
              <a:rPr sz="2400" b="0" dirty="0">
                <a:latin typeface="Calibri Light"/>
                <a:cs typeface="Calibri Light"/>
              </a:rPr>
              <a:t>ди</a:t>
            </a:r>
            <a:r>
              <a:rPr sz="2400" b="0" spc="-15" dirty="0">
                <a:latin typeface="Calibri Light"/>
                <a:cs typeface="Calibri Light"/>
              </a:rPr>
              <a:t>к</a:t>
            </a:r>
            <a:r>
              <a:rPr sz="2400" b="0" dirty="0">
                <a:latin typeface="Calibri Light"/>
                <a:cs typeface="Calibri Light"/>
              </a:rPr>
              <a:t>цией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93957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0970" y="171397"/>
            <a:ext cx="23482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169008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3127" y="2726435"/>
            <a:ext cx="10754868" cy="3398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2921203"/>
            <a:ext cx="10167239" cy="2810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5380" y="4044694"/>
            <a:ext cx="10799064" cy="2813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0325" y="4239514"/>
            <a:ext cx="10210800" cy="22533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3CE7A-474F-42D0-A049-6FB23CDB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4" y="214204"/>
            <a:ext cx="10515600" cy="682441"/>
          </a:xfrm>
        </p:spPr>
        <p:txBody>
          <a:bodyPr>
            <a:normAutofit fontScale="90000"/>
          </a:bodyPr>
          <a:lstStyle/>
          <a:p>
            <a:br>
              <a:rPr lang="ru-RU" sz="3100" dirty="0">
                <a:solidFill>
                  <a:srgbClr val="FF0000"/>
                </a:solidFill>
              </a:rPr>
            </a:br>
            <a:br>
              <a:rPr lang="ru-RU" sz="3100" dirty="0">
                <a:solidFill>
                  <a:srgbClr val="FF0000"/>
                </a:solidFill>
              </a:rPr>
            </a:br>
            <a:br>
              <a:rPr lang="ru-RU" sz="3100" dirty="0">
                <a:solidFill>
                  <a:srgbClr val="FF0000"/>
                </a:solidFill>
              </a:rPr>
            </a:br>
            <a:r>
              <a:rPr lang="ru-RU" sz="3100" dirty="0">
                <a:solidFill>
                  <a:srgbClr val="FF0000"/>
                </a:solidFill>
              </a:rPr>
              <a:t>Получение РНПТ на остатки прослеживаемых товаров </a:t>
            </a:r>
            <a:br>
              <a:rPr lang="ru-RU" sz="3100" dirty="0">
                <a:solidFill>
                  <a:srgbClr val="FF0000"/>
                </a:solidFill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992B1F-38F7-4F96-82F3-C5B4BA75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975"/>
            <a:ext cx="10515600" cy="50139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Важно помнить:</a:t>
            </a:r>
          </a:p>
          <a:p>
            <a:r>
              <a:rPr lang="ru-RU" dirty="0"/>
              <a:t>Подать уведомление должны </a:t>
            </a:r>
            <a:r>
              <a:rPr lang="ru-RU" u="sng" dirty="0"/>
              <a:t>все</a:t>
            </a:r>
            <a:r>
              <a:rPr lang="ru-RU" dirty="0"/>
              <a:t> организации и предприниматели, у которых в остатках числятся прослеживаемые товары.</a:t>
            </a:r>
          </a:p>
          <a:p>
            <a:r>
              <a:rPr lang="ru-RU" dirty="0"/>
              <a:t>Подавать уведомление нужно на </a:t>
            </a:r>
            <a:r>
              <a:rPr lang="ru-RU" u="sng" dirty="0"/>
              <a:t>все</a:t>
            </a:r>
            <a:r>
              <a:rPr lang="ru-RU" dirty="0"/>
              <a:t> прослеживаемые товары, принятые на учет;</a:t>
            </a:r>
          </a:p>
          <a:p>
            <a:r>
              <a:rPr lang="ru-RU" dirty="0"/>
              <a:t>Сроки приобретения прослеживаемых товаров значения не имеют;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Алгоритм действия: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u="sng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Провести инвентаризацию прослеживаемых товаров</a:t>
            </a:r>
            <a:endParaRPr lang="ru-RU" u="sng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u="sng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Сформировать Уведомление об остатках прослеживаемых товаров</a:t>
            </a:r>
            <a:endParaRPr lang="ru-RU" u="sng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u="sng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Направить Уведомление об остатках прослеживаемых товаров в ФНС России</a:t>
            </a:r>
            <a:endParaRPr lang="ru-RU" u="sng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u="sng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Получить из ФНС России квитанцию с присвоенным РНПТ</a:t>
            </a:r>
            <a:endParaRPr lang="ru-RU" u="sng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u="sng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Отразить присвоенные РНПТ в учетной системе</a:t>
            </a:r>
            <a:endParaRPr lang="ru-RU" u="sng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675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39013"/>
            <a:ext cx="9882505" cy="105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320"/>
              </a:lnSpc>
            </a:pPr>
            <a:r>
              <a:rPr sz="4000" b="0" spc="-20" dirty="0">
                <a:latin typeface="Calibri Light"/>
                <a:cs typeface="Calibri Light"/>
              </a:rPr>
              <a:t>Реги</a:t>
            </a:r>
            <a:r>
              <a:rPr sz="4000" b="0" spc="-10" dirty="0">
                <a:latin typeface="Calibri Light"/>
                <a:cs typeface="Calibri Light"/>
              </a:rPr>
              <a:t>с</a:t>
            </a:r>
            <a:r>
              <a:rPr sz="4000" b="0" spc="-20" dirty="0">
                <a:latin typeface="Calibri Light"/>
                <a:cs typeface="Calibri Light"/>
              </a:rPr>
              <a:t>трация</a:t>
            </a:r>
            <a:r>
              <a:rPr sz="4000" b="0" spc="-5" dirty="0">
                <a:latin typeface="Calibri Light"/>
                <a:cs typeface="Calibri Light"/>
              </a:rPr>
              <a:t> </a:t>
            </a:r>
            <a:r>
              <a:rPr sz="4000" b="0" spc="-25" dirty="0">
                <a:latin typeface="Calibri Light"/>
                <a:cs typeface="Calibri Light"/>
              </a:rPr>
              <a:t>о</a:t>
            </a:r>
            <a:r>
              <a:rPr sz="4000" b="0" spc="-10" dirty="0">
                <a:latin typeface="Calibri Light"/>
                <a:cs typeface="Calibri Light"/>
              </a:rPr>
              <a:t>с</a:t>
            </a:r>
            <a:r>
              <a:rPr sz="4000" b="0" spc="-20" dirty="0">
                <a:latin typeface="Calibri Light"/>
                <a:cs typeface="Calibri Light"/>
              </a:rPr>
              <a:t>та</a:t>
            </a:r>
            <a:r>
              <a:rPr sz="4000" b="0" spc="-15" dirty="0">
                <a:latin typeface="Calibri Light"/>
                <a:cs typeface="Calibri Light"/>
              </a:rPr>
              <a:t>т</a:t>
            </a:r>
            <a:r>
              <a:rPr sz="4000" b="0" spc="-20" dirty="0">
                <a:latin typeface="Calibri Light"/>
                <a:cs typeface="Calibri Light"/>
              </a:rPr>
              <a:t>ков</a:t>
            </a:r>
            <a:r>
              <a:rPr sz="4000" b="0" spc="15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то</a:t>
            </a:r>
            <a:r>
              <a:rPr sz="4000" b="0" spc="-15" dirty="0">
                <a:latin typeface="Calibri Light"/>
                <a:cs typeface="Calibri Light"/>
              </a:rPr>
              <a:t>в</a:t>
            </a:r>
            <a:r>
              <a:rPr sz="4000" b="0" spc="-20" dirty="0">
                <a:latin typeface="Calibri Light"/>
                <a:cs typeface="Calibri Light"/>
              </a:rPr>
              <a:t>аров</a:t>
            </a:r>
            <a:r>
              <a:rPr sz="4000" b="0" spc="10" dirty="0">
                <a:latin typeface="Calibri Light"/>
                <a:cs typeface="Calibri Light"/>
              </a:rPr>
              <a:t> </a:t>
            </a:r>
            <a:r>
              <a:rPr sz="4000" b="0" spc="-25" dirty="0">
                <a:latin typeface="Calibri Light"/>
                <a:cs typeface="Calibri Light"/>
              </a:rPr>
              <a:t>до</a:t>
            </a:r>
            <a:r>
              <a:rPr sz="4000" b="0" spc="5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введ</a:t>
            </a:r>
            <a:r>
              <a:rPr sz="4000" b="0" spc="-25" dirty="0">
                <a:latin typeface="Calibri Light"/>
                <a:cs typeface="Calibri Light"/>
              </a:rPr>
              <a:t>ения</a:t>
            </a:r>
            <a:r>
              <a:rPr sz="4000" b="0" spc="-20" dirty="0">
                <a:latin typeface="Calibri Light"/>
                <a:cs typeface="Calibri Light"/>
              </a:rPr>
              <a:t> си</a:t>
            </a:r>
            <a:r>
              <a:rPr sz="4000" b="0" spc="-15" dirty="0">
                <a:latin typeface="Calibri Light"/>
                <a:cs typeface="Calibri Light"/>
              </a:rPr>
              <a:t>с</a:t>
            </a:r>
            <a:r>
              <a:rPr sz="4000" b="0" spc="-20" dirty="0">
                <a:latin typeface="Calibri Light"/>
                <a:cs typeface="Calibri Light"/>
              </a:rPr>
              <a:t>те</a:t>
            </a:r>
            <a:r>
              <a:rPr sz="4000" b="0" spc="-15" dirty="0">
                <a:latin typeface="Calibri Light"/>
                <a:cs typeface="Calibri Light"/>
              </a:rPr>
              <a:t>м</a:t>
            </a:r>
            <a:r>
              <a:rPr sz="4000" b="0" spc="-30" dirty="0">
                <a:latin typeface="Calibri Light"/>
                <a:cs typeface="Calibri Light"/>
              </a:rPr>
              <a:t>ы</a:t>
            </a:r>
            <a:r>
              <a:rPr sz="4000" b="0" spc="-25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прос</a:t>
            </a:r>
            <a:r>
              <a:rPr sz="4000" b="0" spc="-15" dirty="0">
                <a:latin typeface="Calibri Light"/>
                <a:cs typeface="Calibri Light"/>
              </a:rPr>
              <a:t>л</a:t>
            </a:r>
            <a:r>
              <a:rPr sz="4000" b="0" spc="-25" dirty="0">
                <a:latin typeface="Calibri Light"/>
                <a:cs typeface="Calibri Light"/>
              </a:rPr>
              <a:t>еж</a:t>
            </a:r>
            <a:r>
              <a:rPr sz="4000" b="0" spc="-20" dirty="0">
                <a:latin typeface="Calibri Light"/>
                <a:cs typeface="Calibri Light"/>
              </a:rPr>
              <a:t>ивае</a:t>
            </a:r>
            <a:r>
              <a:rPr sz="4000" b="0" spc="-15" dirty="0">
                <a:latin typeface="Calibri Light"/>
                <a:cs typeface="Calibri Light"/>
              </a:rPr>
              <a:t>м</a:t>
            </a:r>
            <a:r>
              <a:rPr sz="4000" b="0" spc="-20" dirty="0">
                <a:latin typeface="Calibri Light"/>
                <a:cs typeface="Calibri Light"/>
              </a:rPr>
              <a:t>ос</a:t>
            </a:r>
            <a:r>
              <a:rPr sz="4000" b="0" spc="-10" dirty="0">
                <a:latin typeface="Calibri Light"/>
                <a:cs typeface="Calibri Light"/>
              </a:rPr>
              <a:t>т</a:t>
            </a:r>
            <a:r>
              <a:rPr sz="4000" b="0" spc="-20" dirty="0">
                <a:latin typeface="Calibri Light"/>
                <a:cs typeface="Calibri Light"/>
              </a:rPr>
              <a:t>и.</a:t>
            </a:r>
            <a:r>
              <a:rPr sz="4000" b="0" spc="-25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Уве</a:t>
            </a:r>
            <a:r>
              <a:rPr sz="4000" b="0" spc="-15" dirty="0">
                <a:latin typeface="Calibri Light"/>
                <a:cs typeface="Calibri Light"/>
              </a:rPr>
              <a:t>д</a:t>
            </a:r>
            <a:r>
              <a:rPr sz="4000" b="0" spc="-25" dirty="0">
                <a:latin typeface="Calibri Light"/>
                <a:cs typeface="Calibri Light"/>
              </a:rPr>
              <a:t>о</a:t>
            </a:r>
            <a:r>
              <a:rPr sz="4000" b="0" spc="-20" dirty="0">
                <a:latin typeface="Calibri Light"/>
                <a:cs typeface="Calibri Light"/>
              </a:rPr>
              <a:t>м</a:t>
            </a:r>
            <a:r>
              <a:rPr sz="4000" b="0" spc="-25" dirty="0">
                <a:latin typeface="Calibri Light"/>
                <a:cs typeface="Calibri Light"/>
              </a:rPr>
              <a:t>ление</a:t>
            </a:r>
            <a:r>
              <a:rPr sz="4000" b="0" spc="-5" dirty="0">
                <a:latin typeface="Calibri Light"/>
                <a:cs typeface="Calibri Light"/>
              </a:rPr>
              <a:t> </a:t>
            </a:r>
            <a:r>
              <a:rPr sz="4000" b="0" spc="-25" dirty="0">
                <a:latin typeface="Calibri Light"/>
                <a:cs typeface="Calibri Light"/>
              </a:rPr>
              <a:t>об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336446"/>
            <a:ext cx="181737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spc="-20" dirty="0">
                <a:latin typeface="Calibri Light"/>
                <a:cs typeface="Calibri Light"/>
              </a:rPr>
              <a:t>ос</a:t>
            </a:r>
            <a:r>
              <a:rPr sz="4000" b="0" spc="-10" dirty="0">
                <a:latin typeface="Calibri Light"/>
                <a:cs typeface="Calibri Light"/>
              </a:rPr>
              <a:t>т</a:t>
            </a:r>
            <a:r>
              <a:rPr sz="4000" b="0" spc="-20" dirty="0">
                <a:latin typeface="Calibri Light"/>
                <a:cs typeface="Calibri Light"/>
              </a:rPr>
              <a:t>атках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93957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8765" y="3926078"/>
            <a:ext cx="2475865" cy="228600"/>
          </a:xfrm>
          <a:custGeom>
            <a:avLst/>
            <a:gdLst/>
            <a:ahLst/>
            <a:cxnLst/>
            <a:rect l="l" t="t" r="r" b="b"/>
            <a:pathLst>
              <a:path w="2475865" h="228600">
                <a:moveTo>
                  <a:pt x="2247265" y="0"/>
                </a:moveTo>
                <a:lnTo>
                  <a:pt x="2246968" y="76179"/>
                </a:lnTo>
                <a:lnTo>
                  <a:pt x="2284984" y="76327"/>
                </a:lnTo>
                <a:lnTo>
                  <a:pt x="2284730" y="152527"/>
                </a:lnTo>
                <a:lnTo>
                  <a:pt x="2246671" y="152527"/>
                </a:lnTo>
                <a:lnTo>
                  <a:pt x="2246376" y="228600"/>
                </a:lnTo>
                <a:lnTo>
                  <a:pt x="2399798" y="152527"/>
                </a:lnTo>
                <a:lnTo>
                  <a:pt x="2284730" y="152527"/>
                </a:lnTo>
                <a:lnTo>
                  <a:pt x="2400097" y="152378"/>
                </a:lnTo>
                <a:lnTo>
                  <a:pt x="2475357" y="115062"/>
                </a:lnTo>
                <a:lnTo>
                  <a:pt x="2247265" y="0"/>
                </a:lnTo>
                <a:close/>
              </a:path>
              <a:path w="2475865" h="228600">
                <a:moveTo>
                  <a:pt x="2246968" y="76179"/>
                </a:moveTo>
                <a:lnTo>
                  <a:pt x="2246672" y="152378"/>
                </a:lnTo>
                <a:lnTo>
                  <a:pt x="2284730" y="152527"/>
                </a:lnTo>
                <a:lnTo>
                  <a:pt x="2284984" y="76327"/>
                </a:lnTo>
                <a:lnTo>
                  <a:pt x="2246968" y="76179"/>
                </a:lnTo>
                <a:close/>
              </a:path>
              <a:path w="2475865" h="228600">
                <a:moveTo>
                  <a:pt x="254" y="67437"/>
                </a:moveTo>
                <a:lnTo>
                  <a:pt x="0" y="143637"/>
                </a:lnTo>
                <a:lnTo>
                  <a:pt x="2246672" y="152378"/>
                </a:lnTo>
                <a:lnTo>
                  <a:pt x="2246968" y="76179"/>
                </a:lnTo>
                <a:lnTo>
                  <a:pt x="254" y="67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04632" y="4397375"/>
            <a:ext cx="914400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8485" y="3574415"/>
            <a:ext cx="914400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89290" y="3789807"/>
            <a:ext cx="1417193" cy="1417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8689" y="4756403"/>
            <a:ext cx="2221230" cy="228600"/>
          </a:xfrm>
          <a:custGeom>
            <a:avLst/>
            <a:gdLst/>
            <a:ahLst/>
            <a:cxnLst/>
            <a:rect l="l" t="t" r="r" b="b"/>
            <a:pathLst>
              <a:path w="2221229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2221229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2221229" h="228600">
                <a:moveTo>
                  <a:pt x="2220849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2220849" y="152400"/>
                </a:lnTo>
                <a:lnTo>
                  <a:pt x="2220849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29270" y="5105908"/>
            <a:ext cx="8242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РНПТ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8744" y="4041140"/>
            <a:ext cx="91440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6464" y="3834142"/>
            <a:ext cx="1126477" cy="1126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83934" y="2159254"/>
            <a:ext cx="3195320" cy="175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buFont typeface="Calibri"/>
              <a:buAutoNum type="arabicPeriod"/>
              <a:tabLst>
                <a:tab pos="528320" algn="l"/>
              </a:tabLst>
            </a:pPr>
            <a:r>
              <a:rPr sz="2200" spc="-55" dirty="0">
                <a:latin typeface="Calibri"/>
                <a:cs typeface="Calibri"/>
              </a:rPr>
              <a:t>К</a:t>
            </a:r>
            <a:r>
              <a:rPr sz="2200" spc="-70" dirty="0">
                <a:latin typeface="Calibri"/>
                <a:cs typeface="Calibri"/>
              </a:rPr>
              <a:t>о</a:t>
            </a:r>
            <a:r>
              <a:rPr sz="2200" spc="-15" dirty="0">
                <a:latin typeface="Calibri"/>
                <a:cs typeface="Calibri"/>
              </a:rPr>
              <a:t>д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ТНВ</a:t>
            </a:r>
            <a:r>
              <a:rPr sz="2200" spc="-75" dirty="0">
                <a:latin typeface="Calibri"/>
                <a:cs typeface="Calibri"/>
              </a:rPr>
              <a:t>Э</a:t>
            </a:r>
            <a:r>
              <a:rPr sz="2200" spc="-15" dirty="0">
                <a:latin typeface="Calibri"/>
                <a:cs typeface="Calibri"/>
              </a:rPr>
              <a:t>Д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4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15" dirty="0">
                <a:latin typeface="Calibri"/>
                <a:cs typeface="Calibri"/>
              </a:rPr>
              <a:t>Наимено</a:t>
            </a:r>
            <a:r>
              <a:rPr sz="2200" spc="-10" dirty="0">
                <a:latin typeface="Calibri"/>
                <a:cs typeface="Calibri"/>
              </a:rPr>
              <a:t>в</a:t>
            </a:r>
            <a:r>
              <a:rPr sz="2200" spc="-15" dirty="0">
                <a:latin typeface="Calibri"/>
                <a:cs typeface="Calibri"/>
              </a:rPr>
              <a:t>ание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т</a:t>
            </a:r>
            <a:r>
              <a:rPr sz="2200" spc="-15" dirty="0">
                <a:latin typeface="Calibri"/>
                <a:cs typeface="Calibri"/>
              </a:rPr>
              <a:t>ов</a:t>
            </a:r>
            <a:r>
              <a:rPr sz="2200" spc="-10" dirty="0">
                <a:latin typeface="Calibri"/>
                <a:cs typeface="Calibri"/>
              </a:rPr>
              <a:t>а</a:t>
            </a:r>
            <a:r>
              <a:rPr sz="2200" spc="-15" dirty="0">
                <a:latin typeface="Calibri"/>
                <a:cs typeface="Calibri"/>
              </a:rPr>
              <a:t>ра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4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45" dirty="0">
                <a:latin typeface="Calibri"/>
                <a:cs typeface="Calibri"/>
              </a:rPr>
              <a:t>Е</a:t>
            </a:r>
            <a:r>
              <a:rPr sz="2200" spc="-15" dirty="0">
                <a:latin typeface="Calibri"/>
                <a:cs typeface="Calibri"/>
              </a:rPr>
              <a:t>диница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и</a:t>
            </a:r>
            <a:r>
              <a:rPr sz="2200" spc="-20" dirty="0">
                <a:latin typeface="Calibri"/>
                <a:cs typeface="Calibri"/>
              </a:rPr>
              <a:t>з</a:t>
            </a:r>
            <a:r>
              <a:rPr sz="2200" spc="-15" dirty="0">
                <a:latin typeface="Calibri"/>
                <a:cs typeface="Calibri"/>
              </a:rPr>
              <a:t>мерения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15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55" dirty="0">
                <a:latin typeface="Calibri"/>
                <a:cs typeface="Calibri"/>
              </a:rPr>
              <a:t>К</a:t>
            </a:r>
            <a:r>
              <a:rPr sz="2200" spc="-45" dirty="0">
                <a:latin typeface="Calibri"/>
                <a:cs typeface="Calibri"/>
              </a:rPr>
              <a:t>о</a:t>
            </a:r>
            <a:r>
              <a:rPr sz="2200" spc="-15" dirty="0">
                <a:latin typeface="Calibri"/>
                <a:cs typeface="Calibri"/>
              </a:rPr>
              <a:t>личе</a:t>
            </a:r>
            <a:r>
              <a:rPr sz="2200" spc="-20" dirty="0">
                <a:latin typeface="Calibri"/>
                <a:cs typeface="Calibri"/>
              </a:rPr>
              <a:t>с</a:t>
            </a:r>
            <a:r>
              <a:rPr sz="2200" spc="-15" dirty="0">
                <a:latin typeface="Calibri"/>
                <a:cs typeface="Calibri"/>
              </a:rPr>
              <a:t>тво</a:t>
            </a:r>
            <a:endParaRPr sz="22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200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2200" spc="-15" dirty="0">
                <a:latin typeface="Calibri"/>
                <a:cs typeface="Calibri"/>
              </a:rPr>
              <a:t>С</a:t>
            </a:r>
            <a:r>
              <a:rPr sz="2200" spc="-30" dirty="0">
                <a:latin typeface="Calibri"/>
                <a:cs typeface="Calibri"/>
              </a:rPr>
              <a:t>т</a:t>
            </a:r>
            <a:r>
              <a:rPr sz="2200" spc="-15" dirty="0">
                <a:latin typeface="Calibri"/>
                <a:cs typeface="Calibri"/>
              </a:rPr>
              <a:t>оим</a:t>
            </a:r>
            <a:r>
              <a:rPr sz="2200" spc="-10" dirty="0">
                <a:latin typeface="Calibri"/>
                <a:cs typeface="Calibri"/>
              </a:rPr>
              <a:t>ость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552069"/>
            <a:ext cx="9070975" cy="97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05"/>
              </a:lnSpc>
            </a:pPr>
            <a:r>
              <a:rPr sz="3600" b="0" dirty="0">
                <a:latin typeface="Calibri Light"/>
                <a:cs typeface="Calibri Light"/>
              </a:rPr>
              <a:t>Уведомление об имеющих</a:t>
            </a:r>
            <a:r>
              <a:rPr sz="3600" b="0" spc="5" dirty="0">
                <a:latin typeface="Calibri Light"/>
                <a:cs typeface="Calibri Light"/>
              </a:rPr>
              <a:t>с</a:t>
            </a:r>
            <a:r>
              <a:rPr sz="3600" b="0" dirty="0">
                <a:latin typeface="Calibri Light"/>
                <a:cs typeface="Calibri Light"/>
              </a:rPr>
              <a:t>я</a:t>
            </a:r>
            <a:r>
              <a:rPr sz="3600" b="0" spc="-15" dirty="0">
                <a:latin typeface="Calibri Light"/>
                <a:cs typeface="Calibri Light"/>
              </a:rPr>
              <a:t> </a:t>
            </a:r>
            <a:r>
              <a:rPr sz="3600" b="0" dirty="0">
                <a:latin typeface="Calibri Light"/>
                <a:cs typeface="Calibri Light"/>
              </a:rPr>
              <a:t>остатках </a:t>
            </a:r>
            <a:r>
              <a:rPr sz="3600" b="0" spc="5" dirty="0">
                <a:latin typeface="Calibri Light"/>
                <a:cs typeface="Calibri Light"/>
              </a:rPr>
              <a:t>т</a:t>
            </a:r>
            <a:r>
              <a:rPr sz="3600" b="0" dirty="0">
                <a:latin typeface="Calibri Light"/>
                <a:cs typeface="Calibri Light"/>
              </a:rPr>
              <a:t>овар</a:t>
            </a:r>
            <a:r>
              <a:rPr sz="3600" b="0" spc="-15" dirty="0">
                <a:latin typeface="Calibri Light"/>
                <a:cs typeface="Calibri Light"/>
              </a:rPr>
              <a:t>о</a:t>
            </a:r>
            <a:r>
              <a:rPr sz="3600" b="0" dirty="0">
                <a:latin typeface="Calibri Light"/>
                <a:cs typeface="Calibri Light"/>
              </a:rPr>
              <a:t>в,</a:t>
            </a:r>
            <a:endParaRPr sz="3600">
              <a:latin typeface="Calibri Light"/>
              <a:cs typeface="Calibri Light"/>
            </a:endParaRPr>
          </a:p>
          <a:p>
            <a:pPr marL="12700">
              <a:lnSpc>
                <a:spcPts val="4105"/>
              </a:lnSpc>
            </a:pPr>
            <a:r>
              <a:rPr sz="3600" b="0" dirty="0">
                <a:latin typeface="Calibri Light"/>
                <a:cs typeface="Calibri Light"/>
              </a:rPr>
              <a:t>подлеж</a:t>
            </a:r>
            <a:r>
              <a:rPr sz="3600" b="0" spc="-15" dirty="0">
                <a:latin typeface="Calibri Light"/>
                <a:cs typeface="Calibri Light"/>
              </a:rPr>
              <a:t>а</a:t>
            </a:r>
            <a:r>
              <a:rPr sz="3600" b="0" dirty="0">
                <a:latin typeface="Calibri Light"/>
                <a:cs typeface="Calibri Light"/>
              </a:rPr>
              <a:t>щих прослежи</a:t>
            </a:r>
            <a:r>
              <a:rPr sz="3600" b="0" spc="-15" dirty="0">
                <a:latin typeface="Calibri Light"/>
                <a:cs typeface="Calibri Light"/>
              </a:rPr>
              <a:t>в</a:t>
            </a:r>
            <a:r>
              <a:rPr sz="3600" b="0" dirty="0">
                <a:latin typeface="Calibri Light"/>
                <a:cs typeface="Calibri Light"/>
              </a:rPr>
              <a:t>аем</a:t>
            </a:r>
            <a:r>
              <a:rPr sz="3600" b="0" spc="-15" dirty="0">
                <a:latin typeface="Calibri Light"/>
                <a:cs typeface="Calibri Light"/>
              </a:rPr>
              <a:t>о</a:t>
            </a:r>
            <a:r>
              <a:rPr sz="3600" b="0" dirty="0">
                <a:latin typeface="Calibri Light"/>
                <a:cs typeface="Calibri Light"/>
              </a:rPr>
              <a:t>сти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93957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70160" y="63955"/>
            <a:ext cx="2349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По 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dirty="0">
                <a:latin typeface="Times New Roman"/>
                <a:cs typeface="Times New Roman"/>
              </a:rPr>
              <a:t>ме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КНД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67611"/>
            <a:ext cx="12191999" cy="2354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517" y="1663573"/>
            <a:ext cx="11775821" cy="1765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226307"/>
            <a:ext cx="12191999" cy="2353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517" y="3421634"/>
            <a:ext cx="11775821" cy="1765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29F3A-A4D1-4557-8BD6-CBD82057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23" y="414033"/>
            <a:ext cx="10670219" cy="77121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Отличия маркировки от прослеживаемости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770AD79-DA36-487E-A1F7-C381D1624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781519"/>
              </p:ext>
            </p:extLst>
          </p:nvPr>
        </p:nvGraphicFramePr>
        <p:xfrm>
          <a:off x="683581" y="1225119"/>
          <a:ext cx="10591061" cy="521884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177321">
                  <a:extLst>
                    <a:ext uri="{9D8B030D-6E8A-4147-A177-3AD203B41FA5}">
                      <a16:colId xmlns:a16="http://schemas.microsoft.com/office/drawing/2014/main" val="1208835026"/>
                    </a:ext>
                  </a:extLst>
                </a:gridCol>
                <a:gridCol w="3706792">
                  <a:extLst>
                    <a:ext uri="{9D8B030D-6E8A-4147-A177-3AD203B41FA5}">
                      <a16:colId xmlns:a16="http://schemas.microsoft.com/office/drawing/2014/main" val="586213412"/>
                    </a:ext>
                  </a:extLst>
                </a:gridCol>
                <a:gridCol w="3706948">
                  <a:extLst>
                    <a:ext uri="{9D8B030D-6E8A-4147-A177-3AD203B41FA5}">
                      <a16:colId xmlns:a16="http://schemas.microsoft.com/office/drawing/2014/main" val="2149323063"/>
                    </a:ext>
                  </a:extLst>
                </a:gridCol>
              </a:tblGrid>
              <a:tr h="43444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>
                          <a:effectLst/>
                        </a:rPr>
                        <a:t>Вид системы контроля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>
                          <a:effectLst/>
                        </a:rPr>
                        <a:t>Маркировка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>
                          <a:effectLst/>
                        </a:rPr>
                        <a:t>Прослеживаемость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3465693902"/>
                  </a:ext>
                </a:extLst>
              </a:tr>
              <a:tr h="698969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Оператор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Центр развития перспективных технологий (ЦРПТ)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Федеральная налоговая служба РФ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2007362757"/>
                  </a:ext>
                </a:extLst>
              </a:tr>
              <a:tr h="1678538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Принцип контроля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Маркировка каждой единицы товара с помощью кода Data Matrix или RFID-метки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Контроль над всей ввезенной партией товара. На продукции не ставится отметок: отслеживание осуществляется по РНПТ в счетах-фактурах и УПД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909063869"/>
                  </a:ext>
                </a:extLst>
              </a:tr>
              <a:tr h="1008958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Товары, подлежащие контролю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Импорт и производство отдельных товарных групп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Отдельные товары, ввезенные из-за рубежа и не пересекающиеся с ТГ маркировки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2413319237"/>
                  </a:ext>
                </a:extLst>
              </a:tr>
              <a:tr h="698969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Изменения складской логистики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Требуются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Не требуются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4188147150"/>
                  </a:ext>
                </a:extLst>
              </a:tr>
              <a:tr h="698969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Отчетность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Из УПД после двустороннего подписания</a:t>
                      </a:r>
                    </a:p>
                  </a:txBody>
                  <a:tcPr marL="34951" marR="34951" marT="34951" marB="349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Ежеквартальный отчет</a:t>
                      </a:r>
                    </a:p>
                  </a:txBody>
                  <a:tcPr marL="34951" marR="34951" marT="34951" marB="34951" anchor="ctr"/>
                </a:tc>
                <a:extLst>
                  <a:ext uri="{0D108BD9-81ED-4DB2-BD59-A6C34878D82A}">
                    <a16:rowId xmlns:a16="http://schemas.microsoft.com/office/drawing/2014/main" val="2909127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929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552069"/>
            <a:ext cx="9070975" cy="97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05"/>
              </a:lnSpc>
            </a:pPr>
            <a:r>
              <a:rPr sz="3600" b="0" dirty="0">
                <a:latin typeface="Calibri Light"/>
                <a:cs typeface="Calibri Light"/>
              </a:rPr>
              <a:t>Уведомление об имеющих</a:t>
            </a:r>
            <a:r>
              <a:rPr sz="3600" b="0" spc="5" dirty="0">
                <a:latin typeface="Calibri Light"/>
                <a:cs typeface="Calibri Light"/>
              </a:rPr>
              <a:t>с</a:t>
            </a:r>
            <a:r>
              <a:rPr sz="3600" b="0" dirty="0">
                <a:latin typeface="Calibri Light"/>
                <a:cs typeface="Calibri Light"/>
              </a:rPr>
              <a:t>я</a:t>
            </a:r>
            <a:r>
              <a:rPr sz="3600" b="0" spc="-15" dirty="0">
                <a:latin typeface="Calibri Light"/>
                <a:cs typeface="Calibri Light"/>
              </a:rPr>
              <a:t> </a:t>
            </a:r>
            <a:r>
              <a:rPr sz="3600" b="0" dirty="0">
                <a:latin typeface="Calibri Light"/>
                <a:cs typeface="Calibri Light"/>
              </a:rPr>
              <a:t>остатках </a:t>
            </a:r>
            <a:r>
              <a:rPr sz="3600" b="0" spc="5" dirty="0">
                <a:latin typeface="Calibri Light"/>
                <a:cs typeface="Calibri Light"/>
              </a:rPr>
              <a:t>т</a:t>
            </a:r>
            <a:r>
              <a:rPr sz="3600" b="0" dirty="0">
                <a:latin typeface="Calibri Light"/>
                <a:cs typeface="Calibri Light"/>
              </a:rPr>
              <a:t>овар</a:t>
            </a:r>
            <a:r>
              <a:rPr sz="3600" b="0" spc="-15" dirty="0">
                <a:latin typeface="Calibri Light"/>
                <a:cs typeface="Calibri Light"/>
              </a:rPr>
              <a:t>о</a:t>
            </a:r>
            <a:r>
              <a:rPr sz="3600" b="0" dirty="0">
                <a:latin typeface="Calibri Light"/>
                <a:cs typeface="Calibri Light"/>
              </a:rPr>
              <a:t>в,</a:t>
            </a:r>
            <a:endParaRPr sz="3600">
              <a:latin typeface="Calibri Light"/>
              <a:cs typeface="Calibri Light"/>
            </a:endParaRPr>
          </a:p>
          <a:p>
            <a:pPr marL="12700">
              <a:lnSpc>
                <a:spcPts val="4105"/>
              </a:lnSpc>
            </a:pPr>
            <a:r>
              <a:rPr sz="3600" b="0" dirty="0">
                <a:latin typeface="Calibri Light"/>
                <a:cs typeface="Calibri Light"/>
              </a:rPr>
              <a:t>подлеж</a:t>
            </a:r>
            <a:r>
              <a:rPr sz="3600" b="0" spc="-15" dirty="0">
                <a:latin typeface="Calibri Light"/>
                <a:cs typeface="Calibri Light"/>
              </a:rPr>
              <a:t>а</a:t>
            </a:r>
            <a:r>
              <a:rPr sz="3600" b="0" dirty="0">
                <a:latin typeface="Calibri Light"/>
                <a:cs typeface="Calibri Light"/>
              </a:rPr>
              <a:t>щих прослежи</a:t>
            </a:r>
            <a:r>
              <a:rPr sz="3600" b="0" spc="-15" dirty="0">
                <a:latin typeface="Calibri Light"/>
                <a:cs typeface="Calibri Light"/>
              </a:rPr>
              <a:t>в</a:t>
            </a:r>
            <a:r>
              <a:rPr sz="3600" b="0" dirty="0">
                <a:latin typeface="Calibri Light"/>
                <a:cs typeface="Calibri Light"/>
              </a:rPr>
              <a:t>аем</a:t>
            </a:r>
            <a:r>
              <a:rPr sz="3600" b="0" spc="-15" dirty="0">
                <a:latin typeface="Calibri Light"/>
                <a:cs typeface="Calibri Light"/>
              </a:rPr>
              <a:t>о</a:t>
            </a:r>
            <a:r>
              <a:rPr sz="3600" b="0" dirty="0">
                <a:latin typeface="Calibri Light"/>
                <a:cs typeface="Calibri Light"/>
              </a:rPr>
              <a:t>сти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900" y="2240278"/>
            <a:ext cx="11658600" cy="4541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58519" algn="r">
              <a:lnSpc>
                <a:spcPct val="10000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70160" y="63955"/>
            <a:ext cx="2349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По 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dirty="0">
                <a:latin typeface="Times New Roman"/>
                <a:cs typeface="Times New Roman"/>
              </a:rPr>
              <a:t>ме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КНД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67611"/>
            <a:ext cx="12191999" cy="2354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517" y="1663573"/>
            <a:ext cx="11775821" cy="1765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226307"/>
            <a:ext cx="12191999" cy="2353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517" y="3421634"/>
            <a:ext cx="11775821" cy="1765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320" y="2045206"/>
            <a:ext cx="11917680" cy="4812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9900" y="2240278"/>
            <a:ext cx="11658600" cy="4541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0877A-9FD1-4A32-B091-85A429F5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54" y="365125"/>
            <a:ext cx="10209321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Уведомление об остатках, которые были оприходованы по состоянию на 8 июля, нужно направить не позднее дня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C8CF1-43A0-49F5-8329-4699106C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0709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3000" dirty="0"/>
              <a:t>продажи и вывоза за пределы России;</a:t>
            </a:r>
          </a:p>
          <a:p>
            <a:r>
              <a:rPr lang="ru-RU" sz="3000" dirty="0"/>
              <a:t>реализации товара на территории России;</a:t>
            </a:r>
          </a:p>
          <a:p>
            <a:r>
              <a:rPr lang="ru-RU" sz="3000" dirty="0"/>
              <a:t>передачи товаров посредникам, которые действуют от своего имени, для реализации;</a:t>
            </a:r>
          </a:p>
          <a:p>
            <a:r>
              <a:rPr lang="ru-RU" sz="3000" dirty="0"/>
              <a:t>безвозмездной передачи (приобретения);</a:t>
            </a:r>
          </a:p>
          <a:p>
            <a:r>
              <a:rPr lang="ru-RU" sz="3000" dirty="0"/>
              <a:t>прекращения прослеживаемости товара, например в связи с продажей физлицу-потребителю или самозанятому;</a:t>
            </a:r>
          </a:p>
          <a:p>
            <a:r>
              <a:rPr lang="ru-RU" sz="3000" dirty="0"/>
              <a:t>передачи товара правопреемнику при реорганизации юрлица, передачи товара в качестве вклада в уставный капитал, взноса в имущество организации и т.п.</a:t>
            </a:r>
          </a:p>
        </p:txBody>
      </p:sp>
    </p:spTree>
    <p:extLst>
      <p:ext uri="{BB962C8B-B14F-4D97-AF65-F5344CB8AC3E}">
        <p14:creationId xmlns:p14="http://schemas.microsoft.com/office/powerpoint/2010/main" val="3523683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5C25D-6FB1-45D1-970A-5C81C9B1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Пример: В НКО «Санаторий «Сосны» имеется в составе основных средств морозильник импортного производства, приобретенный и введенный в эксплуатацию в 2014 года.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63DF7-BAAE-4859-BABE-6305201F4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ноябре 2021 года организация принимает решение его продать другому юрлицу.</a:t>
            </a:r>
          </a:p>
          <a:p>
            <a:r>
              <a:rPr lang="ru-RU" dirty="0"/>
              <a:t> Необходимо заполнить и представить в орган ФНС уведомление об имеющихся остатках товаров, подлежащих прослеживаемости.</a:t>
            </a:r>
          </a:p>
          <a:p>
            <a:r>
              <a:rPr lang="ru-RU" dirty="0"/>
              <a:t>ФНС России присвоит товару РНПТ. Представить уведомление можно в любой срок, но с тем расчетом, чтобы к моменту выставления счета-фактуры (УПД) на передачу морозильника покупателю в распоряжении организации уже был РНПТ.</a:t>
            </a:r>
          </a:p>
        </p:txBody>
      </p:sp>
    </p:spTree>
    <p:extLst>
      <p:ext uri="{BB962C8B-B14F-4D97-AF65-F5344CB8AC3E}">
        <p14:creationId xmlns:p14="http://schemas.microsoft.com/office/powerpoint/2010/main" val="3836180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C10BB-5EA1-4D15-A468-9BF24786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82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Как сгенерировать РНПТ самостоятельно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(по импортным товарам, ввезенным НЕ с территории стран ЕАЭС)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3AB36-DE36-41B6-A980-AEBF06CE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2874"/>
            <a:ext cx="10515600" cy="49340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Регистрационный  номер  партии  товаров  (РНПТ) формируется на</a:t>
            </a:r>
          </a:p>
          <a:p>
            <a:pPr marL="0" indent="0">
              <a:buNone/>
            </a:pPr>
            <a:r>
              <a:rPr lang="ru-RU" dirty="0"/>
              <a:t>основании  регистрационного  номера  декларации  на  товары  (ДТ) и</a:t>
            </a:r>
          </a:p>
          <a:p>
            <a:pPr marL="0" indent="0">
              <a:buNone/>
            </a:pPr>
            <a:r>
              <a:rPr lang="ru-RU" dirty="0"/>
              <a:t>показателя  графы  32  декларации на товары, между которыми стоит знак "/",</a:t>
            </a:r>
          </a:p>
          <a:p>
            <a:pPr marL="0" indent="0">
              <a:buNone/>
            </a:pPr>
            <a:r>
              <a:rPr lang="ru-RU" dirty="0"/>
              <a:t>XXXXXXXX/XXXXXX/XXXXXXX/XXX, где:</a:t>
            </a:r>
          </a:p>
          <a:p>
            <a:pPr marL="0" indent="0">
              <a:buNone/>
            </a:pPr>
            <a:r>
              <a:rPr lang="ru-RU" dirty="0"/>
              <a:t>    1                    2               3          4</a:t>
            </a:r>
          </a:p>
          <a:p>
            <a:pPr marL="0" indent="0">
              <a:buNone/>
            </a:pPr>
            <a:r>
              <a:rPr lang="ru-RU" dirty="0"/>
              <a:t>элемент 1 - код таможенного органа, зарегистрировавшего ДТ;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элемент 2 - дата регистрации ДТ (день, месяц, две последние цифры года);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элемент 3 - порядковый номер ДТ, присваиваемый по журналу регистрации ДТ таможенным органом, зарегистрировавшим;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элемент 4 - порядковый номер декларируемого товара.</a:t>
            </a:r>
          </a:p>
        </p:txBody>
      </p:sp>
    </p:spTree>
    <p:extLst>
      <p:ext uri="{BB962C8B-B14F-4D97-AF65-F5344CB8AC3E}">
        <p14:creationId xmlns:p14="http://schemas.microsoft.com/office/powerpoint/2010/main" val="2038734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619E8-7DBB-45B9-BF35-15DE375D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49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970184-5239-4A29-BF6D-2C983CD3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7452" y="0"/>
            <a:ext cx="11474388" cy="67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5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0FE7C-66AA-4400-A6B6-D8F70BC9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Отчет об операциях с товарами представляется также  в ситуациях: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8933B-8DE2-4B17-806F-BAABF24D5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92" y="1047566"/>
            <a:ext cx="10515600" cy="532470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Реализация товара в розничной торговле</a:t>
            </a:r>
          </a:p>
          <a:p>
            <a:r>
              <a:rPr lang="ru-RU" dirty="0"/>
              <a:t>Передача товара в производство (на переработку)</a:t>
            </a:r>
          </a:p>
          <a:p>
            <a:r>
              <a:rPr lang="ru-RU" dirty="0"/>
              <a:t>Захоронение, обезвреживание, утилизация;</a:t>
            </a:r>
          </a:p>
          <a:p>
            <a:r>
              <a:rPr lang="ru-RU" dirty="0"/>
              <a:t>Уничтожение или безвозвратная утрата товара вследствие действия непреодолимой силы</a:t>
            </a:r>
          </a:p>
          <a:p>
            <a:r>
              <a:rPr lang="ru-RU" dirty="0"/>
              <a:t>Конфискация имущества (товара) государством</a:t>
            </a:r>
          </a:p>
          <a:p>
            <a:r>
              <a:rPr lang="ru-RU" dirty="0"/>
              <a:t>Задержание товара государственными органами</a:t>
            </a:r>
          </a:p>
          <a:p>
            <a:r>
              <a:rPr lang="ru-RU" dirty="0"/>
              <a:t>Реализация товаров дипломатическим представительствам и консульским учреждениям</a:t>
            </a:r>
          </a:p>
          <a:p>
            <a:r>
              <a:rPr lang="ru-RU" dirty="0"/>
              <a:t>Недостача, выявленная в результате инвентаризации</a:t>
            </a:r>
          </a:p>
          <a:p>
            <a:r>
              <a:rPr lang="ru-RU" dirty="0">
                <a:solidFill>
                  <a:srgbClr val="FF0000"/>
                </a:solidFill>
              </a:rPr>
              <a:t>Возобновление прослеживаемости (возврат покупателем) </a:t>
            </a:r>
          </a:p>
        </p:txBody>
      </p:sp>
    </p:spTree>
    <p:extLst>
      <p:ext uri="{BB962C8B-B14F-4D97-AF65-F5344CB8AC3E}">
        <p14:creationId xmlns:p14="http://schemas.microsoft.com/office/powerpoint/2010/main" val="102180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6369" y="234311"/>
            <a:ext cx="8749169" cy="1031307"/>
          </a:xfrm>
          <a:prstGeom prst="rect">
            <a:avLst/>
          </a:prstGeom>
        </p:spPr>
        <p:txBody>
          <a:bodyPr vert="horz" wrap="square" lIns="0" tIns="45973" rIns="0" bIns="0" rtlCol="0">
            <a:spAutoFit/>
          </a:bodyPr>
          <a:lstStyle/>
          <a:p>
            <a:pPr marL="1913255">
              <a:lnSpc>
                <a:spcPct val="100000"/>
              </a:lnSpc>
            </a:pPr>
            <a:r>
              <a:rPr sz="3200" dirty="0">
                <a:solidFill>
                  <a:srgbClr val="252525"/>
                </a:solidFill>
              </a:rPr>
              <a:t>Отчет об</a:t>
            </a:r>
            <a:r>
              <a:rPr sz="3200" spc="2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опера</a:t>
            </a:r>
            <a:r>
              <a:rPr sz="3200" spc="5" dirty="0">
                <a:solidFill>
                  <a:srgbClr val="252525"/>
                </a:solidFill>
              </a:rPr>
              <a:t>ц</a:t>
            </a:r>
            <a:r>
              <a:rPr sz="3200" dirty="0">
                <a:solidFill>
                  <a:srgbClr val="252525"/>
                </a:solidFill>
              </a:rPr>
              <a:t>иях</a:t>
            </a:r>
            <a:r>
              <a:rPr sz="3200" spc="-1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с товар</a:t>
            </a:r>
            <a:r>
              <a:rPr sz="3200" spc="5" dirty="0">
                <a:solidFill>
                  <a:srgbClr val="252525"/>
                </a:solidFill>
              </a:rPr>
              <a:t>а</a:t>
            </a:r>
            <a:r>
              <a:rPr sz="3200" dirty="0">
                <a:solidFill>
                  <a:srgbClr val="252525"/>
                </a:solidFill>
              </a:rPr>
              <a:t>ми, </a:t>
            </a:r>
            <a:r>
              <a:rPr sz="3200" dirty="0" err="1">
                <a:solidFill>
                  <a:srgbClr val="252525"/>
                </a:solidFill>
              </a:rPr>
              <a:t>под</a:t>
            </a:r>
            <a:r>
              <a:rPr sz="3200" spc="5" dirty="0" err="1">
                <a:solidFill>
                  <a:srgbClr val="252525"/>
                </a:solidFill>
              </a:rPr>
              <a:t>л</a:t>
            </a:r>
            <a:r>
              <a:rPr sz="3200" dirty="0" err="1">
                <a:solidFill>
                  <a:srgbClr val="252525"/>
                </a:solidFill>
              </a:rPr>
              <a:t>ежащи</a:t>
            </a:r>
            <a:r>
              <a:rPr lang="ru-RU" sz="3200" dirty="0">
                <a:solidFill>
                  <a:srgbClr val="252525"/>
                </a:solidFill>
              </a:rPr>
              <a:t>х прослеживаемости 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88392" y="1097280"/>
            <a:ext cx="10939272" cy="431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155" y="1265618"/>
            <a:ext cx="10352277" cy="3727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84460" y="762201"/>
            <a:ext cx="23482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по</a:t>
            </a:r>
            <a:r>
              <a:rPr sz="1800" dirty="0">
                <a:latin typeface="Times New Roman"/>
                <a:cs typeface="Times New Roman"/>
              </a:rPr>
              <a:t>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169010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973" rIns="0" bIns="0" rtlCol="0">
            <a:spAutoFit/>
          </a:bodyPr>
          <a:lstStyle/>
          <a:p>
            <a:pPr marL="1913255">
              <a:lnSpc>
                <a:spcPct val="100000"/>
              </a:lnSpc>
            </a:pPr>
            <a:r>
              <a:rPr sz="3200" dirty="0">
                <a:solidFill>
                  <a:srgbClr val="252525"/>
                </a:solidFill>
              </a:rPr>
              <a:t>Отчет об</a:t>
            </a:r>
            <a:r>
              <a:rPr sz="3200" spc="2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опера</a:t>
            </a:r>
            <a:r>
              <a:rPr sz="3200" spc="5" dirty="0">
                <a:solidFill>
                  <a:srgbClr val="252525"/>
                </a:solidFill>
              </a:rPr>
              <a:t>ц</a:t>
            </a:r>
            <a:r>
              <a:rPr sz="3200" dirty="0">
                <a:solidFill>
                  <a:srgbClr val="252525"/>
                </a:solidFill>
              </a:rPr>
              <a:t>иях</a:t>
            </a:r>
            <a:r>
              <a:rPr sz="3200" spc="-1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с товар</a:t>
            </a:r>
            <a:r>
              <a:rPr sz="3200" spc="5" dirty="0">
                <a:solidFill>
                  <a:srgbClr val="252525"/>
                </a:solidFill>
              </a:rPr>
              <a:t>а</a:t>
            </a:r>
            <a:r>
              <a:rPr sz="3200" dirty="0">
                <a:solidFill>
                  <a:srgbClr val="252525"/>
                </a:solidFill>
              </a:rPr>
              <a:t>ми, под</a:t>
            </a:r>
            <a:r>
              <a:rPr sz="3200" spc="5" dirty="0">
                <a:solidFill>
                  <a:srgbClr val="252525"/>
                </a:solidFill>
              </a:rPr>
              <a:t>л</a:t>
            </a:r>
            <a:r>
              <a:rPr sz="3200" dirty="0">
                <a:solidFill>
                  <a:srgbClr val="252525"/>
                </a:solidFill>
              </a:rPr>
              <a:t>ежащими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1093957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392" y="1097280"/>
            <a:ext cx="10939272" cy="431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032" y="1293241"/>
            <a:ext cx="10352277" cy="3727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9680" y="1513330"/>
            <a:ext cx="10690860" cy="5236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5767" y="1709039"/>
            <a:ext cx="10101961" cy="4647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84460" y="762201"/>
            <a:ext cx="23482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169010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973" rIns="0" bIns="0" rtlCol="0">
            <a:spAutoFit/>
          </a:bodyPr>
          <a:lstStyle/>
          <a:p>
            <a:pPr marL="1913255">
              <a:lnSpc>
                <a:spcPct val="100000"/>
              </a:lnSpc>
            </a:pPr>
            <a:r>
              <a:rPr sz="3200" dirty="0">
                <a:solidFill>
                  <a:srgbClr val="252525"/>
                </a:solidFill>
              </a:rPr>
              <a:t>Отчет об</a:t>
            </a:r>
            <a:r>
              <a:rPr sz="3200" spc="2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опера</a:t>
            </a:r>
            <a:r>
              <a:rPr sz="3200" spc="5" dirty="0">
                <a:solidFill>
                  <a:srgbClr val="252525"/>
                </a:solidFill>
              </a:rPr>
              <a:t>ц</a:t>
            </a:r>
            <a:r>
              <a:rPr sz="3200" dirty="0">
                <a:solidFill>
                  <a:srgbClr val="252525"/>
                </a:solidFill>
              </a:rPr>
              <a:t>иях</a:t>
            </a:r>
            <a:r>
              <a:rPr sz="3200" spc="-10" dirty="0">
                <a:solidFill>
                  <a:srgbClr val="252525"/>
                </a:solidFill>
              </a:rPr>
              <a:t> </a:t>
            </a:r>
            <a:r>
              <a:rPr sz="3200" dirty="0">
                <a:solidFill>
                  <a:srgbClr val="252525"/>
                </a:solidFill>
              </a:rPr>
              <a:t>с товар</a:t>
            </a:r>
            <a:r>
              <a:rPr sz="3200" spc="5" dirty="0">
                <a:solidFill>
                  <a:srgbClr val="252525"/>
                </a:solidFill>
              </a:rPr>
              <a:t>а</a:t>
            </a:r>
            <a:r>
              <a:rPr sz="3200" dirty="0">
                <a:solidFill>
                  <a:srgbClr val="252525"/>
                </a:solidFill>
              </a:rPr>
              <a:t>ми, под</a:t>
            </a:r>
            <a:r>
              <a:rPr sz="3200" spc="5" dirty="0">
                <a:solidFill>
                  <a:srgbClr val="252525"/>
                </a:solidFill>
              </a:rPr>
              <a:t>л</a:t>
            </a:r>
            <a:r>
              <a:rPr sz="3200" dirty="0">
                <a:solidFill>
                  <a:srgbClr val="252525"/>
                </a:solidFill>
              </a:rPr>
              <a:t>ежащими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670682" y="4538127"/>
            <a:ext cx="9279255" cy="2252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79450" algn="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392" y="1097280"/>
            <a:ext cx="10939272" cy="431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032" y="1293241"/>
            <a:ext cx="10352277" cy="3727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9680" y="1513330"/>
            <a:ext cx="10690860" cy="5236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5767" y="1709039"/>
            <a:ext cx="10101961" cy="4647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4976" y="4343400"/>
            <a:ext cx="9717024" cy="2514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0682" y="4538127"/>
            <a:ext cx="9278747" cy="2252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784460" y="762201"/>
            <a:ext cx="23482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Фо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 КНД </a:t>
            </a:r>
            <a:r>
              <a:rPr sz="1800" spc="-75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169010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6B255-455E-4FDB-A8CB-313BD695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Учет прослеживаемых товаров  в бухгалтерских программах (на примере 1С):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DD115-67BF-4922-B689-BAA21017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012"/>
            <a:ext cx="10515600" cy="530695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Выполняем настройки: (раздел Главное - Настройки - Функциональность) на закладке Внешняя торговля установить флаг Приобретение и реализация импортных товаров;</a:t>
            </a:r>
          </a:p>
          <a:p>
            <a:r>
              <a:rPr lang="ru-RU" dirty="0"/>
              <a:t>для всех товаров, подлежащих прослеживаемости, в карточке номенклатуры (раздел Справочники – Товары и услуги - Номенклатура) в поле Маркировка и контроль установить значение «Прослеживаемый товар», указать страну происхождения товара и код ТН ВЭД;</a:t>
            </a:r>
          </a:p>
          <a:p>
            <a:r>
              <a:rPr lang="ru-RU" dirty="0"/>
              <a:t>После следует получить РНПТ для остатков товаров на 08.07.2021. Для этого в программе предназначен специальный Помощник получения РНПТ (раздел Отчеты - Прослеживаемость - Помощник получения РНПТ). Данный раздел действует по ранее рассмотренному алгоритму – инвентаризация, запрос в ФНС, получение РНПТ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13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41C98-8991-407B-8538-855B1496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Система прослеживаемости импортных товаров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8C718-3936-46FF-9667-EDD5D28B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480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7A0BF-AD4E-435C-A68A-B2FC6C5F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0FD89-2C46-42ED-BF34-DC6B4FD3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Приказу Федеральной налоговой службы от 14.09.2020 № ЕД-7-20/662 нам необходимо добавлять коды РНПТ в чек ОФД</a:t>
            </a:r>
          </a:p>
        </p:txBody>
      </p:sp>
    </p:spTree>
    <p:extLst>
      <p:ext uri="{BB962C8B-B14F-4D97-AF65-F5344CB8AC3E}">
        <p14:creationId xmlns:p14="http://schemas.microsoft.com/office/powerpoint/2010/main" val="3798040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2999A-27B0-4C5A-A372-8AE12E6E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418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МАРКИРОВКА ТОВАРОВ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Для увеличения эффективности мер направленных на борьбу с фальсификатом 31 декабря 2017 г. Владимир Путин подписал закон с которого началась обязательная маркировке товаров.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К 2024 году маркировку планируют внедрить повсеместно.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81F56F-9F29-4F62-8482-046939574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505" y="3551068"/>
            <a:ext cx="2554485" cy="23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64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2782F-6038-485C-BF21-E9405429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1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8DD9BF-2CFD-493E-A310-3F167FC72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666"/>
            <a:ext cx="10515600" cy="520929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 1 января 2019 года действует Федеральный закон от 25.12.2018 № 488-ФЗ, который определяет требования к работе с маркированными товарами. Все участники оборота маркированных товаров должны передавать сведения о переходе права собственности на товар в информационную систему оператора маркировки ГИС МТ “Честный ЗНАК”.</a:t>
            </a:r>
          </a:p>
          <a:p>
            <a:r>
              <a:rPr lang="ru-RU" dirty="0"/>
              <a:t>ГИС МТ “Честный ЗНАК” — это государственная информационная система мониторинга товаров. Создана на базе  “Центра развития перспективных технологий” (ЦРПТ). Предназначена для маркировки и прослеживания товаров.</a:t>
            </a:r>
          </a:p>
          <a:p>
            <a:r>
              <a:rPr lang="ru-RU" dirty="0"/>
              <a:t>Организационно-правовая форма участника значения не имеет. Обязанность маркировки относится как к организациям, так и к индивидуальным предпринимателям.</a:t>
            </a:r>
          </a:p>
        </p:txBody>
      </p:sp>
    </p:spTree>
    <p:extLst>
      <p:ext uri="{BB962C8B-B14F-4D97-AF65-F5344CB8AC3E}">
        <p14:creationId xmlns:p14="http://schemas.microsoft.com/office/powerpoint/2010/main" val="3099288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"/>
            <a:ext cx="12191999" cy="6857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" y="5061203"/>
            <a:ext cx="4015740" cy="1307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797051"/>
            <a:ext cx="1519427" cy="2935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98490" y="626643"/>
            <a:ext cx="5629910" cy="3277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000"/>
              </a:lnSpc>
            </a:pP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Н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а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ц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она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л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ьна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я</a:t>
            </a:r>
            <a:r>
              <a:rPr sz="40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те</a:t>
            </a:r>
            <a:r>
              <a:rPr sz="4000" b="0" spc="-75" dirty="0">
                <a:solidFill>
                  <a:srgbClr val="FFFFFF"/>
                </a:solidFill>
                <a:latin typeface="Calibri Light"/>
                <a:cs typeface="Calibri Light"/>
              </a:rPr>
              <a:t>м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а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м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а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рки</a:t>
            </a: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р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о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вк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п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р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о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л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е</a:t>
            </a:r>
            <a:r>
              <a:rPr sz="4000" b="0" spc="-75" dirty="0">
                <a:solidFill>
                  <a:srgbClr val="FFFFFF"/>
                </a:solidFill>
                <a:latin typeface="Calibri Light"/>
                <a:cs typeface="Calibri Light"/>
              </a:rPr>
              <a:t>ж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ивани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я</a:t>
            </a:r>
            <a:r>
              <a:rPr sz="40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в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Р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осси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э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ф</a:t>
            </a:r>
            <a:r>
              <a:rPr sz="4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ф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е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к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т</a:t>
            </a: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ивн</a:t>
            </a:r>
            <a:r>
              <a:rPr sz="4000" b="0" spc="-90" dirty="0">
                <a:solidFill>
                  <a:srgbClr val="FFFFFF"/>
                </a:solidFill>
                <a:latin typeface="Calibri Light"/>
                <a:cs typeface="Calibri Light"/>
              </a:rPr>
              <a:t>ы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й</a:t>
            </a:r>
            <a:r>
              <a:rPr sz="40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н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т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ру</a:t>
            </a:r>
            <a:r>
              <a:rPr sz="4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ме</a:t>
            </a: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н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т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п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р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оти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в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о</a:t>
            </a: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д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ейс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т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ви</a:t>
            </a:r>
            <a:r>
              <a:rPr sz="4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я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н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е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л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е</a:t>
            </a:r>
            <a:r>
              <a:rPr sz="4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г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а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л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ьн</a:t>
            </a:r>
            <a:r>
              <a:rPr sz="4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о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й</a:t>
            </a:r>
            <a:r>
              <a:rPr sz="40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п</a:t>
            </a:r>
            <a:r>
              <a:rPr sz="4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р</a:t>
            </a:r>
            <a:r>
              <a:rPr sz="4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о</a:t>
            </a:r>
            <a:r>
              <a:rPr sz="4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ду</a:t>
            </a:r>
            <a:r>
              <a:rPr sz="4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кц</a:t>
            </a:r>
            <a:r>
              <a:rPr sz="4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4000" b="0" spc="-25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endParaRPr sz="4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AE8E6-32FC-4E4A-A499-56B587AC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478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Функции участников системы маркировки: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4BABDD-F3A9-45EC-8703-B86982B3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9912"/>
            <a:ext cx="10515600" cy="5227051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/>
              <a:t>Импортеры и производители</a:t>
            </a:r>
            <a:r>
              <a:rPr lang="ru-RU" dirty="0"/>
              <a:t>: Получает коды из системы маркировки, наносят их на товары и отправляет данные о присвоении кодов товарам обратно в систему. </a:t>
            </a:r>
          </a:p>
          <a:p>
            <a:r>
              <a:rPr lang="ru-RU" b="1" i="1" dirty="0"/>
              <a:t>Производители, дистрибьюторы и оптовики</a:t>
            </a:r>
            <a:r>
              <a:rPr lang="ru-RU" dirty="0"/>
              <a:t>: При отгрузке передают в систему маркировки данные о смене прав собственности на маркированный товар, а покупатель в той же системе подтверждает принятие товара на свой баланс.</a:t>
            </a:r>
          </a:p>
          <a:p>
            <a:r>
              <a:rPr lang="ru-RU" b="1" i="1" dirty="0"/>
              <a:t>Розница:</a:t>
            </a:r>
            <a:r>
              <a:rPr lang="ru-RU" dirty="0"/>
              <a:t> Розничная точка подтверждает в системе маркировки получение товара, а при возврате товара поставщику оформляет «обратную продажу» и снова передает данные в систему маркировки. При розничной продаже маркированной продукции продавец добавляет код маркировки в чек, а ОФД отправляет данные о продаже в систему маркировки.</a:t>
            </a:r>
          </a:p>
          <a:p>
            <a:r>
              <a:rPr lang="ru-RU" b="1" i="1" dirty="0"/>
              <a:t>Потребитель: </a:t>
            </a:r>
            <a:r>
              <a:rPr lang="ru-RU" dirty="0"/>
              <a:t>Осуществляет общественный контроль и выявление нелегального товара с помощью приложения «Честный ЗНАК».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028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3F600-75B9-457F-BA58-3D797CC5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72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Подготовка к торговле маркированной продукцией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Для торговли маркированными товарами понадобится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8C9D5-14B7-43F5-878D-C21042B9B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260629"/>
            <a:ext cx="11131858" cy="523224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1. Квалифицированная электронная подпись и онлайн-касса.</a:t>
            </a:r>
          </a:p>
          <a:p>
            <a:r>
              <a:rPr lang="ru-RU" sz="2000" dirty="0"/>
              <a:t>Онлайн-касса уже обязательна практически для всех розничных точек в России, а без КЭП ее не зарегистрировать в налоговой. Поэтому будем считать, что они уже имеются. Если кассу только предстоит установить, то вам поможет инструкция по регистрации онлайн-кассы.</a:t>
            </a:r>
          </a:p>
          <a:p>
            <a:r>
              <a:rPr lang="ru-RU" sz="2000" dirty="0"/>
              <a:t>2. Обновление для онлайн-кассы.</a:t>
            </a:r>
          </a:p>
          <a:p>
            <a:r>
              <a:rPr lang="ru-RU" sz="2000" dirty="0"/>
              <a:t>Производители кассового оборудования в большинстве случаев предоставляют платное обновление прошивки кассы, необходимое для торговли маркированными товарами. Обратитесь в организацию, в которой вы покупали онлайн-кассу, чтобы уточнить сможет ли касса продавать маркированные товары правильно. Если нужная прошивка не установлена — потребуется обновить прошивку или заменить кассу на новую.</a:t>
            </a:r>
          </a:p>
          <a:p>
            <a:r>
              <a:rPr lang="ru-RU" sz="2000" dirty="0"/>
              <a:t>При продаже маркированного товара, кассир должен считать специальный код маркировки (</a:t>
            </a:r>
            <a:r>
              <a:rPr lang="ru-RU" sz="2000" dirty="0" err="1"/>
              <a:t>Data</a:t>
            </a:r>
            <a:r>
              <a:rPr lang="ru-RU" sz="2000" dirty="0"/>
              <a:t> </a:t>
            </a:r>
            <a:r>
              <a:rPr lang="ru-RU" sz="2000" dirty="0" err="1"/>
              <a:t>Matrix</a:t>
            </a:r>
            <a:r>
              <a:rPr lang="ru-RU" sz="2000" dirty="0"/>
              <a:t>). Поэтому вам потребуется заменить или обновить кассовое приложение, чтобы касса при продаже таких товаров запрашивала чтение необходимого кода. Для этой задачи отлично подойдет кассовое приложение SUBTOTAL.</a:t>
            </a:r>
          </a:p>
        </p:txBody>
      </p:sp>
    </p:spTree>
    <p:extLst>
      <p:ext uri="{BB962C8B-B14F-4D97-AF65-F5344CB8AC3E}">
        <p14:creationId xmlns:p14="http://schemas.microsoft.com/office/powerpoint/2010/main" val="3096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3F600-75B9-457F-BA58-3D797CC5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47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8C9D5-14B7-43F5-878D-C21042B9B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208"/>
            <a:ext cx="10515600" cy="621766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3. 2D сканер для чтения кодов маркировки.</a:t>
            </a:r>
          </a:p>
          <a:p>
            <a:r>
              <a:rPr lang="ru-RU" sz="2000" dirty="0"/>
              <a:t>Как упоминалось выше, при продаже маркированного товара, кассир должен считать специальный код маркировки (</a:t>
            </a:r>
            <a:r>
              <a:rPr lang="ru-RU" sz="2000" dirty="0" err="1"/>
              <a:t>Data</a:t>
            </a:r>
            <a:r>
              <a:rPr lang="ru-RU" sz="2000" dirty="0"/>
              <a:t> </a:t>
            </a:r>
            <a:r>
              <a:rPr lang="ru-RU" sz="2000" dirty="0" err="1"/>
              <a:t>Matrix</a:t>
            </a:r>
            <a:r>
              <a:rPr lang="ru-RU" sz="2000" dirty="0"/>
              <a:t>). Обычные сканеры штрих-кодов для этой </a:t>
            </a:r>
            <a:r>
              <a:rPr lang="ru-RU" sz="2000" dirty="0" err="1"/>
              <a:t>задапчи</a:t>
            </a:r>
            <a:r>
              <a:rPr lang="ru-RU" sz="2000" dirty="0"/>
              <a:t> не подойдут, это возможно только с помощью 2D сканера. Для проверки сканера на корректность чтения кодов маркировки можно воспользоваться инструкцией от Честного </a:t>
            </a:r>
            <a:r>
              <a:rPr lang="ru-RU" sz="2000" dirty="0" err="1"/>
              <a:t>ЗНАКа</a:t>
            </a:r>
            <a:r>
              <a:rPr lang="ru-RU" sz="2000" dirty="0"/>
              <a:t>.</a:t>
            </a:r>
          </a:p>
          <a:p>
            <a:r>
              <a:rPr lang="ru-RU" sz="2000" dirty="0"/>
              <a:t>4. Регистрация в Честном </a:t>
            </a:r>
            <a:r>
              <a:rPr lang="ru-RU" sz="2000" dirty="0" err="1"/>
              <a:t>ЗНАКе</a:t>
            </a:r>
            <a:r>
              <a:rPr lang="ru-RU" sz="2000" dirty="0"/>
              <a:t>.</a:t>
            </a:r>
          </a:p>
          <a:p>
            <a:r>
              <a:rPr lang="ru-RU" sz="2000" dirty="0"/>
              <a:t>Каждый участник оборота маркированной продукции должен зарегистрироваться в системе Честный ЗНАК. Розничные магазины указывают адрес, номер торговой точки или склада. Регистрация в Честном </a:t>
            </a:r>
            <a:r>
              <a:rPr lang="ru-RU" sz="2000" dirty="0" err="1"/>
              <a:t>ЗНАКе</a:t>
            </a:r>
            <a:r>
              <a:rPr lang="ru-RU" sz="2000" dirty="0"/>
              <a:t> может понадобиться для заказа кодов маркировки</a:t>
            </a:r>
          </a:p>
          <a:p>
            <a:r>
              <a:rPr lang="ru-RU" sz="2000" dirty="0"/>
              <a:t>5. Подключение к ЭДО.</a:t>
            </a:r>
          </a:p>
          <a:p>
            <a:r>
              <a:rPr lang="ru-RU" sz="2000" dirty="0"/>
              <a:t>Передавать и принимать накладные с кодами маркировки товара все участники рынка должны исключительно в электронном виде (от производителей/импортеров до розничных точек). Поэтому, даже если вы просто торгуете маркированной продукцией — вам все равно придется подключиться к системе ЭДО для приема и подтверждения накладных от поставщиков. Вы можете использовать платные сервисы ЭДО или подключиться к бесплатному ЭДО </a:t>
            </a:r>
            <a:r>
              <a:rPr lang="ru-RU" sz="2000" dirty="0" err="1"/>
              <a:t>Лайт</a:t>
            </a:r>
            <a:r>
              <a:rPr lang="ru-RU" sz="2000" dirty="0"/>
              <a:t>, который предоставляет Честный ЗНАК (инструкция по настройке ЭДО </a:t>
            </a:r>
            <a:r>
              <a:rPr lang="ru-RU" sz="2000" dirty="0" err="1"/>
              <a:t>Лайт</a:t>
            </a:r>
            <a:r>
              <a:rPr lang="ru-RU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36627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CA522-3302-455B-A8FB-C07F464E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Кассы, которые используются для продажи маркированных товаров, должны поддерживать формат фискальных документов 1.2. Он утвержден приказом ФНС от 14.09.20 ЕД-7-20/662@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33BA91-671D-41A7-A12F-186EA84B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Летом 2019 года были введены фискальные документы для продажи маркированных товаров. Чтобы создавать такие документы, понадобились новый формат фискальных данных (ФФД) 1.2 и фискальные накопители, которые поддерживают этот формат.</a:t>
            </a:r>
          </a:p>
        </p:txBody>
      </p:sp>
    </p:spTree>
    <p:extLst>
      <p:ext uri="{BB962C8B-B14F-4D97-AF65-F5344CB8AC3E}">
        <p14:creationId xmlns:p14="http://schemas.microsoft.com/office/powerpoint/2010/main" val="1681286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14457-DFD7-4611-8C5A-C7548011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E34A1-1B6B-4264-9532-EBC794740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 6 августа 2021 года регистрировать и перерегистрировать онлайн-кассы необходимо только с фискальным накопителем нового образца — ФН-М. Это обязательное требование для всех владельцев кассовой техники. Продавцы маркированных товаров дополнительно обязаны перейти на формат фискальных документов 1.2 по мере замены накопителя. </a:t>
            </a:r>
          </a:p>
        </p:txBody>
      </p:sp>
    </p:spTree>
    <p:extLst>
      <p:ext uri="{BB962C8B-B14F-4D97-AF65-F5344CB8AC3E}">
        <p14:creationId xmlns:p14="http://schemas.microsoft.com/office/powerpoint/2010/main" val="2991962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C43C5-CD34-4554-AB48-3857B190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8F01CD-5BB6-4D9D-B6E5-BBF0F4337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Главное отличие нового формата от предыдущих версий — возможность создавать дополнительные документы для обмена с государственной информационной системой (ГИС) Честный знак. Речь идет о следующих документах:</a:t>
            </a:r>
          </a:p>
          <a:p>
            <a:r>
              <a:rPr lang="ru-RU" dirty="0"/>
              <a:t>запрос о коде маркировки;</a:t>
            </a:r>
          </a:p>
          <a:p>
            <a:r>
              <a:rPr lang="ru-RU" dirty="0"/>
              <a:t>ответ на запрос;</a:t>
            </a:r>
          </a:p>
          <a:p>
            <a:r>
              <a:rPr lang="ru-RU" dirty="0"/>
              <a:t>уведомление о реализации маркированного товара;</a:t>
            </a:r>
          </a:p>
          <a:p>
            <a:r>
              <a:rPr lang="ru-RU" dirty="0"/>
              <a:t>квитанция на уведомление.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03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9C4D3-BE9E-4DE5-90C4-410CE8CC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5898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Соглашение «О механизме прослеживаемости товаров, ввезенных на таможенную территорию Евразийского экономического Союза», заключенное в рамках ЕАЭС в </a:t>
            </a:r>
            <a:r>
              <a:rPr lang="ru-RU" sz="2800" dirty="0" err="1">
                <a:solidFill>
                  <a:srgbClr val="FF0000"/>
                </a:solidFill>
              </a:rPr>
              <a:t>Нур</a:t>
            </a:r>
            <a:r>
              <a:rPr lang="ru-RU" sz="2800" dirty="0">
                <a:solidFill>
                  <a:srgbClr val="FF0000"/>
                </a:solidFill>
              </a:rPr>
              <a:t>-Султане 29 мая 2019 года. И вступило в силу с 1 февраля 2021 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E5A2B7-5E93-497A-BEAE-DAF91FE2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7275"/>
            <a:ext cx="10515600" cy="401968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i="1" dirty="0"/>
              <a:t>Предусмотрено создание двух сегментов системы:</a:t>
            </a:r>
            <a:endParaRPr lang="ru-RU" dirty="0"/>
          </a:p>
          <a:p>
            <a:pPr fontAlgn="base"/>
            <a:r>
              <a:rPr lang="ru-RU" i="1" dirty="0"/>
              <a:t>внешнего (наднационального), который будет обеспечивать обмен информацией о пересечении прослеживаемой продукции границы между странами — участницами ЕАЭС;</a:t>
            </a:r>
            <a:endParaRPr lang="ru-RU" dirty="0"/>
          </a:p>
          <a:p>
            <a:pPr fontAlgn="base"/>
            <a:r>
              <a:rPr lang="ru-RU" i="1" dirty="0"/>
              <a:t>внутреннего (национального), который будет обеспечивать прослеживаемость продукции на территории отдельных государств, входящих в ЕАЭС».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28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B385B-4011-48CF-900A-BF49421E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Какими могут быть нарушения при маркировке?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4A890-FD57-460E-8F43-D4E6F6813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623"/>
            <a:ext cx="10515600" cy="535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Нет кода маркировки</a:t>
            </a:r>
          </a:p>
          <a:p>
            <a:pPr marL="0" indent="0">
              <a:buNone/>
            </a:pPr>
            <a:r>
              <a:rPr lang="ru-RU" dirty="0"/>
              <a:t>Самое очевидное нарушение. Код </a:t>
            </a:r>
            <a:r>
              <a:rPr lang="ru-RU" dirty="0" err="1"/>
              <a:t>Data</a:t>
            </a:r>
            <a:r>
              <a:rPr lang="ru-RU" dirty="0"/>
              <a:t> </a:t>
            </a:r>
            <a:r>
              <a:rPr lang="ru-RU" dirty="0" err="1"/>
              <a:t>Matrix</a:t>
            </a:r>
            <a:r>
              <a:rPr lang="ru-RU" dirty="0"/>
              <a:t> можно наносить на само изделие, на прикрепленную к нему этикетку или товарный ярлык. Но если этого не сделать, то вас могут оштрафовать, а товар — изъять.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2. Маркировка нанесена не по правилам</a:t>
            </a:r>
          </a:p>
          <a:p>
            <a:pPr marL="0" indent="0">
              <a:buNone/>
            </a:pPr>
            <a:r>
              <a:rPr lang="ru-RU" dirty="0"/>
              <a:t>Например, если код не пропечатан или маркировка недоступна для идентификации.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1801449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009DDE-3BA4-4B09-B22F-D846F663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4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F53681-6DE1-4CB4-A60F-FC7F16CD5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843379"/>
            <a:ext cx="10936550" cy="5333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3. Сведения в коде не соответствуют информации в УПД</a:t>
            </a:r>
          </a:p>
          <a:p>
            <a:pPr marL="0" indent="0">
              <a:buNone/>
            </a:pPr>
            <a:r>
              <a:rPr lang="ru-RU" dirty="0"/>
              <a:t>На товарах в партии есть коды маркировки, но в УПД данных о них нет. Или в документе указаны другие модели. В этом случае магазину или индивидуальному предпринимателю запрещено принимать товары, поскольку они не смогут торговать ими законно. Если нарушить правила, продукцию конфискуют.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4. Магазин не выполнил </a:t>
            </a:r>
            <a:r>
              <a:rPr lang="ru-RU" dirty="0" err="1"/>
              <a:t>перемаркировку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Перемаркировать</a:t>
            </a:r>
            <a:r>
              <a:rPr lang="ru-RU" dirty="0"/>
              <a:t> товар требуется, если полученный для него код утерян. То же самое следует сделать, когда покупатель вернул вещь с поврежденным кодом на этикетке.</a:t>
            </a:r>
          </a:p>
          <a:p>
            <a:pPr marL="0" indent="0">
              <a:buNone/>
            </a:pPr>
            <a:r>
              <a:rPr lang="ru-RU" dirty="0"/>
              <a:t>В ситуации, когда установить прежний GTIN невозможно, необходимо получить новый. Если розничный магазин не сделает этого и попытается продать товар без кода, ответственность будет такой же, как если бы он торговал немаркированным товаром.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970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009DDE-3BA4-4B09-B22F-D846F663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4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F53681-6DE1-4CB4-A60F-FC7F16CD5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843379"/>
            <a:ext cx="10936550" cy="5333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5. Магазин неправильно оформил возврат</a:t>
            </a:r>
          </a:p>
          <a:p>
            <a:pPr marL="0" indent="0">
              <a:buNone/>
            </a:pPr>
            <a:r>
              <a:rPr lang="ru-RU" dirty="0"/>
              <a:t>Например, если магазин решил оформить возврат, чтобы ввести в оборот не промаркированные вовремя остатки. При этом торговая точка может принять от покупателя товар, для которого не получали специальный код. Или если продукцию продали до начала обязательной маркировки.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540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4F565-64E7-4E7F-BFB4-7BB2FB7F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Штрафные санкции за операции с маркированными товарами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07101-02DF-4480-867A-5B24F6936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4198"/>
            <a:ext cx="10515600" cy="510276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Штраф за производство товаров без маркировки</a:t>
            </a:r>
          </a:p>
          <a:p>
            <a:pPr marL="0" indent="0">
              <a:buNone/>
            </a:pPr>
            <a:r>
              <a:rPr lang="ru-RU" dirty="0"/>
              <a:t>Должностные лица могут получить штраф до 10 тысяч рублей. А вот юрлицам за аналогичное нарушение могут выписать штраф до 100 тысяч рублей.</a:t>
            </a:r>
          </a:p>
          <a:p>
            <a:endParaRPr lang="ru-RU" dirty="0"/>
          </a:p>
          <a:p>
            <a:r>
              <a:rPr lang="ru-RU" dirty="0"/>
              <a:t>Штраф за продажу немаркированной продукции</a:t>
            </a:r>
          </a:p>
          <a:p>
            <a:pPr marL="0" indent="0">
              <a:buNone/>
            </a:pPr>
            <a:r>
              <a:rPr lang="ru-RU" dirty="0"/>
              <a:t>Обычных граждан ждет штраф до 4000 рублей. Должностным лицам придется заплатить до 10 тысяч рублей, а юридическим — до 300 тысяч рублей.</a:t>
            </a:r>
          </a:p>
          <a:p>
            <a:endParaRPr lang="ru-RU" dirty="0"/>
          </a:p>
          <a:p>
            <a:r>
              <a:rPr lang="ru-RU" dirty="0"/>
              <a:t>Индивидуальные предприниматели, которые производят товары без маркировки или торгуют ими, рискуют получить штраф в размере от 5000 до 10 тысяч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442264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543D7-B06A-496E-9AA5-2504D228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Народный контроль маркировки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0D4B5B-F213-4943-B9B6-E7F548D23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730" y="1825625"/>
            <a:ext cx="78161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9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6DB5F0A-12D7-467F-B5A7-25BD9C8D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365125"/>
            <a:ext cx="10705730" cy="132556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Результаты сканирования.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Для примера показа товар уже купленный и медпрепарат, выложенный на полку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1E192B-E8C6-4939-B262-C4A7F0E58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08698"/>
            <a:ext cx="3619305" cy="4660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C0F002-CF10-4825-A4DF-AC67CED6C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2214" y="1908698"/>
            <a:ext cx="4278471" cy="4660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1039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79747" y="1129283"/>
            <a:ext cx="3458210" cy="558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235">
              <a:lnSpc>
                <a:spcPct val="100000"/>
              </a:lnSpc>
            </a:pPr>
            <a:r>
              <a:rPr sz="1800" b="1" spc="-60" dirty="0">
                <a:solidFill>
                  <a:srgbClr val="6C6D70"/>
                </a:solidFill>
                <a:latin typeface="Segoe UI"/>
                <a:cs typeface="Segoe UI"/>
              </a:rPr>
              <a:t>ОТ</a:t>
            </a:r>
            <a:r>
              <a:rPr sz="1800" b="1" dirty="0">
                <a:solidFill>
                  <a:srgbClr val="6C6D70"/>
                </a:solidFill>
                <a:latin typeface="Segoe UI"/>
                <a:cs typeface="Segoe UI"/>
              </a:rPr>
              <a:t>СКАНИ</a:t>
            </a:r>
            <a:r>
              <a:rPr sz="1800" b="1" spc="-15" dirty="0">
                <a:solidFill>
                  <a:srgbClr val="6C6D70"/>
                </a:solidFill>
                <a:latin typeface="Segoe UI"/>
                <a:cs typeface="Segoe UI"/>
              </a:rPr>
              <a:t>Р</a:t>
            </a:r>
            <a:r>
              <a:rPr sz="1800" b="1" dirty="0">
                <a:solidFill>
                  <a:srgbClr val="6C6D70"/>
                </a:solidFill>
                <a:latin typeface="Segoe UI"/>
                <a:cs typeface="Segoe UI"/>
              </a:rPr>
              <a:t>УЙТЕ</a:t>
            </a:r>
            <a:r>
              <a:rPr sz="1800" b="1" spc="-25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1800" b="1" spc="-65" dirty="0">
                <a:solidFill>
                  <a:srgbClr val="6C6D70"/>
                </a:solidFill>
                <a:latin typeface="Segoe UI"/>
                <a:cs typeface="Segoe UI"/>
              </a:rPr>
              <a:t>К</a:t>
            </a:r>
            <a:r>
              <a:rPr sz="1800" b="1" spc="-10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1800" b="1" dirty="0">
                <a:solidFill>
                  <a:srgbClr val="6C6D70"/>
                </a:solidFill>
                <a:latin typeface="Segoe UI"/>
                <a:cs typeface="Segoe UI"/>
              </a:rPr>
              <a:t>Д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668" y="313943"/>
            <a:ext cx="8072755" cy="721360"/>
          </a:xfrm>
          <a:custGeom>
            <a:avLst/>
            <a:gdLst/>
            <a:ahLst/>
            <a:cxnLst/>
            <a:rect l="l" t="t" r="r" b="b"/>
            <a:pathLst>
              <a:path w="8072755" h="721360">
                <a:moveTo>
                  <a:pt x="7952485" y="0"/>
                </a:moveTo>
                <a:lnTo>
                  <a:pt x="114541" y="128"/>
                </a:lnTo>
                <a:lnTo>
                  <a:pt x="72939" y="9635"/>
                </a:lnTo>
                <a:lnTo>
                  <a:pt x="38270" y="32233"/>
                </a:lnTo>
                <a:lnTo>
                  <a:pt x="13322" y="65123"/>
                </a:lnTo>
                <a:lnTo>
                  <a:pt x="884" y="105502"/>
                </a:lnTo>
                <a:lnTo>
                  <a:pt x="0" y="120141"/>
                </a:lnTo>
                <a:lnTo>
                  <a:pt x="128" y="606305"/>
                </a:lnTo>
                <a:lnTo>
                  <a:pt x="9626" y="647885"/>
                </a:lnTo>
                <a:lnTo>
                  <a:pt x="32211" y="682556"/>
                </a:lnTo>
                <a:lnTo>
                  <a:pt x="65095" y="707517"/>
                </a:lnTo>
                <a:lnTo>
                  <a:pt x="105489" y="719966"/>
                </a:lnTo>
                <a:lnTo>
                  <a:pt x="120141" y="720851"/>
                </a:lnTo>
                <a:lnTo>
                  <a:pt x="7958081" y="720723"/>
                </a:lnTo>
                <a:lnTo>
                  <a:pt x="7999661" y="711216"/>
                </a:lnTo>
                <a:lnTo>
                  <a:pt x="8034332" y="688618"/>
                </a:lnTo>
                <a:lnTo>
                  <a:pt x="8059293" y="655728"/>
                </a:lnTo>
                <a:lnTo>
                  <a:pt x="8071742" y="615349"/>
                </a:lnTo>
                <a:lnTo>
                  <a:pt x="8072628" y="600709"/>
                </a:lnTo>
                <a:lnTo>
                  <a:pt x="8072499" y="114546"/>
                </a:lnTo>
                <a:lnTo>
                  <a:pt x="8062992" y="72966"/>
                </a:lnTo>
                <a:lnTo>
                  <a:pt x="8040394" y="38295"/>
                </a:lnTo>
                <a:lnTo>
                  <a:pt x="8007504" y="13334"/>
                </a:lnTo>
                <a:lnTo>
                  <a:pt x="7967125" y="885"/>
                </a:lnTo>
                <a:lnTo>
                  <a:pt x="795248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607091"/>
            <a:ext cx="7932938" cy="841631"/>
          </a:xfrm>
          <a:prstGeom prst="rect">
            <a:avLst/>
          </a:prstGeom>
        </p:spPr>
        <p:txBody>
          <a:bodyPr vert="horz" wrap="square" lIns="0" tIns="162931" rIns="0" bIns="0" rtlCol="0">
            <a:spAutoFit/>
          </a:bodyPr>
          <a:lstStyle/>
          <a:p>
            <a:pPr marL="577215">
              <a:lnSpc>
                <a:spcPct val="100000"/>
              </a:lnSpc>
            </a:pPr>
            <a:r>
              <a:rPr lang="ru-RU" dirty="0"/>
              <a:t>Фальсификат!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079747" y="1720560"/>
            <a:ext cx="3457955" cy="4721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327" y="359663"/>
            <a:ext cx="5012690" cy="1080770"/>
          </a:xfrm>
          <a:custGeom>
            <a:avLst/>
            <a:gdLst/>
            <a:ahLst/>
            <a:cxnLst/>
            <a:rect l="l" t="t" r="r" b="b"/>
            <a:pathLst>
              <a:path w="5012690" h="1080770">
                <a:moveTo>
                  <a:pt x="4832350" y="0"/>
                </a:moveTo>
                <a:lnTo>
                  <a:pt x="180085" y="0"/>
                </a:lnTo>
                <a:lnTo>
                  <a:pt x="165316" y="597"/>
                </a:lnTo>
                <a:lnTo>
                  <a:pt x="123166" y="9182"/>
                </a:lnTo>
                <a:lnTo>
                  <a:pt x="85226" y="26985"/>
                </a:lnTo>
                <a:lnTo>
                  <a:pt x="52747" y="52752"/>
                </a:lnTo>
                <a:lnTo>
                  <a:pt x="26982" y="85232"/>
                </a:lnTo>
                <a:lnTo>
                  <a:pt x="9181" y="123171"/>
                </a:lnTo>
                <a:lnTo>
                  <a:pt x="597" y="165318"/>
                </a:lnTo>
                <a:lnTo>
                  <a:pt x="0" y="180086"/>
                </a:lnTo>
                <a:lnTo>
                  <a:pt x="0" y="900430"/>
                </a:lnTo>
                <a:lnTo>
                  <a:pt x="5234" y="943700"/>
                </a:lnTo>
                <a:lnTo>
                  <a:pt x="20101" y="983182"/>
                </a:lnTo>
                <a:lnTo>
                  <a:pt x="43351" y="1017620"/>
                </a:lnTo>
                <a:lnTo>
                  <a:pt x="73731" y="1045764"/>
                </a:lnTo>
                <a:lnTo>
                  <a:pt x="109990" y="1066361"/>
                </a:lnTo>
                <a:lnTo>
                  <a:pt x="150876" y="1078158"/>
                </a:lnTo>
                <a:lnTo>
                  <a:pt x="180085" y="1080515"/>
                </a:lnTo>
                <a:lnTo>
                  <a:pt x="4832350" y="1080515"/>
                </a:lnTo>
                <a:lnTo>
                  <a:pt x="4875620" y="1075281"/>
                </a:lnTo>
                <a:lnTo>
                  <a:pt x="4915102" y="1060411"/>
                </a:lnTo>
                <a:lnTo>
                  <a:pt x="4949540" y="1037160"/>
                </a:lnTo>
                <a:lnTo>
                  <a:pt x="4977684" y="1006778"/>
                </a:lnTo>
                <a:lnTo>
                  <a:pt x="4998281" y="970520"/>
                </a:lnTo>
                <a:lnTo>
                  <a:pt x="5010078" y="929636"/>
                </a:lnTo>
                <a:lnTo>
                  <a:pt x="5012436" y="900430"/>
                </a:lnTo>
                <a:lnTo>
                  <a:pt x="5012436" y="180086"/>
                </a:lnTo>
                <a:lnTo>
                  <a:pt x="5007201" y="136815"/>
                </a:lnTo>
                <a:lnTo>
                  <a:pt x="4992331" y="97333"/>
                </a:lnTo>
                <a:lnTo>
                  <a:pt x="4969080" y="62895"/>
                </a:lnTo>
                <a:lnTo>
                  <a:pt x="4938698" y="34751"/>
                </a:lnTo>
                <a:lnTo>
                  <a:pt x="4902440" y="14154"/>
                </a:lnTo>
                <a:lnTo>
                  <a:pt x="4861556" y="2357"/>
                </a:lnTo>
                <a:lnTo>
                  <a:pt x="48323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0104" y="742868"/>
            <a:ext cx="398526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dirty="0">
                <a:solidFill>
                  <a:srgbClr val="6C6D70"/>
                </a:solidFill>
                <a:latin typeface="Segoe UI"/>
                <a:cs typeface="Segoe UI"/>
              </a:rPr>
              <a:t>Выявлены</a:t>
            </a:r>
            <a:r>
              <a:rPr sz="2600" b="1" spc="-25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2600" b="1" dirty="0">
                <a:solidFill>
                  <a:srgbClr val="6C6D70"/>
                </a:solidFill>
                <a:latin typeface="Segoe UI"/>
                <a:cs typeface="Segoe UI"/>
              </a:rPr>
              <a:t>и п</a:t>
            </a:r>
            <a:r>
              <a:rPr sz="2600" b="1" spc="5" dirty="0">
                <a:solidFill>
                  <a:srgbClr val="6C6D70"/>
                </a:solidFill>
                <a:latin typeface="Segoe UI"/>
                <a:cs typeface="Segoe UI"/>
              </a:rPr>
              <a:t>р</a:t>
            </a:r>
            <a:r>
              <a:rPr sz="2600" b="1" dirty="0">
                <a:solidFill>
                  <a:srgbClr val="6C6D70"/>
                </a:solidFill>
                <a:latin typeface="Segoe UI"/>
                <a:cs typeface="Segoe UI"/>
              </a:rPr>
              <a:t>ес</a:t>
            </a:r>
            <a:r>
              <a:rPr sz="2600" b="1" spc="-15" dirty="0">
                <a:solidFill>
                  <a:srgbClr val="6C6D70"/>
                </a:solidFill>
                <a:latin typeface="Segoe UI"/>
                <a:cs typeface="Segoe UI"/>
              </a:rPr>
              <a:t>е</a:t>
            </a:r>
            <a:r>
              <a:rPr sz="2600" b="1" dirty="0">
                <a:solidFill>
                  <a:srgbClr val="6C6D70"/>
                </a:solidFill>
                <a:latin typeface="Segoe UI"/>
                <a:cs typeface="Segoe UI"/>
              </a:rPr>
              <a:t>ч</a:t>
            </a:r>
            <a:r>
              <a:rPr sz="2600" b="1" spc="-15" dirty="0">
                <a:solidFill>
                  <a:srgbClr val="6C6D70"/>
                </a:solidFill>
                <a:latin typeface="Segoe UI"/>
                <a:cs typeface="Segoe UI"/>
              </a:rPr>
              <a:t>е</a:t>
            </a:r>
            <a:r>
              <a:rPr sz="2600" b="1" dirty="0">
                <a:solidFill>
                  <a:srgbClr val="6C6D70"/>
                </a:solidFill>
                <a:latin typeface="Segoe UI"/>
                <a:cs typeface="Segoe UI"/>
              </a:rPr>
              <a:t>ны: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311" y="4315967"/>
            <a:ext cx="251459" cy="252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4811267"/>
            <a:ext cx="251459" cy="252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2311" y="5433059"/>
            <a:ext cx="251459" cy="251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1979" y="1946130"/>
            <a:ext cx="5245735" cy="3740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Вбросы </a:t>
            </a:r>
            <a:r>
              <a:rPr sz="2400" b="1" spc="-35" dirty="0">
                <a:solidFill>
                  <a:srgbClr val="6C6D70"/>
                </a:solidFill>
                <a:latin typeface="Segoe UI"/>
                <a:cs typeface="Segoe UI"/>
              </a:rPr>
              <a:t>к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п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и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й</a:t>
            </a:r>
            <a:r>
              <a:rPr sz="2400" b="1" spc="-5" dirty="0">
                <a:solidFill>
                  <a:srgbClr val="6C6D70"/>
                </a:solidFill>
                <a:latin typeface="Segoe UI"/>
                <a:cs typeface="Segoe UI"/>
              </a:rPr>
              <a:t>\</a:t>
            </a:r>
            <a:r>
              <a:rPr sz="2400" b="1" spc="-25" dirty="0">
                <a:solidFill>
                  <a:srgbClr val="6C6D70"/>
                </a:solidFill>
                <a:latin typeface="Segoe UI"/>
                <a:cs typeface="Segoe UI"/>
              </a:rPr>
              <a:t>ф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а</a:t>
            </a:r>
            <a:r>
              <a:rPr sz="2400" b="1" spc="5" dirty="0">
                <a:solidFill>
                  <a:srgbClr val="6C6D70"/>
                </a:solidFill>
                <a:latin typeface="Segoe UI"/>
                <a:cs typeface="Segoe UI"/>
              </a:rPr>
              <a:t>л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ь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сиф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и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цир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ванной пр</a:t>
            </a:r>
            <a:r>
              <a:rPr sz="2400" b="1" spc="-35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дукции</a:t>
            </a:r>
            <a:r>
              <a:rPr sz="2400" b="1" spc="-30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в ле</a:t>
            </a:r>
            <a:r>
              <a:rPr sz="2400" b="1" spc="-60" dirty="0">
                <a:solidFill>
                  <a:srgbClr val="6C6D70"/>
                </a:solidFill>
                <a:latin typeface="Segoe UI"/>
                <a:cs typeface="Segoe UI"/>
              </a:rPr>
              <a:t>г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а</a:t>
            </a:r>
            <a:r>
              <a:rPr sz="2400" b="1" spc="5" dirty="0">
                <a:solidFill>
                  <a:srgbClr val="6C6D70"/>
                </a:solidFill>
                <a:latin typeface="Segoe UI"/>
                <a:cs typeface="Segoe UI"/>
              </a:rPr>
              <a:t>л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ьную</a:t>
            </a:r>
            <a:r>
              <a:rPr sz="2400" b="1" spc="-10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2400" b="1" spc="-40" dirty="0">
                <a:solidFill>
                  <a:srgbClr val="6C6D70"/>
                </a:solidFill>
                <a:latin typeface="Segoe UI"/>
                <a:cs typeface="Segoe UI"/>
              </a:rPr>
              <a:t>т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ор</a:t>
            </a:r>
            <a:r>
              <a:rPr sz="2400" b="1" spc="-40" dirty="0">
                <a:solidFill>
                  <a:srgbClr val="6C6D70"/>
                </a:solidFill>
                <a:latin typeface="Segoe UI"/>
                <a:cs typeface="Segoe UI"/>
              </a:rPr>
              <a:t>г</a:t>
            </a:r>
            <a:r>
              <a:rPr sz="2400" b="1" dirty="0">
                <a:solidFill>
                  <a:srgbClr val="6C6D70"/>
                </a:solidFill>
                <a:latin typeface="Segoe UI"/>
                <a:cs typeface="Segoe UI"/>
              </a:rPr>
              <a:t>овлю.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2400" b="1" dirty="0">
                <a:solidFill>
                  <a:srgbClr val="6C6D70"/>
                </a:solidFill>
                <a:latin typeface="Segoe UI Semibold"/>
                <a:cs typeface="Segoe UI Semibold"/>
              </a:rPr>
              <a:t>И</a:t>
            </a:r>
            <a:r>
              <a:rPr sz="2400" b="1" spc="5" dirty="0">
                <a:solidFill>
                  <a:srgbClr val="6C6D70"/>
                </a:solidFill>
                <a:latin typeface="Segoe UI Semibold"/>
                <a:cs typeface="Segoe UI Semibold"/>
              </a:rPr>
              <a:t>н</a:t>
            </a:r>
            <a:r>
              <a:rPr sz="2400" b="1" dirty="0">
                <a:solidFill>
                  <a:srgbClr val="6C6D70"/>
                </a:solidFill>
                <a:latin typeface="Segoe UI Semibold"/>
                <a:cs typeface="Segoe UI Semibold"/>
              </a:rPr>
              <a:t>форм</a:t>
            </a:r>
            <a:r>
              <a:rPr sz="2400" b="1" spc="-10" dirty="0">
                <a:solidFill>
                  <a:srgbClr val="6C6D70"/>
                </a:solidFill>
                <a:latin typeface="Segoe UI Semibold"/>
                <a:cs typeface="Segoe UI Semibold"/>
              </a:rPr>
              <a:t>а</a:t>
            </a:r>
            <a:r>
              <a:rPr sz="2400" b="1" dirty="0">
                <a:solidFill>
                  <a:srgbClr val="6C6D70"/>
                </a:solidFill>
                <a:latin typeface="Segoe UI Semibold"/>
                <a:cs typeface="Segoe UI Semibold"/>
              </a:rPr>
              <a:t>ция перед</a:t>
            </a:r>
            <a:r>
              <a:rPr sz="2400" b="1" spc="-10" dirty="0">
                <a:solidFill>
                  <a:srgbClr val="6C6D70"/>
                </a:solidFill>
                <a:latin typeface="Segoe UI Semibold"/>
                <a:cs typeface="Segoe UI Semibold"/>
              </a:rPr>
              <a:t>а</a:t>
            </a:r>
            <a:r>
              <a:rPr sz="2400" b="1" dirty="0">
                <a:solidFill>
                  <a:srgbClr val="6C6D70"/>
                </a:solidFill>
                <a:latin typeface="Segoe UI Semibold"/>
                <a:cs typeface="Segoe UI Semibold"/>
              </a:rPr>
              <a:t>на:</a:t>
            </a:r>
            <a:endParaRPr sz="2400">
              <a:latin typeface="Segoe UI Semibold"/>
              <a:cs typeface="Segoe UI Semibold"/>
            </a:endParaRPr>
          </a:p>
          <a:p>
            <a:pPr marL="313690" marR="584835">
              <a:lnSpc>
                <a:spcPct val="150000"/>
              </a:lnSpc>
              <a:spcBef>
                <a:spcPts val="540"/>
              </a:spcBef>
            </a:pP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П</a:t>
            </a:r>
            <a:r>
              <a:rPr sz="2400" spc="-30" dirty="0">
                <a:solidFill>
                  <a:srgbClr val="6C6D70"/>
                </a:solidFill>
                <a:latin typeface="Segoe UI"/>
                <a:cs typeface="Segoe UI"/>
              </a:rPr>
              <a:t>р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аво</a:t>
            </a:r>
            <a:r>
              <a:rPr sz="2400" spc="-30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х</a:t>
            </a:r>
            <a:r>
              <a:rPr sz="2400" spc="-30" dirty="0">
                <a:solidFill>
                  <a:srgbClr val="6C6D70"/>
                </a:solidFill>
                <a:latin typeface="Segoe UI"/>
                <a:cs typeface="Segoe UI"/>
              </a:rPr>
              <a:t>р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ани</a:t>
            </a:r>
            <a:r>
              <a:rPr sz="2400" spc="-55" dirty="0">
                <a:solidFill>
                  <a:srgbClr val="6C6D70"/>
                </a:solidFill>
                <a:latin typeface="Segoe UI"/>
                <a:cs typeface="Segoe UI"/>
              </a:rPr>
              <a:t>т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ельным</a:t>
            </a:r>
            <a:r>
              <a:rPr sz="2400" spc="30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ор</a:t>
            </a:r>
            <a:r>
              <a:rPr sz="2400" spc="-65" dirty="0">
                <a:solidFill>
                  <a:srgbClr val="6C6D70"/>
                </a:solidFill>
                <a:latin typeface="Segoe UI"/>
                <a:cs typeface="Segoe UI"/>
              </a:rPr>
              <a:t>г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анам </a:t>
            </a:r>
            <a:r>
              <a:rPr sz="2400" spc="-250" dirty="0">
                <a:solidFill>
                  <a:srgbClr val="6C6D70"/>
                </a:solidFill>
                <a:latin typeface="Segoe UI"/>
                <a:cs typeface="Segoe UI"/>
              </a:rPr>
              <a:t>Т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ор</a:t>
            </a:r>
            <a:r>
              <a:rPr sz="2400" spc="-45" dirty="0">
                <a:solidFill>
                  <a:srgbClr val="6C6D70"/>
                </a:solidFill>
                <a:latin typeface="Segoe UI"/>
                <a:cs typeface="Segoe UI"/>
              </a:rPr>
              <a:t>г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овым</a:t>
            </a:r>
            <a:r>
              <a:rPr sz="2400" spc="30" dirty="0">
                <a:solidFill>
                  <a:srgbClr val="6C6D70"/>
                </a:solidFill>
                <a:latin typeface="Segoe UI"/>
                <a:cs typeface="Segoe UI"/>
              </a:rPr>
              <a:t> </a:t>
            </a:r>
            <a:r>
              <a:rPr sz="2400" spc="-55" dirty="0">
                <a:solidFill>
                  <a:srgbClr val="6C6D70"/>
                </a:solidFill>
                <a:latin typeface="Segoe UI"/>
                <a:cs typeface="Segoe UI"/>
              </a:rPr>
              <a:t>к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о</a:t>
            </a:r>
            <a:r>
              <a:rPr sz="2400" spc="-10" dirty="0">
                <a:solidFill>
                  <a:srgbClr val="6C6D70"/>
                </a:solidFill>
                <a:latin typeface="Segoe UI"/>
                <a:cs typeface="Segoe UI"/>
              </a:rPr>
              <a:t>м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пан</a:t>
            </a:r>
            <a:r>
              <a:rPr sz="2400" spc="-10" dirty="0">
                <a:solidFill>
                  <a:srgbClr val="6C6D70"/>
                </a:solidFill>
                <a:latin typeface="Segoe UI"/>
                <a:cs typeface="Segoe UI"/>
              </a:rPr>
              <a:t>и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ям П</a:t>
            </a:r>
            <a:r>
              <a:rPr sz="2400" spc="-30" dirty="0">
                <a:solidFill>
                  <a:srgbClr val="6C6D70"/>
                </a:solidFill>
                <a:latin typeface="Segoe UI"/>
                <a:cs typeface="Segoe UI"/>
              </a:rPr>
              <a:t>р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авообла</a:t>
            </a:r>
            <a:r>
              <a:rPr sz="2400" spc="-10" dirty="0">
                <a:solidFill>
                  <a:srgbClr val="6C6D70"/>
                </a:solidFill>
                <a:latin typeface="Segoe UI"/>
                <a:cs typeface="Segoe UI"/>
              </a:rPr>
              <a:t>д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а</a:t>
            </a:r>
            <a:r>
              <a:rPr sz="2400" spc="-50" dirty="0">
                <a:solidFill>
                  <a:srgbClr val="6C6D70"/>
                </a:solidFill>
                <a:latin typeface="Segoe UI"/>
                <a:cs typeface="Segoe UI"/>
              </a:rPr>
              <a:t>т</a:t>
            </a:r>
            <a:r>
              <a:rPr sz="2400" dirty="0">
                <a:solidFill>
                  <a:srgbClr val="6C6D70"/>
                </a:solidFill>
                <a:latin typeface="Segoe UI"/>
                <a:cs typeface="Segoe UI"/>
              </a:rPr>
              <a:t>елям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27392" y="720851"/>
            <a:ext cx="4369308" cy="5673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F48A8D-E2D5-4C8A-86D0-F325C8A8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233800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БЛАГОДАРЮ ЗА ВНИМАНИЕ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6202AC-038C-4A44-9470-2317F1D31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NSTAGRAMM</a:t>
            </a:r>
            <a:r>
              <a:rPr lang="ru-RU" dirty="0"/>
              <a:t>:</a:t>
            </a:r>
            <a:r>
              <a:rPr lang="en-US" dirty="0"/>
              <a:t> KONSTANTIN.TATAROV</a:t>
            </a:r>
            <a:endParaRPr lang="en-US" dirty="0">
              <a:solidFill>
                <a:srgbClr val="FF000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WWW.KTATAROV.RU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BF7AAA-2521-4F87-AEFB-9C2FAFA8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К.Ю. Татаров,2021</a:t>
            </a:r>
          </a:p>
        </p:txBody>
      </p:sp>
    </p:spTree>
    <p:extLst>
      <p:ext uri="{BB962C8B-B14F-4D97-AF65-F5344CB8AC3E}">
        <p14:creationId xmlns:p14="http://schemas.microsoft.com/office/powerpoint/2010/main" val="306250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F55DD-3AAD-4603-AB15-732C2F8B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Код ТН ВЭД ЕАЭС - Основной документ по классификации товаров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BC6031-27C7-4376-A45E-4BB02ABF2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Утвержден Решением Совета Евразийской экономической комиссии от 16.07.2012 N 54 (ред. от 18.05.2021) "Об утверждении единой Товарной номенклатуры внешнеэкономической деятельности Евразийского экономического союза и Единого таможенного тарифа Евразийского экономического союза»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58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C1BB6-DA0B-44CA-9532-40A8E0E6D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Список прослеживаемых товаров 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(Приложение к постановлению Правительства РФ от 25.06.2019 № 807):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DBFC1-AB14-4714-AB50-BA4F5E64B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59" y="1313895"/>
            <a:ext cx="11221375" cy="51789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бытовые холодильники и морозильники, другое холодильное и морозильное оборудование, тепловые насосы;</a:t>
            </a:r>
          </a:p>
          <a:p>
            <a:r>
              <a:rPr lang="ru-RU" dirty="0"/>
              <a:t>автопогрузчики с вилочным захватом и другие погрузчики, тягачи, используемые на ж/д станциях;</a:t>
            </a:r>
          </a:p>
          <a:p>
            <a:r>
              <a:rPr lang="ru-RU" dirty="0"/>
              <a:t>бульдозеры, грейдеры, самоходные планировщики, трамбовочные машины, дорожные катки, погрузчики с одним ковшом, экскаваторы;</a:t>
            </a:r>
          </a:p>
          <a:p>
            <a:r>
              <a:rPr lang="ru-RU" dirty="0"/>
              <a:t>бытовые и промышленные стиральные машины;</a:t>
            </a:r>
          </a:p>
          <a:p>
            <a:r>
              <a:rPr lang="ru-RU" dirty="0"/>
              <a:t>мониторы и проекторы, которые используются в системах автоматической обработки данных, телеприёмники, мониторы и проекторы, без встроенной </a:t>
            </a:r>
            <a:r>
              <a:rPr lang="ru-RU" dirty="0" err="1"/>
              <a:t>телеприёмной</a:t>
            </a:r>
            <a:r>
              <a:rPr lang="ru-RU" dirty="0"/>
              <a:t> аппаратуры;</a:t>
            </a:r>
          </a:p>
          <a:p>
            <a:r>
              <a:rPr lang="ru-RU" dirty="0"/>
              <a:t>транспортные средства промышленного назначения;</a:t>
            </a:r>
          </a:p>
          <a:p>
            <a:r>
              <a:rPr lang="ru-RU" dirty="0"/>
              <a:t>детские коляски;</a:t>
            </a:r>
          </a:p>
          <a:p>
            <a:r>
              <a:rPr lang="ru-RU" dirty="0"/>
              <a:t>детские кресла безопасности.</a:t>
            </a:r>
          </a:p>
          <a:p>
            <a:r>
              <a:rPr lang="ru-RU" dirty="0">
                <a:solidFill>
                  <a:srgbClr val="FF0000"/>
                </a:solidFill>
              </a:rPr>
              <a:t>Планируется,</a:t>
            </a:r>
            <a:r>
              <a:rPr lang="ru-RU" dirty="0"/>
              <a:t> что с 01.01.2022 этот список пополнят срезанные цветы и бутоны, пригодные для декоративных целей или составления букетов».</a:t>
            </a:r>
          </a:p>
        </p:txBody>
      </p:sp>
    </p:spTree>
    <p:extLst>
      <p:ext uri="{BB962C8B-B14F-4D97-AF65-F5344CB8AC3E}">
        <p14:creationId xmlns:p14="http://schemas.microsoft.com/office/powerpoint/2010/main" val="62858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FC5A0-60BE-42D8-96F2-75CDA7FF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Прослеживаемые товары в НКО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6065EE8-334F-45B3-97AB-BEB901464A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794472"/>
              </p:ext>
            </p:extLst>
          </p:nvPr>
        </p:nvGraphicFramePr>
        <p:xfrm>
          <a:off x="1864312" y="1260630"/>
          <a:ext cx="7883370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124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E8538-A12E-4611-B358-9983DF50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17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Прослеживание товаров распространяется 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47199F-0942-4D28-B703-3A7EF081F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709"/>
            <a:ext cx="10515600" cy="5067254"/>
          </a:xfrm>
        </p:spPr>
        <p:txBody>
          <a:bodyPr>
            <a:normAutofit/>
          </a:bodyPr>
          <a:lstStyle/>
          <a:p>
            <a:r>
              <a:rPr lang="ru-RU" dirty="0"/>
              <a:t>Импортеров товаров;</a:t>
            </a:r>
          </a:p>
          <a:p>
            <a:r>
              <a:rPr lang="ru-RU" dirty="0"/>
              <a:t>Перепродавцов;</a:t>
            </a:r>
          </a:p>
          <a:p>
            <a:r>
              <a:rPr lang="ru-RU" dirty="0"/>
              <a:t>Утилизаторов;</a:t>
            </a:r>
          </a:p>
          <a:p>
            <a:r>
              <a:rPr lang="ru-RU" dirty="0" err="1"/>
              <a:t>Конфискантов</a:t>
            </a:r>
            <a:r>
              <a:rPr lang="ru-RU" dirty="0"/>
              <a:t>;</a:t>
            </a:r>
          </a:p>
          <a:p>
            <a:r>
              <a:rPr lang="ru-RU" dirty="0"/>
              <a:t>Экспортеров ранее ввезенного товара.</a:t>
            </a:r>
          </a:p>
          <a:p>
            <a:r>
              <a:rPr lang="ru-RU" dirty="0">
                <a:solidFill>
                  <a:srgbClr val="FF0000"/>
                </a:solidFill>
              </a:rPr>
              <a:t>ВАЖНО: </a:t>
            </a:r>
            <a:r>
              <a:rPr lang="ru-RU" dirty="0"/>
              <a:t>Товары отечественного производства не включаются в систему прослеживаемости.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055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2734</Words>
  <Application>Microsoft Office PowerPoint</Application>
  <PresentationFormat>Широкоэкранный</PresentationFormat>
  <Paragraphs>291</Paragraphs>
  <Slides>58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Segoe UI</vt:lpstr>
      <vt:lpstr>Segoe UI Semibold</vt:lpstr>
      <vt:lpstr>Times New Roman</vt:lpstr>
      <vt:lpstr>Тема Office</vt:lpstr>
      <vt:lpstr>Прослеживаемость товаров – 2021   Автор и ведущий: Татаров Константин Юрьевич,  кандидат экономических наук, аттестованный преподаватель ИПБ РФ, судебный эксперт</vt:lpstr>
      <vt:lpstr>Определяемся с терминологией</vt:lpstr>
      <vt:lpstr>Отличия маркировки от прослеживаемости</vt:lpstr>
      <vt:lpstr>Система прослеживаемости импортных товаров</vt:lpstr>
      <vt:lpstr>Соглашение «О механизме прослеживаемости товаров, ввезенных на таможенную территорию Евразийского экономического Союза», заключенное в рамках ЕАЭС в Нур-Султане 29 мая 2019 года. И вступило в силу с 1 февраля 2021 г.</vt:lpstr>
      <vt:lpstr>Код ТН ВЭД ЕАЭС - Основной документ по классификации товаров</vt:lpstr>
      <vt:lpstr>Список прослеживаемых товаров  (Приложение к постановлению Правительства РФ от 25.06.2019 № 807): </vt:lpstr>
      <vt:lpstr>Прослеживаемые товары в НКО</vt:lpstr>
      <vt:lpstr>Прослеживание товаров распространяется на:</vt:lpstr>
      <vt:lpstr>Этапы работы с прослеживаемыми товарами </vt:lpstr>
      <vt:lpstr>Новая форма УПД (Утв. Постановлением  Правительства РФ от 02.04.2021г. №534) </vt:lpstr>
      <vt:lpstr>Организации на УСНО при реализации товаров, подлежащих прослеживаемости, выставляют УПД</vt:lpstr>
      <vt:lpstr>Новая форма счета-фактуры с 1.07.2021г.  Утверждена постановлением Правительства от 02.04.2021 № 534.</vt:lpstr>
      <vt:lpstr> Выставление электронных счетов-фактур </vt:lpstr>
      <vt:lpstr>Письмо Минфина России от 11.08.2021 N 27-01-22/64473 «По вопросам внедрения национальной системы отслеживания товаров»</vt:lpstr>
      <vt:lpstr>Приобретение прослеживаемых товаров в розничной сети</vt:lpstr>
      <vt:lpstr>Электронный документооборот, связанный с прослеживаемостью товаров</vt:lpstr>
      <vt:lpstr>Согласно новой редакции Закона № 63-ФЗ с 1 июля 2020 года к уже существовавшим  коммерческим аккредитованным удостоверяющим центрам присоединились три государственных УЦ </vt:lpstr>
      <vt:lpstr>Вот как используют электронную подпись юридические лица: </vt:lpstr>
      <vt:lpstr>Порядок подписания документов и отчетности с 1 января 2022 года</vt:lpstr>
      <vt:lpstr>Отчетность по прослеживаемости товаров (Приказ ФНС РФ от 08.07.2021 № ЕД-7-15/645@ (вступает в силу с 10 сентября). До этого используем Формы документов и порядок их заполнения утвержденные письмом ФНС России от 14.04.2021 № ЕА-4-15/5042@)</vt:lpstr>
      <vt:lpstr>Краеугольный камень системы  – Российский номер прослеживаемости товаров (РНПТ).  Алгоритм получения.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   Получение РНПТ на остатки прослеживаемых товаров   </vt:lpstr>
      <vt:lpstr>Презентация PowerPoint</vt:lpstr>
      <vt:lpstr>Презентация PowerPoint</vt:lpstr>
      <vt:lpstr>Презентация PowerPoint</vt:lpstr>
      <vt:lpstr>Уведомление об остатках, которые были оприходованы по состоянию на 8 июля, нужно направить не позднее дня</vt:lpstr>
      <vt:lpstr>Пример: В НКО «Санаторий «Сосны» имеется в составе основных средств морозильник импортного производства, приобретенный и введенный в эксплуатацию в 2014 года. </vt:lpstr>
      <vt:lpstr>Как сгенерировать РНПТ самостоятельно (по импортным товарам, ввезенным НЕ с территории стран ЕАЭС)</vt:lpstr>
      <vt:lpstr>Презентация PowerPoint</vt:lpstr>
      <vt:lpstr>Отчет об операциях с товарами представляется также  в ситуациях: </vt:lpstr>
      <vt:lpstr>Отчет об операциях с товарами, подлежащих прослеживаемости </vt:lpstr>
      <vt:lpstr>Отчет об операциях с товарами, подлежащими</vt:lpstr>
      <vt:lpstr>Отчет об операциях с товарами, подлежащими</vt:lpstr>
      <vt:lpstr> Учет прослеживаемых товаров  в бухгалтерских программах (на примере 1С): </vt:lpstr>
      <vt:lpstr>Презентация PowerPoint</vt:lpstr>
      <vt:lpstr>МАРКИРОВКА ТОВАРОВ Для увеличения эффективности мер направленных на борьбу с фальсификатом 31 декабря 2017 г. Владимир Путин подписал закон с которого началась обязательная маркировке товаров. К 2024 году маркировку планируют внедрить повсеместно.</vt:lpstr>
      <vt:lpstr>Презентация PowerPoint</vt:lpstr>
      <vt:lpstr>Презентация PowerPoint</vt:lpstr>
      <vt:lpstr>Функции участников системы маркировки:</vt:lpstr>
      <vt:lpstr>Подготовка к торговле маркированной продукцией Для торговли маркированными товарами понадобится</vt:lpstr>
      <vt:lpstr>Презентация PowerPoint</vt:lpstr>
      <vt:lpstr>Кассы, которые используются для продажи маркированных товаров, должны поддерживать формат фискальных документов 1.2. Он утвержден приказом ФНС от 14.09.20 ЕД-7-20/662@</vt:lpstr>
      <vt:lpstr>Презентация PowerPoint</vt:lpstr>
      <vt:lpstr>Презентация PowerPoint</vt:lpstr>
      <vt:lpstr>Какими могут быть нарушения при маркировке? </vt:lpstr>
      <vt:lpstr>Презентация PowerPoint</vt:lpstr>
      <vt:lpstr>Презентация PowerPoint</vt:lpstr>
      <vt:lpstr>Штрафные санкции за операции с маркированными товарами</vt:lpstr>
      <vt:lpstr>Народный контроль маркировки </vt:lpstr>
      <vt:lpstr>Результаты сканирования. Для примера показа товар уже купленный и медпрепарат, выложенный на полку</vt:lpstr>
      <vt:lpstr>Фальсификат!</vt:lpstr>
      <vt:lpstr>Презентация PowerPoint</vt:lpstr>
      <vt:lpstr>БЛАГОДАРЮ ЗА ВНИМАНИЕ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Маркировка и прослеживание</dc:title>
  <dc:creator>Татаров К.Ю.</dc:creator>
  <cp:lastModifiedBy>Татаров К.Ю.</cp:lastModifiedBy>
  <cp:revision>115</cp:revision>
  <dcterms:created xsi:type="dcterms:W3CDTF">2021-06-16T18:12:04Z</dcterms:created>
  <dcterms:modified xsi:type="dcterms:W3CDTF">2021-10-29T08:52:07Z</dcterms:modified>
</cp:coreProperties>
</file>