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300" r:id="rId4"/>
    <p:sldId id="301" r:id="rId5"/>
    <p:sldId id="307" r:id="rId6"/>
    <p:sldId id="308" r:id="rId7"/>
    <p:sldId id="309" r:id="rId8"/>
    <p:sldId id="310" r:id="rId9"/>
    <p:sldId id="299" r:id="rId10"/>
    <p:sldId id="288" r:id="rId11"/>
    <p:sldId id="303" r:id="rId12"/>
    <p:sldId id="311" r:id="rId13"/>
    <p:sldId id="304" r:id="rId14"/>
    <p:sldId id="312" r:id="rId15"/>
    <p:sldId id="313" r:id="rId16"/>
    <p:sldId id="289" r:id="rId17"/>
    <p:sldId id="314" r:id="rId18"/>
    <p:sldId id="315" r:id="rId19"/>
    <p:sldId id="316" r:id="rId20"/>
    <p:sldId id="292" r:id="rId21"/>
    <p:sldId id="294" r:id="rId22"/>
    <p:sldId id="305" r:id="rId23"/>
    <p:sldId id="306" r:id="rId24"/>
    <p:sldId id="318" r:id="rId25"/>
    <p:sldId id="317" r:id="rId26"/>
    <p:sldId id="286" r:id="rId27"/>
    <p:sldId id="319" r:id="rId28"/>
    <p:sldId id="320" r:id="rId29"/>
    <p:sldId id="321" r:id="rId30"/>
    <p:sldId id="296" r:id="rId31"/>
    <p:sldId id="322" r:id="rId32"/>
    <p:sldId id="323" r:id="rId33"/>
    <p:sldId id="324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B19B-5F2A-4217-90CF-958D2F860C9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C8BF-2207-44BF-82BE-4E6BAB922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70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B19B-5F2A-4217-90CF-958D2F860C9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C8BF-2207-44BF-82BE-4E6BAB922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69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B19B-5F2A-4217-90CF-958D2F860C9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C8BF-2207-44BF-82BE-4E6BAB922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04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B19B-5F2A-4217-90CF-958D2F860C9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C8BF-2207-44BF-82BE-4E6BAB922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98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B19B-5F2A-4217-90CF-958D2F860C9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C8BF-2207-44BF-82BE-4E6BAB922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0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B19B-5F2A-4217-90CF-958D2F860C9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C8BF-2207-44BF-82BE-4E6BAB922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71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B19B-5F2A-4217-90CF-958D2F860C9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C8BF-2207-44BF-82BE-4E6BAB922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89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B19B-5F2A-4217-90CF-958D2F860C9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C8BF-2207-44BF-82BE-4E6BAB922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34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B19B-5F2A-4217-90CF-958D2F860C9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C8BF-2207-44BF-82BE-4E6BAB922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85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B19B-5F2A-4217-90CF-958D2F860C9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C8BF-2207-44BF-82BE-4E6BAB922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5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B19B-5F2A-4217-90CF-958D2F860C9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C8BF-2207-44BF-82BE-4E6BAB922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34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DB19B-5F2A-4217-90CF-958D2F860C9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6C8BF-2207-44BF-82BE-4E6BAB922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90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КБиАНО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3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0 ноября 2021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г.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А.К.Толмасова, юрист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10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2. </a:t>
            </a:r>
            <a:r>
              <a:rPr lang="ru-RU" sz="2000" dirty="0" smtClean="0"/>
              <a:t>Трудовые отношения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dirty="0" smtClean="0">
                <a:latin typeface="Arial Narrow" panose="020B0606020202030204" pitchFamily="34" charset="0"/>
              </a:rPr>
              <a:t>Определение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Статья 15 </a:t>
            </a:r>
            <a:r>
              <a:rPr lang="ru-RU" b="1" dirty="0" err="1"/>
              <a:t>ТК</a:t>
            </a:r>
            <a:r>
              <a:rPr lang="ru-RU" b="1" dirty="0"/>
              <a:t> </a:t>
            </a:r>
            <a:r>
              <a:rPr lang="ru-RU" b="1" dirty="0" smtClean="0"/>
              <a:t>РФ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b="1" dirty="0"/>
              <a:t>Трудовые отношения</a:t>
            </a:r>
            <a:r>
              <a:rPr lang="ru-RU" dirty="0"/>
              <a:t> - отношения, основанные </a:t>
            </a:r>
            <a:r>
              <a:rPr lang="ru-RU" dirty="0">
                <a:solidFill>
                  <a:srgbClr val="FF0000"/>
                </a:solidFill>
              </a:rPr>
              <a:t>на соглашении </a:t>
            </a:r>
            <a:r>
              <a:rPr lang="ru-RU" dirty="0"/>
              <a:t>между работником и работодателем о личном выполнении работником </a:t>
            </a:r>
            <a:r>
              <a:rPr lang="ru-RU" dirty="0">
                <a:solidFill>
                  <a:srgbClr val="FF0000"/>
                </a:solidFill>
              </a:rPr>
              <a:t>за плату </a:t>
            </a:r>
            <a:r>
              <a:rPr lang="ru-RU" dirty="0"/>
              <a:t>трудовой функции (работы по должности </a:t>
            </a:r>
            <a:r>
              <a:rPr lang="ru-RU" dirty="0">
                <a:solidFill>
                  <a:srgbClr val="FF0000"/>
                </a:solidFill>
              </a:rPr>
              <a:t>в соответствии со штатным </a:t>
            </a: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</a:rPr>
              <a:t>расписанием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/>
              <a:t>профессии, специальности с указанием квалификации; конкретного вида поручаемой работнику работы) в интересах, под управлением и контролем работодателя, </a:t>
            </a:r>
            <a:r>
              <a:rPr lang="ru-RU" dirty="0">
                <a:solidFill>
                  <a:srgbClr val="FF0000"/>
                </a:solidFill>
              </a:rPr>
              <a:t>подчинении работника правилам внутреннего трудового распорядка </a:t>
            </a:r>
            <a:r>
              <a:rPr lang="ru-RU" dirty="0"/>
              <a:t>при обеспечении работодателем условий труда, предусмотренных трудовым законодательством и иными нормативными правовыми актами, содержащими нормы трудового права, коллективным договором, соглашениями, локальными нормативными актами, трудовым договором.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99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>
                <a:solidFill>
                  <a:prstClr val="black"/>
                </a:solidFill>
              </a:rPr>
              <a:t>2. Трудовые отношения</a:t>
            </a:r>
            <a:br>
              <a:rPr lang="ru-RU" sz="2000" dirty="0">
                <a:solidFill>
                  <a:prstClr val="black"/>
                </a:solidFill>
              </a:rPr>
            </a:br>
            <a:r>
              <a:rPr lang="ru-RU" sz="2000" dirty="0">
                <a:solidFill>
                  <a:prstClr val="black"/>
                </a:solidFill>
              </a:rPr>
              <a:t/>
            </a:r>
            <a:br>
              <a:rPr lang="ru-RU" sz="2000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</a:rPr>
              <a:t>Трудовой </a:t>
            </a:r>
            <a:r>
              <a:rPr lang="ru-RU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договор – кто заключает?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Председательствующий на собрании (заседании), на котором был избран директор, или</a:t>
            </a:r>
          </a:p>
          <a:p>
            <a:r>
              <a:rPr lang="ru-RU" dirty="0" smtClean="0"/>
              <a:t>Уполномоченное лицо.</a:t>
            </a:r>
          </a:p>
          <a:p>
            <a:r>
              <a:rPr lang="ru-RU" dirty="0" smtClean="0"/>
              <a:t>В учреждении – учредитель.</a:t>
            </a:r>
          </a:p>
          <a:p>
            <a:r>
              <a:rPr lang="ru-RU" dirty="0" smtClean="0"/>
              <a:t>В АНО – один из учредителей.</a:t>
            </a:r>
          </a:p>
          <a:p>
            <a:r>
              <a:rPr lang="ru-RU" dirty="0" smtClean="0"/>
              <a:t>В АНО с одним учредителем-директором: а) вообще без договора; б) сам с </a:t>
            </a:r>
            <a:r>
              <a:rPr lang="ru-RU" dirty="0"/>
              <a:t>собой. </a:t>
            </a:r>
            <a:r>
              <a:rPr lang="ru-RU" dirty="0" smtClean="0"/>
              <a:t>( ст. 273 </a:t>
            </a:r>
            <a:r>
              <a:rPr lang="ru-RU" dirty="0" err="1" smtClean="0"/>
              <a:t>ТК</a:t>
            </a:r>
            <a:r>
              <a:rPr lang="ru-RU" dirty="0" smtClean="0"/>
              <a:t> РФ: Положения </a:t>
            </a:r>
            <a:r>
              <a:rPr lang="ru-RU" dirty="0"/>
              <a:t>настоящей главы распространяются на руководителей организаций независимо от их организационно-правовых форм и форм собственности, за исключением тех случаев, когда</a:t>
            </a:r>
            <a:r>
              <a:rPr lang="ru-RU" dirty="0" smtClean="0"/>
              <a:t>: руководитель </a:t>
            </a:r>
            <a:r>
              <a:rPr lang="ru-RU" dirty="0"/>
              <a:t>организации является единственным участником (учредителем), членом организации, собственником ее </a:t>
            </a:r>
            <a:r>
              <a:rPr lang="ru-RU" dirty="0" smtClean="0"/>
              <a:t>имущества).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56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>
                <a:solidFill>
                  <a:prstClr val="black"/>
                </a:solidFill>
              </a:rPr>
              <a:t>2. Трудовые отношения</a:t>
            </a:r>
            <a:br>
              <a:rPr lang="ru-RU" sz="2000" dirty="0">
                <a:solidFill>
                  <a:prstClr val="black"/>
                </a:solidFill>
              </a:rPr>
            </a:br>
            <a:r>
              <a:rPr lang="ru-RU" sz="2000" dirty="0">
                <a:solidFill>
                  <a:prstClr val="black"/>
                </a:solidFill>
              </a:rPr>
              <a:t/>
            </a:r>
            <a:br>
              <a:rPr lang="ru-RU" sz="2000" dirty="0">
                <a:solidFill>
                  <a:prstClr val="black"/>
                </a:solidFill>
              </a:rPr>
            </a:br>
            <a:r>
              <a:rPr lang="ru-RU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Кто определяет зарплату?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Назначивший орган.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143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prstClr val="black"/>
                </a:solidFill>
              </a:rPr>
              <a:t>2. Трудовые отношения</a:t>
            </a:r>
            <a:br>
              <a:rPr lang="ru-RU" sz="2000" dirty="0">
                <a:solidFill>
                  <a:prstClr val="black"/>
                </a:solidFill>
              </a:rPr>
            </a:br>
            <a:r>
              <a:rPr lang="ru-RU" sz="2000" dirty="0">
                <a:solidFill>
                  <a:prstClr val="black"/>
                </a:solidFill>
              </a:rPr>
              <a:t/>
            </a:r>
            <a:br>
              <a:rPr lang="ru-RU" sz="2000" dirty="0">
                <a:solidFill>
                  <a:prstClr val="black"/>
                </a:solidFill>
              </a:rPr>
            </a:br>
            <a:r>
              <a:rPr lang="ru-RU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Срочный трудовой договор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</a:rPr>
              <a:t>По закону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в </a:t>
            </a:r>
            <a:r>
              <a:rPr lang="ru-RU" dirty="0">
                <a:latin typeface="Arial Narrow" panose="020B0606020202030204" pitchFamily="34" charset="0"/>
              </a:rPr>
              <a:t>случаях избрания на определенный срок </a:t>
            </a:r>
            <a:r>
              <a:rPr lang="ru-RU" dirty="0" smtClean="0">
                <a:latin typeface="Arial Narrow" panose="020B0606020202030204" pitchFamily="34" charset="0"/>
              </a:rPr>
              <a:t>на </a:t>
            </a:r>
            <a:r>
              <a:rPr lang="ru-RU" dirty="0">
                <a:latin typeface="Arial Narrow" panose="020B0606020202030204" pitchFamily="34" charset="0"/>
              </a:rPr>
              <a:t>выборную должность на оплачиваемую работу, </a:t>
            </a:r>
            <a:endParaRPr lang="ru-RU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 Narrow" panose="020B0606020202030204" pitchFamily="34" charset="0"/>
              </a:rPr>
              <a:t>По соглашению сторон </a:t>
            </a:r>
            <a:r>
              <a:rPr lang="ru-RU" dirty="0" smtClean="0">
                <a:latin typeface="Arial Narrow" panose="020B0606020202030204" pitchFamily="34" charset="0"/>
              </a:rPr>
              <a:t>может </a:t>
            </a:r>
            <a:r>
              <a:rPr lang="ru-RU" dirty="0">
                <a:latin typeface="Arial Narrow" panose="020B0606020202030204" pitchFamily="34" charset="0"/>
              </a:rPr>
              <a:t>заключаться</a:t>
            </a:r>
            <a:r>
              <a:rPr lang="ru-RU" dirty="0" smtClean="0">
                <a:latin typeface="Arial Narrow" panose="020B0606020202030204" pitchFamily="34" charset="0"/>
              </a:rPr>
              <a:t>:</a:t>
            </a:r>
          </a:p>
          <a:p>
            <a:r>
              <a:rPr lang="ru-RU" dirty="0">
                <a:latin typeface="Arial Narrow" panose="020B0606020202030204" pitchFamily="34" charset="0"/>
              </a:rPr>
              <a:t>с руководителями, заместителями руководителей и главными бухгалтерами организаций независимо от их организационно-правовых форм и форм собственности</a:t>
            </a:r>
            <a:r>
              <a:rPr lang="ru-RU" dirty="0" smtClean="0">
                <a:latin typeface="Arial Narrow" panose="020B0606020202030204" pitchFamily="34" charset="0"/>
              </a:rPr>
              <a:t>;</a:t>
            </a:r>
          </a:p>
          <a:p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Ст. 59 </a:t>
            </a:r>
            <a:r>
              <a:rPr lang="ru-RU" dirty="0" err="1" smtClean="0">
                <a:latin typeface="Arial Narrow" panose="020B0606020202030204" pitchFamily="34" charset="0"/>
              </a:rPr>
              <a:t>ТК</a:t>
            </a:r>
            <a:r>
              <a:rPr lang="ru-RU" dirty="0" smtClean="0">
                <a:latin typeface="Arial Narrow" panose="020B0606020202030204" pitchFamily="34" charset="0"/>
              </a:rPr>
              <a:t> РФ.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02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>
                <a:solidFill>
                  <a:prstClr val="black"/>
                </a:solidFill>
              </a:rPr>
              <a:t>2. Трудовые отношения</a:t>
            </a:r>
            <a:br>
              <a:rPr lang="ru-RU" sz="2000" dirty="0">
                <a:solidFill>
                  <a:prstClr val="black"/>
                </a:solidFill>
              </a:rPr>
            </a:br>
            <a:r>
              <a:rPr lang="ru-RU" sz="2000" dirty="0">
                <a:solidFill>
                  <a:prstClr val="black"/>
                </a:solidFill>
              </a:rPr>
              <a:t/>
            </a:r>
            <a:br>
              <a:rPr lang="ru-RU" sz="2000" dirty="0">
                <a:solidFill>
                  <a:prstClr val="black"/>
                </a:solidFill>
              </a:rPr>
            </a:br>
            <a:r>
              <a:rPr lang="ru-RU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Совместительство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Руководитель организации может работать по совместительству у другого работодателя только с разрешения уполномоченного органа юридического лица либо собственника имущества организации, либо уполномоченного собственником лица (органа</a:t>
            </a:r>
            <a:r>
              <a:rPr lang="ru-RU" dirty="0" smtClean="0"/>
              <a:t>). Ст. 276 </a:t>
            </a:r>
            <a:r>
              <a:rPr lang="ru-RU" dirty="0" err="1" smtClean="0"/>
              <a:t>ТК</a:t>
            </a:r>
            <a:r>
              <a:rPr lang="ru-RU" dirty="0" smtClean="0"/>
              <a:t> РФ.</a:t>
            </a:r>
            <a:endParaRPr lang="ru-RU" dirty="0"/>
          </a:p>
          <a:p>
            <a:r>
              <a:rPr lang="ru-RU" dirty="0" smtClean="0"/>
              <a:t>…должностные </a:t>
            </a:r>
            <a:r>
              <a:rPr lang="ru-RU" dirty="0"/>
              <a:t>лица благотворительной организации не вправе занимать штатные должности в администрации коммерческих и некоммерческих организаций, учредителем (участником) которых является эта благотворительная организация</a:t>
            </a:r>
            <a:r>
              <a:rPr lang="ru-RU" dirty="0" smtClean="0"/>
              <a:t>. Ст. 10 135-ФЗ.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32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>
                <a:solidFill>
                  <a:prstClr val="black"/>
                </a:solidFill>
              </a:rPr>
              <a:t>2. Трудовые отношения</a:t>
            </a:r>
            <a:br>
              <a:rPr lang="ru-RU" sz="2000" dirty="0">
                <a:solidFill>
                  <a:prstClr val="black"/>
                </a:solidFill>
              </a:rPr>
            </a:br>
            <a:r>
              <a:rPr lang="ru-RU" sz="2000" dirty="0">
                <a:solidFill>
                  <a:prstClr val="black"/>
                </a:solidFill>
              </a:rPr>
              <a:t/>
            </a:r>
            <a:br>
              <a:rPr lang="ru-RU" sz="2000" dirty="0">
                <a:solidFill>
                  <a:prstClr val="black"/>
                </a:solidFill>
              </a:rPr>
            </a:br>
            <a:r>
              <a:rPr lang="ru-RU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Материальная ответственность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Руководитель организации несет полную материальную ответственность за прямой действительный ущерб, причиненный организации.</a:t>
            </a:r>
          </a:p>
          <a:p>
            <a:r>
              <a:rPr lang="ru-RU" dirty="0"/>
              <a:t>В случаях, предусмотренных федеральными законами, руководитель организации возмещает организации убытки, причиненные его виновными действиями. При этом расчет убытков осуществляется в соответствии с нормами, предусмотренными гражданским законодательством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Ст. 277 </a:t>
            </a:r>
            <a:r>
              <a:rPr lang="ru-RU" dirty="0" err="1" smtClean="0"/>
              <a:t>ТК</a:t>
            </a:r>
            <a:r>
              <a:rPr lang="ru-RU" dirty="0" smtClean="0"/>
              <a:t> РФ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5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Arial Narrow" panose="020B0606020202030204" pitchFamily="34" charset="0"/>
              </a:rPr>
              <a:t>3. Гражданско-правовые отношения</a:t>
            </a:r>
            <a:endParaRPr lang="ru-RU" sz="5400" dirty="0">
              <a:latin typeface="Arial Narrow" panose="020B060602020203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75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prstClr val="black"/>
                </a:solidFill>
                <a:latin typeface="Arial Narrow" panose="020B0606020202030204" pitchFamily="34" charset="0"/>
              </a:rPr>
              <a:t>3. Гражданско-правовые </a:t>
            </a:r>
            <a:r>
              <a:rPr lang="ru-RU" sz="2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отношения</a:t>
            </a:r>
            <a:r>
              <a:rPr lang="ru-RU" sz="5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/>
            </a:r>
            <a:br>
              <a:rPr lang="ru-RU" sz="5400" dirty="0" smtClean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5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Возмездные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Можно ли?</a:t>
            </a:r>
          </a:p>
          <a:p>
            <a:r>
              <a:rPr lang="ru-RU" dirty="0" smtClean="0"/>
              <a:t>Теоретически – да.</a:t>
            </a:r>
          </a:p>
          <a:p>
            <a:r>
              <a:rPr lang="ru-RU" dirty="0" smtClean="0"/>
              <a:t>Практически – не стоит.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76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200" dirty="0">
                <a:solidFill>
                  <a:prstClr val="black"/>
                </a:solidFill>
                <a:latin typeface="Arial Narrow" panose="020B0606020202030204" pitchFamily="34" charset="0"/>
              </a:rPr>
              <a:t>3. Гражданско-правовые </a:t>
            </a:r>
            <a:r>
              <a:rPr lang="ru-RU" sz="2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отношения – </a:t>
            </a:r>
            <a:r>
              <a:rPr lang="ru-RU" sz="2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Безвозмездные</a:t>
            </a:r>
            <a:br>
              <a:rPr lang="ru-RU" sz="2400" dirty="0" smtClean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4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Всегда ли возникают трудовые отношения?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Статья </a:t>
            </a:r>
            <a:r>
              <a:rPr lang="ru-RU" dirty="0" smtClean="0"/>
              <a:t>16 </a:t>
            </a:r>
            <a:r>
              <a:rPr lang="ru-RU" dirty="0" err="1" smtClean="0"/>
              <a:t>ТК</a:t>
            </a:r>
            <a:r>
              <a:rPr lang="ru-RU" dirty="0" smtClean="0"/>
              <a:t> РФ. </a:t>
            </a:r>
            <a:r>
              <a:rPr lang="ru-RU" dirty="0"/>
              <a:t>Основания возникновения трудовых отношений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В случаях </a:t>
            </a:r>
            <a:r>
              <a:rPr lang="ru-RU" dirty="0"/>
              <a:t>и порядке, которые установлены трудовым законодательством и иными нормативными правовыми актами, содержащими нормы трудового права, </a:t>
            </a:r>
            <a:r>
              <a:rPr lang="ru-RU" dirty="0">
                <a:solidFill>
                  <a:srgbClr val="FF0000"/>
                </a:solidFill>
              </a:rPr>
              <a:t>или уставом </a:t>
            </a:r>
            <a:r>
              <a:rPr lang="ru-RU" dirty="0"/>
              <a:t>(положением) организации, трудовые отношения возникают на основании трудового договора в результате:</a:t>
            </a:r>
          </a:p>
          <a:p>
            <a:r>
              <a:rPr lang="ru-RU" dirty="0"/>
              <a:t>избрания на должность;</a:t>
            </a:r>
          </a:p>
          <a:p>
            <a:r>
              <a:rPr lang="ru-RU" dirty="0" smtClean="0"/>
              <a:t>назначения </a:t>
            </a:r>
            <a:r>
              <a:rPr lang="ru-RU" dirty="0"/>
              <a:t>на должность или утверждения в должности;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9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200" dirty="0">
                <a:solidFill>
                  <a:prstClr val="black"/>
                </a:solidFill>
                <a:latin typeface="Arial Narrow" panose="020B0606020202030204" pitchFamily="34" charset="0"/>
              </a:rPr>
              <a:t>3. Гражданско-правовые отношения – </a:t>
            </a:r>
            <a: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  <a:t>Безвозмездные</a:t>
            </a:r>
            <a:b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4000" dirty="0">
                <a:solidFill>
                  <a:prstClr val="black"/>
                </a:solidFill>
                <a:latin typeface="Arial Narrow" panose="020B0606020202030204" pitchFamily="34" charset="0"/>
              </a:rPr>
              <a:t>Всегда ли возникают трудовые отношения?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Трудовые отношения на основании трудового договора в результате избрания на должность возникают, </a:t>
            </a:r>
            <a:r>
              <a:rPr lang="ru-RU" dirty="0">
                <a:solidFill>
                  <a:srgbClr val="FF0000"/>
                </a:solidFill>
              </a:rPr>
              <a:t>если </a:t>
            </a:r>
            <a:r>
              <a:rPr lang="ru-RU" dirty="0"/>
              <a:t>избрание на должность предполагает выполнение работником </a:t>
            </a:r>
            <a:r>
              <a:rPr lang="ru-RU" dirty="0">
                <a:solidFill>
                  <a:srgbClr val="FF0000"/>
                </a:solidFill>
              </a:rPr>
              <a:t>определенной трудовой </a:t>
            </a:r>
            <a:r>
              <a:rPr lang="ru-RU" dirty="0" smtClean="0">
                <a:solidFill>
                  <a:srgbClr val="FF0000"/>
                </a:solidFill>
              </a:rPr>
              <a:t>функции. - </a:t>
            </a:r>
            <a:r>
              <a:rPr lang="ru-RU" dirty="0" smtClean="0"/>
              <a:t>Ст. 17</a:t>
            </a:r>
            <a:endParaRPr lang="ru-RU" dirty="0"/>
          </a:p>
          <a:p>
            <a:r>
              <a:rPr lang="ru-RU" dirty="0"/>
              <a:t>Трудовые отношения возникают на основании трудового договора в результате назначения на должность или утверждения в должности в случаях, предусмотренных трудовым законодательством и иными нормативными правовыми актами, содержащими нормы трудового права, или уставом (положением) организации</a:t>
            </a:r>
            <a:r>
              <a:rPr lang="ru-RU" dirty="0" smtClean="0"/>
              <a:t>. – ст. 19.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0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Регулирование отношений с руководителем НКО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84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200" dirty="0">
                <a:solidFill>
                  <a:prstClr val="black"/>
                </a:solidFill>
                <a:latin typeface="Arial Narrow" panose="020B0606020202030204" pitchFamily="34" charset="0"/>
              </a:rPr>
              <a:t>3. Гражданско-правовые отношения – </a:t>
            </a:r>
            <a: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  <a:t>Безвозмездные</a:t>
            </a:r>
            <a:b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4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Позиция </a:t>
            </a:r>
            <a:r>
              <a:rPr lang="ru-RU" sz="40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Роструда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Информационный портал </a:t>
            </a:r>
            <a:r>
              <a:rPr lang="ru-RU" dirty="0" err="1"/>
              <a:t>Роструда</a:t>
            </a:r>
            <a:r>
              <a:rPr lang="ru-RU" dirty="0"/>
              <a:t> "</a:t>
            </a:r>
            <a:r>
              <a:rPr lang="ru-RU" dirty="0" err="1"/>
              <a:t>Онлайнинспекция.РФ</a:t>
            </a:r>
            <a:r>
              <a:rPr lang="ru-RU" dirty="0"/>
              <a:t>", </a:t>
            </a:r>
            <a:r>
              <a:rPr lang="ru-RU" dirty="0" smtClean="0"/>
              <a:t>сентябрь </a:t>
            </a:r>
            <a:r>
              <a:rPr lang="ru-RU" dirty="0"/>
              <a:t>2015 г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u="sng" dirty="0" smtClean="0"/>
              <a:t>Вопрос. </a:t>
            </a:r>
            <a:r>
              <a:rPr lang="ru-RU" dirty="0" smtClean="0"/>
              <a:t>До </a:t>
            </a:r>
            <a:r>
              <a:rPr lang="ru-RU" dirty="0"/>
              <a:t>недавнего времени </a:t>
            </a:r>
            <a:r>
              <a:rPr lang="ru-RU" dirty="0" smtClean="0"/>
              <a:t>работала в </a:t>
            </a:r>
            <a:r>
              <a:rPr lang="ru-RU" dirty="0"/>
              <a:t>общественной </a:t>
            </a:r>
            <a:r>
              <a:rPr lang="ru-RU" dirty="0" smtClean="0"/>
              <a:t>организации, </a:t>
            </a:r>
            <a:r>
              <a:rPr lang="ru-RU" dirty="0"/>
              <a:t>получая заработную плату. Потом председатель организации с моего устного согласия перевел меня на работу на общественных началах (т.е. без оплаты). Как долго я могу работать на общественных началах? Могу ли я ходить в отпуск и должен ли он оплачиваться? Какие со стороны работодателя должны быть оформлены документы о моем переводе на работу на общественных началах - приказ или нужно оформить еще какие-то документы?</a:t>
            </a:r>
          </a:p>
          <a:p>
            <a:pPr marL="0" indent="0">
              <a:buNone/>
            </a:pPr>
            <a:r>
              <a:rPr lang="ru-RU" u="sng" dirty="0" smtClean="0"/>
              <a:t>Ответ</a:t>
            </a:r>
            <a:endParaRPr lang="ru-RU" u="sng" dirty="0"/>
          </a:p>
          <a:p>
            <a:pPr marL="0" indent="0">
              <a:buNone/>
            </a:pPr>
            <a:r>
              <a:rPr lang="ru-RU" dirty="0"/>
              <a:t>Трудовым законодательством не регулируется работа на общественных началах в некоммерческой организации.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82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2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2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3. </a:t>
            </a:r>
            <a:r>
              <a:rPr lang="ru-RU" sz="2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Безвозмездные</a:t>
            </a:r>
            <a: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4000" dirty="0">
                <a:solidFill>
                  <a:prstClr val="black"/>
                </a:solidFill>
                <a:latin typeface="Arial Narrow" panose="020B0606020202030204" pitchFamily="34" charset="0"/>
              </a:rPr>
              <a:t>Позиция </a:t>
            </a:r>
            <a:r>
              <a:rPr lang="ru-RU" sz="4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Роструда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Информационный портал </a:t>
            </a:r>
            <a:r>
              <a:rPr lang="ru-RU" dirty="0" err="1"/>
              <a:t>Роструда</a:t>
            </a:r>
            <a:r>
              <a:rPr lang="ru-RU" dirty="0"/>
              <a:t> "</a:t>
            </a:r>
            <a:r>
              <a:rPr lang="ru-RU" dirty="0" err="1"/>
              <a:t>Онлайнинспекция.РФ</a:t>
            </a:r>
            <a:r>
              <a:rPr lang="ru-RU" dirty="0"/>
              <a:t>", март </a:t>
            </a:r>
            <a:r>
              <a:rPr lang="ru-RU" dirty="0" smtClean="0"/>
              <a:t>2016 </a:t>
            </a:r>
            <a:r>
              <a:rPr lang="ru-RU" dirty="0"/>
              <a:t>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u="sng" dirty="0"/>
              <a:t>Вопрос.</a:t>
            </a:r>
            <a:r>
              <a:rPr lang="ru-RU" dirty="0"/>
              <a:t> </a:t>
            </a:r>
            <a:r>
              <a:rPr lang="ru-RU" sz="2000" dirty="0" smtClean="0"/>
              <a:t>Планирую </a:t>
            </a:r>
            <a:r>
              <a:rPr lang="ru-RU" sz="2000" dirty="0"/>
              <a:t>стать единственным учредителем и директором некоммерческой организации (НКО, коммерческая деятельность осуществляться не будет). Должен ли я заключить трудовой договор с директором (собой) и начислять ежемесячную заработную плату? Могу ли я прописать в Уставе НКО, что директор работает безвозмездно? </a:t>
            </a:r>
            <a:endParaRPr lang="ru-RU" sz="2000" dirty="0" smtClean="0"/>
          </a:p>
          <a:p>
            <a:pPr marL="0" indent="0">
              <a:buNone/>
            </a:pPr>
            <a:r>
              <a:rPr lang="ru-RU" u="sng" dirty="0"/>
              <a:t>Ответ. </a:t>
            </a:r>
            <a:r>
              <a:rPr lang="ru-RU" dirty="0"/>
              <a:t>Трудовой договор (контракт) с генеральным директором в случае, когда он (генеральный директор) является единственным учредителем заключать не нужно. Управленческая деятельность в этом случае осуществляется без заключения какого-либо договора, в том числе трудового. В этом случае следует руководствоваться нормами Федерального закона от 12 января 1996 г. N 7-ФЗ "О некоммерческих организациях" и учредительными документами.</a:t>
            </a:r>
          </a:p>
          <a:p>
            <a:pPr marL="0" indent="0">
              <a:buNone/>
            </a:pPr>
            <a:r>
              <a:rPr lang="ru-RU" dirty="0"/>
              <a:t>При отсутствии трудового договора заработная плата и отчисления взносов в </a:t>
            </a:r>
            <a:r>
              <a:rPr lang="ru-RU" dirty="0" err="1"/>
              <a:t>ПФР</a:t>
            </a:r>
            <a:r>
              <a:rPr lang="ru-RU" dirty="0"/>
              <a:t> и </a:t>
            </a:r>
            <a:r>
              <a:rPr lang="ru-RU" dirty="0" err="1"/>
              <a:t>ФСС</a:t>
            </a:r>
            <a:r>
              <a:rPr lang="ru-RU" dirty="0"/>
              <a:t> не начисляется и не производятся.</a:t>
            </a:r>
          </a:p>
          <a:p>
            <a:pPr marL="0" indent="0">
              <a:buNone/>
            </a:pPr>
            <a:r>
              <a:rPr lang="ru-RU" dirty="0"/>
              <a:t>Вопросы по содержанию Устава и об источниках выплаты заработной платы не относится к компетенции </a:t>
            </a:r>
            <a:r>
              <a:rPr lang="ru-RU" dirty="0" err="1"/>
              <a:t>Роструда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3. </a:t>
            </a:r>
            <a: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  <a:t>Безвозмездные</a:t>
            </a:r>
            <a:b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4000" dirty="0">
                <a:solidFill>
                  <a:prstClr val="black"/>
                </a:solidFill>
                <a:latin typeface="Arial Narrow" panose="020B0606020202030204" pitchFamily="34" charset="0"/>
              </a:rPr>
              <a:t>Позиция </a:t>
            </a:r>
            <a:r>
              <a:rPr lang="ru-RU" sz="4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Роструда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sz="2600" dirty="0">
                <a:solidFill>
                  <a:prstClr val="black"/>
                </a:solidFill>
              </a:rPr>
              <a:t>Информационный портал </a:t>
            </a:r>
            <a:r>
              <a:rPr lang="ru-RU" sz="2600" dirty="0" err="1">
                <a:solidFill>
                  <a:prstClr val="black"/>
                </a:solidFill>
              </a:rPr>
              <a:t>Роструда</a:t>
            </a:r>
            <a:r>
              <a:rPr lang="ru-RU" sz="2600" dirty="0">
                <a:solidFill>
                  <a:prstClr val="black"/>
                </a:solidFill>
              </a:rPr>
              <a:t> "</a:t>
            </a:r>
            <a:r>
              <a:rPr lang="ru-RU" sz="2600" dirty="0" err="1">
                <a:solidFill>
                  <a:prstClr val="black"/>
                </a:solidFill>
              </a:rPr>
              <a:t>Онлайнинспекция.РФ</a:t>
            </a:r>
            <a:r>
              <a:rPr lang="ru-RU" sz="2600" dirty="0">
                <a:solidFill>
                  <a:prstClr val="black"/>
                </a:solidFill>
              </a:rPr>
              <a:t>", май 2016 г.</a:t>
            </a:r>
          </a:p>
          <a:p>
            <a:pPr marL="0" indent="0">
              <a:buNone/>
            </a:pPr>
            <a:r>
              <a:rPr lang="ru-RU" dirty="0" smtClean="0"/>
              <a:t>Вопрос: Мы </a:t>
            </a:r>
            <a:r>
              <a:rPr lang="ru-RU" dirty="0"/>
              <a:t>являемся некоммерческой организацией </a:t>
            </a:r>
            <a:r>
              <a:rPr lang="ru-RU" dirty="0" smtClean="0"/>
              <a:t>(АНО), </a:t>
            </a:r>
            <a:r>
              <a:rPr lang="ru-RU" dirty="0"/>
              <a:t>которая ведет просветительскую работу с детьми-сиротами. Всю работу ведут исключительно </a:t>
            </a:r>
            <a:r>
              <a:rPr lang="ru-RU" dirty="0" smtClean="0"/>
              <a:t>волонтеры. </a:t>
            </a:r>
            <a:r>
              <a:rPr lang="ru-RU" dirty="0"/>
              <a:t>Других видов деятельности не осуществляем, трудовые договоры не заключаем. Какую документацию мы должны вести (в части, связанной с компетенцией </a:t>
            </a:r>
            <a:r>
              <a:rPr lang="ru-RU" dirty="0" err="1"/>
              <a:t>Роструда</a:t>
            </a:r>
            <a:r>
              <a:rPr lang="ru-RU" dirty="0" smtClean="0"/>
              <a:t>)?</a:t>
            </a:r>
          </a:p>
          <a:p>
            <a:pPr marL="0" indent="0">
              <a:buNone/>
            </a:pPr>
            <a:r>
              <a:rPr lang="ru-RU" dirty="0"/>
              <a:t>Ответ: Если в период деятельности автономной некоммерческой организации между ней и физическими лицами </a:t>
            </a:r>
            <a:r>
              <a:rPr lang="ru-RU" dirty="0">
                <a:solidFill>
                  <a:srgbClr val="FF0000"/>
                </a:solidFill>
              </a:rPr>
              <a:t>не будет возникать трудовых отношений, </a:t>
            </a:r>
            <a:r>
              <a:rPr lang="ru-RU" dirty="0"/>
              <a:t>то оформлять и вести какие-либо документы, которые проверяются государственными инспекторами труда, не требуется.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1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3. </a:t>
            </a:r>
            <a: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  <a:t>Безвозмездные</a:t>
            </a:r>
            <a:b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4000" dirty="0">
                <a:solidFill>
                  <a:prstClr val="black"/>
                </a:solidFill>
                <a:latin typeface="Arial Narrow" panose="020B0606020202030204" pitchFamily="34" charset="0"/>
              </a:rPr>
              <a:t>Позиция </a:t>
            </a:r>
            <a:r>
              <a:rPr lang="ru-RU" sz="4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Роструда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>
                <a:solidFill>
                  <a:prstClr val="black"/>
                </a:solidFill>
              </a:rPr>
              <a:t>Информационный портал </a:t>
            </a:r>
            <a:r>
              <a:rPr lang="ru-RU" sz="2400" dirty="0" err="1">
                <a:solidFill>
                  <a:prstClr val="black"/>
                </a:solidFill>
              </a:rPr>
              <a:t>Роструда</a:t>
            </a:r>
            <a:r>
              <a:rPr lang="ru-RU" sz="2400" dirty="0">
                <a:solidFill>
                  <a:prstClr val="black"/>
                </a:solidFill>
              </a:rPr>
              <a:t> "</a:t>
            </a:r>
            <a:r>
              <a:rPr lang="ru-RU" sz="2400" dirty="0" err="1">
                <a:solidFill>
                  <a:prstClr val="black"/>
                </a:solidFill>
              </a:rPr>
              <a:t>Онлайнинспекция.РФ</a:t>
            </a:r>
            <a:r>
              <a:rPr lang="ru-RU" sz="2400" dirty="0">
                <a:solidFill>
                  <a:prstClr val="black"/>
                </a:solidFill>
              </a:rPr>
              <a:t>", </a:t>
            </a:r>
            <a:r>
              <a:rPr lang="ru-RU" sz="2400" dirty="0" smtClean="0">
                <a:solidFill>
                  <a:prstClr val="black"/>
                </a:solidFill>
              </a:rPr>
              <a:t>ноябрь 2018 </a:t>
            </a:r>
            <a:r>
              <a:rPr lang="ru-RU" sz="2400" dirty="0">
                <a:solidFill>
                  <a:prstClr val="black"/>
                </a:solidFill>
              </a:rPr>
              <a:t>г.</a:t>
            </a:r>
          </a:p>
          <a:p>
            <a:r>
              <a:rPr lang="ru-RU" dirty="0" smtClean="0"/>
              <a:t>Вопрос: В </a:t>
            </a:r>
            <a:r>
              <a:rPr lang="ru-RU" dirty="0"/>
              <a:t>НКО по Уставу есть учредитель, он же президент. Зарплата не начисляется, договорных отношений с работниками и штатного расписания нет, деятельность ведется с волонтерами. Нужно ли делать в таком случае </a:t>
            </a:r>
            <a:r>
              <a:rPr lang="ru-RU" dirty="0" err="1"/>
              <a:t>СОУТ</a:t>
            </a:r>
            <a:r>
              <a:rPr lang="ru-RU" dirty="0"/>
              <a:t> для НКО?</a:t>
            </a:r>
          </a:p>
          <a:p>
            <a:r>
              <a:rPr lang="ru-RU" dirty="0"/>
              <a:t>Ответ: Если в период деятельности автономной некоммерческой организации между ней и физическими лицами </a:t>
            </a:r>
            <a:r>
              <a:rPr lang="ru-RU" dirty="0">
                <a:solidFill>
                  <a:srgbClr val="FF0000"/>
                </a:solidFill>
              </a:rPr>
              <a:t>не будет возникать трудовых отношений, </a:t>
            </a:r>
            <a:r>
              <a:rPr lang="ru-RU" dirty="0"/>
              <a:t>то оформлять и вести какие-либо документы, которые проверяются государственными инспекторами труда, не требуется.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5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3. </a:t>
            </a:r>
            <a: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  <a:t>Безвозмездные</a:t>
            </a:r>
            <a:b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4000" dirty="0">
                <a:solidFill>
                  <a:prstClr val="black"/>
                </a:solidFill>
                <a:latin typeface="Arial Narrow" panose="020B0606020202030204" pitchFamily="34" charset="0"/>
              </a:rPr>
              <a:t>Позиция </a:t>
            </a:r>
            <a:r>
              <a:rPr lang="ru-RU" sz="4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Роструда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Информационный портал </a:t>
            </a:r>
            <a:r>
              <a:rPr lang="ru-RU" dirty="0" err="1"/>
              <a:t>Роструда</a:t>
            </a:r>
            <a:r>
              <a:rPr lang="ru-RU" dirty="0"/>
              <a:t> "</a:t>
            </a:r>
            <a:r>
              <a:rPr lang="ru-RU" dirty="0" err="1"/>
              <a:t>Онлайнинспекция.РФ</a:t>
            </a:r>
            <a:r>
              <a:rPr lang="ru-RU" dirty="0"/>
              <a:t>", май 2016 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sz="2000" u="sng" dirty="0"/>
              <a:t>Вопрос. </a:t>
            </a:r>
            <a:r>
              <a:rPr lang="ru-RU" sz="2000" dirty="0"/>
              <a:t>Обязательно ли заключать с лицом, выполняющим функции единоличного исполнительного органа общественной организации, трудовой договор? Может ли руководитель общественной организации не получать зарплату, к примеру, в соответствии с Уставом организации работать на общественных началах? </a:t>
            </a:r>
            <a:endParaRPr lang="ru-RU" sz="2000" dirty="0" smtClean="0"/>
          </a:p>
          <a:p>
            <a:pPr marL="0" indent="0">
              <a:buNone/>
            </a:pPr>
            <a:r>
              <a:rPr lang="ru-RU" u="sng" dirty="0" smtClean="0"/>
              <a:t>Ответ</a:t>
            </a:r>
            <a:r>
              <a:rPr lang="ru-RU" u="sng" dirty="0"/>
              <a:t>.</a:t>
            </a:r>
            <a:r>
              <a:rPr lang="ru-RU" dirty="0"/>
              <a:t> Если лицо, выполняющее функции единоличного исполнительного органа общественной организации будет выполнять работу </a:t>
            </a:r>
            <a:r>
              <a:rPr lang="ru-RU" dirty="0">
                <a:solidFill>
                  <a:srgbClr val="FF0000"/>
                </a:solidFill>
              </a:rPr>
              <a:t>по должности в соответствии со штатным расписанием, </a:t>
            </a:r>
            <a:r>
              <a:rPr lang="ru-RU" dirty="0"/>
              <a:t>будет </a:t>
            </a:r>
            <a:r>
              <a:rPr lang="ru-RU" dirty="0">
                <a:solidFill>
                  <a:srgbClr val="FF0000"/>
                </a:solidFill>
              </a:rPr>
              <a:t>подчиняться правилам внутреннего трудового распорядка </a:t>
            </a:r>
            <a:r>
              <a:rPr lang="ru-RU" dirty="0"/>
              <a:t>организации, то с таким лицом необходимо будет заключить трудовой договор, поскольку в такой ситуации фактически возникнут трудовые отношения. В таком случае руководителю общественной организации необходимо будет также осуществлять выплату заработной платы.</a:t>
            </a:r>
          </a:p>
        </p:txBody>
      </p:sp>
    </p:spTree>
    <p:extLst>
      <p:ext uri="{BB962C8B-B14F-4D97-AF65-F5344CB8AC3E}">
        <p14:creationId xmlns:p14="http://schemas.microsoft.com/office/powerpoint/2010/main" val="159078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Трудовые отношения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dirty="0" smtClean="0">
                <a:latin typeface="Arial Narrow" panose="020B0606020202030204" pitchFamily="34" charset="0"/>
              </a:rPr>
              <a:t>Определение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Статья 15 </a:t>
            </a:r>
            <a:r>
              <a:rPr lang="ru-RU" b="1" dirty="0" err="1"/>
              <a:t>ТК</a:t>
            </a:r>
            <a:r>
              <a:rPr lang="ru-RU" b="1" dirty="0"/>
              <a:t> </a:t>
            </a:r>
            <a:r>
              <a:rPr lang="ru-RU" b="1" dirty="0" smtClean="0"/>
              <a:t>РФ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b="1" dirty="0"/>
              <a:t>Трудовые отношения</a:t>
            </a:r>
            <a:r>
              <a:rPr lang="ru-RU" dirty="0"/>
              <a:t> - отношения, основанные </a:t>
            </a:r>
            <a:r>
              <a:rPr lang="ru-RU" dirty="0">
                <a:solidFill>
                  <a:srgbClr val="FF0000"/>
                </a:solidFill>
              </a:rPr>
              <a:t>на соглашении </a:t>
            </a:r>
            <a:r>
              <a:rPr lang="ru-RU" dirty="0"/>
              <a:t>между работником и работодателем о личном выполнении работником </a:t>
            </a:r>
            <a:r>
              <a:rPr lang="ru-RU" dirty="0">
                <a:solidFill>
                  <a:srgbClr val="FF0000"/>
                </a:solidFill>
              </a:rPr>
              <a:t>за плату </a:t>
            </a:r>
            <a:r>
              <a:rPr lang="ru-RU" dirty="0"/>
              <a:t>трудовой функции (работы по должности </a:t>
            </a:r>
            <a:r>
              <a:rPr lang="ru-RU" dirty="0">
                <a:solidFill>
                  <a:srgbClr val="FF0000"/>
                </a:solidFill>
              </a:rPr>
              <a:t>в соответствии со штатным </a:t>
            </a: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</a:rPr>
              <a:t>расписанием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/>
              <a:t>профессии, специальности с указанием квалификации; конкретного вида поручаемой работнику работы) в интересах, под управлением и контролем работодателя, </a:t>
            </a:r>
            <a:r>
              <a:rPr lang="ru-RU" dirty="0">
                <a:solidFill>
                  <a:srgbClr val="FF0000"/>
                </a:solidFill>
              </a:rPr>
              <a:t>подчинении работника правилам внутреннего трудового распорядка </a:t>
            </a:r>
            <a:r>
              <a:rPr lang="ru-RU" dirty="0"/>
              <a:t>при </a:t>
            </a:r>
            <a:r>
              <a:rPr lang="ru-RU" dirty="0">
                <a:solidFill>
                  <a:srgbClr val="FF0000"/>
                </a:solidFill>
              </a:rPr>
              <a:t>обеспечении работодателем условий труда</a:t>
            </a:r>
            <a:r>
              <a:rPr lang="ru-RU" dirty="0"/>
              <a:t>, предусмотренных трудовым законодательством и иными нормативными правовыми актами, содержащими нормы трудового права, коллективным договором, соглашениями, локальными нормативными актами, трудовым договором.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1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3. </a:t>
            </a:r>
            <a: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  <a:t>Безвозмездные</a:t>
            </a:r>
            <a:b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4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На что обратить внимание?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Включать в устав формулировку: «Директор может исполнять (или – исполняет) обязанности на общественных началах» или «… в статусе </a:t>
            </a:r>
            <a:r>
              <a:rPr lang="ru-RU" dirty="0" smtClean="0"/>
              <a:t>добровольца (волонтера)».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В решении о назначении (избрании) писать «на общественных началах», «в качестве </a:t>
            </a:r>
            <a:r>
              <a:rPr lang="ru-RU" dirty="0" smtClean="0"/>
              <a:t>добровольца (волонтера)».</a:t>
            </a:r>
          </a:p>
          <a:p>
            <a:pPr>
              <a:buFontTx/>
              <a:buChar char="-"/>
            </a:pPr>
            <a:r>
              <a:rPr lang="ru-RU" dirty="0" smtClean="0"/>
              <a:t>Не включать позицию «директор» в штатное расписание.</a:t>
            </a:r>
          </a:p>
          <a:p>
            <a:pPr>
              <a:buFontTx/>
              <a:buChar char="-"/>
            </a:pPr>
            <a:r>
              <a:rPr lang="ru-RU" dirty="0" smtClean="0"/>
              <a:t>Заключить договор с волонтером или без слова «волонтер» договор безвозмездного оказания услуг по управлению организацией.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39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3. Безвозмездные</a:t>
            </a:r>
            <a: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4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Примерное содержание договора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Посмотрите для ориентировки  в системе «Гарант» - Примерная </a:t>
            </a:r>
            <a:r>
              <a:rPr lang="ru-RU" dirty="0"/>
              <a:t>форма договора оказания услуг по управлению юридическим лицом Управляющей компанией. Разработана: Компания "</a:t>
            </a:r>
            <a:r>
              <a:rPr lang="ru-RU" dirty="0" smtClean="0"/>
              <a:t>Гарант</a:t>
            </a:r>
            <a:r>
              <a:rPr lang="ru-RU" dirty="0"/>
              <a:t>", январь, 2017 г.</a:t>
            </a:r>
          </a:p>
        </p:txBody>
      </p:sp>
    </p:spTree>
    <p:extLst>
      <p:ext uri="{BB962C8B-B14F-4D97-AF65-F5344CB8AC3E}">
        <p14:creationId xmlns:p14="http://schemas.microsoft.com/office/powerpoint/2010/main" val="278459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3. Безвозмездные</a:t>
            </a:r>
            <a: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4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Какие НКО могут заключить договор с директором-волонтером?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благотворительные</a:t>
            </a:r>
            <a:r>
              <a:rPr lang="ru-RU" dirty="0"/>
              <a:t>,</a:t>
            </a:r>
          </a:p>
          <a:p>
            <a:r>
              <a:rPr lang="ru-RU" dirty="0" smtClean="0"/>
              <a:t>НКО</a:t>
            </a:r>
            <a:r>
              <a:rPr lang="ru-RU" dirty="0"/>
              <a:t>, содействие которым признается благотворительной деятельностью </a:t>
            </a:r>
            <a:r>
              <a:rPr lang="ru-RU" dirty="0" smtClean="0"/>
              <a:t>(в сфере образования, здравоохранения, </a:t>
            </a:r>
            <a:r>
              <a:rPr lang="ru-RU" dirty="0" err="1" smtClean="0"/>
              <a:t>соцобслуживания</a:t>
            </a:r>
            <a:r>
              <a:rPr lang="ru-RU" dirty="0" smtClean="0"/>
              <a:t>, науки </a:t>
            </a:r>
            <a:r>
              <a:rPr lang="ru-RU" dirty="0"/>
              <a:t>и т.д</a:t>
            </a:r>
            <a:r>
              <a:rPr lang="ru-RU" dirty="0" smtClean="0"/>
              <a:t>.).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43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3. Безвозмездные </a:t>
            </a:r>
            <a:br>
              <a:rPr lang="ru-RU" sz="2200" dirty="0" smtClean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3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Будет ли директор-волонтер считаться занятым?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u="sng" dirty="0"/>
              <a:t>Закон РФ от 19 апреля 1991 г. N 1032-1 </a:t>
            </a:r>
            <a:r>
              <a:rPr lang="ru-RU" u="sng" dirty="0" smtClean="0"/>
              <a:t>О </a:t>
            </a:r>
            <a:r>
              <a:rPr lang="ru-RU" u="sng" dirty="0"/>
              <a:t>занятости населения в Российской </a:t>
            </a:r>
            <a:r>
              <a:rPr lang="ru-RU" u="sng" dirty="0" smtClean="0"/>
              <a:t>Федерации</a:t>
            </a:r>
          </a:p>
          <a:p>
            <a:pPr marL="0" indent="0">
              <a:buNone/>
            </a:pPr>
            <a:r>
              <a:rPr lang="ru-RU" dirty="0"/>
              <a:t>Статья 2. Занятыми считаются граждане:</a:t>
            </a:r>
          </a:p>
          <a:p>
            <a:r>
              <a:rPr lang="ru-RU" dirty="0"/>
              <a:t>работающие по трудовому договору, ….;</a:t>
            </a:r>
          </a:p>
          <a:p>
            <a:r>
              <a:rPr lang="ru-RU" dirty="0"/>
              <a:t>выполняющие работы по договорам гражданско-правового характера, предметами которых являются выполнение работ и оказание услуг, авторским договорам, а также являющиеся членами производственных кооперативов (артелей);</a:t>
            </a:r>
          </a:p>
          <a:p>
            <a:r>
              <a:rPr lang="ru-RU" dirty="0"/>
              <a:t>избранные, назначенные или утвержденные </a:t>
            </a:r>
            <a:r>
              <a:rPr lang="ru-RU" dirty="0" smtClean="0">
                <a:solidFill>
                  <a:srgbClr val="FF0000"/>
                </a:solidFill>
              </a:rPr>
              <a:t>на оплачиваемую </a:t>
            </a:r>
            <a:r>
              <a:rPr lang="ru-RU" dirty="0" smtClean="0"/>
              <a:t>должность</a:t>
            </a:r>
            <a:r>
              <a:rPr lang="ru-RU" dirty="0"/>
              <a:t>;</a:t>
            </a:r>
          </a:p>
          <a:p>
            <a:r>
              <a:rPr lang="ru-RU" dirty="0"/>
              <a:t>являющиеся учредителями (участниками) организаций, </a:t>
            </a:r>
            <a:r>
              <a:rPr lang="ru-RU" dirty="0">
                <a:solidFill>
                  <a:srgbClr val="FF0000"/>
                </a:solidFill>
              </a:rPr>
              <a:t>за </a:t>
            </a:r>
            <a:r>
              <a:rPr lang="ru-RU" dirty="0" smtClean="0">
                <a:solidFill>
                  <a:srgbClr val="FF0000"/>
                </a:solidFill>
              </a:rPr>
              <a:t>исключением </a:t>
            </a:r>
            <a:r>
              <a:rPr lang="ru-RU" dirty="0">
                <a:solidFill>
                  <a:srgbClr val="FF0000"/>
                </a:solidFill>
              </a:rPr>
              <a:t>учредителей (участников) некоммерческих организаций, организационно-правовая форма которых не предполагает права учредителей (участников) на получение дохода от деятельности этих организаций,</a:t>
            </a:r>
            <a:r>
              <a:rPr lang="ru-RU" dirty="0"/>
              <a:t> включая </a:t>
            </a:r>
            <a:r>
              <a:rPr lang="ru-RU" dirty="0" smtClean="0"/>
              <a:t>членов товариществ собственников жилья, а также членов жилищных, жилищно-строительных, </a:t>
            </a:r>
            <a:r>
              <a:rPr lang="ru-RU" dirty="0"/>
              <a:t>дачных, гаражных кооперативов и иных специализированных </a:t>
            </a:r>
            <a:r>
              <a:rPr lang="ru-RU" dirty="0" smtClean="0"/>
              <a:t>потребительских </a:t>
            </a:r>
            <a:r>
              <a:rPr lang="ru-RU" dirty="0"/>
              <a:t>кооперативов, создаваемых в целях удовлетворения потребностей граждан, которые не получают доход от их деятельности;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2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Arial Narrow" panose="020B0606020202030204" pitchFamily="34" charset="0"/>
              </a:rPr>
              <a:t>1</a:t>
            </a:r>
            <a:r>
              <a:rPr lang="ru-RU" sz="5400" dirty="0">
                <a:latin typeface="Arial Narrow" panose="020B0606020202030204" pitchFamily="34" charset="0"/>
              </a:rPr>
              <a:t>. </a:t>
            </a:r>
            <a:r>
              <a:rPr lang="ru-RU" sz="5400" dirty="0" smtClean="0">
                <a:latin typeface="Arial Narrow" panose="020B0606020202030204" pitchFamily="34" charset="0"/>
              </a:rPr>
              <a:t>Возникновение </a:t>
            </a:r>
            <a:r>
              <a:rPr lang="ru-RU" sz="5400" dirty="0">
                <a:latin typeface="Arial Narrow" panose="020B0606020202030204" pitchFamily="34" charset="0"/>
              </a:rPr>
              <a:t>правового статуса </a:t>
            </a:r>
            <a:r>
              <a:rPr lang="ru-RU" sz="5400" dirty="0" smtClean="0">
                <a:latin typeface="Arial Narrow" panose="020B0606020202030204" pitchFamily="34" charset="0"/>
              </a:rPr>
              <a:t>руководителя </a:t>
            </a:r>
            <a:endParaRPr lang="ru-RU" sz="5400" dirty="0">
              <a:latin typeface="Arial Narrow" panose="020B060602020203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46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3. Безвозмездные </a:t>
            </a:r>
            <a:r>
              <a:rPr lang="ru-RU" sz="2200" dirty="0">
                <a:solidFill>
                  <a:prstClr val="black"/>
                </a:solidFill>
                <a:latin typeface="Arial Narrow" panose="020B0606020202030204" pitchFamily="34" charset="0"/>
              </a:rPr>
              <a:t/>
            </a:r>
            <a:br>
              <a:rPr lang="ru-RU" sz="220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3600" dirty="0">
                <a:solidFill>
                  <a:prstClr val="black"/>
                </a:solidFill>
                <a:latin typeface="Arial Narrow" panose="020B0606020202030204" pitchFamily="34" charset="0"/>
              </a:rPr>
              <a:t>Будет ли директор-волонтер считаться </a:t>
            </a:r>
            <a:r>
              <a:rPr lang="ru-RU" sz="3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застрахованным?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(Статья 7 Федерального закона </a:t>
            </a:r>
            <a:r>
              <a:rPr lang="ru-RU" dirty="0"/>
              <a:t>от 15 декабря 2001 г. N 167-ФЗ "Об обязательном пенсионном страховании в Российской </a:t>
            </a:r>
            <a:r>
              <a:rPr lang="ru-RU" dirty="0" smtClean="0"/>
              <a:t>Федерации«)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 Застрахованные лица - лица, на которых распространяется обязательное пенсионное страхование в соответствии с настоящим Федеральным законом. Застрахованными лицами являются граждане …….:</a:t>
            </a:r>
          </a:p>
          <a:p>
            <a:r>
              <a:rPr lang="ru-RU" dirty="0"/>
              <a:t>работающие по трудовому договору,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>
                <a:solidFill>
                  <a:srgbClr val="FF0000"/>
                </a:solidFill>
              </a:rPr>
              <a:t>в том числе руководители организаций, являющиеся единственными участниками (учредителями), членами организаций, собственниками их имущества </a:t>
            </a:r>
          </a:p>
          <a:p>
            <a:r>
              <a:rPr lang="ru-RU" dirty="0"/>
              <a:t>или по договору гражданско-правового характера, предметом которого являются выполнение работ и оказание услуг…, </a:t>
            </a:r>
          </a:p>
          <a:p>
            <a:r>
              <a:rPr lang="ru-RU" dirty="0"/>
              <a:t>по договору авторского заказа, </a:t>
            </a:r>
          </a:p>
          <a:p>
            <a:r>
              <a:rPr lang="ru-RU" dirty="0"/>
              <a:t>а также авторы произведений, получающие выплаты и иные вознаграждения по договорам об отчуждении исключительного права на произведения науки, литературы, искусства, издательским лицензионным договорам, лицензионным договорам о предоставлении права использования произведения науки, литературы, искусства;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02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200" dirty="0">
                <a:solidFill>
                  <a:prstClr val="black"/>
                </a:solidFill>
                <a:latin typeface="Arial Narrow" panose="020B0606020202030204" pitchFamily="34" charset="0"/>
              </a:rPr>
              <a:t>3. Безвозмездные </a:t>
            </a:r>
            <a:br>
              <a:rPr lang="ru-RU" sz="220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3600" dirty="0">
                <a:solidFill>
                  <a:prstClr val="black"/>
                </a:solidFill>
                <a:latin typeface="Arial Narrow" panose="020B0606020202030204" pitchFamily="34" charset="0"/>
              </a:rPr>
              <a:t>Будет ли директор-волонтер считаться застрахованным?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Письмо Федеральной налоговой службы от 17 марта 2020 г. </a:t>
            </a:r>
            <a:r>
              <a:rPr lang="ru-RU" dirty="0" smtClean="0"/>
              <a:t>№</a:t>
            </a:r>
            <a:r>
              <a:rPr lang="ru-RU" dirty="0"/>
              <a:t> </a:t>
            </a:r>
            <a:r>
              <a:rPr lang="ru-RU" dirty="0" err="1"/>
              <a:t>БС</a:t>
            </a:r>
            <a:r>
              <a:rPr lang="ru-RU" dirty="0"/>
              <a:t>-4-11/4592@ "По представлению расчета по страховым взносам"</a:t>
            </a:r>
          </a:p>
          <a:p>
            <a:r>
              <a:rPr lang="ru-RU" dirty="0" smtClean="0"/>
              <a:t>Ответ на  обращение </a:t>
            </a:r>
            <a:r>
              <a:rPr lang="ru-RU" dirty="0"/>
              <a:t>Общероссийского общественного </a:t>
            </a:r>
            <a:r>
              <a:rPr lang="ru-RU" dirty="0" smtClean="0"/>
              <a:t>движения: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Уставом определены полномочия Сопредседателей Регионального штаба, в частности, по осуществлению руководства деятельностью Регионального штаба и праву действовать без доверенности от имени юридического </a:t>
            </a:r>
            <a:r>
              <a:rPr lang="ru-RU" dirty="0" smtClean="0"/>
              <a:t>лица. Соответствующие </a:t>
            </a:r>
            <a:r>
              <a:rPr lang="ru-RU" dirty="0"/>
              <a:t>записи о лицах, имеющих право без доверенности действовать от имени юридического лица, внесены в Единый государственный реестр юридических </a:t>
            </a:r>
            <a:r>
              <a:rPr lang="ru-RU" dirty="0" smtClean="0"/>
              <a:t>лиц. В </a:t>
            </a:r>
            <a:r>
              <a:rPr lang="ru-RU" dirty="0"/>
              <a:t>связи с этим, поскольку на Сопредседателей Регионального штаба возложено выполнение определенных функций на этой выборной должности, то с учетом упомянутых положений Трудового кодекса, их деятельность можно отнести к трудовой деятельности физического лица вне зависимости от факта заключения трудового договора.</a:t>
            </a:r>
          </a:p>
        </p:txBody>
      </p:sp>
    </p:spTree>
    <p:extLst>
      <p:ext uri="{BB962C8B-B14F-4D97-AF65-F5344CB8AC3E}">
        <p14:creationId xmlns:p14="http://schemas.microsoft.com/office/powerpoint/2010/main" val="55808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200" dirty="0">
                <a:solidFill>
                  <a:prstClr val="black"/>
                </a:solidFill>
                <a:latin typeface="Arial Narrow" panose="020B0606020202030204" pitchFamily="34" charset="0"/>
              </a:rPr>
              <a:t>3. Безвозмездные </a:t>
            </a:r>
            <a:br>
              <a:rPr lang="ru-RU" sz="220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3600" dirty="0">
                <a:solidFill>
                  <a:prstClr val="black"/>
                </a:solidFill>
                <a:latin typeface="Arial Narrow" panose="020B0606020202030204" pitchFamily="34" charset="0"/>
              </a:rPr>
              <a:t>Будет ли директор-волонтер считаться застрахованным?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Письмо Пенсионного фонда России от 13 июля 2016 г. N </a:t>
            </a:r>
            <a:r>
              <a:rPr lang="ru-RU" dirty="0" err="1"/>
              <a:t>ЛЧ</a:t>
            </a:r>
            <a:r>
              <a:rPr lang="ru-RU" dirty="0"/>
              <a:t>-08-26/9856 "О направлении разъяснений по представлению ежемесячной отчетности"</a:t>
            </a:r>
          </a:p>
          <a:p>
            <a:pPr marL="0" indent="0">
              <a:buNone/>
            </a:pPr>
            <a:r>
              <a:rPr lang="ru-RU" dirty="0" smtClean="0"/>
              <a:t>…..вопрос </a:t>
            </a:r>
            <a:r>
              <a:rPr lang="ru-RU" dirty="0"/>
              <a:t>о необходимости представления общественными объединениями, являющимися страхователями по обязательному пенсионному страхованию, отчетности по форме </a:t>
            </a:r>
            <a:r>
              <a:rPr lang="ru-RU" dirty="0" err="1"/>
              <a:t>СЗВ</a:t>
            </a:r>
            <a:r>
              <a:rPr lang="ru-RU" dirty="0"/>
              <a:t>-М зависит от факта наличия или отсутствия трудовых или гражданско-правовых отношений между общественными объединениями и их участниками, основанных на трудовых или гражданско-правовых </a:t>
            </a:r>
            <a:r>
              <a:rPr lang="ru-RU" dirty="0" smtClean="0"/>
              <a:t>договорах, </a:t>
            </a:r>
            <a:r>
              <a:rPr lang="ru-RU" dirty="0"/>
              <a:t>на </a:t>
            </a:r>
            <a:r>
              <a:rPr lang="ru-RU" dirty="0" smtClean="0"/>
              <a:t>выплаты </a:t>
            </a:r>
            <a:r>
              <a:rPr lang="ru-RU" dirty="0"/>
              <a:t>по которым начисляются и уплачиваются в </a:t>
            </a:r>
            <a:r>
              <a:rPr lang="ru-RU" dirty="0" err="1"/>
              <a:t>ПФР</a:t>
            </a:r>
            <a:r>
              <a:rPr lang="ru-RU" dirty="0"/>
              <a:t> страховые взносы на обязательное пенсионное страхование</a:t>
            </a:r>
            <a:r>
              <a:rPr lang="ru-RU" dirty="0" smtClean="0"/>
              <a:t>. В </a:t>
            </a:r>
            <a:r>
              <a:rPr lang="ru-RU" dirty="0"/>
              <a:t>случае отсутствия такого оформления отношений представление отчетности по форме </a:t>
            </a:r>
            <a:r>
              <a:rPr lang="ru-RU" dirty="0" err="1"/>
              <a:t>СЗВ</a:t>
            </a:r>
            <a:r>
              <a:rPr lang="ru-RU" dirty="0"/>
              <a:t>-М за таких лиц общественными объединениями не осуществляется.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54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Благодарю за внимание!</a:t>
            </a:r>
            <a:endParaRPr lang="ru-RU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0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i="1" dirty="0" smtClean="0"/>
              <a:t>1. Возникновение </a:t>
            </a:r>
            <a:r>
              <a:rPr lang="ru-RU" sz="2000" b="1" i="1" dirty="0"/>
              <a:t>правового статуса </a:t>
            </a:r>
            <a:r>
              <a:rPr lang="ru-RU" sz="2000" b="1" i="1" dirty="0" smtClean="0"/>
              <a:t>руководителя </a:t>
            </a:r>
            <a:br>
              <a:rPr lang="ru-RU" sz="2000" b="1" i="1" dirty="0" smtClean="0"/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b="1" dirty="0" smtClean="0">
                <a:latin typeface="Arial Narrow" panose="020B0606020202030204" pitchFamily="34" charset="0"/>
              </a:rPr>
              <a:t>Понятия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 smtClean="0"/>
              <a:t>Руководитель</a:t>
            </a:r>
            <a:r>
              <a:rPr lang="ru-RU" dirty="0" smtClean="0"/>
              <a:t> – в трудовом </a:t>
            </a:r>
            <a:r>
              <a:rPr lang="ru-RU" dirty="0"/>
              <a:t>праве. </a:t>
            </a:r>
            <a:r>
              <a:rPr lang="ru-RU" dirty="0" smtClean="0"/>
              <a:t>(Глава 43 </a:t>
            </a:r>
            <a:r>
              <a:rPr lang="ru-RU" dirty="0" err="1" smtClean="0"/>
              <a:t>ТК</a:t>
            </a:r>
            <a:r>
              <a:rPr lang="ru-RU" dirty="0" smtClean="0"/>
              <a:t> РФ)</a:t>
            </a:r>
          </a:p>
          <a:p>
            <a:pPr marL="0" indent="0">
              <a:buNone/>
            </a:pPr>
            <a:r>
              <a:rPr lang="ru-RU" dirty="0" smtClean="0"/>
              <a:t>Руководитель </a:t>
            </a:r>
            <a:r>
              <a:rPr lang="ru-RU" dirty="0"/>
              <a:t>организации - физическое лицо, которое в соответствии с </a:t>
            </a:r>
            <a:r>
              <a:rPr lang="ru-RU" dirty="0" err="1" smtClean="0"/>
              <a:t>ТК</a:t>
            </a:r>
            <a:r>
              <a:rPr lang="ru-RU" dirty="0" smtClean="0"/>
              <a:t> РФ, </a:t>
            </a:r>
            <a:r>
              <a:rPr lang="ru-RU" dirty="0"/>
              <a:t>другими федеральными законами и иными нормативными правовыми актами </a:t>
            </a:r>
            <a:r>
              <a:rPr lang="ru-RU" dirty="0" smtClean="0"/>
              <a:t>РФ, </a:t>
            </a:r>
            <a:r>
              <a:rPr lang="ru-RU" dirty="0"/>
              <a:t>законами и иными нормативными правовыми актами субъектов </a:t>
            </a:r>
            <a:r>
              <a:rPr lang="ru-RU" dirty="0" smtClean="0"/>
              <a:t>РФ, </a:t>
            </a:r>
            <a:r>
              <a:rPr lang="ru-RU" dirty="0"/>
              <a:t>нормативными правовыми актами органов местного самоуправления, учредительными документами юридического лица (организации) и локальными нормативными актами осуществляет руководство этой организацией, в том числе выполняет функции ее единоличного исполнительного органа</a:t>
            </a:r>
            <a:r>
              <a:rPr lang="ru-RU" dirty="0" smtClean="0"/>
              <a:t>. – ст. 273</a:t>
            </a:r>
          </a:p>
          <a:p>
            <a:r>
              <a:rPr lang="ru-RU" u="sng" dirty="0" smtClean="0"/>
              <a:t>Единоличный исполнительный орган </a:t>
            </a:r>
            <a:r>
              <a:rPr lang="ru-RU" dirty="0" smtClean="0"/>
              <a:t>– в гражданском праве.</a:t>
            </a:r>
          </a:p>
          <a:p>
            <a:pPr marL="0" indent="0">
              <a:buNone/>
            </a:pPr>
            <a:r>
              <a:rPr lang="ru-RU" dirty="0" smtClean="0"/>
              <a:t>Исполнительный </a:t>
            </a:r>
            <a:r>
              <a:rPr lang="ru-RU" dirty="0"/>
              <a:t>орган </a:t>
            </a:r>
            <a:r>
              <a:rPr lang="ru-RU" dirty="0" smtClean="0"/>
              <a:t>НКО может </a:t>
            </a:r>
            <a:r>
              <a:rPr lang="ru-RU" dirty="0"/>
              <a:t>быть коллегиальным и (или) единоличным. Он осуществляет текущее руководство деятельностью </a:t>
            </a:r>
            <a:r>
              <a:rPr lang="ru-RU" dirty="0" smtClean="0"/>
              <a:t>НКО и </a:t>
            </a:r>
            <a:r>
              <a:rPr lang="ru-RU" dirty="0"/>
              <a:t>подотчетен высшему органу управления </a:t>
            </a:r>
            <a:r>
              <a:rPr lang="ru-RU" dirty="0" smtClean="0"/>
              <a:t>НКО – ст. 30 7-ФЗ.</a:t>
            </a:r>
          </a:p>
          <a:p>
            <a:pPr marL="0" indent="0">
              <a:buNone/>
            </a:pPr>
            <a:r>
              <a:rPr lang="ru-RU" dirty="0" smtClean="0"/>
              <a:t>Отношения </a:t>
            </a:r>
            <a:r>
              <a:rPr lang="ru-RU" dirty="0"/>
              <a:t>между юридическим лицом и лицами, входящими в состав его органов, регулируются </a:t>
            </a:r>
            <a:r>
              <a:rPr lang="ru-RU" dirty="0" smtClean="0"/>
              <a:t>ГК РФ и </a:t>
            </a:r>
            <a:r>
              <a:rPr lang="ru-RU" dirty="0"/>
              <a:t>принятыми в соответствии с ним законами о юридических лицах</a:t>
            </a:r>
            <a:r>
              <a:rPr lang="ru-RU" dirty="0" smtClean="0"/>
              <a:t>. – ст. 53 ГК РФ.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49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i="1" dirty="0">
                <a:solidFill>
                  <a:prstClr val="black"/>
                </a:solidFill>
              </a:rPr>
              <a:t>1. Возникновение правового статуса руководителя </a:t>
            </a:r>
            <a:br>
              <a:rPr lang="ru-RU" sz="1800" b="1" i="1" dirty="0">
                <a:solidFill>
                  <a:prstClr val="black"/>
                </a:solidFill>
              </a:rPr>
            </a:br>
            <a:r>
              <a:rPr lang="ru-RU" sz="1800" b="1" i="1" dirty="0">
                <a:solidFill>
                  <a:prstClr val="black"/>
                </a:solidFill>
              </a:rPr>
              <a:t/>
            </a:r>
            <a:br>
              <a:rPr lang="ru-RU" sz="1800" b="1" i="1" dirty="0">
                <a:solidFill>
                  <a:prstClr val="black"/>
                </a:solidFill>
              </a:rPr>
            </a:br>
            <a:r>
              <a:rPr lang="ru-RU" sz="4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Образование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В корпоративных НКО </a:t>
            </a:r>
            <a:r>
              <a:rPr lang="ru-RU" dirty="0" smtClean="0"/>
              <a:t>(</a:t>
            </a:r>
            <a:r>
              <a:rPr lang="ru-RU" dirty="0" err="1" smtClean="0"/>
              <a:t>ОО</a:t>
            </a:r>
            <a:r>
              <a:rPr lang="ru-RU" dirty="0" smtClean="0"/>
              <a:t>, ассоциации, </a:t>
            </a:r>
            <a:r>
              <a:rPr lang="ru-RU" dirty="0" err="1" smtClean="0"/>
              <a:t>ТСН</a:t>
            </a:r>
            <a:r>
              <a:rPr lang="ru-RU" dirty="0" smtClean="0"/>
              <a:t> и др.) – избирается общим собранием.</a:t>
            </a:r>
          </a:p>
          <a:p>
            <a:r>
              <a:rPr lang="ru-RU" u="sng" dirty="0" smtClean="0"/>
              <a:t>Фонд. </a:t>
            </a:r>
            <a:r>
              <a:rPr lang="ru-RU" dirty="0"/>
              <a:t>Высший коллегиальный орган фонда </a:t>
            </a:r>
            <a:r>
              <a:rPr lang="ru-RU" dirty="0">
                <a:solidFill>
                  <a:srgbClr val="FF0000"/>
                </a:solidFill>
              </a:rPr>
              <a:t>избирает </a:t>
            </a:r>
            <a:r>
              <a:rPr lang="ru-RU" dirty="0"/>
              <a:t>единоличный исполнительный орган фонда (председателя, генерального директора и т.д</a:t>
            </a:r>
            <a:r>
              <a:rPr lang="ru-RU" dirty="0" smtClean="0"/>
              <a:t>.) – ст. 123.19 ГК РФ.</a:t>
            </a:r>
          </a:p>
          <a:p>
            <a:r>
              <a:rPr lang="ru-RU" u="sng" dirty="0"/>
              <a:t>АНО.</a:t>
            </a:r>
            <a:r>
              <a:rPr lang="ru-RU" dirty="0"/>
              <a:t> </a:t>
            </a:r>
            <a:r>
              <a:rPr lang="ru-RU" dirty="0" smtClean="0"/>
              <a:t>Учредители </a:t>
            </a:r>
            <a:r>
              <a:rPr lang="ru-RU" dirty="0"/>
              <a:t>(учредитель) </a:t>
            </a:r>
            <a:r>
              <a:rPr lang="ru-RU" dirty="0" smtClean="0"/>
              <a:t>АНО </a:t>
            </a:r>
            <a:r>
              <a:rPr lang="ru-RU" dirty="0" smtClean="0">
                <a:solidFill>
                  <a:srgbClr val="FF0000"/>
                </a:solidFill>
              </a:rPr>
              <a:t>назначают</a:t>
            </a:r>
            <a:r>
              <a:rPr lang="ru-RU" dirty="0" smtClean="0"/>
              <a:t> </a:t>
            </a:r>
            <a:r>
              <a:rPr lang="ru-RU" dirty="0"/>
              <a:t>единоличный исполнительный орган </a:t>
            </a:r>
            <a:r>
              <a:rPr lang="ru-RU" dirty="0" smtClean="0"/>
              <a:t>АНО </a:t>
            </a:r>
            <a:r>
              <a:rPr lang="ru-RU" dirty="0"/>
              <a:t>(председателя, генерального директора и т.п.). Единоличным исполнительным органом </a:t>
            </a:r>
            <a:r>
              <a:rPr lang="ru-RU" dirty="0" smtClean="0"/>
              <a:t>АНО может </a:t>
            </a:r>
            <a:r>
              <a:rPr lang="ru-RU" dirty="0"/>
              <a:t>быть назначен один из ее учредителей-граждан. </a:t>
            </a:r>
            <a:r>
              <a:rPr lang="ru-RU" dirty="0" smtClean="0"/>
              <a:t>Ст. 123.25</a:t>
            </a:r>
          </a:p>
          <a:p>
            <a:r>
              <a:rPr lang="ru-RU" u="sng" dirty="0" smtClean="0"/>
              <a:t>Учреждение. </a:t>
            </a:r>
            <a:r>
              <a:rPr lang="ru-RU" dirty="0" smtClean="0"/>
              <a:t>Назначает учредитель. Ст. 123.21 ГК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0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i="1" dirty="0">
                <a:solidFill>
                  <a:prstClr val="black"/>
                </a:solidFill>
              </a:rPr>
              <a:t>1. Возникновение правового статуса руководителя </a:t>
            </a:r>
            <a:br>
              <a:rPr lang="ru-RU" sz="1800" b="1" i="1" dirty="0">
                <a:solidFill>
                  <a:prstClr val="black"/>
                </a:solidFill>
              </a:rPr>
            </a:br>
            <a:r>
              <a:rPr lang="ru-RU" sz="1800" b="1" i="1" dirty="0">
                <a:solidFill>
                  <a:prstClr val="black"/>
                </a:solidFill>
              </a:rPr>
              <a:t/>
            </a:r>
            <a:br>
              <a:rPr lang="ru-RU" sz="1800" b="1" i="1" dirty="0">
                <a:solidFill>
                  <a:prstClr val="black"/>
                </a:solidFill>
              </a:rPr>
            </a:br>
            <a:r>
              <a:rPr lang="ru-RU" sz="4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Возникновение и прекращение полномочий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u="sng" dirty="0" smtClean="0"/>
              <a:t>Возникновение </a:t>
            </a:r>
            <a:r>
              <a:rPr lang="ru-RU" dirty="0" smtClean="0"/>
              <a:t>- Со дня, следующего за днем избрания (назначения).</a:t>
            </a:r>
          </a:p>
          <a:p>
            <a:r>
              <a:rPr lang="ru-RU" u="sng" dirty="0" smtClean="0"/>
              <a:t>Прекращение: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 Нормально: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/>
              <a:t>- Срок полномочий истек, избрали нового директора; +!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dirty="0" smtClean="0"/>
              <a:t>Срок не истек, отстранили, избрали нового; +!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dirty="0" smtClean="0"/>
              <a:t>Решение о ликвидации, банкротство; +!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Ненормально:</a:t>
            </a:r>
          </a:p>
          <a:p>
            <a:pPr>
              <a:buFontTx/>
              <a:buChar char="-"/>
            </a:pPr>
            <a:r>
              <a:rPr lang="ru-RU" dirty="0" smtClean="0"/>
              <a:t>Срок полномочий истек, никого не избрали; -?</a:t>
            </a:r>
          </a:p>
          <a:p>
            <a:pPr>
              <a:buFontTx/>
              <a:buChar char="-"/>
            </a:pPr>
            <a:r>
              <a:rPr lang="ru-RU" dirty="0" smtClean="0"/>
              <a:t>Директор подал заявление об увольнении (освобождении от обязанностей), высший орган ничего не предпринял. -?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2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i="1" dirty="0">
                <a:solidFill>
                  <a:prstClr val="black"/>
                </a:solidFill>
              </a:rPr>
              <a:t>1. Возникновение правового статуса руководителя </a:t>
            </a:r>
            <a:br>
              <a:rPr lang="ru-RU" sz="1800" b="1" i="1" dirty="0">
                <a:solidFill>
                  <a:prstClr val="black"/>
                </a:solidFill>
              </a:rPr>
            </a:br>
            <a:r>
              <a:rPr lang="ru-RU" sz="1800" b="1" i="1" dirty="0">
                <a:solidFill>
                  <a:prstClr val="black"/>
                </a:solidFill>
              </a:rPr>
              <a:t/>
            </a:r>
            <a:br>
              <a:rPr lang="ru-RU" sz="1800" b="1" i="1" dirty="0">
                <a:solidFill>
                  <a:prstClr val="black"/>
                </a:solidFill>
              </a:rPr>
            </a:br>
            <a:r>
              <a:rPr lang="ru-RU" sz="4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Как выписаться из ЕГРЮЛ?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Никак.</a:t>
            </a:r>
          </a:p>
          <a:p>
            <a:pPr marL="0" indent="0">
              <a:buNone/>
            </a:pPr>
            <a:r>
              <a:rPr lang="ru-RU" dirty="0" smtClean="0"/>
              <a:t>Что сделать?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Направить письма членам высшего органа управления (или учредителям, или председателю постоянно действующего органа) о необходимости решения вопроса о новом руководителе и о лице, которому следует передать дела.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Если ничего не предпринимают, направить в налоговый орган заявление о недостоверности сведений в ЕГРЮЛ. Форму </a:t>
            </a:r>
            <a:r>
              <a:rPr lang="ru-RU" dirty="0"/>
              <a:t>заявления см. Приказ Федеральной налоговой службы от 11 февраля 2016 г. </a:t>
            </a:r>
            <a:r>
              <a:rPr lang="ru-RU" dirty="0" smtClean="0"/>
              <a:t>№</a:t>
            </a:r>
            <a:r>
              <a:rPr lang="ru-RU" dirty="0"/>
              <a:t> </a:t>
            </a:r>
            <a:r>
              <a:rPr lang="ru-RU" dirty="0" err="1"/>
              <a:t>ММВ</a:t>
            </a:r>
            <a:r>
              <a:rPr lang="ru-RU" dirty="0"/>
              <a:t>-7-14/72</a:t>
            </a:r>
            <a:r>
              <a:rPr lang="ru-RU" dirty="0" smtClean="0"/>
              <a:t>@.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Все важные документы сдать на временное хранение в архив.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83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i="1" dirty="0">
                <a:solidFill>
                  <a:prstClr val="black"/>
                </a:solidFill>
              </a:rPr>
              <a:t>1. Возникновение правового статуса руководителя </a:t>
            </a:r>
            <a:br>
              <a:rPr lang="ru-RU" sz="1800" b="1" i="1" dirty="0">
                <a:solidFill>
                  <a:prstClr val="black"/>
                </a:solidFill>
              </a:rPr>
            </a:br>
            <a:r>
              <a:rPr lang="ru-RU" sz="1800" b="1" i="1" dirty="0">
                <a:solidFill>
                  <a:prstClr val="black"/>
                </a:solidFill>
              </a:rPr>
              <a:t/>
            </a:r>
            <a:br>
              <a:rPr lang="ru-RU" sz="1800" b="1" i="1" dirty="0">
                <a:solidFill>
                  <a:prstClr val="black"/>
                </a:solidFill>
              </a:rPr>
            </a:br>
            <a:r>
              <a:rPr lang="ru-RU" sz="4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Если руководитель не отдает документы….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Действия:</a:t>
            </a:r>
          </a:p>
          <a:p>
            <a:pPr marL="514350" indent="-514350">
              <a:buAutoNum type="arabicPeriod"/>
            </a:pPr>
            <a:r>
              <a:rPr lang="ru-RU" dirty="0" smtClean="0"/>
              <a:t>Письменное требование передать документы с приложением перечня документов.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Заявление в суд с требованием обязать передать документы.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Если не выполнит, разбираться будут судебные приставы.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7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Arial Narrow" panose="020B0606020202030204" pitchFamily="34" charset="0"/>
              </a:rPr>
              <a:t>2. </a:t>
            </a:r>
            <a:r>
              <a:rPr lang="ru-RU" sz="4800" dirty="0" smtClean="0">
                <a:latin typeface="Arial Narrow" panose="020B0606020202030204" pitchFamily="34" charset="0"/>
              </a:rPr>
              <a:t>Трудовые отношения</a:t>
            </a:r>
            <a:endParaRPr lang="ru-RU" sz="4800" dirty="0">
              <a:latin typeface="Arial Narrow" panose="020B060602020203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74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2027</Words>
  <Application>Microsoft Office PowerPoint</Application>
  <PresentationFormat>Широкоэкранный</PresentationFormat>
  <Paragraphs>134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КБиАНО 30 ноября 2021 г. А.К.Толмасова, юрист</vt:lpstr>
      <vt:lpstr>Регулирование отношений с руководителем НКО</vt:lpstr>
      <vt:lpstr>1. Возникновение правового статуса руководителя </vt:lpstr>
      <vt:lpstr>1. Возникновение правового статуса руководителя   Понятия </vt:lpstr>
      <vt:lpstr>1. Возникновение правового статуса руководителя   Образование</vt:lpstr>
      <vt:lpstr>1. Возникновение правового статуса руководителя   Возникновение и прекращение полномочий</vt:lpstr>
      <vt:lpstr>1. Возникновение правового статуса руководителя   Как выписаться из ЕГРЮЛ?</vt:lpstr>
      <vt:lpstr>1. Возникновение правового статуса руководителя   Если руководитель не отдает документы….</vt:lpstr>
      <vt:lpstr>2. Трудовые отношения</vt:lpstr>
      <vt:lpstr>2. Трудовые отношения  Определение</vt:lpstr>
      <vt:lpstr>2. Трудовые отношения  Трудовой договор – кто заключает?</vt:lpstr>
      <vt:lpstr>2. Трудовые отношения  Кто определяет зарплату?</vt:lpstr>
      <vt:lpstr>2. Трудовые отношения  Срочный трудовой договор</vt:lpstr>
      <vt:lpstr>2. Трудовые отношения  Совместительство</vt:lpstr>
      <vt:lpstr>2. Трудовые отношения  Материальная ответственность</vt:lpstr>
      <vt:lpstr>3. Гражданско-правовые отношения</vt:lpstr>
      <vt:lpstr>3. Гражданско-правовые отношения Возмездные</vt:lpstr>
      <vt:lpstr>3. Гражданско-правовые отношения – Безвозмездные Всегда ли возникают трудовые отношения?</vt:lpstr>
      <vt:lpstr>3. Гражданско-правовые отношения – Безвозмездные Всегда ли возникают трудовые отношения?</vt:lpstr>
      <vt:lpstr>3. Гражданско-правовые отношения – Безвозмездные Позиция Роструда</vt:lpstr>
      <vt:lpstr> 3. Безвозмездные Позиция Роструда</vt:lpstr>
      <vt:lpstr>3. Безвозмездные Позиция Роструда</vt:lpstr>
      <vt:lpstr>3. Безвозмездные Позиция Роструда</vt:lpstr>
      <vt:lpstr>3. Безвозмездные Позиция Роструда</vt:lpstr>
      <vt:lpstr>Трудовые отношения  Определение</vt:lpstr>
      <vt:lpstr>3. Безвозмездные На что обратить внимание?</vt:lpstr>
      <vt:lpstr>3. Безвозмездные Примерное содержание договора</vt:lpstr>
      <vt:lpstr>3. Безвозмездные Какие НКО могут заключить договор с директором-волонтером?</vt:lpstr>
      <vt:lpstr>3. Безвозмездные  Будет ли директор-волонтер считаться занятым?</vt:lpstr>
      <vt:lpstr>3. Безвозмездные  Будет ли директор-волонтер считаться застрахованным?</vt:lpstr>
      <vt:lpstr>3. Безвозмездные  Будет ли директор-волонтер считаться застрахованным?</vt:lpstr>
      <vt:lpstr>3. Безвозмездные  Будет ли директор-волонтер считаться застрахованным?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 Толмасова</dc:creator>
  <cp:lastModifiedBy>Алла Толмасова</cp:lastModifiedBy>
  <cp:revision>78</cp:revision>
  <dcterms:created xsi:type="dcterms:W3CDTF">2017-02-15T20:16:58Z</dcterms:created>
  <dcterms:modified xsi:type="dcterms:W3CDTF">2021-11-29T23:39:52Z</dcterms:modified>
</cp:coreProperties>
</file>