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24.10.2021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24.10.2021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24.10.2021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24.10.2021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24.10.2021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620688"/>
            <a:ext cx="7772400" cy="3168352"/>
          </a:xfr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a:normAutofit fontScale="90000"/>
          </a:bodyPr>
          <a:lstStyle/>
          <a:p>
            <a:r>
              <a:rPr lang="ru-RU" dirty="0" smtClean="0"/>
              <a:t>Автомобиль </a:t>
            </a:r>
            <a:r>
              <a:rPr lang="ru-RU" dirty="0"/>
              <a:t>на балансе и в пользовании организации (в том числе в НКО): правовые, налоговые и учётные </a:t>
            </a:r>
            <a:r>
              <a:rPr lang="ru-RU" dirty="0" smtClean="0"/>
              <a:t>аспекты</a:t>
            </a:r>
            <a:r>
              <a:rPr lang="ru-RU" dirty="0"/>
              <a:t/>
            </a:r>
            <a:br>
              <a:rPr lang="ru-RU" dirty="0"/>
            </a:br>
            <a:endParaRPr lang="ru-RU" dirty="0"/>
          </a:p>
        </p:txBody>
      </p:sp>
      <p:sp>
        <p:nvSpPr>
          <p:cNvPr id="3" name="Подзаголовок 2"/>
          <p:cNvSpPr>
            <a:spLocks noGrp="1"/>
          </p:cNvSpPr>
          <p:nvPr>
            <p:ph type="subTitle" idx="1"/>
          </p:nvPr>
        </p:nvSpPr>
        <p:spPr/>
        <p:style>
          <a:lnRef idx="2">
            <a:schemeClr val="accent1"/>
          </a:lnRef>
          <a:fillRef idx="1">
            <a:schemeClr val="lt1"/>
          </a:fillRef>
          <a:effectRef idx="0">
            <a:schemeClr val="accent1"/>
          </a:effectRef>
          <a:fontRef idx="minor">
            <a:schemeClr val="dk1"/>
          </a:fontRef>
        </p:style>
        <p:txBody>
          <a:bodyPr/>
          <a:lstStyle/>
          <a:p>
            <a:endParaRPr lang="ru-RU" dirty="0" smtClean="0"/>
          </a:p>
          <a:p>
            <a:r>
              <a:rPr lang="ru-RU" dirty="0" smtClean="0"/>
              <a:t>Верещагин Сергей Александрович</a:t>
            </a:r>
            <a:endParaRPr lang="ru-RU" dirty="0"/>
          </a:p>
        </p:txBody>
      </p:sp>
    </p:spTree>
    <p:extLst>
      <p:ext uri="{BB962C8B-B14F-4D97-AF65-F5344CB8AC3E}">
        <p14:creationId xmlns:p14="http://schemas.microsoft.com/office/powerpoint/2010/main" val="665774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Дебет счета 76-1  Кредит счета 51 — 12 000 руб.</a:t>
            </a:r>
          </a:p>
          <a:p>
            <a:pPr marL="0" indent="0">
              <a:buNone/>
            </a:pPr>
            <a:r>
              <a:rPr lang="ru-RU" dirty="0" smtClean="0"/>
              <a:t>Дебет счета 26  Кредит счета 76-1 – 164,38 руб. (</a:t>
            </a:r>
            <a:r>
              <a:rPr lang="ru-RU" dirty="0"/>
              <a:t>12 000 руб. : 365 х 5</a:t>
            </a:r>
            <a:r>
              <a:rPr lang="ru-RU" dirty="0" smtClean="0"/>
              <a:t>).</a:t>
            </a:r>
          </a:p>
          <a:p>
            <a:pPr marL="0" indent="0">
              <a:buNone/>
            </a:pPr>
            <a:r>
              <a:rPr lang="ru-RU" dirty="0"/>
              <a:t>Дебет счета 26  Кредит счета 76-1 – </a:t>
            </a:r>
            <a:r>
              <a:rPr lang="ru-RU" dirty="0" smtClean="0"/>
              <a:t>986,30 </a:t>
            </a:r>
            <a:r>
              <a:rPr lang="ru-RU" dirty="0"/>
              <a:t>руб. (12 000 руб. : 365 х </a:t>
            </a:r>
            <a:r>
              <a:rPr lang="ru-RU" dirty="0" smtClean="0"/>
              <a:t>30).</a:t>
            </a:r>
            <a:endParaRPr lang="ru-RU" dirty="0"/>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val="317001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pPr marL="0" indent="0" algn="just">
              <a:buNone/>
            </a:pPr>
            <a:r>
              <a:rPr lang="ru-RU" dirty="0"/>
              <a:t>По объектам основных средств некоммерческих организаций амортизация не начисляется. По ним на </a:t>
            </a:r>
            <a:r>
              <a:rPr lang="ru-RU" dirty="0" err="1"/>
              <a:t>забалансовом</a:t>
            </a:r>
            <a:r>
              <a:rPr lang="ru-RU" dirty="0"/>
              <a:t> счете производится обобщение информации о суммах износа, начисляемого линейным способом применительно к порядку, приведенному </a:t>
            </a:r>
            <a:r>
              <a:rPr lang="ru-RU" dirty="0" smtClean="0"/>
              <a:t>в пункте 19 настоящего </a:t>
            </a:r>
            <a:r>
              <a:rPr lang="ru-RU" dirty="0"/>
              <a:t>Положения.</a:t>
            </a:r>
          </a:p>
          <a:p>
            <a:endParaRPr lang="ru-RU" dirty="0"/>
          </a:p>
        </p:txBody>
      </p:sp>
    </p:spTree>
    <p:extLst>
      <p:ext uri="{BB962C8B-B14F-4D97-AF65-F5344CB8AC3E}">
        <p14:creationId xmlns:p14="http://schemas.microsoft.com/office/powerpoint/2010/main" val="507059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smtClean="0"/>
              <a:t>900 000 руб. : 2,5 года = 360 000 руб.</a:t>
            </a:r>
          </a:p>
          <a:p>
            <a:pPr marL="0" indent="0">
              <a:buNone/>
            </a:pPr>
            <a:r>
              <a:rPr lang="ru-RU" dirty="0" smtClean="0"/>
              <a:t>360 000 руб. : 12 мес. = 30 000 руб.</a:t>
            </a:r>
          </a:p>
          <a:p>
            <a:pPr marL="0" indent="0">
              <a:buNone/>
            </a:pPr>
            <a:r>
              <a:rPr lang="ru-RU"/>
              <a:t>Дебет счета 010 — 60 000 руб. </a:t>
            </a:r>
          </a:p>
          <a:p>
            <a:pPr marL="0" indent="0">
              <a:buNone/>
            </a:pPr>
            <a:endParaRPr lang="ru-RU" dirty="0"/>
          </a:p>
        </p:txBody>
      </p:sp>
    </p:spTree>
    <p:extLst>
      <p:ext uri="{BB962C8B-B14F-4D97-AF65-F5344CB8AC3E}">
        <p14:creationId xmlns:p14="http://schemas.microsoft.com/office/powerpoint/2010/main" val="487319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Колесный диск </a:t>
            </a:r>
            <a:r>
              <a:rPr lang="ru-RU" dirty="0" err="1"/>
              <a:t>Trebl</a:t>
            </a:r>
            <a:r>
              <a:rPr lang="ru-RU" dirty="0"/>
              <a:t> 42E45S 4 шт. по цене 1850 руб./шт.;</a:t>
            </a:r>
          </a:p>
          <a:p>
            <a:pPr marL="0" indent="0">
              <a:buNone/>
            </a:pPr>
            <a:r>
              <a:rPr lang="ru-RU" dirty="0"/>
              <a:t>Шины зимние </a:t>
            </a:r>
            <a:r>
              <a:rPr lang="en-US" dirty="0"/>
              <a:t>Cordiant Snow Cross</a:t>
            </a:r>
            <a:r>
              <a:rPr lang="ru-RU" dirty="0"/>
              <a:t> 175/70 </a:t>
            </a:r>
            <a:r>
              <a:rPr lang="en-US" dirty="0"/>
              <a:t>R</a:t>
            </a:r>
            <a:r>
              <a:rPr lang="ru-RU" dirty="0"/>
              <a:t>13 82</a:t>
            </a:r>
            <a:r>
              <a:rPr lang="en-US" dirty="0"/>
              <a:t>T</a:t>
            </a:r>
            <a:r>
              <a:rPr lang="ru-RU" dirty="0"/>
              <a:t> 4 шт. по цене 2995 руб./шт</a:t>
            </a:r>
            <a:r>
              <a:rPr lang="ru-RU" dirty="0" smtClean="0"/>
              <a:t>.</a:t>
            </a:r>
          </a:p>
          <a:p>
            <a:pPr marL="0" indent="0">
              <a:buNone/>
            </a:pPr>
            <a:endParaRPr lang="ru-RU" dirty="0"/>
          </a:p>
          <a:p>
            <a:pPr marL="0" indent="0">
              <a:buNone/>
            </a:pPr>
            <a:r>
              <a:rPr lang="ru-RU" dirty="0"/>
              <a:t>Дебет счета 10.09  Кредит счета 60 — 19 380 руб. (1850 руб./шт. х 4 + 2995 руб</a:t>
            </a:r>
            <a:r>
              <a:rPr lang="ru-RU" dirty="0" smtClean="0"/>
              <a:t>./шт</a:t>
            </a:r>
            <a:r>
              <a:rPr lang="ru-RU" dirty="0"/>
              <a:t>. х 4).</a:t>
            </a:r>
          </a:p>
          <a:p>
            <a:pPr marL="0" indent="0">
              <a:buNone/>
            </a:pPr>
            <a:endParaRPr lang="ru-RU" dirty="0"/>
          </a:p>
          <a:p>
            <a:endParaRPr lang="ru-RU" dirty="0"/>
          </a:p>
        </p:txBody>
      </p:sp>
    </p:spTree>
    <p:extLst>
      <p:ext uri="{BB962C8B-B14F-4D97-AF65-F5344CB8AC3E}">
        <p14:creationId xmlns:p14="http://schemas.microsoft.com/office/powerpoint/2010/main" val="1574006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a:t>Дебет счета 26 (или др.)  Кредит счета 10.9 — 7400 руб. — списана стоимость приобретенных дисков;</a:t>
            </a:r>
          </a:p>
          <a:p>
            <a:pPr marL="0" indent="0" algn="just">
              <a:buNone/>
            </a:pPr>
            <a:r>
              <a:rPr lang="ru-RU" dirty="0"/>
              <a:t>Дебет счета 26 (или др.)  Кредит счета 10.9 — 11980 руб. — списана стоимость приобретенных зимних шин;</a:t>
            </a:r>
          </a:p>
          <a:p>
            <a:pPr marL="0" indent="0" algn="just">
              <a:buNone/>
            </a:pPr>
            <a:r>
              <a:rPr lang="ru-RU" dirty="0"/>
              <a:t>Дебет счета 26 (или др.)  Кредит счета 60 — 3000руб. — списана стоимость затрат, предъявленных автосервисом</a:t>
            </a:r>
            <a:r>
              <a:rPr lang="ru-RU" dirty="0" smtClean="0"/>
              <a:t>.</a:t>
            </a:r>
          </a:p>
          <a:p>
            <a:pPr marL="0" indent="0" algn="just">
              <a:buNone/>
            </a:pPr>
            <a:r>
              <a:rPr lang="ru-RU" dirty="0"/>
              <a:t>Дебет счета 10.9  Кредит счета 91-1 — 12 000 руб.</a:t>
            </a:r>
          </a:p>
          <a:p>
            <a:pPr marL="0" indent="0" algn="just">
              <a:buNone/>
            </a:pPr>
            <a:endParaRPr lang="ru-RU" dirty="0"/>
          </a:p>
          <a:p>
            <a:endParaRPr lang="ru-RU" dirty="0"/>
          </a:p>
        </p:txBody>
      </p:sp>
    </p:spTree>
    <p:extLst>
      <p:ext uri="{BB962C8B-B14F-4D97-AF65-F5344CB8AC3E}">
        <p14:creationId xmlns:p14="http://schemas.microsoft.com/office/powerpoint/2010/main" val="57874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Дебет счета 97  Кредит счета 10.9 — 19 380 руб.</a:t>
            </a:r>
          </a:p>
          <a:p>
            <a:pPr marL="0" indent="0">
              <a:buNone/>
            </a:pPr>
            <a:r>
              <a:rPr lang="ru-RU" dirty="0"/>
              <a:t>Дебет счета 26 (или др.)  Кредит счета 97 — 3230 руб.</a:t>
            </a:r>
          </a:p>
        </p:txBody>
      </p:sp>
    </p:spTree>
    <p:extLst>
      <p:ext uri="{BB962C8B-B14F-4D97-AF65-F5344CB8AC3E}">
        <p14:creationId xmlns:p14="http://schemas.microsoft.com/office/powerpoint/2010/main" val="3687028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Дебет счета 83  Кредит счета 02 — 60 000 руб.;</a:t>
            </a:r>
          </a:p>
          <a:p>
            <a:pPr marL="0" indent="0">
              <a:buNone/>
            </a:pPr>
            <a:r>
              <a:rPr lang="ru-RU" dirty="0"/>
              <a:t>Кредит счета 010 — 60 000 руб</a:t>
            </a:r>
            <a:r>
              <a:rPr lang="ru-RU" dirty="0" smtClean="0"/>
              <a:t>.</a:t>
            </a:r>
          </a:p>
          <a:p>
            <a:pPr marL="0" indent="0">
              <a:buNone/>
            </a:pPr>
            <a:endParaRPr lang="ru-RU" dirty="0"/>
          </a:p>
          <a:p>
            <a:pPr marL="0" indent="0">
              <a:buNone/>
            </a:pPr>
            <a:endParaRPr lang="ru-RU" dirty="0" smtClean="0"/>
          </a:p>
          <a:p>
            <a:pPr marL="0" indent="0">
              <a:buNone/>
            </a:pPr>
            <a:r>
              <a:rPr lang="ru-RU"/>
              <a:t>Дебет счета 26 (86 или др.)  Кредит счета 02 — 30 000 руб.</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39330755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37. Срок полезного использования, ликвидационная стоимость и способ начисления амортизации (далее - элементы амортизации) объекта основных средств определяются при признании этого объекта в бухгалтерском учете.</a:t>
            </a:r>
          </a:p>
          <a:p>
            <a:pPr marL="0" indent="0">
              <a:buNone/>
            </a:pPr>
            <a:endParaRPr lang="ru-RU" dirty="0"/>
          </a:p>
        </p:txBody>
      </p:sp>
    </p:spTree>
    <p:extLst>
      <p:ext uri="{BB962C8B-B14F-4D97-AF65-F5344CB8AC3E}">
        <p14:creationId xmlns:p14="http://schemas.microsoft.com/office/powerpoint/2010/main" val="1996523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lgn="just">
              <a:buNone/>
            </a:pPr>
            <a:r>
              <a:rPr lang="ru-RU" dirty="0"/>
              <a:t>Начисление амортизации линейным способом производится таким образом, чтобы подлежащая амортизации стоимость объекта основных средств погашалась равномерно в течение всего срока полезного использования этого объекта. При этом сумма амортизации за отчетный период определяется как отношение разности между балансовой и ликвидационной стоимостью объекта основных средств к величине оставшегося срока полезного использования данного объекта.</a:t>
            </a:r>
          </a:p>
          <a:p>
            <a:pPr marL="0" indent="0" algn="just">
              <a:buNone/>
            </a:pPr>
            <a:r>
              <a:rPr lang="ru-RU" dirty="0"/>
              <a:t>Начисление амортизации способом уменьшаемого остатка производится таким образом, чтобы суммы амортизации объекта основных средств за одинаковые периоды уменьшались по мере истечения срока полезного использования этого объекта. При этом организация самостоятельно определяет формулу расчета суммы амортизации за отчетный период, обеспечивающую систематическое уменьшение этой суммы в следующих периодах.</a:t>
            </a:r>
          </a:p>
          <a:p>
            <a:pPr marL="0" indent="0" algn="just">
              <a:buNone/>
            </a:pPr>
            <a:endParaRPr lang="ru-RU" dirty="0"/>
          </a:p>
        </p:txBody>
      </p:sp>
    </p:spTree>
    <p:extLst>
      <p:ext uri="{BB962C8B-B14F-4D97-AF65-F5344CB8AC3E}">
        <p14:creationId xmlns:p14="http://schemas.microsoft.com/office/powerpoint/2010/main" val="2552726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smtClean="0"/>
              <a:t>Ликвидационной </a:t>
            </a:r>
            <a:r>
              <a:rPr lang="ru-RU" dirty="0"/>
              <a:t>стоимостью объекта основных средств считается величина, которую организация получила бы в случае выбытия данного объекта (включая стоимость материальных ценностей, остающихся от выбытия) после вычета предполагаемых затрат на </a:t>
            </a:r>
            <a:r>
              <a:rPr lang="ru-RU" dirty="0" smtClean="0"/>
              <a:t>выбытие. Причем </a:t>
            </a:r>
            <a:r>
              <a:rPr lang="ru-RU" dirty="0"/>
              <a:t>объект основных средств рассматривается таким образом, как если бы он уже достиг окончания срока полезного использования и находился в состоянии, характерном для конца срока полезного использования.</a:t>
            </a:r>
          </a:p>
          <a:p>
            <a:endParaRPr lang="ru-RU" dirty="0"/>
          </a:p>
        </p:txBody>
      </p:sp>
    </p:spTree>
    <p:extLst>
      <p:ext uri="{BB962C8B-B14F-4D97-AF65-F5344CB8AC3E}">
        <p14:creationId xmlns:p14="http://schemas.microsoft.com/office/powerpoint/2010/main" val="2124840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endParaRPr lang="ru-RU" dirty="0" smtClean="0"/>
          </a:p>
          <a:p>
            <a:pPr marL="0" indent="0" algn="just">
              <a:buNone/>
            </a:pPr>
            <a:endParaRPr lang="ru-RU" dirty="0"/>
          </a:p>
          <a:p>
            <a:pPr marL="0" indent="0" algn="just">
              <a:buNone/>
            </a:pPr>
            <a:r>
              <a:rPr lang="ru-RU" dirty="0" smtClean="0"/>
              <a:t>Приказ </a:t>
            </a:r>
            <a:r>
              <a:rPr lang="ru-RU" dirty="0"/>
              <a:t>Минфина России от 17.09.2020 </a:t>
            </a:r>
            <a:r>
              <a:rPr lang="ru-RU" dirty="0" smtClean="0"/>
              <a:t>№ 204н Об </a:t>
            </a:r>
            <a:r>
              <a:rPr lang="ru-RU" dirty="0"/>
              <a:t>утверждении Федеральных стандартов бухгалтерского учета ФСБУ 6/2020 </a:t>
            </a:r>
            <a:r>
              <a:rPr lang="ru-RU" dirty="0" smtClean="0"/>
              <a:t>«Основные средства» </a:t>
            </a:r>
            <a:r>
              <a:rPr lang="ru-RU" dirty="0"/>
              <a:t>и ФСБУ 26/2020 </a:t>
            </a:r>
            <a:r>
              <a:rPr lang="ru-RU" dirty="0" smtClean="0"/>
              <a:t>«Капитальные вложения»</a:t>
            </a:r>
            <a:endParaRPr lang="ru-RU" dirty="0"/>
          </a:p>
          <a:p>
            <a:endParaRPr lang="ru-RU" dirty="0"/>
          </a:p>
        </p:txBody>
      </p:sp>
    </p:spTree>
    <p:extLst>
      <p:ext uri="{BB962C8B-B14F-4D97-AF65-F5344CB8AC3E}">
        <p14:creationId xmlns:p14="http://schemas.microsoft.com/office/powerpoint/2010/main" val="2566147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marL="0" indent="0" algn="just">
              <a:buNone/>
            </a:pPr>
            <a:r>
              <a:rPr lang="ru-RU" dirty="0"/>
              <a:t>31. Ликвидационная стоимость объекта основных средств считается равной нулю, если:</a:t>
            </a:r>
          </a:p>
          <a:p>
            <a:pPr marL="0" indent="0" algn="just">
              <a:buNone/>
            </a:pPr>
            <a:r>
              <a:rPr lang="ru-RU" dirty="0"/>
              <a:t>а) не ожидаются поступления от выбытия объекта основных средств (в том числе от продажи материальных ценностей, остающихся от его выбытия) в конце срока полезного использования;</a:t>
            </a:r>
          </a:p>
          <a:p>
            <a:pPr marL="0" indent="0" algn="just">
              <a:buNone/>
            </a:pPr>
            <a:r>
              <a:rPr lang="ru-RU" dirty="0"/>
              <a:t>б) ожидаемая к поступлению сумма от выбытия объекта основных средств не является существенной;</a:t>
            </a:r>
          </a:p>
          <a:p>
            <a:pPr marL="0" indent="0" algn="just">
              <a:buNone/>
            </a:pPr>
            <a:r>
              <a:rPr lang="ru-RU" dirty="0"/>
              <a:t>в) ожидаемая к поступлению сумма от выбытия объекта основных средств не может быть определена.</a:t>
            </a:r>
          </a:p>
          <a:p>
            <a:pPr marL="0" indent="0">
              <a:buNone/>
            </a:pPr>
            <a:endParaRPr lang="ru-RU" dirty="0"/>
          </a:p>
        </p:txBody>
      </p:sp>
    </p:spTree>
    <p:extLst>
      <p:ext uri="{BB962C8B-B14F-4D97-AF65-F5344CB8AC3E}">
        <p14:creationId xmlns:p14="http://schemas.microsoft.com/office/powerpoint/2010/main" val="162285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lgn="just">
              <a:buNone/>
            </a:pPr>
            <a:r>
              <a:rPr lang="ru-RU" dirty="0"/>
              <a:t>33. Начисление амортизации объекта основных средств:</a:t>
            </a:r>
          </a:p>
          <a:p>
            <a:pPr marL="0" indent="0" algn="just">
              <a:buNone/>
            </a:pPr>
            <a:r>
              <a:rPr lang="ru-RU" dirty="0"/>
              <a:t>а) начинается с даты его признания в бухгалтерском учете. По решению организации допускается начинать начисление амортизации с первого числа месяца, следующего за месяцем признания объекта основных средств в бухгалтерском учете;</a:t>
            </a:r>
          </a:p>
          <a:p>
            <a:pPr marL="0" indent="0" algn="just">
              <a:buNone/>
            </a:pPr>
            <a:r>
              <a:rPr lang="ru-RU" dirty="0"/>
              <a:t>б) прекращается с момента его списания с бухгалтерского учета. По решению организации допускается прекращать начисление амортизации с первого числа месяца, следующего за месяцем списания объекта основных средств с бухгалтерского учета.</a:t>
            </a:r>
          </a:p>
          <a:p>
            <a:endParaRPr lang="ru-RU" dirty="0"/>
          </a:p>
        </p:txBody>
      </p:sp>
    </p:spTree>
    <p:extLst>
      <p:ext uri="{BB962C8B-B14F-4D97-AF65-F5344CB8AC3E}">
        <p14:creationId xmlns:p14="http://schemas.microsoft.com/office/powerpoint/2010/main" val="178595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lgn="just">
              <a:buNone/>
            </a:pPr>
            <a:r>
              <a:rPr lang="ru-RU" dirty="0"/>
              <a:t>Письмо Минфина России от 25.06.2020 </a:t>
            </a:r>
            <a:r>
              <a:rPr lang="ru-RU" dirty="0" smtClean="0"/>
              <a:t>№ 03-07-09/54634 </a:t>
            </a:r>
          </a:p>
          <a:p>
            <a:pPr marL="0" indent="0" algn="just">
              <a:buNone/>
            </a:pPr>
            <a:r>
              <a:rPr lang="ru-RU" i="1" dirty="0" smtClean="0"/>
              <a:t>Особенности </a:t>
            </a:r>
            <a:r>
              <a:rPr lang="ru-RU" i="1" dirty="0"/>
              <a:t>вычета сумм НДС в отношении товаров, приобретаемых в организациях розничной торговли</a:t>
            </a:r>
            <a:r>
              <a:rPr lang="ru-RU" i="1" dirty="0" smtClean="0"/>
              <a:t>, НК РФ не </a:t>
            </a:r>
            <a:r>
              <a:rPr lang="ru-RU" i="1" dirty="0"/>
              <a:t>предусмотрены.</a:t>
            </a:r>
          </a:p>
          <a:p>
            <a:pPr marL="0" indent="0">
              <a:buNone/>
            </a:pPr>
            <a:r>
              <a:rPr lang="ru-RU" dirty="0"/>
              <a:t>Дебет счета </a:t>
            </a:r>
            <a:r>
              <a:rPr lang="ru-RU" dirty="0" smtClean="0"/>
              <a:t>10 (ГСМ)  </a:t>
            </a:r>
            <a:r>
              <a:rPr lang="ru-RU" dirty="0"/>
              <a:t>Кредит счета 60 (71) </a:t>
            </a:r>
          </a:p>
          <a:p>
            <a:pPr marL="0" indent="0">
              <a:buNone/>
            </a:pPr>
            <a:r>
              <a:rPr lang="ru-RU" dirty="0"/>
              <a:t>Дебет счета 26 (или др.)  Кредит счета 10 (ГСМ).</a:t>
            </a:r>
          </a:p>
          <a:p>
            <a:endParaRPr lang="ru-RU" dirty="0"/>
          </a:p>
        </p:txBody>
      </p:sp>
    </p:spTree>
    <p:extLst>
      <p:ext uri="{BB962C8B-B14F-4D97-AF65-F5344CB8AC3E}">
        <p14:creationId xmlns:p14="http://schemas.microsoft.com/office/powerpoint/2010/main" val="2185190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Распоряжение Минтранса России от 14.03.2008 </a:t>
            </a:r>
            <a:r>
              <a:rPr lang="ru-RU" dirty="0" smtClean="0"/>
              <a:t>№ АМ-23-р О </a:t>
            </a:r>
            <a:r>
              <a:rPr lang="ru-RU" dirty="0"/>
              <a:t>введении в действие методических рекомендаций </a:t>
            </a:r>
            <a:r>
              <a:rPr lang="ru-RU" dirty="0" smtClean="0"/>
              <a:t>«Нормы </a:t>
            </a:r>
            <a:r>
              <a:rPr lang="ru-RU" dirty="0"/>
              <a:t>расхода топлив и смазочных материалов на автомобильном </a:t>
            </a:r>
            <a:r>
              <a:rPr lang="ru-RU" dirty="0" smtClean="0"/>
              <a:t>транспорте»</a:t>
            </a:r>
            <a:endParaRPr lang="ru-RU" dirty="0"/>
          </a:p>
          <a:p>
            <a:pPr algn="just"/>
            <a:endParaRPr lang="ru-RU" dirty="0"/>
          </a:p>
        </p:txBody>
      </p:sp>
    </p:spTree>
    <p:extLst>
      <p:ext uri="{BB962C8B-B14F-4D97-AF65-F5344CB8AC3E}">
        <p14:creationId xmlns:p14="http://schemas.microsoft.com/office/powerpoint/2010/main" val="1763312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a:t>К капитальным вложениям относятся, в частности, затраты на:</a:t>
            </a:r>
          </a:p>
          <a:p>
            <a:pPr marL="0" indent="0" algn="just">
              <a:buNone/>
            </a:pPr>
            <a:r>
              <a:rPr lang="ru-RU" dirty="0"/>
              <a:t>ж) улучшение и (или) восстановление объекта основных средств (например, достройка, дооборудование, модернизация, реконструкция, замена частей, ремонт, технические осмотры, техническое обслуживание);</a:t>
            </a:r>
          </a:p>
          <a:p>
            <a:endParaRPr lang="ru-RU" dirty="0"/>
          </a:p>
        </p:txBody>
      </p:sp>
    </p:spTree>
    <p:extLst>
      <p:ext uri="{BB962C8B-B14F-4D97-AF65-F5344CB8AC3E}">
        <p14:creationId xmlns:p14="http://schemas.microsoft.com/office/powerpoint/2010/main" val="3252914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marL="0" indent="0" algn="just">
              <a:buNone/>
            </a:pPr>
            <a:r>
              <a:rPr lang="ru-RU" dirty="0"/>
              <a:t>В капитальные вложения не включаются:</a:t>
            </a:r>
          </a:p>
          <a:p>
            <a:pPr marL="0" indent="0" algn="just">
              <a:buNone/>
            </a:pPr>
            <a:r>
              <a:rPr lang="ru-RU" dirty="0"/>
              <a:t>б) затраты на поддержание работоспособности или исправности основных средств, их текущий ремонт </a:t>
            </a:r>
          </a:p>
          <a:p>
            <a:pPr marL="0" indent="0" algn="just">
              <a:buNone/>
            </a:pPr>
            <a:r>
              <a:rPr lang="ru-RU" dirty="0"/>
              <a:t>в) затраты на неплановые ремонты основных средств, обусловленные поломками, авариями, дефектами, ненадлежащей эксплуатацией, в той степени, в которой такие ремонты восстанавливают нормативные показатели функционирования объектов основных средств, в том числе сроки полезного использования, но не улучшают и не продлевают их;</a:t>
            </a:r>
          </a:p>
          <a:p>
            <a:endParaRPr lang="ru-RU" dirty="0"/>
          </a:p>
        </p:txBody>
      </p:sp>
    </p:spTree>
    <p:extLst>
      <p:ext uri="{BB962C8B-B14F-4D97-AF65-F5344CB8AC3E}">
        <p14:creationId xmlns:p14="http://schemas.microsoft.com/office/powerpoint/2010/main" val="494721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dirty="0" smtClean="0"/>
              <a:t>ГОСТ </a:t>
            </a:r>
            <a:r>
              <a:rPr lang="ru-RU" dirty="0"/>
              <a:t>18322-2016. Межгосударственный стандарт. Система технического обслуживания и ремонта техники. Термины и </a:t>
            </a:r>
            <a:r>
              <a:rPr lang="ru-RU" dirty="0" smtClean="0"/>
              <a:t>определения</a:t>
            </a:r>
            <a:endParaRPr lang="ru-RU" dirty="0"/>
          </a:p>
          <a:p>
            <a:pPr marL="0" indent="0" algn="just">
              <a:buNone/>
            </a:pPr>
            <a:r>
              <a:rPr lang="ru-RU" dirty="0"/>
              <a:t>(введен в действие Приказом </a:t>
            </a:r>
            <a:r>
              <a:rPr lang="ru-RU" dirty="0" err="1"/>
              <a:t>Росстандарта</a:t>
            </a:r>
            <a:r>
              <a:rPr lang="ru-RU" dirty="0"/>
              <a:t> 28.03.2017 </a:t>
            </a:r>
            <a:r>
              <a:rPr lang="ru-RU" dirty="0" smtClean="0"/>
              <a:t>№ 186-ст </a:t>
            </a:r>
            <a:r>
              <a:rPr lang="ru-RU" dirty="0"/>
              <a:t>с 1 сентября 2017 </a:t>
            </a:r>
            <a:r>
              <a:rPr lang="ru-RU" dirty="0" smtClean="0"/>
              <a:t>года)</a:t>
            </a:r>
            <a:endParaRPr lang="ru-RU" dirty="0"/>
          </a:p>
          <a:p>
            <a:endParaRPr lang="ru-RU" dirty="0"/>
          </a:p>
          <a:p>
            <a:endParaRPr lang="ru-RU" dirty="0"/>
          </a:p>
        </p:txBody>
      </p:sp>
    </p:spTree>
    <p:extLst>
      <p:ext uri="{BB962C8B-B14F-4D97-AF65-F5344CB8AC3E}">
        <p14:creationId xmlns:p14="http://schemas.microsoft.com/office/powerpoint/2010/main" val="1011544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Дебет счета 10 (Запчасти) Кредит счета 60 (71</a:t>
            </a:r>
            <a:r>
              <a:rPr lang="ru-RU" dirty="0" smtClean="0"/>
              <a:t>)</a:t>
            </a:r>
          </a:p>
          <a:p>
            <a:pPr marL="0" indent="0">
              <a:buNone/>
            </a:pPr>
            <a:endParaRPr lang="ru-RU" dirty="0"/>
          </a:p>
          <a:p>
            <a:pPr marL="0" indent="0">
              <a:buNone/>
            </a:pPr>
            <a:r>
              <a:rPr lang="ru-RU" dirty="0"/>
              <a:t>Дебет счета 26 (или др.)  Кредит счета 10 (Запчасти)</a:t>
            </a:r>
          </a:p>
          <a:p>
            <a:pPr marL="0" indent="0">
              <a:buNone/>
            </a:pPr>
            <a:endParaRPr lang="ru-RU" dirty="0" smtClean="0"/>
          </a:p>
          <a:p>
            <a:pPr marL="0" indent="0">
              <a:buNone/>
            </a:pPr>
            <a:r>
              <a:rPr lang="ru-RU" dirty="0"/>
              <a:t>Дебет счета 26 (или др.)  Кредит счета 60</a:t>
            </a:r>
          </a:p>
          <a:p>
            <a:pPr marL="0" indent="0">
              <a:buNone/>
            </a:pPr>
            <a:endParaRPr lang="ru-RU" dirty="0"/>
          </a:p>
        </p:txBody>
      </p:sp>
    </p:spTree>
    <p:extLst>
      <p:ext uri="{BB962C8B-B14F-4D97-AF65-F5344CB8AC3E}">
        <p14:creationId xmlns:p14="http://schemas.microsoft.com/office/powerpoint/2010/main" val="3688552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ru-RU" dirty="0"/>
              <a:t>1. Данные сторон (ссудодателя и ссудополучателя).</a:t>
            </a:r>
          </a:p>
          <a:p>
            <a:pPr marL="0" indent="0" algn="just">
              <a:buNone/>
            </a:pPr>
            <a:r>
              <a:rPr lang="ru-RU" dirty="0"/>
              <a:t>2. Предмет договора: автомобиль, его марка, модель, государственный регистрационный номер, год выпуска, цвет, номера VIN, кузова, шасси, данные свидетельства о регистрации.</a:t>
            </a:r>
          </a:p>
          <a:p>
            <a:pPr marL="0" indent="0" algn="just">
              <a:buNone/>
            </a:pPr>
            <a:r>
              <a:rPr lang="ru-RU" dirty="0"/>
              <a:t>3. Факт принадлежности ссудодателю автомобиля на праве собственности (номер и дата выдачи ПТС и СР).</a:t>
            </a:r>
          </a:p>
          <a:p>
            <a:pPr marL="0" indent="0" algn="just">
              <a:buNone/>
            </a:pPr>
            <a:r>
              <a:rPr lang="ru-RU" dirty="0"/>
              <a:t>4. Отсутствие обременений (залог), притязаний третьих лиц (автомобиль не является предметом разбирательства).</a:t>
            </a:r>
          </a:p>
          <a:p>
            <a:pPr marL="0" indent="0" algn="just">
              <a:buNone/>
            </a:pPr>
            <a:r>
              <a:rPr lang="ru-RU" dirty="0"/>
              <a:t>5. Оценочная стоимость автомобиля (в целях возмещения возможного ущерба)</a:t>
            </a:r>
          </a:p>
          <a:p>
            <a:pPr marL="0" indent="0">
              <a:buNone/>
            </a:pPr>
            <a:endParaRPr lang="ru-RU" dirty="0"/>
          </a:p>
        </p:txBody>
      </p:sp>
    </p:spTree>
    <p:extLst>
      <p:ext uri="{BB962C8B-B14F-4D97-AF65-F5344CB8AC3E}">
        <p14:creationId xmlns:p14="http://schemas.microsoft.com/office/powerpoint/2010/main" val="4067228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10000"/>
          </a:bodyPr>
          <a:lstStyle/>
          <a:p>
            <a:pPr marL="0" indent="0" algn="just">
              <a:buNone/>
            </a:pPr>
            <a:r>
              <a:rPr lang="ru-RU" dirty="0"/>
              <a:t>6. Цель использования имущества.</a:t>
            </a:r>
          </a:p>
          <a:p>
            <a:pPr marL="0" indent="0" algn="just">
              <a:buNone/>
            </a:pPr>
            <a:r>
              <a:rPr lang="ru-RU" dirty="0"/>
              <a:t>7. Права и обязанности сторон, в </a:t>
            </a:r>
            <a:r>
              <a:rPr lang="ru-RU" dirty="0" err="1"/>
              <a:t>т.ч</a:t>
            </a:r>
            <a:r>
              <a:rPr lang="ru-RU" dirty="0"/>
              <a:t>. несение расходов на содержание и эксплуатацию автомобиля</a:t>
            </a:r>
          </a:p>
          <a:p>
            <a:pPr marL="0" indent="0" algn="just">
              <a:buNone/>
            </a:pPr>
            <a:r>
              <a:rPr lang="ru-RU" dirty="0"/>
              <a:t>8. Срок действия договора – если не указать, он считается бессрочным</a:t>
            </a:r>
          </a:p>
          <a:p>
            <a:pPr marL="0" indent="0" algn="just">
              <a:buNone/>
            </a:pPr>
            <a:r>
              <a:rPr lang="ru-RU" dirty="0"/>
              <a:t>9. Ответственность сторон договора, основания расторжения, порядок возмещения ущерба, возврата автомобиля</a:t>
            </a:r>
          </a:p>
          <a:p>
            <a:pPr marL="0" indent="0" algn="just">
              <a:buNone/>
            </a:pPr>
            <a:r>
              <a:rPr lang="ru-RU" dirty="0"/>
              <a:t>10. Досудебный порядок урегулирования спора</a:t>
            </a:r>
          </a:p>
          <a:p>
            <a:pPr marL="0" indent="0" algn="just">
              <a:buNone/>
            </a:pPr>
            <a:r>
              <a:rPr lang="ru-RU" dirty="0"/>
              <a:t>11. Реквизиты и подписи сторон</a:t>
            </a:r>
          </a:p>
          <a:p>
            <a:pPr marL="0" indent="0">
              <a:buNone/>
            </a:pPr>
            <a:endParaRPr lang="ru-RU" dirty="0"/>
          </a:p>
        </p:txBody>
      </p:sp>
    </p:spTree>
    <p:extLst>
      <p:ext uri="{BB962C8B-B14F-4D97-AF65-F5344CB8AC3E}">
        <p14:creationId xmlns:p14="http://schemas.microsoft.com/office/powerpoint/2010/main" val="1335426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ПБУ 6/01</a:t>
            </a:r>
            <a:endParaRPr lang="ru-RU" dirty="0"/>
          </a:p>
        </p:txBody>
      </p:sp>
      <p:sp>
        <p:nvSpPr>
          <p:cNvPr id="3" name="Объект 2"/>
          <p:cNvSpPr>
            <a:spLocks noGrp="1"/>
          </p:cNvSpPr>
          <p:nvPr>
            <p:ph idx="1"/>
          </p:nvPr>
        </p:nvSpPr>
        <p:spPr/>
        <p:txBody>
          <a:bodyPr>
            <a:noAutofit/>
          </a:bodyPr>
          <a:lstStyle/>
          <a:p>
            <a:pPr marL="0" indent="0" algn="just">
              <a:buNone/>
            </a:pPr>
            <a:r>
              <a:rPr lang="ru-RU" sz="1600" dirty="0"/>
              <a:t>4. Актив принимается организацией к бухгалтерскому учету в качестве основных средств, если одновременно выполняются следующие условия:</a:t>
            </a:r>
          </a:p>
          <a:p>
            <a:pPr marL="0" indent="0" algn="just">
              <a:buNone/>
            </a:pPr>
            <a:r>
              <a:rPr lang="ru-RU" sz="1600" dirty="0"/>
              <a:t>а) объект предназначен для использования в производстве продукции, при выполнении работ или оказании услуг, для управленческих нужд организации либо для предоставления организацией за плату во временное владение и пользование или во временное пользование;</a:t>
            </a:r>
          </a:p>
          <a:p>
            <a:pPr marL="0" indent="0" algn="just">
              <a:buNone/>
            </a:pPr>
            <a:r>
              <a:rPr lang="ru-RU" sz="1600" dirty="0"/>
              <a:t>б) объект предназначен для использования в течение длительного времени, т.е. срока продолжительностью свыше 12 месяцев или обычного операционного цикла, если он превышает 12 месяцев;</a:t>
            </a:r>
          </a:p>
          <a:p>
            <a:pPr marL="0" indent="0" algn="just">
              <a:buNone/>
            </a:pPr>
            <a:r>
              <a:rPr lang="ru-RU" sz="1600" dirty="0"/>
              <a:t>в) организация не предполагает последующую перепродажу данного объекта;</a:t>
            </a:r>
          </a:p>
          <a:p>
            <a:pPr marL="0" indent="0" algn="just">
              <a:buNone/>
            </a:pPr>
            <a:r>
              <a:rPr lang="ru-RU" sz="1600" dirty="0"/>
              <a:t>г) объект способен приносить организации экономические выгоды (доход) в будущем.</a:t>
            </a:r>
          </a:p>
          <a:p>
            <a:pPr marL="0" indent="0" algn="just">
              <a:buNone/>
            </a:pPr>
            <a:r>
              <a:rPr lang="ru-RU" sz="1600" dirty="0"/>
              <a:t>Некоммерческая организация принимает объект к бухгалтерскому учету в качестве основных средств, если он предназначен для использования в деятельности, направленной на достижение целей создания данной некоммерческой организации (в </a:t>
            </a:r>
            <a:r>
              <a:rPr lang="ru-RU" sz="1600" dirty="0" err="1"/>
              <a:t>т.ч</a:t>
            </a:r>
            <a:r>
              <a:rPr lang="ru-RU" sz="1600" dirty="0"/>
              <a:t>. в предпринимательской деятельности, осуществляемой в соответствии с законодательством Российской Федерации), для управленческих нужд некоммерческой организации, а также если выполняются условия, установленные </a:t>
            </a:r>
            <a:r>
              <a:rPr lang="ru-RU" sz="1600" dirty="0" smtClean="0"/>
              <a:t>в подпунктах «б» и «в» настоящего пункта</a:t>
            </a:r>
            <a:r>
              <a:rPr lang="ru-RU" sz="1600" dirty="0"/>
              <a:t>.</a:t>
            </a:r>
          </a:p>
          <a:p>
            <a:pPr algn="just"/>
            <a:endParaRPr lang="ru-RU" sz="1600" dirty="0"/>
          </a:p>
        </p:txBody>
      </p:sp>
    </p:spTree>
    <p:extLst>
      <p:ext uri="{BB962C8B-B14F-4D97-AF65-F5344CB8AC3E}">
        <p14:creationId xmlns:p14="http://schemas.microsoft.com/office/powerpoint/2010/main" val="2255073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marL="0" indent="0" algn="just">
              <a:buNone/>
            </a:pPr>
            <a:r>
              <a:rPr lang="ru-RU" dirty="0"/>
              <a:t>При определении налоговой базы также не учитываются целевые поступления на содержание некоммерческих организаций и ведение ими уставной деятельности, поступившие безвозмездно</a:t>
            </a:r>
            <a:r>
              <a:rPr lang="ru-RU" dirty="0" smtClean="0"/>
              <a:t>.</a:t>
            </a:r>
          </a:p>
          <a:p>
            <a:pPr marL="0" indent="0" algn="just">
              <a:buNone/>
            </a:pPr>
            <a:r>
              <a:rPr lang="ru-RU" dirty="0" smtClean="0"/>
              <a:t>в </a:t>
            </a:r>
            <a:r>
              <a:rPr lang="ru-RU" dirty="0"/>
              <a:t>том числе и:</a:t>
            </a:r>
          </a:p>
          <a:p>
            <a:pPr marL="0" indent="0" algn="just">
              <a:buNone/>
            </a:pPr>
            <a:r>
              <a:rPr lang="ru-RU" dirty="0"/>
              <a:t>16) имущественные права в виде права безвозмездного пользования имуществом, полученные некоммерческими организациями на ведение ими уставной деятельности;</a:t>
            </a:r>
          </a:p>
          <a:p>
            <a:pPr marL="0" indent="0">
              <a:buNone/>
            </a:pPr>
            <a:endParaRPr lang="ru-RU" dirty="0"/>
          </a:p>
          <a:p>
            <a:pPr marL="0" indent="0">
              <a:buNone/>
            </a:pPr>
            <a:r>
              <a:rPr lang="ru-RU" dirty="0" smtClean="0"/>
              <a:t>Письмо </a:t>
            </a:r>
            <a:r>
              <a:rPr lang="ru-RU" dirty="0"/>
              <a:t>Минфина России от 22.06.2021 № 03-03-07/48973</a:t>
            </a:r>
            <a:r>
              <a:rPr lang="ru-RU" dirty="0" smtClean="0"/>
              <a:t>.</a:t>
            </a:r>
          </a:p>
          <a:p>
            <a:pPr marL="0" indent="0">
              <a:buNone/>
            </a:pPr>
            <a:endParaRPr lang="ru-RU" dirty="0"/>
          </a:p>
          <a:p>
            <a:endParaRPr lang="ru-RU" dirty="0"/>
          </a:p>
        </p:txBody>
      </p:sp>
    </p:spTree>
    <p:extLst>
      <p:ext uri="{BB962C8B-B14F-4D97-AF65-F5344CB8AC3E}">
        <p14:creationId xmlns:p14="http://schemas.microsoft.com/office/powerpoint/2010/main" val="1502235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lgn="just">
              <a:buNone/>
            </a:pPr>
            <a:r>
              <a:rPr lang="ru-RU" dirty="0"/>
              <a:t>Дебет счета 76  Кредит счета 91-1 — задолженность покупателя;</a:t>
            </a:r>
          </a:p>
          <a:p>
            <a:pPr marL="0" indent="0" algn="just">
              <a:buNone/>
            </a:pPr>
            <a:r>
              <a:rPr lang="ru-RU" dirty="0"/>
              <a:t>Дебет счета 91-2  Кредит счета 68.02 — НДС от продажи (если НКО — плательщик НДС);</a:t>
            </a:r>
          </a:p>
          <a:p>
            <a:pPr marL="0" indent="0" algn="just">
              <a:buNone/>
            </a:pPr>
            <a:r>
              <a:rPr lang="ru-RU" dirty="0"/>
              <a:t>Дебет счета 02  Кредит счета 01 — списание амортизации;</a:t>
            </a:r>
          </a:p>
          <a:p>
            <a:pPr marL="0" indent="0" algn="just">
              <a:buNone/>
            </a:pPr>
            <a:r>
              <a:rPr lang="ru-RU" dirty="0"/>
              <a:t>Дебет счета 83  Кредит счета 01 — погашение остаточной стоимости</a:t>
            </a:r>
            <a:r>
              <a:rPr lang="ru-RU" dirty="0" smtClean="0"/>
              <a:t>.</a:t>
            </a:r>
          </a:p>
          <a:p>
            <a:pPr marL="0" indent="0" algn="just">
              <a:buNone/>
            </a:pPr>
            <a:r>
              <a:rPr lang="ru-RU"/>
              <a:t>Письмо Минфина России от 10.10.2016 № 03-03-10/58937</a:t>
            </a:r>
            <a:endParaRPr lang="ru-RU" dirty="0"/>
          </a:p>
          <a:p>
            <a:pPr marL="0" indent="0">
              <a:buNone/>
            </a:pPr>
            <a:endParaRPr lang="ru-RU" dirty="0"/>
          </a:p>
        </p:txBody>
      </p:sp>
    </p:spTree>
    <p:extLst>
      <p:ext uri="{BB962C8B-B14F-4D97-AF65-F5344CB8AC3E}">
        <p14:creationId xmlns:p14="http://schemas.microsoft.com/office/powerpoint/2010/main" val="40918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ФСБУ 6/2020</a:t>
            </a:r>
            <a:endParaRPr lang="ru-RU" dirty="0"/>
          </a:p>
        </p:txBody>
      </p:sp>
      <p:sp>
        <p:nvSpPr>
          <p:cNvPr id="3" name="Объект 2"/>
          <p:cNvSpPr>
            <a:spLocks noGrp="1"/>
          </p:cNvSpPr>
          <p:nvPr>
            <p:ph idx="1"/>
          </p:nvPr>
        </p:nvSpPr>
        <p:spPr/>
        <p:txBody>
          <a:bodyPr>
            <a:normAutofit fontScale="62500" lnSpcReduction="20000"/>
          </a:bodyPr>
          <a:lstStyle/>
          <a:p>
            <a:pPr marL="0" indent="0" algn="just">
              <a:buNone/>
            </a:pPr>
            <a:r>
              <a:rPr lang="ru-RU" dirty="0"/>
              <a:t>4. Для целей бухгалтерского учета объектом основных средств считается актив, характеризующийся одновременно следующими признаками:</a:t>
            </a:r>
          </a:p>
          <a:p>
            <a:pPr marL="0" indent="0" algn="just">
              <a:buNone/>
            </a:pPr>
            <a:r>
              <a:rPr lang="ru-RU" dirty="0"/>
              <a:t>а) имеет материально-вещественную форму;</a:t>
            </a:r>
          </a:p>
          <a:p>
            <a:pPr marL="0" indent="0" algn="just">
              <a:buNone/>
            </a:pPr>
            <a:r>
              <a:rPr lang="ru-RU" dirty="0"/>
              <a:t>б) предназначен для использования организацией в ходе обычной деятельности при производстве и (или) продаже ею продукции (товаров), при выполнении работ или оказании услуг, для охраны окружающей среды, для предоставления за плату во временное пользование, для управленческих нужд, либо для использования в деятельности некоммерческой организации, направленной на достижение целей, ради которых она создана;</a:t>
            </a:r>
          </a:p>
          <a:p>
            <a:pPr marL="0" indent="0" algn="just">
              <a:buNone/>
            </a:pPr>
            <a:r>
              <a:rPr lang="ru-RU" dirty="0"/>
              <a:t>в) предназначен для использования организацией в течение периода более 12 месяцев или обычного операционного цикла, превышающего 12 месяцев;</a:t>
            </a:r>
          </a:p>
          <a:p>
            <a:pPr marL="0" indent="0" algn="just">
              <a:buNone/>
            </a:pPr>
            <a:r>
              <a:rPr lang="ru-RU" dirty="0"/>
              <a:t>г) способен приносить организации экономические выгоды (доход) в будущем (обеспечить достижение некоммерческой организацией целей, ради которых она создана).</a:t>
            </a:r>
          </a:p>
          <a:p>
            <a:endParaRPr lang="ru-RU" dirty="0"/>
          </a:p>
        </p:txBody>
      </p:sp>
    </p:spTree>
    <p:extLst>
      <p:ext uri="{BB962C8B-B14F-4D97-AF65-F5344CB8AC3E}">
        <p14:creationId xmlns:p14="http://schemas.microsoft.com/office/powerpoint/2010/main" val="330095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
            </a:r>
            <a:br>
              <a:rPr lang="ru-RU" sz="3100" b="1" dirty="0" smtClean="0"/>
            </a:br>
            <a:r>
              <a:rPr lang="ru-RU" sz="3100" b="1" dirty="0" smtClean="0"/>
              <a:t>Статья </a:t>
            </a:r>
            <a:r>
              <a:rPr lang="ru-RU" sz="3100" b="1" dirty="0"/>
              <a:t>257. Порядок определения стоимости амортизируемого имущества</a:t>
            </a:r>
            <a:r>
              <a:rPr lang="ru-RU" dirty="0"/>
              <a:t/>
            </a:r>
            <a:br>
              <a:rPr lang="ru-RU" dirty="0"/>
            </a:br>
            <a:endParaRPr lang="ru-RU" dirty="0"/>
          </a:p>
        </p:txBody>
      </p:sp>
      <p:sp>
        <p:nvSpPr>
          <p:cNvPr id="3" name="Объект 2"/>
          <p:cNvSpPr>
            <a:spLocks noGrp="1"/>
          </p:cNvSpPr>
          <p:nvPr>
            <p:ph idx="1"/>
          </p:nvPr>
        </p:nvSpPr>
        <p:spPr/>
        <p:txBody>
          <a:bodyPr/>
          <a:lstStyle/>
          <a:p>
            <a:pPr marL="0" indent="0" algn="just">
              <a:buNone/>
            </a:pPr>
            <a:r>
              <a:rPr lang="ru-RU" dirty="0"/>
              <a:t>1. Под основными средствами в целях настоящей главы понимается часть имущества, используемого в качестве средств труда для производства и реализации товаров (выполнения работ, оказания услуг) или для управления организацией первоначальной стоимостью более 100 000 рублей.</a:t>
            </a:r>
          </a:p>
          <a:p>
            <a:endParaRPr lang="ru-RU" dirty="0"/>
          </a:p>
        </p:txBody>
      </p:sp>
    </p:spTree>
    <p:extLst>
      <p:ext uri="{BB962C8B-B14F-4D97-AF65-F5344CB8AC3E}">
        <p14:creationId xmlns:p14="http://schemas.microsoft.com/office/powerpoint/2010/main" val="246108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ru-RU" dirty="0"/>
              <a:t>Дебет счета 08  Кредит счета 60 — </a:t>
            </a:r>
            <a:r>
              <a:rPr lang="ru-RU" dirty="0" smtClean="0"/>
              <a:t>900</a:t>
            </a:r>
            <a:r>
              <a:rPr lang="ru-RU" dirty="0"/>
              <a:t> </a:t>
            </a:r>
            <a:r>
              <a:rPr lang="ru-RU" dirty="0" smtClean="0"/>
              <a:t>000 руб.</a:t>
            </a:r>
          </a:p>
          <a:p>
            <a:pPr marL="0" indent="0" algn="just">
              <a:buNone/>
            </a:pPr>
            <a:r>
              <a:rPr lang="ru-RU" sz="2800" i="1" dirty="0"/>
              <a:t>К капитальным вложениям относятся, в частности, затраты </a:t>
            </a:r>
            <a:r>
              <a:rPr lang="ru-RU" sz="2800" i="1" dirty="0" smtClean="0"/>
              <a:t>на </a:t>
            </a:r>
            <a:r>
              <a:rPr lang="ru-RU" sz="2800" i="1" dirty="0"/>
              <a:t>доставку и приведение объекта в состояние и местоположение, в которых он пригоден к использованию в запланированных целях, в том числе его монтаж, </a:t>
            </a:r>
            <a:r>
              <a:rPr lang="ru-RU" sz="2800" i="1" dirty="0" smtClean="0"/>
              <a:t>установку.</a:t>
            </a:r>
            <a:endParaRPr lang="ru-RU" sz="2800" i="1" dirty="0"/>
          </a:p>
          <a:p>
            <a:pPr marL="0" indent="0">
              <a:buNone/>
            </a:pPr>
            <a:r>
              <a:rPr lang="ru-RU" dirty="0"/>
              <a:t>Дебет счета 01  Кредит счета 08 — 900 000 руб. </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612410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ru-RU" dirty="0" smtClean="0"/>
              <a:t>Информация </a:t>
            </a:r>
            <a:r>
              <a:rPr lang="ru-RU" dirty="0"/>
              <a:t>Минфина </a:t>
            </a:r>
            <a:r>
              <a:rPr lang="ru-RU" dirty="0" smtClean="0"/>
              <a:t>России</a:t>
            </a:r>
          </a:p>
          <a:p>
            <a:pPr marL="0" indent="0" algn="just">
              <a:buNone/>
            </a:pPr>
            <a:r>
              <a:rPr lang="ru-RU" dirty="0" smtClean="0"/>
              <a:t>«Об </a:t>
            </a:r>
            <a:r>
              <a:rPr lang="ru-RU" dirty="0"/>
              <a:t>особенностях формирования бухгалтерской (финансовой) отчетности некоммерческих организаций (ПЗ-1/2015</a:t>
            </a:r>
            <a:r>
              <a:rPr lang="ru-RU" dirty="0" smtClean="0"/>
              <a:t>)»</a:t>
            </a:r>
          </a:p>
          <a:p>
            <a:pPr marL="0" indent="0" algn="just">
              <a:buNone/>
            </a:pPr>
            <a:r>
              <a:rPr lang="ru-RU"/>
              <a:t>Дебет счета 86  Кредит счета 83.</a:t>
            </a:r>
          </a:p>
          <a:p>
            <a:pPr marL="0" indent="0" algn="just">
              <a:buNone/>
            </a:pPr>
            <a:endParaRPr lang="ru-RU" dirty="0"/>
          </a:p>
          <a:p>
            <a:pPr marL="0" indent="0">
              <a:buNone/>
            </a:pPr>
            <a:endParaRPr lang="ru-RU" dirty="0"/>
          </a:p>
        </p:txBody>
      </p:sp>
    </p:spTree>
    <p:extLst>
      <p:ext uri="{BB962C8B-B14F-4D97-AF65-F5344CB8AC3E}">
        <p14:creationId xmlns:p14="http://schemas.microsoft.com/office/powerpoint/2010/main" val="315220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Дебет счета 08  Кредит счета 60 — 750 000 руб.;</a:t>
            </a:r>
          </a:p>
          <a:p>
            <a:pPr marL="0" indent="0">
              <a:buNone/>
            </a:pPr>
            <a:r>
              <a:rPr lang="ru-RU" dirty="0"/>
              <a:t>Дебет счета 19  Кредит счета 60 — 150 000 руб.;</a:t>
            </a:r>
          </a:p>
          <a:p>
            <a:pPr marL="0" indent="0">
              <a:buNone/>
            </a:pPr>
            <a:r>
              <a:rPr lang="ru-RU" dirty="0"/>
              <a:t>Дебет счета 01  Кредит счета 08 — 750 000 руб.;</a:t>
            </a:r>
          </a:p>
          <a:p>
            <a:pPr marL="0" indent="0">
              <a:buNone/>
            </a:pPr>
            <a:r>
              <a:rPr lang="ru-RU" dirty="0"/>
              <a:t>Дебет счета 68.02  Кредит счета 19 — 150 000 руб. </a:t>
            </a:r>
          </a:p>
          <a:p>
            <a:pPr marL="0" indent="0">
              <a:buNone/>
            </a:pPr>
            <a:endParaRPr lang="ru-RU" dirty="0"/>
          </a:p>
        </p:txBody>
      </p:sp>
    </p:spTree>
    <p:extLst>
      <p:ext uri="{BB962C8B-B14F-4D97-AF65-F5344CB8AC3E}">
        <p14:creationId xmlns:p14="http://schemas.microsoft.com/office/powerpoint/2010/main" val="341444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lgn="just">
              <a:buNone/>
            </a:pPr>
            <a:r>
              <a:rPr lang="ru-RU" dirty="0" smtClean="0"/>
              <a:t>Постановление </a:t>
            </a:r>
            <a:r>
              <a:rPr lang="ru-RU" dirty="0"/>
              <a:t>Госкомстата России от 21.01.2003 № </a:t>
            </a:r>
            <a:r>
              <a:rPr lang="ru-RU" dirty="0" smtClean="0"/>
              <a:t>7</a:t>
            </a:r>
          </a:p>
          <a:p>
            <a:pPr marL="0" indent="0" algn="just">
              <a:buNone/>
            </a:pPr>
            <a:r>
              <a:rPr lang="ru-RU" dirty="0"/>
              <a:t>Акт о приеме-передаче объекта основных средств (кроме зданий, сооружений</a:t>
            </a:r>
            <a:r>
              <a:rPr lang="ru-RU" dirty="0" smtClean="0"/>
              <a:t>) по форме </a:t>
            </a:r>
            <a:r>
              <a:rPr lang="ru-RU" dirty="0"/>
              <a:t>№ </a:t>
            </a:r>
            <a:r>
              <a:rPr lang="ru-RU" dirty="0" smtClean="0"/>
              <a:t>ОС-1</a:t>
            </a:r>
          </a:p>
          <a:p>
            <a:pPr marL="0" indent="0" algn="just">
              <a:buNone/>
            </a:pPr>
            <a:r>
              <a:rPr lang="ru-RU" dirty="0"/>
              <a:t>Инвентарная карточка учета объекта основных средств по форме </a:t>
            </a:r>
            <a:r>
              <a:rPr lang="ru-RU" dirty="0" smtClean="0"/>
              <a:t>№ ОС-6</a:t>
            </a:r>
            <a:endParaRPr lang="ru-RU" dirty="0"/>
          </a:p>
          <a:p>
            <a:pPr marL="0" indent="0" algn="just">
              <a:buNone/>
            </a:pPr>
            <a:r>
              <a:rPr lang="ru-RU" dirty="0"/>
              <a:t>Инвентарная книга учета объектов основных средств по форме </a:t>
            </a:r>
            <a:r>
              <a:rPr lang="ru-RU" dirty="0" smtClean="0"/>
              <a:t>№ ОС-6б</a:t>
            </a:r>
            <a:endParaRPr lang="ru-RU" dirty="0"/>
          </a:p>
          <a:p>
            <a:pPr marL="0" indent="0" algn="just">
              <a:buNone/>
            </a:pPr>
            <a:endParaRPr lang="ru-RU" dirty="0"/>
          </a:p>
          <a:p>
            <a:endParaRPr lang="ru-RU" dirty="0"/>
          </a:p>
        </p:txBody>
      </p:sp>
    </p:spTree>
    <p:extLst>
      <p:ext uri="{BB962C8B-B14F-4D97-AF65-F5344CB8AC3E}">
        <p14:creationId xmlns:p14="http://schemas.microsoft.com/office/powerpoint/2010/main" val="90461938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1140</TotalTime>
  <Words>1554</Words>
  <Application>Microsoft Office PowerPoint</Application>
  <PresentationFormat>Экран (4:3)</PresentationFormat>
  <Paragraphs>106</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Автомобиль на балансе и в пользовании организации (в том числе в НКО): правовые, налоговые и учётные аспекты </vt:lpstr>
      <vt:lpstr>Презентация PowerPoint</vt:lpstr>
      <vt:lpstr>ПБУ 6/01</vt:lpstr>
      <vt:lpstr>ФСБУ 6/2020</vt:lpstr>
      <vt:lpstr> Статья 257. Порядок определения стоимости амортизируемого имущества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Автомобиль на балансе и в пользовании организации (в том числе в НКО): правовые, налоговые и учётные аспекты </dc:title>
  <dc:creator>1</dc:creator>
  <cp:lastModifiedBy>1</cp:lastModifiedBy>
  <cp:revision>56</cp:revision>
  <dcterms:created xsi:type="dcterms:W3CDTF">2021-10-17T08:27:23Z</dcterms:created>
  <dcterms:modified xsi:type="dcterms:W3CDTF">2021-10-24T15:58:01Z</dcterms:modified>
</cp:coreProperties>
</file>