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4" r:id="rId3"/>
    <p:sldId id="483" r:id="rId4"/>
    <p:sldId id="506" r:id="rId5"/>
    <p:sldId id="384" r:id="rId6"/>
    <p:sldId id="514" r:id="rId7"/>
    <p:sldId id="486" r:id="rId8"/>
    <p:sldId id="488" r:id="rId9"/>
    <p:sldId id="489" r:id="rId10"/>
    <p:sldId id="515" r:id="rId11"/>
    <p:sldId id="490" r:id="rId12"/>
    <p:sldId id="491" r:id="rId13"/>
    <p:sldId id="492" r:id="rId14"/>
    <p:sldId id="495" r:id="rId15"/>
    <p:sldId id="496" r:id="rId16"/>
    <p:sldId id="516" r:id="rId17"/>
    <p:sldId id="503" r:id="rId18"/>
    <p:sldId id="517" r:id="rId19"/>
    <p:sldId id="397" r:id="rId20"/>
    <p:sldId id="518" r:id="rId21"/>
    <p:sldId id="520" r:id="rId22"/>
    <p:sldId id="521" r:id="rId23"/>
    <p:sldId id="522" r:id="rId24"/>
    <p:sldId id="400" r:id="rId25"/>
    <p:sldId id="401" r:id="rId26"/>
    <p:sldId id="524" r:id="rId27"/>
    <p:sldId id="523" r:id="rId28"/>
    <p:sldId id="512" r:id="rId29"/>
    <p:sldId id="525" r:id="rId30"/>
    <p:sldId id="513" r:id="rId31"/>
    <p:sldId id="509" r:id="rId32"/>
    <p:sldId id="510" r:id="rId33"/>
    <p:sldId id="511" r:id="rId34"/>
    <p:sldId id="504" r:id="rId35"/>
    <p:sldId id="526" r:id="rId3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2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FA5A-C2B7-41E2-BCB8-88AF5CDD4DC7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33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FA5A-C2B7-41E2-BCB8-88AF5CDD4DC7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52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FA5A-C2B7-41E2-BCB8-88AF5CDD4DC7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347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1696 h 1753"/>
                <a:gd name="T2" fmla="*/ 225 w 670"/>
                <a:gd name="T3" fmla="*/ 1753 h 1753"/>
                <a:gd name="T4" fmla="*/ 670 w 670"/>
                <a:gd name="T5" fmla="*/ 0 h 1753"/>
                <a:gd name="T6" fmla="*/ 430 w 670"/>
                <a:gd name="T7" fmla="*/ 0 h 1753"/>
                <a:gd name="T8" fmla="*/ 0 w 670"/>
                <a:gd name="T9" fmla="*/ 1696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/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/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/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/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D4A82-2AD2-4782-B931-DEDE04E89D6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7/26/2021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75"/>
            <a:ext cx="4324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5CD31-A4C8-48FE-BAEF-D89C771E906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852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0277-09D7-46BE-91F8-04E5F070532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7/26/2021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2163" y="5867400"/>
            <a:ext cx="5508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623CC-8352-4D8B-B607-B8D52B482A8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08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BDEDE-0668-4545-8102-397FD7AC7592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7/26/2021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0FC50-CA8E-4D25-B70D-9395F49B5DF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765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4C59B-333E-4DCD-8FAD-E6420657CDA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7/26/2021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7A3C4-0B6E-4E56-96A4-0A4353B0053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804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3FD00-68BC-4FB0-AE1D-70E8392EC100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7/26/2021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DBC71-2F0C-4C7A-8CF4-3607D4075C1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454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1FB9-AF56-4E1D-97C7-701AA411A5A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7/26/2021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8CD3D-F7C1-48E7-B95F-953EE379FA1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7863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085CF-BF2A-4C76-BE81-1D1F556C4AFD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7/26/2021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51A7A-8709-4A21-9633-09B9816DD7E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1868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E4B00-FCB0-4782-8FE7-0945D77D630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7/26/2021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09B22-A612-454B-B790-DA62F84653E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81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FA5A-C2B7-41E2-BCB8-88AF5CDD4DC7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278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E4E7-2B88-4EA1-8D2F-564A9FEBD3A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7/26/2021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0BE83-2559-4B58-9CDB-222434854A9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7072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E8A69-9D00-44DE-905C-CB2023F9310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7/26/2021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F902B-A1C4-4EB7-A60F-AF700BD24F9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9665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4969D-ED26-4752-8ABE-997F7D69968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7/26/2021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CBAA1-1AF6-427D-BA30-82463E91437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9749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>
              <a:defRPr/>
            </a:pPr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>
              <a:defRPr/>
            </a:pPr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61E1D-065D-463A-96AF-FD5110CFB71D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7/26/2021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D368D-F07C-4647-816C-739D06FA557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3898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6EB51-096F-4E36-8962-5E4C954E43ED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7/26/2021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2001-4EF3-4E31-9E74-429BF873E87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2141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>
              <a:defRPr/>
            </a:pPr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>
              <a:defRPr/>
            </a:pPr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DB633-17C7-47D9-981E-CA113669602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7/26/2021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9CE55-2FE3-4858-83A4-CA5A22BEA57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5509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29AEC-BB2C-4267-AE0D-FEED6678E11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7/26/2021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C8E97-DE35-4F08-90B5-87C84D6DCDC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9127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2770B-8014-4FEE-8B10-A4EA8050CCB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7/26/2021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1D379-FB35-414A-B7C3-F9F669F0434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0893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10E5A-D282-4E8F-8C86-84C07ED5569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7/26/2021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0FA3C-0038-46C4-A95A-D13FA8F7D63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38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FA5A-C2B7-41E2-BCB8-88AF5CDD4DC7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36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FA5A-C2B7-41E2-BCB8-88AF5CDD4DC7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87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FA5A-C2B7-41E2-BCB8-88AF5CDD4DC7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43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FA5A-C2B7-41E2-BCB8-88AF5CDD4DC7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95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FA5A-C2B7-41E2-BCB8-88AF5CDD4DC7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04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FA5A-C2B7-41E2-BCB8-88AF5CDD4DC7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15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FA5A-C2B7-41E2-BCB8-88AF5CDD4DC7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69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FA5A-C2B7-41E2-BCB8-88AF5CDD4DC7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72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>
                <a:gd name="T0" fmla="*/ 0 w 707"/>
                <a:gd name="T1" fmla="*/ 3330 h 3357"/>
                <a:gd name="T2" fmla="*/ 156 w 707"/>
                <a:gd name="T3" fmla="*/ 3357 h 3357"/>
                <a:gd name="T4" fmla="*/ 707 w 707"/>
                <a:gd name="T5" fmla="*/ 0 h 3357"/>
                <a:gd name="T6" fmla="*/ 547 w 707"/>
                <a:gd name="T7" fmla="*/ 0 h 3357"/>
                <a:gd name="T8" fmla="*/ 0 w 707"/>
                <a:gd name="T9" fmla="*/ 3330 h 3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84313" y="685800"/>
            <a:ext cx="100187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963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>
              <a:defRPr/>
            </a:pPr>
            <a:fld id="{A4DED61C-C3FD-45BF-BACF-33E9BA86534E}" type="datetimeFigureOut">
              <a:rPr lang="en-US">
                <a:solidFill>
                  <a:prstClr val="black"/>
                </a:solidFill>
              </a:rPr>
              <a:pPr defTabSz="457200">
                <a:defRPr/>
              </a:pPr>
              <a:t>7/26/2021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5883275"/>
            <a:ext cx="7085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2163" y="5883275"/>
            <a:ext cx="550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>
              <a:defRPr/>
            </a:pPr>
            <a:fld id="{92F7F63E-445F-405B-AE4A-88AE8FB1DCBD}" type="slidenum">
              <a:rPr lang="en-US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20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ctrTitle"/>
          </p:nvPr>
        </p:nvSpPr>
        <p:spPr>
          <a:xfrm>
            <a:off x="2697163" y="1701800"/>
            <a:ext cx="8574087" cy="210978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altLang="ru-RU" sz="3600" dirty="0" smtClean="0">
                <a:ln>
                  <a:noFill/>
                </a:ln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Оформление отношений с волонтерами</a:t>
            </a:r>
            <a:endParaRPr lang="ru-RU" altLang="ru-RU" sz="3600" dirty="0" smtClean="0">
              <a:ln>
                <a:noFill/>
              </a:ln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45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>
            <a:normAutofit fontScale="85000" lnSpcReduction="20000"/>
          </a:bodyPr>
          <a:lstStyle/>
          <a:p>
            <a:endParaRPr lang="ru-RU" altLang="ru-RU" dirty="0" smtClean="0"/>
          </a:p>
          <a:p>
            <a:r>
              <a:rPr lang="ru-RU" altLang="ru-RU" dirty="0"/>
              <a:t>Клуб бухгалтеров и аудиторов некоммерческих организаций </a:t>
            </a:r>
            <a:endParaRPr lang="ru-RU" altLang="ru-RU" dirty="0" smtClean="0"/>
          </a:p>
          <a:p>
            <a:r>
              <a:rPr lang="ru-RU" altLang="ru-RU" dirty="0" smtClean="0"/>
              <a:t>27 </a:t>
            </a:r>
            <a:r>
              <a:rPr lang="ru-RU" altLang="ru-RU" dirty="0" smtClean="0"/>
              <a:t>июля 2021 </a:t>
            </a:r>
            <a:r>
              <a:rPr lang="ru-RU" altLang="ru-RU" dirty="0" smtClean="0"/>
              <a:t>года</a:t>
            </a:r>
          </a:p>
          <a:p>
            <a:r>
              <a:rPr lang="ru-RU" altLang="ru-RU" dirty="0" smtClean="0"/>
              <a:t>Выступление Толмасовой Аллы Константиновны</a:t>
            </a:r>
          </a:p>
        </p:txBody>
      </p:sp>
    </p:spTree>
    <p:extLst>
      <p:ext uri="{BB962C8B-B14F-4D97-AF65-F5344CB8AC3E}">
        <p14:creationId xmlns:p14="http://schemas.microsoft.com/office/powerpoint/2010/main" val="40845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Некоторые права добровольца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Имеет </a:t>
            </a:r>
            <a:r>
              <a:rPr lang="ru-RU" dirty="0" smtClean="0"/>
              <a:t>право:</a:t>
            </a:r>
            <a:endParaRPr lang="ru-RU" dirty="0" smtClean="0"/>
          </a:p>
          <a:p>
            <a:r>
              <a:rPr lang="ru-RU" dirty="0"/>
              <a:t>н</a:t>
            </a:r>
            <a:r>
              <a:rPr lang="ru-RU" dirty="0" smtClean="0"/>
              <a:t>а возмещение </a:t>
            </a:r>
            <a:r>
              <a:rPr lang="ru-RU" dirty="0"/>
              <a:t>вреда жизни и здоровью, понесенного при осуществлении им добровольческой (волонтерской) деятельности</a:t>
            </a:r>
            <a:r>
              <a:rPr lang="ru-RU" dirty="0" smtClean="0"/>
              <a:t>;</a:t>
            </a:r>
          </a:p>
          <a:p>
            <a:r>
              <a:rPr lang="ru-RU" dirty="0"/>
              <a:t>п</a:t>
            </a:r>
            <a:r>
              <a:rPr lang="ru-RU" dirty="0" smtClean="0"/>
              <a:t>олучать психологическую </a:t>
            </a:r>
            <a:r>
              <a:rPr lang="ru-RU" dirty="0"/>
              <a:t>помощь, содействие в психологической </a:t>
            </a:r>
            <a:r>
              <a:rPr lang="ru-RU" dirty="0" smtClean="0"/>
              <a:t>реабилитации;</a:t>
            </a:r>
          </a:p>
          <a:p>
            <a:r>
              <a:rPr lang="ru-RU" dirty="0"/>
              <a:t>получать </a:t>
            </a:r>
            <a:r>
              <a:rPr lang="ru-RU" dirty="0" smtClean="0"/>
              <a:t>информационную</a:t>
            </a:r>
            <a:r>
              <a:rPr lang="ru-RU" dirty="0"/>
              <a:t>, консультационную и методическую поддержку в объемах и формах, которые установлены </a:t>
            </a:r>
            <a:r>
              <a:rPr lang="ru-RU" dirty="0" smtClean="0"/>
              <a:t>организациями, которые привлекают добровольцев.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245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Некоторые права добровольца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5) получать </a:t>
            </a:r>
            <a:r>
              <a:rPr lang="ru-RU" b="1" dirty="0"/>
              <a:t>поощрение и награждение </a:t>
            </a:r>
            <a:r>
              <a:rPr lang="ru-RU" dirty="0"/>
              <a:t>за добровольный труд, в том числе в рамках федеральных, региональных и муниципальных конкурсов и программ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i="1" dirty="0" smtClean="0"/>
              <a:t>(А.Т. – поощрять или награждать деньгами не советую.)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792704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Отношения между добровольцем и НКО-благополучателем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Условия осуществления </a:t>
            </a:r>
            <a:r>
              <a:rPr lang="ru-RU" dirty="0" smtClean="0"/>
              <a:t>волонтером </a:t>
            </a:r>
            <a:r>
              <a:rPr lang="ru-RU" dirty="0"/>
              <a:t>благотворительной деятельности от своего имени </a:t>
            </a:r>
            <a:r>
              <a:rPr lang="ru-RU" b="1" u="sng" dirty="0"/>
              <a:t>могут быть </a:t>
            </a:r>
            <a:r>
              <a:rPr lang="ru-RU" dirty="0"/>
              <a:t>закреплены в гражданско-правовом договоре, который заключается между </a:t>
            </a:r>
            <a:r>
              <a:rPr lang="ru-RU" dirty="0" smtClean="0"/>
              <a:t>волонтером </a:t>
            </a:r>
            <a:r>
              <a:rPr lang="ru-RU" dirty="0"/>
              <a:t>и благополучателем и предметом которого являются безвозмездное выполнение </a:t>
            </a:r>
            <a:r>
              <a:rPr lang="ru-RU" dirty="0" smtClean="0"/>
              <a:t>волонтером </a:t>
            </a:r>
            <a:r>
              <a:rPr lang="ru-RU" dirty="0"/>
              <a:t>работ и (или) оказание им услуг в целях, указанных в пункте 1 статьи 2 настоящего Федерального закона, или </a:t>
            </a:r>
            <a:r>
              <a:rPr lang="ru-RU" b="1" u="sng" dirty="0"/>
              <a:t>в иных общественно полезных целях. </a:t>
            </a:r>
            <a:endParaRPr lang="ru-RU" b="1" u="sng" dirty="0" smtClean="0"/>
          </a:p>
          <a:p>
            <a:pPr marL="0" indent="0">
              <a:buNone/>
            </a:pPr>
            <a:r>
              <a:rPr lang="ru-RU" sz="2400" dirty="0" smtClean="0"/>
              <a:t>(ст. 17.1 закона 135-ФЗ)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13462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Отношения между добровольцем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волонтерской НКО (или организатором)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. Условия участия </a:t>
            </a:r>
            <a:r>
              <a:rPr lang="ru-RU" dirty="0" smtClean="0"/>
              <a:t>волонтера </a:t>
            </a:r>
            <a:r>
              <a:rPr lang="ru-RU" dirty="0"/>
              <a:t>в деятельности организатора </a:t>
            </a:r>
            <a:r>
              <a:rPr lang="ru-RU" dirty="0" smtClean="0"/>
              <a:t>волонтерской </a:t>
            </a:r>
            <a:r>
              <a:rPr lang="ru-RU" dirty="0"/>
              <a:t>деятельности, </a:t>
            </a:r>
            <a:r>
              <a:rPr lang="ru-RU" dirty="0" smtClean="0"/>
              <a:t>волонтерской </a:t>
            </a:r>
            <a:r>
              <a:rPr lang="ru-RU" dirty="0"/>
              <a:t>организации </a:t>
            </a:r>
            <a:r>
              <a:rPr lang="ru-RU" b="1" u="sng" dirty="0"/>
              <a:t>могут быть </a:t>
            </a:r>
            <a:r>
              <a:rPr lang="ru-RU" dirty="0"/>
              <a:t>закреплены в гражданско-правовом договоре, который заключается между организатором </a:t>
            </a:r>
            <a:r>
              <a:rPr lang="ru-RU" dirty="0" smtClean="0"/>
              <a:t>волонтерской </a:t>
            </a:r>
            <a:r>
              <a:rPr lang="ru-RU" dirty="0"/>
              <a:t>деятельности или </a:t>
            </a:r>
            <a:r>
              <a:rPr lang="ru-RU" dirty="0" smtClean="0"/>
              <a:t>волонтерской </a:t>
            </a:r>
            <a:r>
              <a:rPr lang="ru-RU" dirty="0"/>
              <a:t>организацией и </a:t>
            </a:r>
            <a:r>
              <a:rPr lang="ru-RU" dirty="0" smtClean="0"/>
              <a:t>волонтером </a:t>
            </a:r>
            <a:r>
              <a:rPr lang="ru-RU" dirty="0"/>
              <a:t>и предметом которого являются безвозмездное выполнение </a:t>
            </a:r>
            <a:r>
              <a:rPr lang="ru-RU" dirty="0" smtClean="0"/>
              <a:t>волонтером </a:t>
            </a:r>
            <a:r>
              <a:rPr lang="ru-RU" dirty="0"/>
              <a:t>работ и (или) оказание им услуг в рамках деятельности указанных организатора, организации </a:t>
            </a:r>
            <a:r>
              <a:rPr lang="ru-RU" b="1" dirty="0"/>
              <a:t>для достижения общественно полезных целей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(ст. 17.1)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591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Отношения между добровольцем 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волонтерской НКО (или организатором)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Условия договора между </a:t>
            </a:r>
            <a:r>
              <a:rPr lang="ru-RU" dirty="0" smtClean="0"/>
              <a:t>волонтерской </a:t>
            </a:r>
            <a:r>
              <a:rPr lang="ru-RU" dirty="0"/>
              <a:t>организацией и </a:t>
            </a:r>
            <a:r>
              <a:rPr lang="ru-RU" dirty="0" smtClean="0"/>
              <a:t>волонтером </a:t>
            </a:r>
            <a:r>
              <a:rPr lang="ru-RU" dirty="0"/>
              <a:t>могут предусматривать обязанность </a:t>
            </a:r>
            <a:r>
              <a:rPr lang="ru-RU" dirty="0" smtClean="0"/>
              <a:t>волонтера </a:t>
            </a:r>
            <a:r>
              <a:rPr lang="ru-RU" b="1" u="sng" dirty="0"/>
              <a:t>соблюдать </a:t>
            </a:r>
            <a:r>
              <a:rPr lang="ru-RU" dirty="0"/>
              <a:t>при выполнении им работ и (или) оказании им услуг в рамках деятельности указанной организации иные </a:t>
            </a:r>
            <a:r>
              <a:rPr lang="ru-RU" b="1" u="sng" dirty="0"/>
              <a:t>обязательные требования, предусмотренные внутренними документами </a:t>
            </a:r>
            <a:r>
              <a:rPr lang="ru-RU" b="1" u="sng" dirty="0" smtClean="0"/>
              <a:t>указанной </a:t>
            </a:r>
            <a:r>
              <a:rPr lang="ru-RU" b="1" u="sng" dirty="0"/>
              <a:t>организации,</a:t>
            </a:r>
            <a:r>
              <a:rPr lang="ru-RU" dirty="0"/>
              <a:t> </a:t>
            </a:r>
            <a:r>
              <a:rPr lang="ru-RU" dirty="0" smtClean="0"/>
              <a:t>… (п. 5 ст. 17.1)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 smtClean="0"/>
              <a:t>(А.Т. – Не советую ссылаться в этом случае на правила внутреннего трудового распорядка.)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753559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Внутренние документы, касающиеся волонтеров (например):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Положение о волонтерской деятельности (волонтерском корпусе),</a:t>
            </a:r>
          </a:p>
          <a:p>
            <a:r>
              <a:rPr lang="ru-RU" dirty="0" smtClean="0"/>
              <a:t>Этический кодекс,</a:t>
            </a:r>
          </a:p>
          <a:p>
            <a:r>
              <a:rPr lang="ru-RU" dirty="0" smtClean="0"/>
              <a:t>Техника безопасности,</a:t>
            </a:r>
          </a:p>
          <a:p>
            <a:r>
              <a:rPr lang="ru-RU" dirty="0" smtClean="0"/>
              <a:t>Правила пожарной безопасности,</a:t>
            </a:r>
          </a:p>
          <a:p>
            <a:r>
              <a:rPr lang="ru-RU" dirty="0" smtClean="0"/>
              <a:t>Антикоррупционная политика,</a:t>
            </a:r>
          </a:p>
          <a:p>
            <a:r>
              <a:rPr lang="ru-RU" dirty="0" smtClean="0"/>
              <a:t>Правила обработки персональных данных,</a:t>
            </a:r>
          </a:p>
          <a:p>
            <a:r>
              <a:rPr lang="ru-RU" dirty="0" smtClean="0"/>
              <a:t>Политика конфиденциальности.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650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требования к договору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Обязательно </a:t>
            </a:r>
            <a:r>
              <a:rPr lang="ru-RU" dirty="0"/>
              <a:t>ли заключать с добровольцем </a:t>
            </a:r>
            <a:r>
              <a:rPr lang="ru-RU" dirty="0" smtClean="0"/>
              <a:t>письменный договор? Нет</a:t>
            </a:r>
            <a:r>
              <a:rPr lang="ru-RU" dirty="0"/>
              <a:t>, не обязательно. Можно заключить договор в устной форме.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Надо </a:t>
            </a:r>
            <a:r>
              <a:rPr lang="ru-RU" dirty="0"/>
              <a:t>ли учитывать добровольцев</a:t>
            </a:r>
            <a:r>
              <a:rPr lang="ru-RU" dirty="0" smtClean="0"/>
              <a:t>? Только </a:t>
            </a:r>
            <a:r>
              <a:rPr lang="ru-RU" dirty="0"/>
              <a:t>по организационным </a:t>
            </a:r>
            <a:r>
              <a:rPr lang="ru-RU" dirty="0" smtClean="0"/>
              <a:t>соображениям (за некоторым исключением. См. ниже)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Надо </a:t>
            </a:r>
            <a:r>
              <a:rPr lang="ru-RU" dirty="0"/>
              <a:t>ли оценивать в денежной сумме услуги добровольцев</a:t>
            </a:r>
            <a:r>
              <a:rPr lang="ru-RU" dirty="0" smtClean="0"/>
              <a:t>? Закон </a:t>
            </a:r>
            <a:r>
              <a:rPr lang="ru-RU" dirty="0"/>
              <a:t>не требует, но </a:t>
            </a:r>
            <a:r>
              <a:rPr lang="ru-RU" dirty="0" smtClean="0"/>
              <a:t>можно.</a:t>
            </a:r>
          </a:p>
          <a:p>
            <a:pPr marL="514350" indent="-514350">
              <a:buAutoNum type="arabicPeriod"/>
            </a:pPr>
            <a:r>
              <a:rPr lang="ru-RU" dirty="0" smtClean="0"/>
              <a:t>Если </a:t>
            </a:r>
            <a:r>
              <a:rPr lang="ru-RU" dirty="0"/>
              <a:t>оценить, не возникнет ли у НКО доход</a:t>
            </a:r>
            <a:r>
              <a:rPr lang="ru-RU" dirty="0" smtClean="0"/>
              <a:t>? Нет</a:t>
            </a:r>
            <a:r>
              <a:rPr lang="ru-RU" dirty="0"/>
              <a:t>, см. подпункт 1 пункта 2 статьи 251 НК </a:t>
            </a:r>
            <a:r>
              <a:rPr lang="ru-RU" dirty="0" smtClean="0"/>
              <a:t>РФ (безвозмездно оказанные услуги на основании договора признаются целевым поступлением).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791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требования к договору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5. Договор – гражданско-правовой. Предмет договора определяем не через должности (бухгалтер, </a:t>
            </a:r>
            <a:r>
              <a:rPr lang="ru-RU" dirty="0" err="1" smtClean="0"/>
              <a:t>фандрайзер</a:t>
            </a:r>
            <a:r>
              <a:rPr lang="ru-RU" dirty="0" smtClean="0"/>
              <a:t>, социальный работник и пр.), а через описание работ/услуг (ведение бухгалтерского учета, услуги по привлечению средств, оказание социальной помощи благополучателям и пр.)</a:t>
            </a:r>
          </a:p>
          <a:p>
            <a:pPr marL="0" indent="0">
              <a:buNone/>
            </a:pPr>
            <a:r>
              <a:rPr lang="ru-RU" dirty="0" smtClean="0"/>
              <a:t>6. Обязательно – безвозмездность. Про поощрения и награждения не надо. Систему поощрений и награждений отразить в локальном акте.</a:t>
            </a:r>
          </a:p>
          <a:p>
            <a:pPr marL="0" indent="0">
              <a:buNone/>
            </a:pPr>
            <a:r>
              <a:rPr lang="ru-RU" dirty="0" smtClean="0"/>
              <a:t>7. Права – можно из закона и добавить что-то свое.</a:t>
            </a:r>
          </a:p>
          <a:p>
            <a:pPr marL="0" indent="0">
              <a:buNone/>
            </a:pPr>
            <a:r>
              <a:rPr lang="ru-RU" dirty="0" smtClean="0"/>
              <a:t>8. Обязанности – из закона и добавить что-то свое. Ни в коем случае не требовать соблюдения </a:t>
            </a:r>
            <a:r>
              <a:rPr lang="ru-RU" dirty="0" err="1" smtClean="0"/>
              <a:t>ПВТР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9. Ответственность – гражданско-правовая.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62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В каких ситуациях есть интерес оформлять отношения с добровольцами?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dirty="0">
                <a:latin typeface="Arial Narrow" panose="020B0606020202030204" pitchFamily="34" charset="0"/>
              </a:rPr>
              <a:t>Для управленческих целей (внутренний учет и контроль</a:t>
            </a:r>
            <a:r>
              <a:rPr lang="ru-RU" altLang="ru-RU" dirty="0" smtClean="0">
                <a:latin typeface="Arial Narrow" panose="020B0606020202030204" pitchFamily="34" charset="0"/>
              </a:rPr>
              <a:t>).</a:t>
            </a:r>
          </a:p>
          <a:p>
            <a:r>
              <a:rPr lang="ru-RU" altLang="ru-RU" dirty="0">
                <a:latin typeface="Arial Narrow" panose="020B0606020202030204" pitchFamily="34" charset="0"/>
              </a:rPr>
              <a:t>По требованию волонтера.</a:t>
            </a:r>
          </a:p>
          <a:p>
            <a:r>
              <a:rPr lang="ru-RU" altLang="ru-RU" dirty="0" smtClean="0">
                <a:latin typeface="Arial Narrow" panose="020B0606020202030204" pitchFamily="34" charset="0"/>
              </a:rPr>
              <a:t>Надо </a:t>
            </a:r>
            <a:r>
              <a:rPr lang="ru-RU" altLang="ru-RU" dirty="0">
                <a:latin typeface="Arial Narrow" panose="020B0606020202030204" pitchFamily="34" charset="0"/>
              </a:rPr>
              <a:t>показать вклад организации для получения финансирования;</a:t>
            </a:r>
          </a:p>
          <a:p>
            <a:r>
              <a:rPr lang="ru-RU" altLang="ru-RU" dirty="0" smtClean="0">
                <a:latin typeface="Arial Narrow" panose="020B0606020202030204" pitchFamily="34" charset="0"/>
              </a:rPr>
              <a:t>Надо </a:t>
            </a:r>
            <a:r>
              <a:rPr lang="ru-RU" altLang="ru-RU" dirty="0">
                <a:latin typeface="Arial Narrow" panose="020B0606020202030204" pitchFamily="34" charset="0"/>
              </a:rPr>
              <a:t>предотвратить трудовой спор;</a:t>
            </a:r>
          </a:p>
          <a:p>
            <a:r>
              <a:rPr lang="ru-RU" altLang="ru-RU" dirty="0">
                <a:latin typeface="Arial Narrow" panose="020B0606020202030204" pitchFamily="34" charset="0"/>
              </a:rPr>
              <a:t>Надо иметь правовую позицию, если встанет вопрос, почему персонал не получает зарплату</a:t>
            </a:r>
            <a:r>
              <a:rPr lang="ru-RU" altLang="ru-RU" dirty="0" smtClean="0">
                <a:latin typeface="Arial Narrow" panose="020B0606020202030204" pitchFamily="34" charset="0"/>
              </a:rPr>
              <a:t>;</a:t>
            </a:r>
          </a:p>
          <a:p>
            <a:r>
              <a:rPr lang="ru-RU" altLang="ru-RU" dirty="0">
                <a:latin typeface="Arial Narrow" panose="020B0606020202030204" pitchFamily="34" charset="0"/>
              </a:rPr>
              <a:t>Добровольцу надо выплатить компенсацию;</a:t>
            </a:r>
          </a:p>
          <a:p>
            <a:r>
              <a:rPr lang="ru-RU" altLang="ru-RU" dirty="0" smtClean="0">
                <a:latin typeface="Arial Narrow" panose="020B0606020202030204" pitchFamily="34" charset="0"/>
              </a:rPr>
              <a:t>Требование некоторых нормативных актов (см. ниже).</a:t>
            </a:r>
          </a:p>
          <a:p>
            <a:endParaRPr lang="ru-RU" alt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172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Условная типология волонтеров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Привлекаются единожды на какое-то массовое мероприятие.</a:t>
            </a:r>
          </a:p>
          <a:p>
            <a:pPr marL="0" indent="0">
              <a:buNone/>
            </a:pPr>
            <a:r>
              <a:rPr lang="ru-RU" dirty="0" smtClean="0"/>
              <a:t>2. Входят в волонтерский корпус на постоянной основе, выполняют нерегулярные поручения.</a:t>
            </a:r>
          </a:p>
          <a:p>
            <a:pPr marL="0" indent="0">
              <a:buNone/>
            </a:pPr>
            <a:r>
              <a:rPr lang="ru-RU" dirty="0" smtClean="0"/>
              <a:t>3. Входят в волонтерский корпус, выполняют регулярные работы.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511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нормативные акты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Федеральный закон № 135-ФЗ от 11.08.1995 «О </a:t>
            </a:r>
            <a:r>
              <a:rPr lang="ru-RU" dirty="0"/>
              <a:t>благотворительной деятельности и добровольчестве (</a:t>
            </a:r>
            <a:r>
              <a:rPr lang="ru-RU" dirty="0" err="1"/>
              <a:t>волонтерстве</a:t>
            </a:r>
            <a:r>
              <a:rPr lang="ru-RU" dirty="0" smtClean="0"/>
              <a:t>)»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Федеральный закон </a:t>
            </a:r>
            <a:r>
              <a:rPr lang="ru-RU" dirty="0"/>
              <a:t>от </a:t>
            </a:r>
            <a:r>
              <a:rPr lang="ru-RU" dirty="0" smtClean="0"/>
              <a:t>26.09.1997 №</a:t>
            </a:r>
            <a:r>
              <a:rPr lang="ru-RU" dirty="0"/>
              <a:t> 125-ФЗ </a:t>
            </a:r>
            <a:r>
              <a:rPr lang="ru-RU" dirty="0" smtClean="0"/>
              <a:t>«О </a:t>
            </a:r>
            <a:r>
              <a:rPr lang="ru-RU" dirty="0"/>
              <a:t>свободе совести и о религиозных </a:t>
            </a:r>
            <a:r>
              <a:rPr lang="ru-RU" dirty="0" smtClean="0"/>
              <a:t>объединениях».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08032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Для управленческих целей (внутренний учет и контроль)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>
                <a:latin typeface="Arial Narrow" panose="020B0606020202030204" pitchFamily="34" charset="0"/>
              </a:rPr>
              <a:t>Как удобно самой организации (договоры, списки, карточки учета и т.д.)</a:t>
            </a:r>
          </a:p>
        </p:txBody>
      </p:sp>
    </p:spTree>
    <p:extLst>
      <p:ext uri="{BB962C8B-B14F-4D97-AF65-F5344CB8AC3E}">
        <p14:creationId xmlns:p14="http://schemas.microsoft.com/office/powerpoint/2010/main" val="3422277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По требованию волонтера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200" dirty="0" smtClean="0"/>
              <a:t>Как правило, это волонтерские книжки.</a:t>
            </a:r>
          </a:p>
          <a:p>
            <a:pPr marL="0" indent="0">
              <a:buNone/>
            </a:pPr>
            <a:r>
              <a:rPr lang="ru-RU" sz="2200" dirty="0"/>
              <a:t>См. Методические рекомендации по осуществлению учета добровольческой (волонтерской) деятельности в качестве индивидуального достижения при поступлении на обучение по программам среднего профессионального и высшего образования (направлены </a:t>
            </a:r>
            <a:r>
              <a:rPr lang="ru-RU" sz="2200" dirty="0" err="1"/>
              <a:t>Минпросвещения</a:t>
            </a:r>
            <a:r>
              <a:rPr lang="ru-RU" sz="2200" dirty="0"/>
              <a:t> 12 марта 2020 г.)</a:t>
            </a:r>
          </a:p>
          <a:p>
            <a:pPr>
              <a:buFontTx/>
              <a:buChar char="-"/>
            </a:pPr>
            <a:r>
              <a:rPr lang="ru-RU" sz="2200" dirty="0" smtClean="0"/>
              <a:t>В </a:t>
            </a:r>
            <a:r>
              <a:rPr lang="ru-RU" sz="2200" dirty="0"/>
              <a:t>качестве основного документа, удостоверяющего осуществление </a:t>
            </a:r>
            <a:r>
              <a:rPr lang="ru-RU" sz="2200" dirty="0" smtClean="0"/>
              <a:t>волонтерской </a:t>
            </a:r>
            <a:r>
              <a:rPr lang="ru-RU" sz="2200" dirty="0"/>
              <a:t>деятельности и ее объемы, использовать выписку (распечатку) из единой информационной системы в сфере развития добровольчества (</a:t>
            </a:r>
            <a:r>
              <a:rPr lang="ru-RU" sz="2200" dirty="0" err="1"/>
              <a:t>волонтерства</a:t>
            </a:r>
            <a:r>
              <a:rPr lang="ru-RU" sz="2200" dirty="0"/>
              <a:t>) (dobro.ru), сверенную сотрудником приемной комиссии с электронной волонтерской книжкой поступающего, расположенной по адресу, автоматически указываемому при подаче документов</a:t>
            </a:r>
            <a:r>
              <a:rPr lang="ru-RU" sz="2200" dirty="0" smtClean="0"/>
              <a:t>.</a:t>
            </a:r>
          </a:p>
          <a:p>
            <a:pPr>
              <a:buFontTx/>
              <a:buChar char="-"/>
            </a:pPr>
            <a:r>
              <a:rPr lang="ru-RU" sz="2200" dirty="0" smtClean="0"/>
              <a:t>…по </a:t>
            </a:r>
            <a:r>
              <a:rPr lang="ru-RU" sz="2200" dirty="0"/>
              <a:t>желанию образовательной организации учитывать печатные личные книжки </a:t>
            </a:r>
            <a:r>
              <a:rPr lang="ru-RU" sz="2200" dirty="0" smtClean="0"/>
              <a:t>волонтера </a:t>
            </a:r>
            <a:r>
              <a:rPr lang="ru-RU" sz="2200" dirty="0"/>
              <a:t>с внесенными в них записями при условии их надлежащего оформления (с указанием продолжительности осуществленной </a:t>
            </a:r>
            <a:r>
              <a:rPr lang="ru-RU" sz="2200" dirty="0" smtClean="0"/>
              <a:t>волонтерской </a:t>
            </a:r>
            <a:r>
              <a:rPr lang="ru-RU" sz="2200" dirty="0"/>
              <a:t>деятельности) и заверения организатором </a:t>
            </a:r>
            <a:r>
              <a:rPr lang="ru-RU" sz="2200" dirty="0" smtClean="0"/>
              <a:t>волонтерской </a:t>
            </a:r>
            <a:r>
              <a:rPr lang="ru-RU" sz="2200" dirty="0"/>
              <a:t>деятельности; заверенные подписью руководителя и печатью справки организаторов </a:t>
            </a:r>
            <a:r>
              <a:rPr lang="ru-RU" sz="2200" dirty="0" smtClean="0"/>
              <a:t>волонтерской </a:t>
            </a:r>
            <a:r>
              <a:rPr lang="ru-RU" sz="2200" dirty="0"/>
              <a:t>деятельности, выданные абитуриенту и подтверждающие формы, период осуществления и продолжительность его </a:t>
            </a:r>
            <a:r>
              <a:rPr lang="ru-RU" sz="2200" dirty="0" smtClean="0"/>
              <a:t>волонтерской </a:t>
            </a:r>
            <a:r>
              <a:rPr lang="ru-RU" sz="2200" dirty="0"/>
              <a:t>деятельности; прочие документы, которые можно использовать в качестве источника необходимой информации.</a:t>
            </a:r>
          </a:p>
          <a:p>
            <a:pPr>
              <a:buFontTx/>
              <a:buChar char="-"/>
            </a:pPr>
            <a:endParaRPr lang="ru-RU" sz="22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8213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Надо показать вклад организации для получения финансирования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>
                <a:latin typeface="Arial Narrow" panose="020B0606020202030204" pitchFamily="34" charset="0"/>
              </a:rPr>
              <a:t>Оформление зависит от требований донора;</a:t>
            </a:r>
          </a:p>
          <a:p>
            <a:pPr>
              <a:lnSpc>
                <a:spcPct val="90000"/>
              </a:lnSpc>
            </a:pPr>
            <a:r>
              <a:rPr lang="ru-RU" altLang="ru-RU">
                <a:latin typeface="Arial Narrow" panose="020B0606020202030204" pitchFamily="34" charset="0"/>
              </a:rPr>
              <a:t>Можно письменный договор с каждым добровольцем;</a:t>
            </a:r>
          </a:p>
          <a:p>
            <a:pPr>
              <a:lnSpc>
                <a:spcPct val="90000"/>
              </a:lnSpc>
            </a:pPr>
            <a:r>
              <a:rPr lang="ru-RU" altLang="ru-RU">
                <a:latin typeface="Arial Narrow" panose="020B0606020202030204" pitchFamily="34" charset="0"/>
              </a:rPr>
              <a:t>Можно оформить список с указанием объема и характера деятельности каждого добровольца или по группировкам;</a:t>
            </a:r>
          </a:p>
          <a:p>
            <a:pPr>
              <a:lnSpc>
                <a:spcPct val="90000"/>
              </a:lnSpc>
            </a:pPr>
            <a:r>
              <a:rPr lang="ru-RU" altLang="ru-RU">
                <a:latin typeface="Arial Narrow" panose="020B0606020202030204" pitchFamily="34" charset="0"/>
              </a:rPr>
              <a:t>Можно использовать формулировки «в рамках общественного поручения» и оформить протоколом заседания совета (правления).</a:t>
            </a:r>
          </a:p>
        </p:txBody>
      </p:sp>
    </p:spTree>
    <p:extLst>
      <p:ext uri="{BB962C8B-B14F-4D97-AF65-F5344CB8AC3E}">
        <p14:creationId xmlns:p14="http://schemas.microsoft.com/office/powerpoint/2010/main" val="4575483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Надо предотвратить трудовой спор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altLang="ru-RU" dirty="0">
                <a:latin typeface="Arial Narrow" panose="020B0606020202030204" pitchFamily="34" charset="0"/>
              </a:rPr>
              <a:t>Обязательна письменная форма </a:t>
            </a:r>
            <a:r>
              <a:rPr lang="ru-RU" altLang="ru-RU" dirty="0" smtClean="0">
                <a:latin typeface="Arial Narrow" panose="020B0606020202030204" pitchFamily="34" charset="0"/>
              </a:rPr>
              <a:t>договора.</a:t>
            </a:r>
            <a:endParaRPr lang="ru-RU" altLang="ru-RU" dirty="0">
              <a:latin typeface="Arial Narrow" panose="020B0606020202030204" pitchFamily="34" charset="0"/>
            </a:endParaRPr>
          </a:p>
          <a:p>
            <a:r>
              <a:rPr lang="ru-RU" altLang="ru-RU" dirty="0">
                <a:latin typeface="Arial Narrow" panose="020B0606020202030204" pitchFamily="34" charset="0"/>
              </a:rPr>
              <a:t>Обязательно указать в договоре на безвозмездность </a:t>
            </a:r>
            <a:r>
              <a:rPr lang="ru-RU" altLang="ru-RU" dirty="0" smtClean="0">
                <a:latin typeface="Arial Narrow" panose="020B0606020202030204" pitchFamily="34" charset="0"/>
              </a:rPr>
              <a:t>отношений.</a:t>
            </a:r>
            <a:endParaRPr lang="ru-RU" altLang="ru-RU" dirty="0">
              <a:latin typeface="Arial Narrow" panose="020B0606020202030204" pitchFamily="34" charset="0"/>
            </a:endParaRPr>
          </a:p>
          <a:p>
            <a:r>
              <a:rPr lang="ru-RU" altLang="ru-RU" dirty="0">
                <a:latin typeface="Arial Narrow" panose="020B0606020202030204" pitchFamily="34" charset="0"/>
              </a:rPr>
              <a:t>До заключения таких договоров желательно оформить протоколом решение совета (правления) о привлечении </a:t>
            </a:r>
            <a:r>
              <a:rPr lang="ru-RU" altLang="ru-RU" dirty="0" smtClean="0">
                <a:latin typeface="Arial Narrow" panose="020B0606020202030204" pitchFamily="34" charset="0"/>
              </a:rPr>
              <a:t>волонтеров, </a:t>
            </a:r>
            <a:r>
              <a:rPr lang="ru-RU" altLang="ru-RU" dirty="0">
                <a:latin typeface="Arial Narrow" panose="020B0606020202030204" pitchFamily="34" charset="0"/>
              </a:rPr>
              <a:t>«общественников», «активистов» и т.п. Обосновать необходимость такого привлечения. </a:t>
            </a:r>
            <a:endParaRPr lang="ru-RU" altLang="ru-RU" dirty="0" smtClean="0">
              <a:latin typeface="Arial Narrow" panose="020B0606020202030204" pitchFamily="34" charset="0"/>
            </a:endParaRPr>
          </a:p>
          <a:p>
            <a:r>
              <a:rPr lang="ru-RU" altLang="ru-RU" dirty="0" smtClean="0">
                <a:latin typeface="Arial Narrow" panose="020B0606020202030204" pitchFamily="34" charset="0"/>
              </a:rPr>
              <a:t>Ни в коем случае не включать </a:t>
            </a:r>
            <a:r>
              <a:rPr lang="ru-RU" altLang="ru-RU" dirty="0" smtClean="0">
                <a:latin typeface="Arial Narrow" panose="020B0606020202030204" pitchFamily="34" charset="0"/>
              </a:rPr>
              <a:t>волонтеров </a:t>
            </a:r>
            <a:r>
              <a:rPr lang="ru-RU" altLang="ru-RU" dirty="0">
                <a:latin typeface="Arial Narrow" panose="020B0606020202030204" pitchFamily="34" charset="0"/>
              </a:rPr>
              <a:t>в штатное </a:t>
            </a:r>
            <a:r>
              <a:rPr lang="ru-RU" altLang="ru-RU" dirty="0" smtClean="0">
                <a:latin typeface="Arial Narrow" panose="020B0606020202030204" pitchFamily="34" charset="0"/>
              </a:rPr>
              <a:t>расписание. </a:t>
            </a:r>
          </a:p>
          <a:p>
            <a:r>
              <a:rPr lang="ru-RU" altLang="ru-RU" dirty="0" smtClean="0">
                <a:latin typeface="Arial Narrow" panose="020B0606020202030204" pitchFamily="34" charset="0"/>
              </a:rPr>
              <a:t>Нельзя заводить </a:t>
            </a:r>
            <a:r>
              <a:rPr lang="ru-RU" altLang="ru-RU" dirty="0" smtClean="0">
                <a:latin typeface="Arial Narrow" panose="020B0606020202030204" pitchFamily="34" charset="0"/>
              </a:rPr>
              <a:t>волонтеру </a:t>
            </a:r>
            <a:r>
              <a:rPr lang="ru-RU" altLang="ru-RU" dirty="0" smtClean="0">
                <a:latin typeface="Arial Narrow" panose="020B0606020202030204" pitchFamily="34" charset="0"/>
              </a:rPr>
              <a:t>трудовую </a:t>
            </a:r>
            <a:r>
              <a:rPr lang="ru-RU" altLang="ru-RU" dirty="0">
                <a:latin typeface="Arial Narrow" panose="020B0606020202030204" pitchFamily="34" charset="0"/>
              </a:rPr>
              <a:t>книжку или в имеющейся трудовой книжке сделать запись о добровольческой </a:t>
            </a:r>
            <a:r>
              <a:rPr lang="ru-RU" altLang="ru-RU" dirty="0" smtClean="0">
                <a:latin typeface="Arial Narrow" panose="020B0606020202030204" pitchFamily="34" charset="0"/>
              </a:rPr>
              <a:t>деятельности.</a:t>
            </a:r>
          </a:p>
          <a:p>
            <a:r>
              <a:rPr lang="ru-RU" altLang="ru-RU" dirty="0" smtClean="0">
                <a:latin typeface="Arial Narrow" panose="020B0606020202030204" pitchFamily="34" charset="0"/>
              </a:rPr>
              <a:t>Не писать в договорах «обязан соблюдать правила внутреннего трудового распорядка».</a:t>
            </a:r>
          </a:p>
          <a:p>
            <a:r>
              <a:rPr lang="ru-RU" altLang="ru-RU" dirty="0" smtClean="0">
                <a:latin typeface="Arial Narrow" panose="020B0606020202030204" pitchFamily="34" charset="0"/>
              </a:rPr>
              <a:t>Не награждать и не поощрять деньгами.</a:t>
            </a:r>
            <a:endParaRPr lang="ru-RU" altLang="ru-RU" dirty="0">
              <a:latin typeface="Arial Narrow" panose="020B0606020202030204" pitchFamily="34" charset="0"/>
            </a:endParaRPr>
          </a:p>
          <a:p>
            <a:endParaRPr lang="ru-RU" alt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8922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Надо иметь правовую позицию, если встанет вопрос, почему персонал не получает зарплату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>
                <a:latin typeface="Arial Narrow" panose="020B0606020202030204" pitchFamily="34" charset="0"/>
              </a:rPr>
              <a:t>По аналогии с предыдущей ситуацией</a:t>
            </a:r>
            <a:r>
              <a:rPr lang="ru-RU" altLang="ru-RU" dirty="0" smtClean="0">
                <a:latin typeface="Arial Narrow" panose="020B0606020202030204" pitchFamily="34" charset="0"/>
              </a:rPr>
              <a:t>.</a:t>
            </a:r>
          </a:p>
          <a:p>
            <a:endParaRPr lang="ru-RU" altLang="ru-RU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ru-RU" altLang="ru-RU" dirty="0" smtClean="0">
                <a:latin typeface="Arial Narrow" panose="020B0606020202030204" pitchFamily="34" charset="0"/>
              </a:rPr>
              <a:t> </a:t>
            </a:r>
            <a:endParaRPr lang="ru-RU" alt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5869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Рассмотрим примерные шаблоны договоров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Шаблон 1 – Волонтер исполняет разные поручения.</a:t>
            </a:r>
          </a:p>
          <a:p>
            <a:r>
              <a:rPr lang="ru-RU" dirty="0" smtClean="0"/>
              <a:t>Шаблон 2 – Волонтера привлекли для конкретной работы.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4817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Добровольцу надо выплатить компенсацию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b="1" dirty="0" smtClean="0">
                <a:latin typeface="Arial Narrow" panose="020B0606020202030204" pitchFamily="34" charset="0"/>
              </a:rPr>
              <a:t>Как оформить? На что обратить внимание?</a:t>
            </a:r>
          </a:p>
          <a:p>
            <a:r>
              <a:rPr lang="ru-RU" altLang="ru-RU" dirty="0">
                <a:latin typeface="Arial Narrow" panose="020B0606020202030204" pitchFamily="34" charset="0"/>
              </a:rPr>
              <a:t>Письменная форма </a:t>
            </a:r>
            <a:r>
              <a:rPr lang="ru-RU" altLang="ru-RU" dirty="0" smtClean="0">
                <a:latin typeface="Arial Narrow" panose="020B0606020202030204" pitchFamily="34" charset="0"/>
              </a:rPr>
              <a:t>обязательна.</a:t>
            </a:r>
            <a:endParaRPr lang="ru-RU" altLang="ru-RU" dirty="0">
              <a:latin typeface="Arial Narrow" panose="020B0606020202030204" pitchFamily="34" charset="0"/>
            </a:endParaRPr>
          </a:p>
          <a:p>
            <a:r>
              <a:rPr lang="ru-RU" altLang="ru-RU" dirty="0" smtClean="0">
                <a:latin typeface="Arial Narrow" panose="020B0606020202030204" pitchFamily="34" charset="0"/>
              </a:rPr>
              <a:t>Бере</a:t>
            </a:r>
            <a:r>
              <a:rPr lang="ru-RU" altLang="ru-RU" dirty="0" smtClean="0">
                <a:latin typeface="Arial Narrow" panose="020B0606020202030204" pitchFamily="34" charset="0"/>
              </a:rPr>
              <a:t>м уже имеющийся общий </a:t>
            </a:r>
            <a:r>
              <a:rPr lang="ru-RU" altLang="ru-RU" dirty="0" smtClean="0">
                <a:latin typeface="Arial Narrow" panose="020B0606020202030204" pitchFamily="34" charset="0"/>
              </a:rPr>
              <a:t>договор </a:t>
            </a:r>
            <a:r>
              <a:rPr lang="ru-RU" altLang="ru-RU" dirty="0" smtClean="0">
                <a:latin typeface="Arial Narrow" panose="020B0606020202030204" pitchFamily="34" charset="0"/>
              </a:rPr>
              <a:t>о безвозмездном оказании </a:t>
            </a:r>
            <a:r>
              <a:rPr lang="ru-RU" altLang="ru-RU" dirty="0">
                <a:latin typeface="Arial Narrow" panose="020B0606020202030204" pitchFamily="34" charset="0"/>
              </a:rPr>
              <a:t>услуг, выполнении </a:t>
            </a:r>
            <a:r>
              <a:rPr lang="ru-RU" altLang="ru-RU" dirty="0" smtClean="0">
                <a:latin typeface="Arial Narrow" panose="020B0606020202030204" pitchFamily="34" charset="0"/>
              </a:rPr>
              <a:t>работ и делаем к нему дополнительное соглашение.</a:t>
            </a:r>
            <a:endParaRPr lang="ru-RU" altLang="ru-RU" dirty="0">
              <a:latin typeface="Arial Narrow" panose="020B0606020202030204" pitchFamily="34" charset="0"/>
            </a:endParaRPr>
          </a:p>
          <a:p>
            <a:r>
              <a:rPr lang="ru-RU" altLang="ru-RU" dirty="0" smtClean="0">
                <a:latin typeface="Arial Narrow" panose="020B0606020202030204" pitchFamily="34" charset="0"/>
              </a:rPr>
              <a:t>Указываем </a:t>
            </a:r>
            <a:r>
              <a:rPr lang="ru-RU" altLang="ru-RU" dirty="0">
                <a:latin typeface="Arial Narrow" panose="020B0606020202030204" pitchFamily="34" charset="0"/>
              </a:rPr>
              <a:t>в </a:t>
            </a:r>
            <a:r>
              <a:rPr lang="ru-RU" altLang="ru-RU" dirty="0" err="1" smtClean="0">
                <a:latin typeface="Arial Narrow" panose="020B0606020202030204" pitchFamily="34" charset="0"/>
              </a:rPr>
              <a:t>доп</a:t>
            </a:r>
            <a:r>
              <a:rPr lang="ru-RU" altLang="ru-RU" dirty="0" smtClean="0">
                <a:latin typeface="Arial Narrow" panose="020B0606020202030204" pitchFamily="34" charset="0"/>
              </a:rPr>
              <a:t> соглашении, </a:t>
            </a:r>
            <a:r>
              <a:rPr lang="ru-RU" altLang="ru-RU" dirty="0" smtClean="0">
                <a:latin typeface="Arial Narrow" panose="020B0606020202030204" pitchFamily="34" charset="0"/>
              </a:rPr>
              <a:t>что именно </a:t>
            </a:r>
            <a:r>
              <a:rPr lang="ru-RU" altLang="ru-RU" dirty="0" smtClean="0">
                <a:latin typeface="Arial Narrow" panose="020B0606020202030204" pitchFamily="34" charset="0"/>
              </a:rPr>
              <a:t>должен сделать </a:t>
            </a:r>
            <a:r>
              <a:rPr lang="ru-RU" altLang="ru-RU" dirty="0" smtClean="0">
                <a:latin typeface="Arial Narrow" panose="020B0606020202030204" pitchFamily="34" charset="0"/>
              </a:rPr>
              <a:t>волонтер, за </a:t>
            </a:r>
            <a:r>
              <a:rPr lang="ru-RU" altLang="ru-RU" dirty="0">
                <a:latin typeface="Arial Narrow" panose="020B0606020202030204" pitchFamily="34" charset="0"/>
              </a:rPr>
              <a:t>что выплачивается компенсация,  каком размере, когда, на каком </a:t>
            </a:r>
            <a:r>
              <a:rPr lang="ru-RU" altLang="ru-RU" dirty="0" smtClean="0">
                <a:latin typeface="Arial Narrow" panose="020B0606020202030204" pitchFamily="34" charset="0"/>
              </a:rPr>
              <a:t>основании и как расходы связаны с его волонтерским заданием</a:t>
            </a:r>
            <a:r>
              <a:rPr lang="ru-RU" altLang="ru-RU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ru-RU" altLang="ru-RU" dirty="0" smtClean="0">
                <a:latin typeface="Arial Narrow" panose="020B0606020202030204" pitchFamily="34" charset="0"/>
              </a:rPr>
              <a:t>См. шаблон такого соглашения.</a:t>
            </a:r>
            <a:endParaRPr lang="ru-RU" altLang="ru-RU" dirty="0" smtClean="0">
              <a:latin typeface="Arial Narrow" panose="020B0606020202030204" pitchFamily="34" charset="0"/>
            </a:endParaRPr>
          </a:p>
          <a:p>
            <a:endParaRPr lang="ru-RU" alt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1632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Распространение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ПД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 волонтере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Федеральный закон от 27 июля 2006 г. </a:t>
            </a:r>
            <a:r>
              <a:rPr lang="ru-RU" dirty="0" smtClean="0"/>
              <a:t>№</a:t>
            </a:r>
            <a:r>
              <a:rPr lang="ru-RU" dirty="0"/>
              <a:t> 152-ФЗ "О персональных </a:t>
            </a:r>
            <a:r>
              <a:rPr lang="ru-RU" dirty="0" smtClean="0"/>
              <a:t>данных« ст. 10.1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1. Согласие </a:t>
            </a:r>
            <a:r>
              <a:rPr lang="ru-RU" dirty="0"/>
              <a:t>на обработку персональных данных, разрешенных субъектом персональных данных </a:t>
            </a:r>
            <a:r>
              <a:rPr lang="ru-RU" dirty="0">
                <a:solidFill>
                  <a:srgbClr val="FF0000"/>
                </a:solidFill>
              </a:rPr>
              <a:t>для распространения, </a:t>
            </a:r>
            <a:r>
              <a:rPr lang="ru-RU" dirty="0"/>
              <a:t>оформляется отдельно от иных согласий субъекта персональных данных на обработку его персональных данных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8. Молчание или бездействие субъекта персональных данных ни при каких обстоятельствах не может считаться согласием на обработку персональных данных, разрешенных субъектом персональных данных для распространения.</a:t>
            </a:r>
          </a:p>
        </p:txBody>
      </p:sp>
    </p:spTree>
    <p:extLst>
      <p:ext uri="{BB962C8B-B14F-4D97-AF65-F5344CB8AC3E}">
        <p14:creationId xmlns:p14="http://schemas.microsoft.com/office/powerpoint/2010/main" val="13204901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оформить согласие на распространение 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ПД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См. Приказ </a:t>
            </a:r>
            <a:r>
              <a:rPr lang="ru-RU" dirty="0"/>
              <a:t>Федеральной службы по надзору в сфере связи, информационных технологий и массовых коммуникаций от 24 февраля 2021 г. </a:t>
            </a:r>
            <a:r>
              <a:rPr lang="ru-RU" dirty="0" smtClean="0"/>
              <a:t>№</a:t>
            </a:r>
            <a:r>
              <a:rPr lang="ru-RU" dirty="0"/>
              <a:t> 18 "Об утверждении требований к содержанию согласия на обработку персональных данных, разрешенных субъектом персональных данных для распространения"</a:t>
            </a:r>
          </a:p>
          <a:p>
            <a:pPr marL="0" indent="0">
              <a:buNone/>
            </a:pPr>
            <a:r>
              <a:rPr lang="ru-RU" dirty="0" smtClean="0"/>
              <a:t>Вступает </a:t>
            </a:r>
            <a:r>
              <a:rPr lang="ru-RU" dirty="0"/>
              <a:t>в силу с 1 сентября 2021 г. и действует до 1 сентября 2027 г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См. примерный шаблон такого согласия.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660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договора с волонтером в религиозной организации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5. Религиозные организации </a:t>
            </a:r>
            <a:r>
              <a:rPr lang="ru-RU" dirty="0">
                <a:solidFill>
                  <a:srgbClr val="FF0000"/>
                </a:solidFill>
              </a:rPr>
              <a:t>вправе</a:t>
            </a:r>
            <a:r>
              <a:rPr lang="ru-RU" dirty="0"/>
              <a:t> заключать с добровольцами (волонтерами) гражданско-правовые договоры о добровольческой (волонтерской) деятельности, предметом которых являются безвозмездное выполнение добровольцами (волонтерами) работ и (или) оказание ими услуг.</a:t>
            </a:r>
          </a:p>
          <a:p>
            <a:r>
              <a:rPr lang="ru-RU" dirty="0">
                <a:solidFill>
                  <a:srgbClr val="FF0000"/>
                </a:solidFill>
              </a:rPr>
              <a:t>Существенным условием договора </a:t>
            </a:r>
            <a:r>
              <a:rPr lang="ru-RU" dirty="0"/>
              <a:t>о добровольческой (волонтерской) деятельности является </a:t>
            </a:r>
            <a:r>
              <a:rPr lang="ru-RU" dirty="0">
                <a:solidFill>
                  <a:srgbClr val="FF0000"/>
                </a:solidFill>
              </a:rPr>
              <a:t>соблюдение </a:t>
            </a:r>
            <a:r>
              <a:rPr lang="ru-RU" dirty="0"/>
              <a:t>добровольцем (волонтером) </a:t>
            </a:r>
            <a:r>
              <a:rPr lang="ru-RU" dirty="0">
                <a:solidFill>
                  <a:srgbClr val="FF0000"/>
                </a:solidFill>
              </a:rPr>
              <a:t>внутренних установлений религиозной организации</a:t>
            </a:r>
            <a:r>
              <a:rPr lang="ru-RU" dirty="0"/>
              <a:t>, являющейся стороной договора.</a:t>
            </a:r>
          </a:p>
        </p:txBody>
      </p:sp>
    </p:spTree>
    <p:extLst>
      <p:ext uri="{BB962C8B-B14F-4D97-AF65-F5344CB8AC3E}">
        <p14:creationId xmlns:p14="http://schemas.microsoft.com/office/powerpoint/2010/main" val="2342652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Волонтеры в религиозных организациях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4. Религиозные организации в соответствии со своими внутренними установлениями вправе привлекать добровольцев (волонтеров) </a:t>
            </a:r>
            <a:r>
              <a:rPr lang="ru-RU" dirty="0">
                <a:solidFill>
                  <a:srgbClr val="FF0000"/>
                </a:solidFill>
              </a:rPr>
              <a:t>для участия в организации богослужений, других религиозных обрядов и церемоний, а также для выполнения работ, оказания услуг, направленных на поддержку и обеспечение видов деятельности религиозных организаций, предусмотренных их уставами.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6686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участия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волонтеров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работах по сохранению объектов культурного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наследия 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Нормативный акт:</a:t>
            </a:r>
          </a:p>
          <a:p>
            <a:pPr marL="0" indent="0">
              <a:buNone/>
            </a:pPr>
            <a:r>
              <a:rPr lang="ru-RU" dirty="0" smtClean="0"/>
              <a:t>- Постановление </a:t>
            </a:r>
            <a:r>
              <a:rPr lang="ru-RU" dirty="0"/>
              <a:t>Правительства РФ от 25 декабря 2019 г. № 1828 "Об особенностях участия добровольцев (волонтеров) в работах по сохранению объектов культурного наследия, включенных в единый государственный реестр объектов культурного наследия (памятников истории и культуры) народов Российской Федерации, или выявленных объектов культурного наследия"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1394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участия волонтеров в работах по сохранению объектов культурного наследия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Волонтеры могут привлекаться любыми ЮЛ и </a:t>
            </a:r>
            <a:r>
              <a:rPr lang="ru-RU" dirty="0" err="1" smtClean="0"/>
              <a:t>ИП</a:t>
            </a:r>
            <a:r>
              <a:rPr lang="ru-RU" dirty="0" smtClean="0"/>
              <a:t>, которые имеют лицензию и разрешение на объект.</a:t>
            </a:r>
          </a:p>
          <a:p>
            <a:r>
              <a:rPr lang="ru-RU" dirty="0" smtClean="0"/>
              <a:t>Обязательно вести списки волонтеров.</a:t>
            </a:r>
          </a:p>
          <a:p>
            <a:r>
              <a:rPr lang="ru-RU" dirty="0" smtClean="0"/>
              <a:t>Обязательно инструктаж по технике безопасности.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0466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участия волонтеров в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мероприятиях МЧС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См.</a:t>
            </a:r>
          </a:p>
          <a:p>
            <a:r>
              <a:rPr lang="ru-RU" dirty="0" smtClean="0"/>
              <a:t>Методические </a:t>
            </a:r>
            <a:r>
              <a:rPr lang="ru-RU" dirty="0"/>
              <a:t>рекомендации по участию членов общественных объединений, других некоммерческих организаций, добровольной пожарной охраны и добровольцев (волонтеров) в мероприятиях по защите населения и территорий от чрезвычайных ситуаций, в том числе с возможностью использования современных дистанционных образовательных технологий (утв. МЧС России 17 ноября 2020 г. </a:t>
            </a:r>
            <a:r>
              <a:rPr lang="ru-RU" dirty="0" smtClean="0"/>
              <a:t>№</a:t>
            </a:r>
            <a:r>
              <a:rPr lang="ru-RU" dirty="0"/>
              <a:t> 2-4-71-24-12)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2635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Напоследок…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волонтеры работают с сфере образования или с детьми в </a:t>
            </a:r>
            <a:r>
              <a:rPr lang="ru-RU" smtClean="0"/>
              <a:t>иных сферах, </a:t>
            </a:r>
            <a:r>
              <a:rPr lang="ru-RU" dirty="0" smtClean="0"/>
              <a:t>настоятельно советую требовать от них справки об отсутствии судимости и прохождения медосмотра.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5869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66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Доброволец (волонтер) – это …..</a:t>
            </a:r>
            <a:endParaRPr lang="ru-RU" altLang="ru-RU" sz="36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ru-RU" altLang="ru-RU" dirty="0" smtClean="0"/>
              <a:t>    Под </a:t>
            </a:r>
            <a:r>
              <a:rPr lang="ru-RU" altLang="ru-RU" dirty="0"/>
              <a:t>добровольческой (волонтерской) деятельностью понимается добровольная деятельность в форме безвозмездного выполнения работ и (или) оказания услуг в целях, указанных в пункте 1 статьи 2 настоящего Федерального закона. </a:t>
            </a:r>
            <a:r>
              <a:rPr lang="ru-RU" altLang="ru-RU" i="1" dirty="0" smtClean="0"/>
              <a:t>(А.Т. – В этом пункте перечислены </a:t>
            </a:r>
            <a:r>
              <a:rPr lang="ru-RU" altLang="ru-RU" i="1" dirty="0" smtClean="0">
                <a:solidFill>
                  <a:srgbClr val="FF0000"/>
                </a:solidFill>
              </a:rPr>
              <a:t>цели благотворительной деятельности</a:t>
            </a:r>
            <a:r>
              <a:rPr lang="ru-RU" altLang="ru-RU" i="1" dirty="0" smtClean="0"/>
              <a:t>).</a:t>
            </a:r>
          </a:p>
          <a:p>
            <a:pPr>
              <a:buFontTx/>
              <a:buNone/>
            </a:pPr>
            <a:r>
              <a:rPr lang="ru-RU" altLang="ru-RU" sz="2000" dirty="0" smtClean="0"/>
              <a:t>(ст. 1 Федерального закона №</a:t>
            </a:r>
            <a:r>
              <a:rPr lang="ru-RU" altLang="ru-RU" sz="2000" dirty="0"/>
              <a:t> 135-ФЗ «О благотворительной деятельности и добровольчестве (</a:t>
            </a:r>
            <a:r>
              <a:rPr lang="ru-RU" altLang="ru-RU" sz="2000" dirty="0" err="1"/>
              <a:t>волонтерстве</a:t>
            </a:r>
            <a:r>
              <a:rPr lang="ru-RU" altLang="ru-RU" sz="2000" dirty="0" smtClean="0"/>
              <a:t>)».</a:t>
            </a:r>
          </a:p>
          <a:p>
            <a:pPr>
              <a:buFontTx/>
              <a:buNone/>
            </a:pPr>
            <a:r>
              <a:rPr lang="ru-RU" altLang="ru-RU" dirty="0"/>
              <a:t>Добровольцы (волонтеры) - физические лица, осуществляющие добровольческую (волонтерскую) деятельность в целях, указанных в пункте 1 статьи 2 настоящего Федерального закона, </a:t>
            </a:r>
            <a:r>
              <a:rPr lang="ru-RU" altLang="ru-RU" i="1" dirty="0">
                <a:solidFill>
                  <a:srgbClr val="FF0000"/>
                </a:solidFill>
              </a:rPr>
              <a:t>или в иных общественно полезных целях</a:t>
            </a:r>
            <a:r>
              <a:rPr lang="ru-RU" altLang="ru-RU" dirty="0" smtClean="0"/>
              <a:t>.</a:t>
            </a:r>
          </a:p>
          <a:p>
            <a:pPr>
              <a:buFontTx/>
              <a:buNone/>
            </a:pPr>
            <a:r>
              <a:rPr lang="ru-RU" altLang="ru-RU" sz="2000" dirty="0" smtClean="0"/>
              <a:t>(ст. 5 135-ФЗ)</a:t>
            </a:r>
            <a:endParaRPr lang="ru-RU" altLang="ru-RU" sz="2000" dirty="0"/>
          </a:p>
          <a:p>
            <a:pPr>
              <a:buFontTx/>
              <a:buNone/>
            </a:pPr>
            <a:endParaRPr lang="ru-RU" altLang="ru-RU" sz="2000" dirty="0"/>
          </a:p>
          <a:p>
            <a:pPr>
              <a:buFontTx/>
              <a:buNone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95350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НКО вправе заключать договоры с волонтерами?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dirty="0" smtClean="0">
                <a:latin typeface="Arial Narrow" panose="020B0606020202030204" pitchFamily="34" charset="0"/>
              </a:rPr>
              <a:t>Безусловно да:</a:t>
            </a:r>
          </a:p>
          <a:p>
            <a:pPr>
              <a:buFontTx/>
              <a:buChar char="-"/>
            </a:pPr>
            <a:r>
              <a:rPr lang="ru-RU" altLang="ru-RU" dirty="0" smtClean="0">
                <a:latin typeface="Arial Narrow" panose="020B0606020202030204" pitchFamily="34" charset="0"/>
              </a:rPr>
              <a:t>благотворительные,</a:t>
            </a:r>
          </a:p>
          <a:p>
            <a:pPr>
              <a:buFontTx/>
              <a:buChar char="-"/>
            </a:pPr>
            <a:r>
              <a:rPr lang="ru-RU" altLang="ru-RU" dirty="0">
                <a:latin typeface="Arial Narrow" panose="020B0606020202030204" pitchFamily="34" charset="0"/>
              </a:rPr>
              <a:t>р</a:t>
            </a:r>
            <a:r>
              <a:rPr lang="ru-RU" altLang="ru-RU" dirty="0" smtClean="0">
                <a:latin typeface="Arial Narrow" panose="020B0606020202030204" pitchFamily="34" charset="0"/>
              </a:rPr>
              <a:t>елигиозные,</a:t>
            </a:r>
          </a:p>
          <a:p>
            <a:pPr>
              <a:buFontTx/>
              <a:buChar char="-"/>
            </a:pPr>
            <a:r>
              <a:rPr lang="ru-RU" altLang="ru-RU" dirty="0">
                <a:latin typeface="Arial Narrow" panose="020B0606020202030204" pitchFamily="34" charset="0"/>
              </a:rPr>
              <a:t>в</a:t>
            </a:r>
            <a:r>
              <a:rPr lang="ru-RU" altLang="ru-RU" dirty="0" smtClean="0">
                <a:latin typeface="Arial Narrow" panose="020B0606020202030204" pitchFamily="34" charset="0"/>
              </a:rPr>
              <a:t> уставе которых указана благотворительная деятельность,</a:t>
            </a:r>
          </a:p>
          <a:p>
            <a:pPr>
              <a:buFontTx/>
              <a:buChar char="-"/>
            </a:pPr>
            <a:r>
              <a:rPr lang="ru-RU" altLang="ru-RU" dirty="0" smtClean="0">
                <a:latin typeface="Arial Narrow" panose="020B0606020202030204" pitchFamily="34" charset="0"/>
              </a:rPr>
              <a:t>НКО, содействие которым признается благотворительной деятельностью (образование, здравоохранение, </a:t>
            </a:r>
            <a:r>
              <a:rPr lang="ru-RU" altLang="ru-RU" dirty="0" err="1" smtClean="0">
                <a:latin typeface="Arial Narrow" panose="020B0606020202030204" pitchFamily="34" charset="0"/>
              </a:rPr>
              <a:t>соцобслуживание</a:t>
            </a:r>
            <a:r>
              <a:rPr lang="ru-RU" altLang="ru-RU" dirty="0" smtClean="0">
                <a:latin typeface="Arial Narrow" panose="020B0606020202030204" pitchFamily="34" charset="0"/>
              </a:rPr>
              <a:t>, наука и т.д.),</a:t>
            </a:r>
          </a:p>
          <a:p>
            <a:pPr>
              <a:buFontTx/>
              <a:buChar char="-"/>
            </a:pPr>
            <a:r>
              <a:rPr lang="ru-RU" altLang="ru-RU" dirty="0">
                <a:latin typeface="Arial Narrow" panose="020B0606020202030204" pitchFamily="34" charset="0"/>
              </a:rPr>
              <a:t>о</a:t>
            </a:r>
            <a:r>
              <a:rPr lang="ru-RU" altLang="ru-RU" dirty="0" smtClean="0">
                <a:latin typeface="Arial Narrow" panose="020B0606020202030204" pitchFamily="34" charset="0"/>
              </a:rPr>
              <a:t>рганизаторы волонтерской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480396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Организаторы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волонтерской деятельности- это ….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некоммерческие </a:t>
            </a:r>
            <a:r>
              <a:rPr lang="ru-RU" dirty="0"/>
              <a:t>организации и физические лица, которые привлекают на постоянной или временной основе добровольцев (волонтеров) к осуществлению добровольческой (волонтерской) деятельности и осуществляют руководство их деятельностью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(ст. </a:t>
            </a:r>
            <a:r>
              <a:rPr lang="ru-RU" dirty="0" smtClean="0"/>
              <a:t>5 Закона 135-ФЗ)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627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Некоторые права добровольца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3) получать в случаях и порядке, которые предусмотрены </a:t>
            </a:r>
            <a:r>
              <a:rPr lang="ru-RU" u="sng" dirty="0"/>
              <a:t>законодательством Российской Федерации или договором, </a:t>
            </a:r>
            <a:r>
              <a:rPr lang="ru-RU" dirty="0"/>
              <a:t>заключенным с организатором добровольческой (волонтерской) деятельности, добровольческой (волонтерской) организацией:</a:t>
            </a:r>
          </a:p>
          <a:p>
            <a:pPr marL="0" indent="0">
              <a:buNone/>
            </a:pPr>
            <a:r>
              <a:rPr lang="ru-RU" dirty="0" smtClean="0"/>
              <a:t>поддержку </a:t>
            </a:r>
            <a:r>
              <a:rPr lang="ru-RU" u="sng" dirty="0"/>
              <a:t>в форме предоставления ему</a:t>
            </a:r>
          </a:p>
          <a:p>
            <a:pPr marL="0" indent="0">
              <a:buNone/>
            </a:pPr>
            <a:r>
              <a:rPr lang="ru-RU" dirty="0"/>
              <a:t>•	питания, </a:t>
            </a:r>
          </a:p>
          <a:p>
            <a:pPr marL="0" indent="0">
              <a:buNone/>
            </a:pPr>
            <a:r>
              <a:rPr lang="ru-RU" dirty="0"/>
              <a:t>•	форменной и специальной одежды, 	оборудования,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	средств индивидуальной защиты, </a:t>
            </a:r>
          </a:p>
          <a:p>
            <a:pPr marL="0" indent="0">
              <a:buNone/>
            </a:pPr>
            <a:r>
              <a:rPr lang="ru-RU" dirty="0"/>
              <a:t>•	помещения во временное пользование, 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	оплаты проезда до места назначения и обратно, </a:t>
            </a:r>
          </a:p>
          <a:p>
            <a:pPr marL="0" indent="0">
              <a:buNone/>
            </a:pPr>
            <a:r>
              <a:rPr lang="ru-RU" dirty="0"/>
              <a:t>•	уплаты страховых взносов на добровольное медицинское страхование добровольца (волонтера) </a:t>
            </a:r>
            <a:endParaRPr lang="ru-RU" dirty="0" smtClean="0"/>
          </a:p>
          <a:p>
            <a:r>
              <a:rPr lang="ru-RU" dirty="0" smtClean="0"/>
              <a:t>                либо </a:t>
            </a:r>
            <a:r>
              <a:rPr lang="ru-RU" dirty="0"/>
              <a:t>на страхование его жизни или здоровья </a:t>
            </a:r>
            <a:r>
              <a:rPr lang="ru-RU" dirty="0" smtClean="0"/>
              <a:t>или </a:t>
            </a:r>
            <a:r>
              <a:rPr lang="ru-RU" u="sng" dirty="0"/>
              <a:t>в форме возмещения понесенных добровольцем (волонтером) расходов </a:t>
            </a:r>
            <a:r>
              <a:rPr lang="ru-RU" dirty="0"/>
              <a:t>на приобретение указанных товаров или услуг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(п. 1 ст. </a:t>
            </a:r>
            <a:r>
              <a:rPr lang="ru-RU" dirty="0" smtClean="0"/>
              <a:t>17.1 Закона 135-ФЗ)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156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как в НК РФ?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900" dirty="0" smtClean="0"/>
              <a:t>НДФЛ - Ст</a:t>
            </a:r>
            <a:r>
              <a:rPr lang="ru-RU" sz="2900" dirty="0" smtClean="0"/>
              <a:t>. 217 НК РФ:</a:t>
            </a:r>
          </a:p>
          <a:p>
            <a:pPr marL="0" indent="0">
              <a:buNone/>
            </a:pPr>
            <a:r>
              <a:rPr lang="ru-RU" sz="2900" dirty="0" smtClean="0"/>
              <a:t>Освобождаются от налогообложения:</a:t>
            </a:r>
          </a:p>
          <a:p>
            <a:pPr marL="0" indent="0">
              <a:buNone/>
            </a:pPr>
            <a:r>
              <a:rPr lang="ru-RU" sz="2900" dirty="0" smtClean="0"/>
              <a:t>3.1</a:t>
            </a:r>
            <a:r>
              <a:rPr lang="ru-RU" sz="2900" dirty="0"/>
              <a:t>) </a:t>
            </a:r>
            <a:r>
              <a:rPr lang="ru-RU" sz="2900" dirty="0"/>
              <a:t>доходы, полученные </a:t>
            </a:r>
            <a:r>
              <a:rPr lang="ru-RU" sz="2900" dirty="0" smtClean="0"/>
              <a:t>волонтерами </a:t>
            </a:r>
            <a:r>
              <a:rPr lang="ru-RU" sz="2900" dirty="0"/>
              <a:t>в рамках гражданско-правовых договоров, предметом которых является безвозмездное выполнение работ, оказание услуг в соответствии с </a:t>
            </a:r>
            <a:r>
              <a:rPr lang="ru-RU" sz="2900" dirty="0" smtClean="0"/>
              <a:t>ФЗ №</a:t>
            </a:r>
            <a:r>
              <a:rPr lang="ru-RU" sz="2900" dirty="0"/>
              <a:t> 135-ФЗ </a:t>
            </a:r>
            <a:r>
              <a:rPr lang="ru-RU" sz="2900" dirty="0" smtClean="0"/>
              <a:t>и </a:t>
            </a:r>
            <a:r>
              <a:rPr lang="ru-RU" sz="2900" dirty="0"/>
              <a:t>иными федеральными законами, которыми установлены особенности привлечения добровольцев (волонтеров):</a:t>
            </a:r>
          </a:p>
          <a:p>
            <a:r>
              <a:rPr lang="ru-RU" sz="2900" dirty="0"/>
              <a:t>в виде выплат на возмещение расходов добровольцев (волонтеров</a:t>
            </a:r>
            <a:r>
              <a:rPr lang="ru-RU" sz="2900" dirty="0" smtClean="0"/>
              <a:t>):</a:t>
            </a:r>
          </a:p>
          <a:p>
            <a:pPr marL="0" indent="0">
              <a:buNone/>
            </a:pPr>
            <a:r>
              <a:rPr lang="ru-RU" sz="2900" dirty="0" smtClean="0"/>
              <a:t>   - </a:t>
            </a:r>
            <a:r>
              <a:rPr lang="ru-RU" sz="2900" dirty="0"/>
              <a:t>на приобретение форменной и специальной одежды, оборудования, средств индивидуальной защиты, </a:t>
            </a:r>
            <a:endParaRPr lang="ru-RU" sz="2900" dirty="0" smtClean="0"/>
          </a:p>
          <a:p>
            <a:pPr marL="0" indent="0">
              <a:buNone/>
            </a:pPr>
            <a:r>
              <a:rPr lang="ru-RU" sz="2900" dirty="0" smtClean="0"/>
              <a:t>   - на </a:t>
            </a:r>
            <a:r>
              <a:rPr lang="ru-RU" sz="2900" dirty="0"/>
              <a:t>предоставление помещения во временное пользование, </a:t>
            </a:r>
            <a:endParaRPr lang="ru-RU" sz="2900" dirty="0" smtClean="0"/>
          </a:p>
          <a:p>
            <a:pPr marL="0" indent="0">
              <a:buNone/>
            </a:pPr>
            <a:r>
              <a:rPr lang="ru-RU" sz="2900" dirty="0"/>
              <a:t> </a:t>
            </a:r>
            <a:r>
              <a:rPr lang="ru-RU" sz="2900" dirty="0" smtClean="0"/>
              <a:t>  - на </a:t>
            </a:r>
            <a:r>
              <a:rPr lang="ru-RU" sz="2900" dirty="0"/>
              <a:t>проезд к месту осуществления благотворительной, добровольческой (волонтерской) деятельности и обратно, </a:t>
            </a:r>
            <a:endParaRPr lang="ru-RU" sz="2900" dirty="0" smtClean="0"/>
          </a:p>
          <a:p>
            <a:pPr marL="0" indent="0">
              <a:buNone/>
            </a:pPr>
            <a:r>
              <a:rPr lang="ru-RU" sz="2900" dirty="0"/>
              <a:t> </a:t>
            </a:r>
            <a:r>
              <a:rPr lang="ru-RU" sz="2900" dirty="0" smtClean="0"/>
              <a:t> - на </a:t>
            </a:r>
            <a:r>
              <a:rPr lang="ru-RU" sz="2900" dirty="0"/>
              <a:t>питание (за исключением расходов на питание в сумме, превышающей размеры суточных, предусмотренные пунктом 1 настоящей статьи), </a:t>
            </a:r>
            <a:endParaRPr lang="ru-RU" sz="2900" dirty="0" smtClean="0"/>
          </a:p>
          <a:p>
            <a:pPr marL="0" indent="0">
              <a:buNone/>
            </a:pPr>
            <a:r>
              <a:rPr lang="ru-RU" sz="2900" dirty="0"/>
              <a:t> </a:t>
            </a:r>
            <a:r>
              <a:rPr lang="ru-RU" sz="2900" dirty="0" smtClean="0"/>
              <a:t>  - на </a:t>
            </a:r>
            <a:r>
              <a:rPr lang="ru-RU" sz="2900" dirty="0"/>
              <a:t>уплату страховых взносов на добровольное медицинское страхование добровольцев (волонтеров) либо на страхование их жизни или здоровья, связанные с рисками для жизни или здоровья добровольцев (волонтеров) при осуществлении ими благотворительной, добровольческой (волонтерской) деятельности;</a:t>
            </a:r>
          </a:p>
          <a:p>
            <a:r>
              <a:rPr lang="ru-RU" sz="2900" dirty="0"/>
              <a:t>в натуральной форме, полученные по указанным гражданско-правовым договорам на цели, предусмотренные абзацем вторым настоящего </a:t>
            </a:r>
            <a:r>
              <a:rPr lang="ru-RU" sz="2900" dirty="0" smtClean="0"/>
              <a:t>пункта.</a:t>
            </a:r>
            <a:endParaRPr lang="ru-RU" sz="2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355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как в НК РФ?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Страховые взносы – ст. 420.</a:t>
            </a:r>
          </a:p>
          <a:p>
            <a:pPr marL="0" indent="0">
              <a:buNone/>
            </a:pPr>
            <a:r>
              <a:rPr lang="ru-RU" dirty="0" smtClean="0"/>
              <a:t>П. 6</a:t>
            </a:r>
            <a:r>
              <a:rPr lang="ru-RU" dirty="0"/>
              <a:t>. Не признаются объектом обложения страховыми взносами выплаты добровольцам (волонтерам) в рамках исполнения заключаемых в соответствии со статьей 17.1 Федерального закона от 11 августа 1995 года </a:t>
            </a:r>
            <a:r>
              <a:rPr lang="ru-RU" dirty="0" smtClean="0"/>
              <a:t>№</a:t>
            </a:r>
            <a:r>
              <a:rPr lang="ru-RU" dirty="0"/>
              <a:t> 135-ФЗ "О благотворительной деятельности и добровольчестве (</a:t>
            </a:r>
            <a:r>
              <a:rPr lang="ru-RU" dirty="0" err="1"/>
              <a:t>волонтерстве</a:t>
            </a:r>
            <a:r>
              <a:rPr lang="ru-RU" dirty="0"/>
              <a:t>)" гражданско-правовых договоров на возмещение расходов добровольцев (волонтеров), за исключением расходов на питание в размере, превышающем размеры суточных, предусмотренные пунктом 1 статьи 217 настоящего Кодекса.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54877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1701</Words>
  <Application>Microsoft Office PowerPoint</Application>
  <PresentationFormat>Широкоэкранный</PresentationFormat>
  <Paragraphs>158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34</vt:i4>
      </vt:variant>
    </vt:vector>
  </HeadingPairs>
  <TitlesOfParts>
    <vt:vector size="42" baseType="lpstr">
      <vt:lpstr>Arial</vt:lpstr>
      <vt:lpstr>Arial Narrow</vt:lpstr>
      <vt:lpstr>Calibri</vt:lpstr>
      <vt:lpstr>Calibri Light</vt:lpstr>
      <vt:lpstr>Corbel</vt:lpstr>
      <vt:lpstr>Times New Roman</vt:lpstr>
      <vt:lpstr>Тема Office</vt:lpstr>
      <vt:lpstr>Параллакс</vt:lpstr>
      <vt:lpstr>Оформление отношений с волонтерами</vt:lpstr>
      <vt:lpstr>Основные нормативные акты</vt:lpstr>
      <vt:lpstr>Волонтеры в религиозных организациях</vt:lpstr>
      <vt:lpstr>Доброволец (волонтер) – это …..</vt:lpstr>
      <vt:lpstr>Какие НКО вправе заключать договоры с волонтерами?</vt:lpstr>
      <vt:lpstr>Организаторы волонтерской деятельности- это ….</vt:lpstr>
      <vt:lpstr>Некоторые права добровольца</vt:lpstr>
      <vt:lpstr>А как в НК РФ?</vt:lpstr>
      <vt:lpstr>А как в НК РФ?</vt:lpstr>
      <vt:lpstr>Некоторые права добровольца</vt:lpstr>
      <vt:lpstr>Некоторые права добровольца</vt:lpstr>
      <vt:lpstr>Отношения между добровольцем и НКО-благополучателем</vt:lpstr>
      <vt:lpstr>Отношения между добровольцем  и волонтерской НКО (или организатором)</vt:lpstr>
      <vt:lpstr>Отношения между добровольцем  и волонтерской НКО (или организатором)</vt:lpstr>
      <vt:lpstr>Внутренние документы, касающиеся волонтеров (например):</vt:lpstr>
      <vt:lpstr>Общие требования к договору</vt:lpstr>
      <vt:lpstr>Общие требования к договору</vt:lpstr>
      <vt:lpstr>В каких ситуациях есть интерес оформлять отношения с добровольцами?</vt:lpstr>
      <vt:lpstr>Условная типология волонтеров</vt:lpstr>
      <vt:lpstr>Для управленческих целей (внутренний учет и контроль)</vt:lpstr>
      <vt:lpstr>По требованию волонтера</vt:lpstr>
      <vt:lpstr>Надо показать вклад организации для получения финансирования</vt:lpstr>
      <vt:lpstr>Надо предотвратить трудовой спор</vt:lpstr>
      <vt:lpstr>Надо иметь правовую позицию, если встанет вопрос, почему персонал не получает зарплату</vt:lpstr>
      <vt:lpstr>Рассмотрим примерные шаблоны договоров</vt:lpstr>
      <vt:lpstr>Добровольцу надо выплатить компенсацию</vt:lpstr>
      <vt:lpstr>Распространение ПД о волонтере</vt:lpstr>
      <vt:lpstr>Как оформить согласие на распространение ПД</vt:lpstr>
      <vt:lpstr>Особенности договора с волонтером в религиозной организации</vt:lpstr>
      <vt:lpstr>Особенности участия волонтеров в работах по сохранению объектов культурного наследия </vt:lpstr>
      <vt:lpstr>Особенности участия волонтеров в работах по сохранению объектов культурного наследия </vt:lpstr>
      <vt:lpstr>Особенности участия волонтеров в мероприятиях МЧС</vt:lpstr>
      <vt:lpstr>Напоследок…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 Толмасова</dc:creator>
  <cp:lastModifiedBy>Алла Толмасова</cp:lastModifiedBy>
  <cp:revision>118</cp:revision>
  <dcterms:created xsi:type="dcterms:W3CDTF">2017-04-27T00:17:53Z</dcterms:created>
  <dcterms:modified xsi:type="dcterms:W3CDTF">2021-07-26T17:07:11Z</dcterms:modified>
</cp:coreProperties>
</file>