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858" r:id="rId13"/>
    <p:sldId id="791" r:id="rId14"/>
    <p:sldId id="705" r:id="rId15"/>
    <p:sldId id="703" r:id="rId16"/>
    <p:sldId id="790" r:id="rId17"/>
    <p:sldId id="70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16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</p:spPr>
        <p:txBody>
          <a:bodyPr/>
          <a:lstStyle>
            <a:lvl1pPr algn="l">
              <a:defRPr sz="162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51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445" y="1988841"/>
            <a:ext cx="10478955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35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</p:spPr>
        <p:txBody>
          <a:bodyPr/>
          <a:lstStyle>
            <a:lvl1pPr algn="ct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86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1621" y="1196982"/>
            <a:ext cx="5198368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92011" y="1196982"/>
            <a:ext cx="5198368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87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07.07.2021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07.07.2021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07.07.2021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lub-buhgalterov-nko.timepad.ru/event/1685528/" TargetMode="External"/><Relationship Id="rId7" Type="http://schemas.openxmlformats.org/officeDocument/2006/relationships/hyperlink" Target="https://klub-buhgalterov-nko.timepad.ru/event/1681590/" TargetMode="External"/><Relationship Id="rId2" Type="http://schemas.openxmlformats.org/officeDocument/2006/relationships/hyperlink" Target="http://philin.or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klub-buhgalterov-nko.timepad.ru/event/1681582/" TargetMode="External"/><Relationship Id="rId5" Type="http://schemas.openxmlformats.org/officeDocument/2006/relationships/hyperlink" Target="https://klub-buhgalterov-nko.timepad.ru/event/1681580/" TargetMode="External"/><Relationship Id="rId4" Type="http://schemas.openxmlformats.org/officeDocument/2006/relationships/hyperlink" Target="http://ngo33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rtf-audit.ru/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udit-ltd@yandex.ru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424" y="2245927"/>
            <a:ext cx="7039152" cy="42094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192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08" y="737638"/>
            <a:ext cx="2234184" cy="176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267401" y="11430"/>
            <a:ext cx="9657190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</a:t>
            </a:r>
            <a:r>
              <a:rPr lang="ru-RU" sz="336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июль - август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3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884" y="652912"/>
            <a:ext cx="1185511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- </a:t>
            </a:r>
            <a:r>
              <a:rPr lang="ru-RU" sz="2200" b="1" dirty="0"/>
              <a:t>13.07.2021. г. Москва. </a:t>
            </a:r>
            <a:r>
              <a:rPr lang="ru-RU" sz="2200" dirty="0"/>
              <a:t>110-й </a:t>
            </a:r>
            <a:r>
              <a:rPr lang="ru-RU" sz="2200" dirty="0" err="1"/>
              <a:t>вебинар</a:t>
            </a:r>
            <a:r>
              <a:rPr lang="ru-RU" sz="2200" dirty="0"/>
              <a:t> «</a:t>
            </a:r>
            <a:r>
              <a:rPr lang="ru-RU" sz="2200" b="1" dirty="0"/>
              <a:t>Новые правила заполнения СЗВ-ТД, рекомендации по заполнению форм СЗВ-М и СЗВ-СТАЖ</a:t>
            </a:r>
            <a:r>
              <a:rPr lang="ru-RU" sz="2200" dirty="0"/>
              <a:t>«. Эксперт:  </a:t>
            </a:r>
            <a:r>
              <a:rPr lang="ru-RU" sz="2200" dirty="0" err="1"/>
              <a:t>Храмова</a:t>
            </a:r>
            <a:r>
              <a:rPr lang="ru-RU" sz="2200" dirty="0"/>
              <a:t> Марина Викторовна, руководитель направления расчёта заработной платы и кадрового делопроизводства ООО «Инфраструктура благотворительности» (</a:t>
            </a:r>
            <a:r>
              <a:rPr lang="ru-RU" sz="2200" u="sng" dirty="0">
                <a:hlinkClick r:id="rId2"/>
              </a:rPr>
              <a:t>philin.org</a:t>
            </a:r>
            <a:r>
              <a:rPr lang="ru-RU" sz="2200" dirty="0"/>
              <a:t>). </a:t>
            </a:r>
            <a:r>
              <a:rPr lang="ru-RU" sz="2200" u="sng" dirty="0">
                <a:hlinkClick r:id="rId3"/>
              </a:rPr>
              <a:t>Регистрация здесь.</a:t>
            </a:r>
            <a:endParaRPr lang="ru-RU" sz="2200" dirty="0"/>
          </a:p>
          <a:p>
            <a:r>
              <a:rPr lang="ru-RU" sz="2200" b="1" dirty="0" smtClean="0"/>
              <a:t>- 20.07.2021</a:t>
            </a:r>
            <a:r>
              <a:rPr lang="ru-RU" sz="2200" b="1" dirty="0"/>
              <a:t>. г. Москва. </a:t>
            </a:r>
            <a:r>
              <a:rPr lang="ru-RU" sz="2200" dirty="0"/>
              <a:t>111-й </a:t>
            </a:r>
            <a:r>
              <a:rPr lang="ru-RU" sz="2200" dirty="0" err="1"/>
              <a:t>вебинар</a:t>
            </a:r>
            <a:r>
              <a:rPr lang="ru-RU" sz="2200" dirty="0"/>
              <a:t> «</a:t>
            </a:r>
            <a:r>
              <a:rPr lang="ru-RU" sz="2200" b="1" dirty="0"/>
              <a:t>Изменение трудового договора в НКО (алгоритмы действий, оформление документов). Изменение условий трудового договора в случае установления ограничений органами государственной власти</a:t>
            </a:r>
            <a:r>
              <a:rPr lang="ru-RU" sz="2200" dirty="0"/>
              <a:t>«. Эксперт:  </a:t>
            </a:r>
            <a:r>
              <a:rPr lang="ru-RU" sz="2200" dirty="0" err="1"/>
              <a:t>Кустова</a:t>
            </a:r>
            <a:r>
              <a:rPr lang="ru-RU" sz="2200" dirty="0"/>
              <a:t> Елизавета Николаевна</a:t>
            </a:r>
            <a:r>
              <a:rPr lang="ru-RU" sz="2200" b="1" dirty="0"/>
              <a:t>, </a:t>
            </a:r>
            <a:r>
              <a:rPr lang="ru-RU" sz="2200" dirty="0"/>
              <a:t>директор Автономной некоммерческой организации содействия развитию некоммерческих организаций и межнациональных отношений «</a:t>
            </a:r>
            <a:r>
              <a:rPr lang="ru-RU" sz="2200" u="sng" dirty="0">
                <a:hlinkClick r:id="rId4"/>
              </a:rPr>
              <a:t>Дом некоммерческих организаций Владимирской области</a:t>
            </a:r>
            <a:r>
              <a:rPr lang="ru-RU" sz="2200" dirty="0"/>
              <a:t>», юрист Ассоциации «Юристы за гражданское общество», старший преподаватель кафедры гражданского права и процесса Юридического института Владимирского государственного университета им. А.Г. и Н.Г. Столетовых. </a:t>
            </a:r>
            <a:r>
              <a:rPr lang="ru-RU" sz="2200" u="sng" dirty="0">
                <a:hlinkClick r:id="rId5"/>
              </a:rPr>
              <a:t>Регистрация здесь.</a:t>
            </a:r>
            <a:endParaRPr lang="ru-RU" sz="2200" dirty="0"/>
          </a:p>
          <a:p>
            <a:r>
              <a:rPr lang="ru-RU" sz="2200" b="1" dirty="0" smtClean="0"/>
              <a:t>- 27.07.2021</a:t>
            </a:r>
            <a:r>
              <a:rPr lang="ru-RU" sz="2200" b="1" dirty="0"/>
              <a:t>. г. Москва. </a:t>
            </a:r>
            <a:r>
              <a:rPr lang="ru-RU" sz="2200" dirty="0"/>
              <a:t>112-й </a:t>
            </a:r>
            <a:r>
              <a:rPr lang="ru-RU" sz="2200" dirty="0" err="1"/>
              <a:t>вебинар</a:t>
            </a:r>
            <a:r>
              <a:rPr lang="ru-RU" sz="2200" dirty="0"/>
              <a:t> «</a:t>
            </a:r>
            <a:r>
              <a:rPr lang="ru-RU" sz="2200" b="1" dirty="0"/>
              <a:t>Добровольцы в НКО: как правильно оформить отношения</a:t>
            </a:r>
            <a:r>
              <a:rPr lang="ru-RU" sz="2200" dirty="0"/>
              <a:t>«. Эксперт: </a:t>
            </a:r>
            <a:r>
              <a:rPr lang="ru-RU" sz="2200" dirty="0" err="1"/>
              <a:t>Толмасова</a:t>
            </a:r>
            <a:r>
              <a:rPr lang="ru-RU" sz="2200" dirty="0"/>
              <a:t> Алла Константиновна – юрист, эксперт Ассоциации «Клуб бухгалтеров и аудиторов некоммерческих организаций». </a:t>
            </a:r>
            <a:r>
              <a:rPr lang="ru-RU" sz="2200" u="sng" dirty="0">
                <a:hlinkClick r:id="rId6"/>
              </a:rPr>
              <a:t>Регистрация здесь</a:t>
            </a:r>
            <a:r>
              <a:rPr lang="ru-RU" sz="2200" u="sng" dirty="0" smtClean="0">
                <a:hlinkClick r:id="rId6"/>
              </a:rPr>
              <a:t>.</a:t>
            </a:r>
            <a:endParaRPr lang="ru-RU" sz="2200" u="sng" dirty="0" smtClean="0"/>
          </a:p>
          <a:p>
            <a:r>
              <a:rPr lang="ru-RU" sz="2200" dirty="0" smtClean="0"/>
              <a:t>- </a:t>
            </a:r>
            <a:r>
              <a:rPr lang="ru-RU" sz="2200" b="1" dirty="0"/>
              <a:t>04.08.2021. г. Москва. </a:t>
            </a:r>
            <a:r>
              <a:rPr lang="ru-RU" sz="2200" dirty="0"/>
              <a:t>113-й </a:t>
            </a:r>
            <a:r>
              <a:rPr lang="ru-RU" sz="2200" dirty="0" err="1"/>
              <a:t>вебинар</a:t>
            </a:r>
            <a:r>
              <a:rPr lang="ru-RU" sz="2200" dirty="0"/>
              <a:t> </a:t>
            </a:r>
            <a:r>
              <a:rPr lang="ru-RU" sz="2200" b="1" dirty="0"/>
              <a:t>«Ответы на вопросы по </a:t>
            </a:r>
            <a:r>
              <a:rPr lang="ru-RU" sz="2200" b="1" dirty="0" err="1"/>
              <a:t>бухгалтерcкому</a:t>
            </a:r>
            <a:r>
              <a:rPr lang="ru-RU" sz="2200" b="1" dirty="0"/>
              <a:t> учёту и налогообложению»</a:t>
            </a:r>
            <a:r>
              <a:rPr lang="ru-RU" sz="2200" dirty="0"/>
              <a:t> для руководителей, бухгалтеров и активистов СО НКО». </a:t>
            </a:r>
            <a:r>
              <a:rPr lang="ru-RU" sz="2200" u="sng" dirty="0">
                <a:hlinkClick r:id="rId7"/>
              </a:rPr>
              <a:t>Регистрация здесь.</a:t>
            </a:r>
            <a:endParaRPr lang="ru-RU" sz="2200" dirty="0"/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333376"/>
            <a:ext cx="8064500" cy="5903913"/>
          </a:xfrm>
        </p:spPr>
        <p:txBody>
          <a:bodyPr/>
          <a:lstStyle/>
          <a:p>
            <a:pPr algn="ctr">
              <a:defRPr/>
            </a:pPr>
            <a:r>
              <a:rPr lang="ru-RU" alt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50939"/>
            <a:ext cx="3898900" cy="5662613"/>
          </a:xfrm>
        </p:spPr>
        <p:txBody>
          <a:bodyPr/>
          <a:lstStyle/>
          <a:p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663" y="1196976"/>
            <a:ext cx="3898900" cy="5661025"/>
          </a:xfrm>
        </p:spPr>
        <p:txBody>
          <a:bodyPr/>
          <a:lstStyle/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08FE9-999C-4906-9A82-57FFC1998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Павел Юрьевич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Объект 2">
            <a:extLst>
              <a:ext uri="{FF2B5EF4-FFF2-40B4-BE49-F238E27FC236}">
                <a16:creationId xmlns:a16="http://schemas.microsoft.com/office/drawing/2014/main" id="{5FFAD270-6A71-4A33-9CCA-386A10EC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700214"/>
            <a:ext cx="8424862" cy="4465637"/>
          </a:xfrm>
        </p:spPr>
        <p:txBody>
          <a:bodyPr/>
          <a:lstStyle/>
          <a:p>
            <a:pPr algn="l"/>
            <a:r>
              <a:rPr lang="ru-RU" altLang="ru-RU" sz="550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Ассоциации  </a:t>
            </a:r>
            <a:r>
              <a:rPr lang="en-US" altLang="ru-RU" sz="550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ru-RU" sz="5500">
                <a:latin typeface="Times New Roman" panose="02020603050405020304" pitchFamily="18" charset="0"/>
                <a:cs typeface="Times New Roman" panose="02020603050405020304" pitchFamily="18" charset="0"/>
              </a:rPr>
              <a:t>Клуб бухгалтеров и аудиторов некоммерческих организаций</a:t>
            </a:r>
            <a:r>
              <a:rPr lang="en-US" altLang="ru-RU" sz="550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altLang="ru-RU" sz="5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Содержимое 4">
            <a:extLst>
              <a:ext uri="{FF2B5EF4-FFF2-40B4-BE49-F238E27FC236}">
                <a16:creationId xmlns:a16="http://schemas.microsoft.com/office/drawing/2014/main" id="{E5C79BC8-BD91-4E6A-95C5-C0A02293544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40688" y="5589588"/>
            <a:ext cx="2025650" cy="1268412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D6070-5144-447B-AFB0-4F58C095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Григорий Николаевич Неверов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2CA469-ED46-4428-A7FF-2B355095F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628775"/>
            <a:ext cx="8640763" cy="4895850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ООО «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РТФ-Аудит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l"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2002 года  компания предоставляет некоммерческим организациям: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услуги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бухгалтерского учёта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 налогов и кадровый учёт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форм отчётности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разовое или абонентское консультирование</a:t>
            </a:r>
          </a:p>
          <a:p>
            <a:pPr algn="l"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 </a:t>
            </a: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rtf-audit.ru</a:t>
            </a:r>
            <a:endParaRPr lang="ru-RU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Объект 6">
            <a:hlinkClick r:id="rId2"/>
            <a:extLst>
              <a:ext uri="{FF2B5EF4-FFF2-40B4-BE49-F238E27FC236}">
                <a16:creationId xmlns:a16="http://schemas.microsoft.com/office/drawing/2014/main" id="{2E402E40-35B3-4D18-966C-3D1FC1050121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4775" y="5300663"/>
            <a:ext cx="1233488" cy="119856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023AA-D852-4C64-9FA0-D203B2C0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Николаевна Савкова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FA945163-375D-4BA3-B3A9-93B67C56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056" y="1431132"/>
            <a:ext cx="8497887" cy="649287"/>
          </a:xfrm>
        </p:spPr>
        <p:txBody>
          <a:bodyPr/>
          <a:lstStyle/>
          <a:p>
            <a:pPr algn="ctr"/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 ООО 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Мета-консалтинг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Объект 3">
            <a:extLst>
              <a:ext uri="{FF2B5EF4-FFF2-40B4-BE49-F238E27FC236}">
                <a16:creationId xmlns:a16="http://schemas.microsoft.com/office/drawing/2014/main" id="{650CFE1E-D23A-4617-AB5A-313EB4A37ABA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1378" y="2080419"/>
            <a:ext cx="7889241" cy="466190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98104-C5E2-4C85-99FF-5CBBEE7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Маргарита Игоревна Шаронова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A0A197A7-8BAF-44F0-8FBF-9C00F329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700214"/>
            <a:ext cx="8496300" cy="4968875"/>
          </a:xfrm>
        </p:spPr>
        <p:txBody>
          <a:bodyPr/>
          <a:lstStyle/>
          <a:p>
            <a:pPr algn="l"/>
            <a:r>
              <a:rPr lang="ru-RU" altLang="ru-RU" sz="370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</a:t>
            </a:r>
            <a:r>
              <a:rPr lang="ru-RU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en-US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аудиторская компания</a:t>
            </a:r>
            <a:r>
              <a:rPr lang="en-US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altLang="ru-RU" sz="3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370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действует с 1998 г.</a:t>
            </a:r>
          </a:p>
          <a:p>
            <a:pPr algn="l"/>
            <a:r>
              <a:rPr lang="ru-RU" altLang="ru-RU" sz="3700">
                <a:latin typeface="Times New Roman" panose="02020603050405020304" pitchFamily="18" charset="0"/>
                <a:cs typeface="Times New Roman" panose="02020603050405020304" pitchFamily="18" charset="0"/>
              </a:rPr>
              <a:t>Аудит, семинары, консультации</a:t>
            </a:r>
          </a:p>
          <a:p>
            <a:pPr algn="l"/>
            <a:r>
              <a:rPr lang="ru-RU" altLang="ru-RU" sz="3700" i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</a:p>
          <a:p>
            <a:pPr algn="l"/>
            <a:r>
              <a:rPr lang="en-US" altLang="ru-RU" sz="3700" i="1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altLang="ru-RU" sz="3700" i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audit-ltd@yandex.ru</a:t>
            </a:r>
            <a:endParaRPr lang="ru-RU" altLang="ru-RU" sz="37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3700" i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 (910) 392-55-93</a:t>
            </a:r>
            <a:endParaRPr lang="ru-RU" altLang="ru-RU" sz="3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Содержимое 4">
            <a:extLst>
              <a:ext uri="{FF2B5EF4-FFF2-40B4-BE49-F238E27FC236}">
                <a16:creationId xmlns:a16="http://schemas.microsoft.com/office/drawing/2014/main" id="{691125E1-EE07-4C40-A224-C756939545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24788" y="5516564"/>
            <a:ext cx="2241550" cy="1341437"/>
          </a:xfrm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2737486"/>
            <a:ext cx="6286500" cy="1131570"/>
          </a:xfrm>
        </p:spPr>
        <p:txBody>
          <a:bodyPr/>
          <a:lstStyle/>
          <a:p>
            <a:pPr algn="ctr"/>
            <a:r>
              <a:rPr lang="ru-RU" altLang="ru-RU" sz="288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92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5" descr="logo_kba_final001">
            <a:extLst>
              <a:ext uri="{FF2B5EF4-FFF2-40B4-BE49-F238E27FC236}">
                <a16:creationId xmlns:a16="http://schemas.microsoft.com/office/drawing/2014/main" id="{3222A569-3A13-443C-9B6C-63480DDEC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47" y="771526"/>
            <a:ext cx="2175510" cy="172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extLst>
              <a:ext uri="{FF2B5EF4-FFF2-40B4-BE49-F238E27FC236}">
                <a16:creationId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96" y="4293871"/>
            <a:ext cx="4194810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_kba_final001">
            <a:extLst>
              <a:ext uri="{FF2B5EF4-FFF2-40B4-BE49-F238E27FC236}">
                <a16:creationId xmlns:a16="http://schemas.microsoft.com/office/drawing/2014/main" id="{0AB5FBEA-921C-4C0A-B4B2-F44E3690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364811"/>
            <a:ext cx="1504950" cy="11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1084244" y="1684022"/>
            <a:ext cx="10023512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109-й </a:t>
            </a: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вебинар Ассоциации "КБА НКО" 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08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.07.2021</a:t>
            </a: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2520" b="1" dirty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«Ответы на вопросы по налогообложению и бухгалтерскому учёту в НКО»</a:t>
            </a: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27811"/>
            <a:ext cx="9875520" cy="4665346"/>
          </a:xfrm>
        </p:spPr>
        <p:txBody>
          <a:bodyPr>
            <a:normAutofit lnSpcReduction="10000"/>
          </a:bodyPr>
          <a:lstStyle/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(Великий Новгород, Екатеринбург, Ижевск,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18" y="491491"/>
            <a:ext cx="9084944" cy="10363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384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43"/>
            <a:ext cx="12192000" cy="62834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585"/>
            <a:ext cx="12192000" cy="59515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641"/>
            <a:ext cx="12192000" cy="62707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16" y="880110"/>
            <a:ext cx="9203054" cy="50977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https://www.facebook.com/groups/bclub.ngo/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https://m.vk.com/public183078827?from=groups</a:t>
            </a:r>
            <a:endParaRPr 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336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</p:spPr>
        <p:txBody>
          <a:bodyPr>
            <a:normAutofit/>
          </a:bodyPr>
          <a:lstStyle/>
          <a:p>
            <a:r>
              <a:rPr lang="ru-RU" altLang="ru-RU" sz="384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106" y="1960246"/>
            <a:ext cx="9159240" cy="3888104"/>
          </a:xfrm>
        </p:spPr>
        <p:txBody>
          <a:bodyPr/>
          <a:lstStyle/>
          <a:p>
            <a:pPr>
              <a:defRPr/>
            </a:pPr>
            <a:r>
              <a:rPr lang="ru-RU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4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77" indent="-192877">
              <a:buFont typeface="Arial" panose="020B0604020202020204" pitchFamily="34" charset="0"/>
              <a:buChar char="•"/>
              <a:defRPr/>
            </a:pPr>
            <a:endParaRPr lang="ru-RU" altLang="ru-RU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556</Words>
  <Application>Microsoft Office PowerPoint</Application>
  <PresentationFormat>Широкоэкранный</PresentationFormat>
  <Paragraphs>73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Контакты Ассоциации:</vt:lpstr>
      <vt:lpstr>Презентация PowerPoint</vt:lpstr>
      <vt:lpstr>Гамольский Павел Юрьевич</vt:lpstr>
      <vt:lpstr>Григорий Николаевич Неверов</vt:lpstr>
      <vt:lpstr>Людмила Николаевна Савкова</vt:lpstr>
      <vt:lpstr>Маргарита Игоревна Шаронова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Аудиталл</cp:lastModifiedBy>
  <cp:revision>114</cp:revision>
  <dcterms:created xsi:type="dcterms:W3CDTF">2018-02-27T19:33:59Z</dcterms:created>
  <dcterms:modified xsi:type="dcterms:W3CDTF">2021-07-07T11:02:50Z</dcterms:modified>
</cp:coreProperties>
</file>