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9" r:id="rId3"/>
    <p:sldId id="288" r:id="rId4"/>
    <p:sldId id="289" r:id="rId5"/>
    <p:sldId id="296" r:id="rId6"/>
    <p:sldId id="297" r:id="rId7"/>
    <p:sldId id="298" r:id="rId8"/>
    <p:sldId id="299" r:id="rId9"/>
    <p:sldId id="295" r:id="rId10"/>
    <p:sldId id="300" r:id="rId11"/>
    <p:sldId id="275" r:id="rId12"/>
    <p:sldId id="277" r:id="rId13"/>
    <p:sldId id="29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53" autoAdjust="0"/>
    <p:restoredTop sz="94660"/>
  </p:normalViewPr>
  <p:slideViewPr>
    <p:cSldViewPr>
      <p:cViewPr varScale="1">
        <p:scale>
          <a:sx n="156" d="100"/>
          <a:sy n="156" d="100"/>
        </p:scale>
        <p:origin x="247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61312-D0B7-4744-AEFF-18F8398A42CC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DE69E-C1E9-40C4-9259-BA31578A4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117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224A-AFD5-422C-9965-F93B1F965A55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FC32-1288-418C-B74E-2C1A4A8C7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83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224A-AFD5-422C-9965-F93B1F965A55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FC32-1288-418C-B74E-2C1A4A8C7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64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224A-AFD5-422C-9965-F93B1F965A55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FC32-1288-418C-B74E-2C1A4A8C7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52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224A-AFD5-422C-9965-F93B1F965A55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FC32-1288-418C-B74E-2C1A4A8C7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78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224A-AFD5-422C-9965-F93B1F965A55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FC32-1288-418C-B74E-2C1A4A8C7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32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224A-AFD5-422C-9965-F93B1F965A55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FC32-1288-418C-B74E-2C1A4A8C7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08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224A-AFD5-422C-9965-F93B1F965A55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FC32-1288-418C-B74E-2C1A4A8C7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20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224A-AFD5-422C-9965-F93B1F965A55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FC32-1288-418C-B74E-2C1A4A8C7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76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224A-AFD5-422C-9965-F93B1F965A55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FC32-1288-418C-B74E-2C1A4A8C7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67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224A-AFD5-422C-9965-F93B1F965A55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FC32-1288-418C-B74E-2C1A4A8C7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42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224A-AFD5-422C-9965-F93B1F965A55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FC32-1288-418C-B74E-2C1A4A8C7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22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D224A-AFD5-422C-9965-F93B1F965A55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FC32-1288-418C-B74E-2C1A4A8C7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07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02624" cy="30243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Проверки  ГИТ с  минимальными  рисками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pPr lvl="0"/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Юлия Жижерина</a:t>
            </a:r>
          </a:p>
          <a:p>
            <a:pPr lvl="0"/>
            <a:r>
              <a:rPr lang="ru-RU" sz="2600" b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Эксперт по трудовым отношениям</a:t>
            </a:r>
          </a:p>
          <a:p>
            <a:pPr lvl="0"/>
            <a:endParaRPr lang="ru-RU" sz="2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5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Box 3"/>
          <p:cNvSpPr txBox="1">
            <a:spLocks noChangeArrowheads="1"/>
          </p:cNvSpPr>
          <p:nvPr/>
        </p:nvSpPr>
        <p:spPr bwMode="auto">
          <a:xfrm>
            <a:off x="467544" y="116632"/>
            <a:ext cx="763306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ru-RU" altLang="ru-RU" sz="1200" dirty="0">
              <a:solidFill>
                <a:srgbClr val="1301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0"/>
              </a:spcBef>
              <a:buNone/>
            </a:pPr>
            <a:r>
              <a:rPr lang="ru-RU" altLang="ru-RU" sz="1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Подготовка – психологическая </a:t>
            </a:r>
          </a:p>
          <a:p>
            <a:pPr marL="285750" lvl="0" indent="-285750">
              <a:spcBef>
                <a:spcPct val="0"/>
              </a:spcBef>
              <a:buFontTx/>
              <a:buChar char="-"/>
            </a:pP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Не  сдаваться  пока не очевидно нарушение</a:t>
            </a:r>
          </a:p>
          <a:p>
            <a:pPr marL="285750" lvl="0" indent="-285750">
              <a:spcBef>
                <a:spcPct val="0"/>
              </a:spcBef>
              <a:buFontTx/>
              <a:buChar char="-"/>
            </a:pP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Если  вопрос  непонятен, не  знаете  как отвечать - «Я  перепроверю и  вернусь с ответом» -  записать </a:t>
            </a:r>
          </a:p>
          <a:p>
            <a:pPr marL="285750" lvl="0" indent="-285750">
              <a:spcBef>
                <a:spcPct val="0"/>
              </a:spcBef>
              <a:buFontTx/>
              <a:buChar char="-"/>
            </a:pP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Если  просит документов, о  которых  вы не знаете-  перепроверю – с в соседнем  кабинете  сделать документы  </a:t>
            </a:r>
          </a:p>
          <a:p>
            <a:pPr marL="285750" lvl="0" indent="-285750">
              <a:spcBef>
                <a:spcPct val="0"/>
              </a:spcBef>
              <a:buFontTx/>
              <a:buChar char="-"/>
            </a:pP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Может  забыть о документах, которые  спрашивал – не напоминать</a:t>
            </a:r>
          </a:p>
          <a:p>
            <a:pPr marL="285750" lvl="0" indent="-285750">
              <a:spcBef>
                <a:spcPct val="0"/>
              </a:spcBef>
              <a:buFontTx/>
              <a:buChar char="-"/>
            </a:pP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Максимальная вежливость и  услужливость</a:t>
            </a:r>
          </a:p>
          <a:p>
            <a:pPr marL="285750" lvl="0" indent="-285750">
              <a:spcBef>
                <a:spcPct val="0"/>
              </a:spcBef>
              <a:buFontTx/>
              <a:buChar char="-"/>
            </a:pPr>
            <a:r>
              <a:rPr lang="ru-RU" alt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Объяснять, просить, но не  требовать </a:t>
            </a:r>
          </a:p>
          <a:p>
            <a:pPr marL="285750" lvl="0" indent="-285750">
              <a:spcBef>
                <a:spcPct val="0"/>
              </a:spcBef>
              <a:buFontTx/>
              <a:buChar char="-"/>
            </a:pP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Просить о  снисхождении (исправились, в первый раз)</a:t>
            </a:r>
          </a:p>
          <a:p>
            <a:pPr marL="285750" lvl="0" indent="-285750">
              <a:spcBef>
                <a:spcPct val="0"/>
              </a:spcBef>
              <a:buFontTx/>
              <a:buChar char="-"/>
            </a:pP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Ответы строго на вопрос,  ничего  лишнего!  Только  о погоде )) </a:t>
            </a:r>
          </a:p>
          <a:p>
            <a:pPr marL="285750" lvl="0" indent="-285750">
              <a:spcBef>
                <a:spcPct val="0"/>
              </a:spcBef>
              <a:buFontTx/>
              <a:buChar char="-"/>
            </a:pP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Подготовка  всех  участвующих</a:t>
            </a:r>
          </a:p>
          <a:p>
            <a:pPr marL="285750" lvl="0" indent="-285750">
              <a:spcBef>
                <a:spcPct val="0"/>
              </a:spcBef>
              <a:buFontTx/>
              <a:buChar char="-"/>
            </a:pP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Если выход на объекты-  подготовка сценария  выезда,  подготовка работников присутствующих </a:t>
            </a:r>
          </a:p>
          <a:p>
            <a:pPr marL="285750" lvl="0" indent="-285750">
              <a:spcBef>
                <a:spcPct val="0"/>
              </a:spcBef>
              <a:buFontTx/>
              <a:buChar char="-"/>
            </a:pPr>
            <a:endParaRPr lang="ru-RU" altLang="ru-RU" sz="1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None/>
            </a:pP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altLang="ru-RU" sz="1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Подготовка  правовая</a:t>
            </a:r>
          </a:p>
          <a:p>
            <a:pPr lvl="0">
              <a:spcBef>
                <a:spcPct val="0"/>
              </a:spcBef>
              <a:buNone/>
            </a:pPr>
            <a:endParaRPr lang="ru-RU" altLang="ru-RU" sz="1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None/>
            </a:pP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Если документов нет-  сделать!</a:t>
            </a:r>
          </a:p>
          <a:p>
            <a:pPr lvl="0">
              <a:spcBef>
                <a:spcPct val="0"/>
              </a:spcBef>
              <a:buNone/>
            </a:pP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Если есть с нарушениями- переделать!</a:t>
            </a:r>
          </a:p>
          <a:p>
            <a:pPr lvl="0">
              <a:spcBef>
                <a:spcPct val="0"/>
              </a:spcBef>
              <a:buNone/>
            </a:pP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Привлечь к подготовке специалиста! </a:t>
            </a:r>
          </a:p>
          <a:p>
            <a:pPr lvl="0">
              <a:spcBef>
                <a:spcPct val="0"/>
              </a:spcBef>
              <a:buNone/>
            </a:pP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Учитывать судебную  практику и  разъяснения госорганов</a:t>
            </a:r>
          </a:p>
          <a:p>
            <a:pPr lvl="0">
              <a:spcBef>
                <a:spcPct val="0"/>
              </a:spcBef>
              <a:buNone/>
            </a:pP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Все документы по распоряжению- не должно быть пробелов </a:t>
            </a:r>
          </a:p>
          <a:p>
            <a:pPr lvl="0">
              <a:spcBef>
                <a:spcPct val="0"/>
              </a:spcBef>
              <a:buNone/>
            </a:pPr>
            <a:r>
              <a:rPr lang="ru-RU" alt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alt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После   проверки наличия всех документов – ещё  раз проверка  качества!</a:t>
            </a:r>
          </a:p>
          <a:p>
            <a:pPr marL="285750" lvl="0" indent="-285750">
              <a:spcBef>
                <a:spcPct val="0"/>
              </a:spcBef>
              <a:buFontTx/>
              <a:buChar char="-"/>
            </a:pPr>
            <a:endParaRPr lang="ru-RU" altLang="ru-RU" sz="140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8851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E29DF9-2E52-443B-BDBA-B3EB0C817B9C}" type="slidenum">
              <a:rPr lang="ru-RU" altLang="ru-RU" sz="9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9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D9CD0041-BA21-4DE6-88D0-FF9B2ED0A415}"/>
              </a:ext>
            </a:extLst>
          </p:cNvPr>
          <p:cNvSpPr/>
          <p:nvPr/>
        </p:nvSpPr>
        <p:spPr>
          <a:xfrm>
            <a:off x="1763713" y="2619376"/>
            <a:ext cx="5238750" cy="1089025"/>
          </a:xfrm>
          <a:prstGeom prst="rect">
            <a:avLst/>
          </a:prstGeom>
        </p:spPr>
        <p:txBody>
          <a:bodyPr lIns="26747" tIns="13373" rIns="26747" bIns="13373">
            <a:spAutoFit/>
          </a:bodyPr>
          <a:lstStyle/>
          <a:p>
            <a:pPr defTabSz="133731">
              <a:defRPr/>
            </a:pPr>
            <a:endParaRPr lang="ru-RU" kern="0" dirty="0">
              <a:solidFill>
                <a:srgbClr val="000000"/>
              </a:solidFill>
              <a:latin typeface="Calibri"/>
              <a:cs typeface="Arial" charset="0"/>
              <a:sym typeface="Calibri"/>
            </a:endParaRPr>
          </a:p>
          <a:p>
            <a:pPr defTabSz="133731">
              <a:defRPr/>
            </a:pPr>
            <a:endParaRPr lang="ru-RU" sz="1500" kern="0" dirty="0">
              <a:solidFill>
                <a:srgbClr val="000000"/>
              </a:solidFill>
              <a:latin typeface="Calibri"/>
              <a:cs typeface="Times New Roman" pitchFamily="18" charset="0"/>
              <a:sym typeface="Calibri"/>
            </a:endParaRPr>
          </a:p>
          <a:p>
            <a:pPr defTabSz="133731">
              <a:defRPr/>
            </a:pPr>
            <a:endParaRPr lang="ru-RU" kern="0" dirty="0">
              <a:solidFill>
                <a:srgbClr val="000000"/>
              </a:solidFill>
              <a:latin typeface="Calibri"/>
              <a:cs typeface="Arial" charset="0"/>
              <a:sym typeface="Calibri"/>
            </a:endParaRPr>
          </a:p>
          <a:p>
            <a:pPr defTabSz="133731">
              <a:defRPr/>
            </a:pPr>
            <a:endParaRPr lang="ru-RU" kern="0" dirty="0">
              <a:solidFill>
                <a:srgbClr val="000000"/>
              </a:solidFill>
              <a:latin typeface="Calibri"/>
              <a:cs typeface="Arial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50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396044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94" y="260648"/>
            <a:ext cx="8373616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algn="just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Кого наказывают?</a:t>
            </a:r>
            <a:endParaRPr lang="ru-RU" altLang="ru-RU" dirty="0">
              <a:solidFill>
                <a:prstClr val="black"/>
              </a:solidFill>
              <a:latin typeface="Arial"/>
              <a:cs typeface="Times New Roman" panose="02020603050405020304" pitchFamily="18" charset="0"/>
            </a:endParaRPr>
          </a:p>
          <a:p>
            <a:pPr marL="342900"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altLang="ru-RU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Юридические лица </a:t>
            </a:r>
          </a:p>
          <a:p>
            <a:pPr marL="342900"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altLang="ru-RU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Индивидуальные предприниматели </a:t>
            </a:r>
          </a:p>
          <a:p>
            <a:pPr marL="342900"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altLang="ru-RU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Должностные лица ост. 2.4 КоАП РФ:</a:t>
            </a:r>
            <a:endParaRPr lang="ru-RU" altLang="ru-RU" dirty="0">
              <a:solidFill>
                <a:prstClr val="black"/>
              </a:solidFill>
              <a:latin typeface="Arial"/>
              <a:cs typeface="Times New Roman" panose="02020603050405020304" pitchFamily="18" charset="0"/>
            </a:endParaRPr>
          </a:p>
          <a:p>
            <a:pPr marL="628650" lvl="0"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b="1" dirty="0" smtClean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руководителей </a:t>
            </a:r>
            <a:r>
              <a:rPr lang="ru-RU" altLang="ru-RU" b="1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организаций </a:t>
            </a:r>
            <a:endParaRPr lang="ru-RU" altLang="ru-RU" b="1" dirty="0" smtClean="0">
              <a:solidFill>
                <a:prstClr val="black"/>
              </a:solidFill>
              <a:latin typeface="Arial"/>
              <a:cs typeface="Calibri" panose="020F0502020204030204" pitchFamily="34" charset="0"/>
            </a:endParaRPr>
          </a:p>
          <a:p>
            <a:pPr marL="628650" lvl="0"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b="1" dirty="0" smtClean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главного </a:t>
            </a:r>
            <a:r>
              <a:rPr lang="ru-RU" altLang="ru-RU" b="1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инженера</a:t>
            </a:r>
            <a:r>
              <a:rPr lang="ru-RU" altLang="ru-RU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, </a:t>
            </a:r>
            <a:endParaRPr lang="ru-RU" altLang="ru-RU" dirty="0" smtClean="0">
              <a:solidFill>
                <a:prstClr val="black"/>
              </a:solidFill>
              <a:latin typeface="Arial"/>
              <a:cs typeface="Calibri" panose="020F0502020204030204" pitchFamily="34" charset="0"/>
            </a:endParaRPr>
          </a:p>
          <a:p>
            <a:pPr marL="628650" lvl="0"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dirty="0" smtClean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- </a:t>
            </a:r>
            <a:r>
              <a:rPr lang="ru-RU" altLang="ru-RU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единичные случаи - кадровых работников. </a:t>
            </a:r>
          </a:p>
          <a:p>
            <a:pPr marL="628650" lvl="0"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dirty="0" smtClean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- </a:t>
            </a:r>
            <a:r>
              <a:rPr lang="ru-RU" altLang="ru-RU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единичные случаи - специалистов по охране труда </a:t>
            </a:r>
            <a:endParaRPr lang="ru-RU" altLang="ru-RU" dirty="0" smtClean="0">
              <a:solidFill>
                <a:prstClr val="black"/>
              </a:solidFill>
              <a:latin typeface="Arial"/>
              <a:cs typeface="Calibri" panose="020F0502020204030204" pitchFamily="34" charset="0"/>
            </a:endParaRPr>
          </a:p>
          <a:p>
            <a:pPr marL="6286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altLang="ru-RU" dirty="0">
              <a:solidFill>
                <a:prstClr val="black"/>
              </a:solidFill>
              <a:latin typeface="Arial"/>
              <a:cs typeface="Calibri" panose="020F0502020204030204" pitchFamily="34" charset="0"/>
            </a:endParaRPr>
          </a:p>
          <a:p>
            <a:pPr marL="6286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Как наказывают?</a:t>
            </a:r>
          </a:p>
          <a:p>
            <a:pPr marL="6286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Предупреждение (ст. 3.4. КоАП РФ) </a:t>
            </a:r>
          </a:p>
          <a:p>
            <a:pPr marL="6286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- Административный штраф - (ст. 3.5 КоАП РФ) </a:t>
            </a:r>
          </a:p>
          <a:p>
            <a:pPr marL="6286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Дисквалификация (3.11 КоАП РФ) </a:t>
            </a:r>
          </a:p>
          <a:p>
            <a:pPr marL="6286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Не уплачен  штраф – штраф в двукратном размере суммы неуплаченного штрафа (но не менее 1000 руб.) либо административный арест на срок до 15 суток (ч. 1 ст. 20.25 КоАП РФ) </a:t>
            </a:r>
          </a:p>
          <a:p>
            <a:pPr marL="6286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Нарушения при дисквалификации – штраф на гражданина 5 000 руб., на организацию  - до 100000 руб. (ст. 14.23 КоАП РФ</a:t>
            </a:r>
            <a:r>
              <a:rPr lang="ru-RU" altLang="ru-RU" dirty="0" smtClean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)</a:t>
            </a:r>
          </a:p>
          <a:p>
            <a:pPr marL="6286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altLang="ru-RU" dirty="0">
              <a:solidFill>
                <a:prstClr val="black"/>
              </a:solidFill>
              <a:latin typeface="Arial"/>
              <a:cs typeface="Calibri" panose="020F0502020204030204" pitchFamily="34" charset="0"/>
            </a:endParaRPr>
          </a:p>
          <a:p>
            <a:pPr marL="6286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Правомерно ли «сложение» штрафов при разных нарушениях? </a:t>
            </a:r>
          </a:p>
          <a:p>
            <a:pPr marL="6286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Верховный Суд отвечает утвердительно </a:t>
            </a:r>
          </a:p>
          <a:p>
            <a:pPr marL="6286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dirty="0" smtClean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 «</a:t>
            </a:r>
            <a:r>
              <a:rPr lang="ru-RU" altLang="ru-RU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Умножение» штрафов на количество работников? </a:t>
            </a:r>
            <a:r>
              <a:rPr lang="ru-RU" altLang="ru-RU" dirty="0" smtClean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 - судебная практика различна. </a:t>
            </a:r>
            <a:endParaRPr lang="ru-RU" altLang="ru-RU" dirty="0">
              <a:solidFill>
                <a:prstClr val="black"/>
              </a:solidFill>
              <a:latin typeface="Arial"/>
              <a:cs typeface="Calibri" panose="020F0502020204030204" pitchFamily="34" charset="0"/>
            </a:endParaRPr>
          </a:p>
          <a:p>
            <a:pPr marL="6286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altLang="ru-RU" dirty="0">
              <a:solidFill>
                <a:prstClr val="black"/>
              </a:solidFill>
              <a:latin typeface="Arial"/>
              <a:cs typeface="Calibri" panose="020F0502020204030204" pitchFamily="34" charset="0"/>
            </a:endParaRPr>
          </a:p>
          <a:p>
            <a:pPr marL="6286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altLang="ru-RU" dirty="0">
              <a:solidFill>
                <a:prstClr val="black"/>
              </a:solidFill>
              <a:latin typeface="Arial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409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208912" cy="4032448"/>
          </a:xfrm>
        </p:spPr>
        <p:txBody>
          <a:bodyPr>
            <a:normAutofit/>
          </a:bodyPr>
          <a:lstStyle/>
          <a:p>
            <a:pPr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Кто наказывает?</a:t>
            </a:r>
          </a:p>
          <a:p>
            <a:pPr lv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Предупреждение и </a:t>
            </a:r>
            <a:r>
              <a:rPr lang="ru-RU" altLang="ru-RU" sz="2400" dirty="0" smtClean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штраф </a:t>
            </a:r>
            <a:r>
              <a:rPr lang="ru-RU" altLang="ru-RU" sz="240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- ГИТ </a:t>
            </a:r>
          </a:p>
          <a:p>
            <a:pPr lv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дисквалификации </a:t>
            </a:r>
            <a:r>
              <a:rPr lang="ru-RU" altLang="ru-RU" sz="240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и приостановлении деятельности  - судьей</a:t>
            </a: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По итогам </a:t>
            </a:r>
            <a:r>
              <a:rPr lang="ru-RU" altLang="ru-RU" sz="2400" dirty="0" smtClean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рассмотрения </a:t>
            </a:r>
            <a:r>
              <a:rPr lang="ru-RU" altLang="ru-RU" sz="240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- постановление (ст. 29.2 КоАП РФ): </a:t>
            </a:r>
          </a:p>
          <a:p>
            <a:pPr lv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о назначении административного наказания </a:t>
            </a: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о прекращении производства по делу об административном правонарушении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20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988E176D-811D-4CCC-B62A-4FBF66A41DBD}"/>
              </a:ext>
            </a:extLst>
          </p:cNvPr>
          <p:cNvCxnSpPr/>
          <p:nvPr/>
        </p:nvCxnSpPr>
        <p:spPr>
          <a:xfrm>
            <a:off x="0" y="5157788"/>
            <a:ext cx="9144000" cy="0"/>
          </a:xfrm>
          <a:prstGeom prst="line">
            <a:avLst/>
          </a:prstGeom>
          <a:ln w="25400" cap="rnd" cmpd="sng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Содержимое 6">
            <a:extLst>
              <a:ext uri="{FF2B5EF4-FFF2-40B4-BE49-F238E27FC236}">
                <a16:creationId xmlns="" xmlns:a16="http://schemas.microsoft.com/office/drawing/2014/main" id="{3C876C97-575C-4211-8747-BF07B67F9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rgbClr val="000000"/>
                </a:solidFill>
                <a:cs typeface="Arial" panose="020B0604020202020204" pitchFamily="34" charset="0"/>
              </a:rPr>
              <a:t>Какие сферы проверяются?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По трудовым вопросам:</a:t>
            </a:r>
          </a:p>
          <a:p>
            <a:pPr algn="just">
              <a:spcBef>
                <a:spcPts val="0"/>
              </a:spcBef>
              <a:buFont typeface="Franklin Gothic Book" panose="020B0503020102020204" pitchFamily="34" charset="0"/>
              <a:buChar char="•"/>
              <a:tabLst>
                <a:tab pos="228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Локальные нормативные акты</a:t>
            </a:r>
          </a:p>
          <a:p>
            <a:pPr algn="just">
              <a:spcBef>
                <a:spcPts val="0"/>
              </a:spcBef>
              <a:buFont typeface="Franklin Gothic Book" panose="020B0503020102020204" pitchFamily="34" charset="0"/>
              <a:buChar char="•"/>
              <a:tabLst>
                <a:tab pos="228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Трудовые договоры</a:t>
            </a:r>
          </a:p>
          <a:p>
            <a:pPr algn="just">
              <a:spcBef>
                <a:spcPts val="0"/>
              </a:spcBef>
              <a:buFont typeface="Franklin Gothic Book" panose="020B0503020102020204" pitchFamily="34" charset="0"/>
              <a:buChar char="•"/>
              <a:tabLst>
                <a:tab pos="228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Отпуска</a:t>
            </a:r>
          </a:p>
          <a:p>
            <a:pPr algn="just">
              <a:spcBef>
                <a:spcPts val="0"/>
              </a:spcBef>
              <a:buFont typeface="Franklin Gothic Book" panose="020B0503020102020204" pitchFamily="34" charset="0"/>
              <a:buChar char="•"/>
              <a:tabLst>
                <a:tab pos="228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Командировки</a:t>
            </a:r>
          </a:p>
          <a:p>
            <a:pPr algn="just">
              <a:spcBef>
                <a:spcPts val="0"/>
              </a:spcBef>
              <a:buFont typeface="Franklin Gothic Book" panose="020B0503020102020204" pitchFamily="34" charset="0"/>
              <a:buChar char="•"/>
              <a:tabLst>
                <a:tab pos="228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Учет рабочего времени </a:t>
            </a:r>
          </a:p>
          <a:p>
            <a:pPr algn="just">
              <a:spcBef>
                <a:spcPts val="0"/>
              </a:spcBef>
              <a:buFont typeface="Franklin Gothic Book" panose="020B0503020102020204" pitchFamily="34" charset="0"/>
              <a:buChar char="•"/>
              <a:tabLst>
                <a:tab pos="228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Оплата труда</a:t>
            </a:r>
          </a:p>
          <a:p>
            <a:pPr algn="just">
              <a:spcBef>
                <a:spcPts val="0"/>
              </a:spcBef>
              <a:buFont typeface="Franklin Gothic Book" panose="020B0503020102020204" pitchFamily="34" charset="0"/>
              <a:buChar char="•"/>
              <a:tabLst>
                <a:tab pos="228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Трудовые книжки</a:t>
            </a:r>
          </a:p>
          <a:p>
            <a:pPr algn="just">
              <a:spcBef>
                <a:spcPts val="0"/>
              </a:spcBef>
              <a:buFont typeface="Franklin Gothic Book" panose="020B0503020102020204" pitchFamily="34" charset="0"/>
              <a:buChar char="•"/>
              <a:tabLst>
                <a:tab pos="228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Привлечение к дисциплинарной и мат. ответственности</a:t>
            </a:r>
          </a:p>
          <a:p>
            <a:pPr algn="just">
              <a:spcBef>
                <a:spcPts val="0"/>
              </a:spcBef>
              <a:buFont typeface="Franklin Gothic Book" panose="020B0503020102020204" pitchFamily="34" charset="0"/>
              <a:buChar char="•"/>
              <a:tabLst>
                <a:tab pos="228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Гарантии отдельным категориям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1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По охране труда</a:t>
            </a:r>
          </a:p>
          <a:p>
            <a:pPr algn="just">
              <a:spcBef>
                <a:spcPts val="0"/>
              </a:spcBef>
              <a:buFont typeface="Franklin Gothic Book" panose="020B0503020102020204" pitchFamily="34" charset="0"/>
              <a:buChar char="•"/>
              <a:tabLst>
                <a:tab pos="228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обучение и инструктирование работников по охране труда </a:t>
            </a:r>
          </a:p>
          <a:p>
            <a:pPr algn="just">
              <a:spcBef>
                <a:spcPts val="0"/>
              </a:spcBef>
              <a:buFont typeface="Franklin Gothic Book" panose="020B0503020102020204" pitchFamily="34" charset="0"/>
              <a:buChar char="•"/>
              <a:tabLst>
                <a:tab pos="228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обеспечение работников средствами индивидуальной и коллективной защиты </a:t>
            </a:r>
          </a:p>
          <a:p>
            <a:pPr algn="just">
              <a:spcBef>
                <a:spcPts val="0"/>
              </a:spcBef>
              <a:buFont typeface="Franklin Gothic Book" panose="020B0503020102020204" pitchFamily="34" charset="0"/>
              <a:buChar char="•"/>
              <a:tabLst>
                <a:tab pos="228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соблюдение установленного порядка проведения оценки условий труда на рабочих местах  </a:t>
            </a:r>
          </a:p>
          <a:p>
            <a:pPr algn="just">
              <a:spcBef>
                <a:spcPts val="0"/>
              </a:spcBef>
              <a:buFont typeface="Franklin Gothic Book" panose="020B0503020102020204" pitchFamily="34" charset="0"/>
              <a:buChar char="•"/>
              <a:tabLst>
                <a:tab pos="228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проведение медицинских осмотров работников </a:t>
            </a:r>
          </a:p>
          <a:p>
            <a:pPr algn="just">
              <a:spcBef>
                <a:spcPts val="0"/>
              </a:spcBef>
              <a:buFont typeface="Franklin Gothic Book" panose="020B0503020102020204" pitchFamily="34" charset="0"/>
              <a:buChar char="•"/>
              <a:tabLst>
                <a:tab pos="228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гарантии и компенсации </a:t>
            </a:r>
          </a:p>
          <a:p>
            <a:pPr algn="just">
              <a:spcBef>
                <a:spcPts val="0"/>
              </a:spcBef>
              <a:buFont typeface="Franklin Gothic Book" panose="020B0503020102020204" pitchFamily="34" charset="0"/>
              <a:buChar char="•"/>
              <a:tabLst>
                <a:tab pos="228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расследования, оформление и учет несчастных случаев на производстве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ru-RU" sz="1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400" i="1" dirty="0">
                <a:solidFill>
                  <a:srgbClr val="000000"/>
                </a:solidFill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2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8280920" cy="4680520"/>
          </a:xfrm>
        </p:spPr>
        <p:txBody>
          <a:bodyPr>
            <a:normAutofit lnSpcReduction="10000"/>
          </a:bodyPr>
          <a:lstStyle/>
          <a:p>
            <a:pPr lvl="0" indent="0">
              <a:spcBef>
                <a:spcPts val="0"/>
              </a:spcBef>
              <a:buClr>
                <a:srgbClr val="8E3E84"/>
              </a:buClr>
              <a:buNone/>
              <a:defRPr/>
            </a:pPr>
            <a:r>
              <a:rPr lang="ru-RU" sz="2400" b="1" dirty="0">
                <a:solidFill>
                  <a:srgbClr val="000000"/>
                </a:solidFill>
                <a:latin typeface="Arial"/>
                <a:ea typeface="Tahoma" pitchFamily="34" charset="0"/>
                <a:cs typeface="Arial" pitchFamily="34" charset="0"/>
              </a:rPr>
              <a:t>Из всех  выявленных нарушений:</a:t>
            </a:r>
          </a:p>
          <a:p>
            <a:pPr lvl="0" indent="0">
              <a:spcBef>
                <a:spcPts val="0"/>
              </a:spcBef>
              <a:buClr>
                <a:srgbClr val="8E3E84"/>
              </a:buClr>
              <a:buNone/>
              <a:defRPr/>
            </a:pPr>
            <a:endParaRPr lang="ru-RU" sz="2400" b="1" dirty="0">
              <a:solidFill>
                <a:srgbClr val="000000"/>
              </a:solidFill>
              <a:latin typeface="Arial"/>
              <a:ea typeface="Tahoma" pitchFamily="34" charset="0"/>
              <a:cs typeface="Arial" pitchFamily="34" charset="0"/>
            </a:endParaRPr>
          </a:p>
          <a:p>
            <a:pPr lvl="0" indent="0" algn="just" eaLnBrk="0" fontAlgn="base" hangingPunct="0">
              <a:spcBef>
                <a:spcPts val="0"/>
              </a:spcBef>
              <a:buClr>
                <a:srgbClr val="8E3E84"/>
              </a:buClr>
              <a:buNone/>
              <a:defRPr/>
            </a:pPr>
            <a:r>
              <a:rPr lang="ru-RU" sz="2400" dirty="0">
                <a:solidFill>
                  <a:srgbClr val="000000"/>
                </a:solidFill>
                <a:latin typeface="Arial"/>
                <a:ea typeface="Tahoma" pitchFamily="34" charset="0"/>
                <a:cs typeface="Arial" pitchFamily="34" charset="0"/>
              </a:rPr>
              <a:t>- оплата и нормирование труда — 20%</a:t>
            </a:r>
          </a:p>
          <a:p>
            <a:pPr marL="628650" lvl="0" indent="-285750" algn="just" eaLnBrk="0" fontAlgn="base" hangingPunct="0">
              <a:spcBef>
                <a:spcPts val="0"/>
              </a:spcBef>
              <a:buClr>
                <a:srgbClr val="8E3E84"/>
              </a:buClr>
              <a:buFont typeface="Wingdings" panose="05000000000000000000" pitchFamily="2" charset="2"/>
              <a:buChar char="Ø"/>
              <a:defRPr/>
            </a:pPr>
            <a:endParaRPr lang="ru-RU" sz="2400" dirty="0">
              <a:solidFill>
                <a:srgbClr val="000000"/>
              </a:solidFill>
              <a:latin typeface="Arial"/>
              <a:ea typeface="Tahoma" pitchFamily="34" charset="0"/>
              <a:cs typeface="Arial" pitchFamily="34" charset="0"/>
            </a:endParaRPr>
          </a:p>
          <a:p>
            <a:pPr lvl="0" indent="0" algn="just" eaLnBrk="0" fontAlgn="base" hangingPunct="0">
              <a:spcBef>
                <a:spcPts val="0"/>
              </a:spcBef>
              <a:buClr>
                <a:srgbClr val="8E3E84"/>
              </a:buClr>
              <a:buNone/>
              <a:defRPr/>
            </a:pPr>
            <a:r>
              <a:rPr lang="ru-RU" sz="2400" dirty="0">
                <a:solidFill>
                  <a:srgbClr val="000000"/>
                </a:solidFill>
                <a:latin typeface="Arial"/>
                <a:ea typeface="Tahoma" pitchFamily="34" charset="0"/>
                <a:cs typeface="Arial" pitchFamily="34" charset="0"/>
              </a:rPr>
              <a:t>- оформление трудового договора — 14%</a:t>
            </a:r>
          </a:p>
          <a:p>
            <a:pPr lvl="0" indent="0" algn="just" eaLnBrk="0" fontAlgn="base" hangingPunct="0">
              <a:spcBef>
                <a:spcPts val="0"/>
              </a:spcBef>
              <a:buClr>
                <a:srgbClr val="8E3E84"/>
              </a:buClr>
              <a:buNone/>
              <a:defRPr/>
            </a:pPr>
            <a:endParaRPr lang="ru-RU" sz="2400" dirty="0">
              <a:solidFill>
                <a:srgbClr val="000000"/>
              </a:solidFill>
              <a:latin typeface="Arial"/>
              <a:ea typeface="Tahoma" pitchFamily="34" charset="0"/>
              <a:cs typeface="Arial" pitchFamily="34" charset="0"/>
            </a:endParaRPr>
          </a:p>
          <a:p>
            <a:pPr lvl="0" indent="0" eaLnBrk="0" fontAlgn="base" hangingPunct="0">
              <a:spcBef>
                <a:spcPts val="0"/>
              </a:spcBef>
              <a:buClr>
                <a:srgbClr val="8E3E84"/>
              </a:buClr>
              <a:buNone/>
              <a:defRPr/>
            </a:pPr>
            <a:r>
              <a:rPr lang="ru-RU" sz="2400" dirty="0">
                <a:solidFill>
                  <a:srgbClr val="000000"/>
                </a:solidFill>
                <a:latin typeface="Arial"/>
                <a:ea typeface="Tahoma" pitchFamily="34" charset="0"/>
                <a:cs typeface="Arial" pitchFamily="34" charset="0"/>
              </a:rPr>
              <a:t>- охрана труда – 48%, из них:</a:t>
            </a:r>
          </a:p>
          <a:p>
            <a:pPr marL="628650" lvl="0" indent="-285750" eaLnBrk="0" fontAlgn="base" hangingPunct="0">
              <a:spcBef>
                <a:spcPts val="0"/>
              </a:spcBef>
              <a:buClr>
                <a:srgbClr val="8E3E84"/>
              </a:buClr>
              <a:buFont typeface="Wingdings" panose="05000000000000000000" pitchFamily="2" charset="2"/>
              <a:buChar char="Ø"/>
              <a:defRPr/>
            </a:pPr>
            <a:endParaRPr lang="ru-RU" sz="2400" dirty="0">
              <a:solidFill>
                <a:srgbClr val="000000"/>
              </a:solidFill>
              <a:latin typeface="Arial"/>
              <a:ea typeface="Tahoma" pitchFamily="34" charset="0"/>
              <a:cs typeface="Arial" pitchFamily="34" charset="0"/>
            </a:endParaRPr>
          </a:p>
          <a:p>
            <a:pPr lvl="0" indent="0" algn="just" eaLnBrk="0" fontAlgn="base" hangingPunct="0">
              <a:spcBef>
                <a:spcPts val="0"/>
              </a:spcBef>
              <a:buClr>
                <a:srgbClr val="8E3E84"/>
              </a:buClr>
              <a:buNone/>
              <a:defRPr/>
            </a:pPr>
            <a:r>
              <a:rPr lang="ru-RU" sz="2400" dirty="0">
                <a:solidFill>
                  <a:srgbClr val="000000"/>
                </a:solidFill>
                <a:latin typeface="Arial"/>
                <a:ea typeface="Tahoma" pitchFamily="34" charset="0"/>
                <a:cs typeface="Arial" pitchFamily="34" charset="0"/>
              </a:rPr>
              <a:t>- обучение и инструктирование работников – 16%</a:t>
            </a:r>
          </a:p>
          <a:p>
            <a:pPr marL="628650" lvl="0" indent="-285750" algn="just" eaLnBrk="0" fontAlgn="base" hangingPunct="0">
              <a:spcBef>
                <a:spcPts val="0"/>
              </a:spcBef>
              <a:buClr>
                <a:srgbClr val="8E3E84"/>
              </a:buClr>
              <a:buFont typeface="Wingdings" panose="05000000000000000000" pitchFamily="2" charset="2"/>
              <a:buChar char="Ø"/>
              <a:defRPr/>
            </a:pPr>
            <a:endParaRPr lang="ru-RU" sz="2400" dirty="0">
              <a:solidFill>
                <a:srgbClr val="000000"/>
              </a:solidFill>
              <a:latin typeface="Arial"/>
              <a:ea typeface="Tahoma" pitchFamily="34" charset="0"/>
              <a:cs typeface="Arial" pitchFamily="34" charset="0"/>
            </a:endParaRPr>
          </a:p>
          <a:p>
            <a:pPr lvl="0" indent="0" algn="just" eaLnBrk="0" fontAlgn="base" hangingPunct="0">
              <a:spcBef>
                <a:spcPts val="0"/>
              </a:spcBef>
              <a:buClr>
                <a:srgbClr val="8E3E84"/>
              </a:buClr>
              <a:buNone/>
              <a:defRPr/>
            </a:pPr>
            <a:r>
              <a:rPr lang="ru-RU" sz="2400" dirty="0">
                <a:solidFill>
                  <a:srgbClr val="000000"/>
                </a:solidFill>
                <a:latin typeface="Arial"/>
                <a:ea typeface="Tahoma" pitchFamily="34" charset="0"/>
                <a:cs typeface="Arial" pitchFamily="34" charset="0"/>
              </a:rPr>
              <a:t>- обеспечение работников СИЗ – 6%</a:t>
            </a:r>
          </a:p>
          <a:p>
            <a:pPr marL="628650" lvl="0" indent="-285750" algn="just" eaLnBrk="0" fontAlgn="base" hangingPunct="0">
              <a:spcBef>
                <a:spcPts val="0"/>
              </a:spcBef>
              <a:buClr>
                <a:srgbClr val="8E3E84"/>
              </a:buClr>
              <a:buFont typeface="Wingdings" panose="05000000000000000000" pitchFamily="2" charset="2"/>
              <a:buChar char="Ø"/>
              <a:defRPr/>
            </a:pPr>
            <a:endParaRPr lang="ru-RU" sz="2400" dirty="0">
              <a:solidFill>
                <a:srgbClr val="000000"/>
              </a:solidFill>
              <a:latin typeface="Arial"/>
              <a:ea typeface="Tahoma" pitchFamily="34" charset="0"/>
              <a:cs typeface="Arial" pitchFamily="34" charset="0"/>
            </a:endParaRPr>
          </a:p>
          <a:p>
            <a:pPr lvl="0" indent="0" algn="just" eaLnBrk="0" fontAlgn="base" hangingPunct="0">
              <a:spcBef>
                <a:spcPts val="0"/>
              </a:spcBef>
              <a:buClr>
                <a:srgbClr val="8E3E84"/>
              </a:buClr>
              <a:buNone/>
              <a:defRPr/>
            </a:pPr>
            <a:r>
              <a:rPr lang="ru-RU" sz="2400" dirty="0">
                <a:solidFill>
                  <a:srgbClr val="000000"/>
                </a:solidFill>
                <a:latin typeface="Arial"/>
                <a:ea typeface="Tahoma" pitchFamily="34" charset="0"/>
                <a:cs typeface="Arial" pitchFamily="34" charset="0"/>
              </a:rPr>
              <a:t>- </a:t>
            </a:r>
            <a:r>
              <a:rPr lang="ru-RU" sz="2400" dirty="0" err="1">
                <a:solidFill>
                  <a:srgbClr val="000000"/>
                </a:solidFill>
                <a:latin typeface="Arial"/>
                <a:ea typeface="Tahoma" pitchFamily="34" charset="0"/>
                <a:cs typeface="Arial" pitchFamily="34" charset="0"/>
              </a:rPr>
              <a:t>спецоценка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ahoma" pitchFamily="34" charset="0"/>
                <a:cs typeface="Arial" pitchFamily="34" charset="0"/>
              </a:rPr>
              <a:t> условий труда на рабочих местах – 4%</a:t>
            </a:r>
          </a:p>
          <a:p>
            <a:pPr marL="0" lvl="0" indent="0">
              <a:buNone/>
            </a:pPr>
            <a:endParaRPr 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07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B2B5EDC8-C6FF-445E-8455-26E56361A764}"/>
              </a:ext>
            </a:extLst>
          </p:cNvPr>
          <p:cNvCxnSpPr/>
          <p:nvPr/>
        </p:nvCxnSpPr>
        <p:spPr>
          <a:xfrm>
            <a:off x="0" y="5157788"/>
            <a:ext cx="9144000" cy="0"/>
          </a:xfrm>
          <a:prstGeom prst="line">
            <a:avLst/>
          </a:prstGeom>
          <a:ln w="25400" cap="rnd" cmpd="sng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9" name="Объект 1">
            <a:extLst>
              <a:ext uri="{FF2B5EF4-FFF2-40B4-BE49-F238E27FC236}">
                <a16:creationId xmlns="" xmlns:a16="http://schemas.microsoft.com/office/drawing/2014/main" id="{43D79050-477D-40E3-B92F-211FE45BB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850900"/>
            <a:ext cx="8229600" cy="4738688"/>
          </a:xfrm>
        </p:spPr>
        <p:txBody>
          <a:bodyPr/>
          <a:lstStyle/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ru-RU" altLang="ru-RU" sz="1600" dirty="0">
              <a:solidFill>
                <a:srgbClr val="22161F"/>
              </a:solidFill>
              <a:latin typeface="Franklin Gothic Book" panose="020B05030201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Clr>
                <a:srgbClr val="FE8637"/>
              </a:buClr>
              <a:buNone/>
              <a:defRPr/>
            </a:pPr>
            <a:r>
              <a:rPr lang="ru-RU" altLang="ru-RU" sz="1600" b="1" dirty="0" smtClean="0">
                <a:ea typeface="Tahoma" panose="020B0604030504040204" pitchFamily="34" charset="0"/>
                <a:cs typeface="Arial" panose="020B0604020202020204" pitchFamily="34" charset="0"/>
              </a:rPr>
              <a:t>Какая  </a:t>
            </a:r>
            <a:r>
              <a:rPr lang="ru-RU" altLang="ru-RU" sz="1600" b="1" dirty="0">
                <a:ea typeface="Tahoma" panose="020B0604030504040204" pitchFamily="34" charset="0"/>
                <a:cs typeface="Arial" panose="020B0604020202020204" pitchFamily="34" charset="0"/>
              </a:rPr>
              <a:t>грядет проверка? Когда грядет?</a:t>
            </a:r>
          </a:p>
          <a:p>
            <a:pPr marL="0" indent="0">
              <a:spcBef>
                <a:spcPct val="0"/>
              </a:spcBef>
              <a:buClr>
                <a:srgbClr val="FE8637"/>
              </a:buClr>
              <a:buNone/>
              <a:defRPr/>
            </a:pPr>
            <a:r>
              <a:rPr lang="ru-RU" altLang="ru-RU" sz="1200" dirty="0">
                <a:ea typeface="Tahoma" panose="020B0604030504040204" pitchFamily="34" charset="0"/>
                <a:cs typeface="Arial" panose="020B0604020202020204" pitchFamily="34" charset="0"/>
              </a:rPr>
              <a:t>Федеральный закон "О защите прав юридических лиц и индивидуальных предпринимателей при осуществлении государственного контроля (надзора) и муниципального контроля" от 26.12.2008 N 294-ФЗ, ст. 360 ТК РФ</a:t>
            </a:r>
          </a:p>
          <a:p>
            <a:pPr marL="0" indent="0">
              <a:spcBef>
                <a:spcPct val="0"/>
              </a:spcBef>
              <a:buClr>
                <a:srgbClr val="FE8637"/>
              </a:buClr>
              <a:buNone/>
              <a:defRPr/>
            </a:pPr>
            <a:endParaRPr lang="ru-RU" altLang="ru-RU" sz="1400" b="1" dirty="0"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Clr>
                <a:srgbClr val="FE8637"/>
              </a:buClr>
              <a:buNone/>
              <a:defRPr/>
            </a:pPr>
            <a:r>
              <a:rPr lang="ru-RU" altLang="ru-RU" sz="1400" b="1" dirty="0">
                <a:ea typeface="Tahoma" panose="020B0604030504040204" pitchFamily="34" charset="0"/>
                <a:cs typeface="Arial" panose="020B0604020202020204" pitchFamily="34" charset="0"/>
              </a:rPr>
              <a:t>Плановые </a:t>
            </a:r>
            <a:r>
              <a:rPr lang="ru-RU" altLang="ru-RU" sz="1400" dirty="0">
                <a:ea typeface="Tahoma" panose="020B0604030504040204" pitchFamily="34" charset="0"/>
                <a:cs typeface="Arial" panose="020B0604020202020204" pitchFamily="34" charset="0"/>
              </a:rPr>
              <a:t>Проверка сайта Генпрокуратуры и сайта ГИТ</a:t>
            </a:r>
          </a:p>
          <a:p>
            <a:pPr marL="0" indent="0">
              <a:spcBef>
                <a:spcPct val="0"/>
              </a:spcBef>
              <a:buFont typeface="Franklin Gothic Book" panose="020B0503020102020204" pitchFamily="34" charset="0"/>
              <a:buChar char="•"/>
              <a:defRPr/>
            </a:pPr>
            <a:r>
              <a:rPr lang="ru-RU" altLang="ru-RU" sz="1400" dirty="0">
                <a:ea typeface="Tahoma" panose="020B0604030504040204" pitchFamily="34" charset="0"/>
                <a:cs typeface="Arial" panose="020B0604020202020204" pitchFamily="34" charset="0"/>
              </a:rPr>
              <a:t>Уведомление за 3 дня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ru-RU" altLang="ru-RU" sz="1400" dirty="0">
                <a:ea typeface="Tahoma" panose="020B0604030504040204" pitchFamily="34" charset="0"/>
                <a:cs typeface="Arial" panose="020B0604020202020204" pitchFamily="34" charset="0"/>
              </a:rPr>
              <a:t>Стратегия: узнать и подготовиться (юридическая профилактика штрафов – кадровый аудит)</a:t>
            </a:r>
            <a:endParaRPr lang="ru-RU" altLang="ru-RU" sz="1400" b="1" dirty="0"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ea typeface="Tahoma" panose="020B0604030504040204" pitchFamily="34" charset="0"/>
                <a:cs typeface="Arial" panose="020B0604020202020204" pitchFamily="34" charset="0"/>
              </a:rPr>
              <a:t>Новое! Риск-ориентированный подход с  01.01.2018</a:t>
            </a:r>
            <a:r>
              <a:rPr lang="ru-RU" alt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: </a:t>
            </a:r>
            <a:r>
              <a:rPr lang="ru-RU" altLang="ru-RU" sz="1200" dirty="0">
                <a:ea typeface="Tahoma" panose="020B0604030504040204" pitchFamily="34" charset="0"/>
                <a:cs typeface="Arial" panose="020B0604020202020204" pitchFamily="34" charset="0"/>
              </a:rPr>
              <a:t>Федеральный закон от 13.07.2015 N 246-ФЗ,  Постановление от 16.02.2017 г. N 197, Постановление Правительства РФ от 17.08.2016 N 806. Чек  листы! Рассмотрим…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ru-RU" altLang="ru-RU" sz="1400" b="1" dirty="0"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ea typeface="Tahoma" panose="020B0604030504040204" pitchFamily="34" charset="0"/>
                <a:cs typeface="Arial" panose="020B0604020202020204" pitchFamily="34" charset="0"/>
              </a:rPr>
              <a:t>Внеплановые (</a:t>
            </a:r>
            <a:r>
              <a:rPr lang="ru-RU" altLang="ru-RU" sz="1400" dirty="0">
                <a:ea typeface="Tahoma" panose="020B0604030504040204" pitchFamily="34" charset="0"/>
                <a:cs typeface="Arial" panose="020B0604020202020204" pitchFamily="34" charset="0"/>
              </a:rPr>
              <a:t>Обращения и заявления граждан)</a:t>
            </a:r>
          </a:p>
          <a:p>
            <a:pPr algn="just">
              <a:spcBef>
                <a:spcPct val="0"/>
              </a:spcBef>
              <a:defRPr/>
            </a:pPr>
            <a:r>
              <a:rPr lang="ru-RU" altLang="ru-RU" sz="1400" dirty="0">
                <a:ea typeface="Tahoma" panose="020B0604030504040204" pitchFamily="34" charset="0"/>
                <a:cs typeface="Arial" panose="020B0604020202020204" pitchFamily="34" charset="0"/>
              </a:rPr>
              <a:t>нарушения повлекшие возникновение угрозы причинения вреда жизни и здоровью работников, невыплате зарплаты; сообщение о  нарушении трудовых  прав</a:t>
            </a:r>
          </a:p>
          <a:p>
            <a:pPr>
              <a:spcBef>
                <a:spcPct val="0"/>
              </a:spcBef>
              <a:defRPr/>
            </a:pPr>
            <a:r>
              <a:rPr lang="ru-RU" altLang="ru-RU" sz="1400" dirty="0">
                <a:ea typeface="Tahoma" panose="020B0604030504040204" pitchFamily="34" charset="0"/>
                <a:cs typeface="Arial" panose="020B0604020202020204" pitchFamily="34" charset="0"/>
              </a:rPr>
              <a:t>незамедлительно с  извещением прокуратуры </a:t>
            </a:r>
          </a:p>
          <a:p>
            <a:pPr>
              <a:spcBef>
                <a:spcPct val="0"/>
              </a:spcBef>
              <a:defRPr/>
            </a:pPr>
            <a:r>
              <a:rPr lang="ru-RU" altLang="ru-RU" sz="1400" dirty="0">
                <a:ea typeface="Tahoma" panose="020B0604030504040204" pitchFamily="34" charset="0"/>
                <a:cs typeface="Arial" panose="020B0604020202020204" pitchFamily="34" charset="0"/>
              </a:rPr>
              <a:t>Без уведомления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ru-RU" altLang="ru-RU" sz="1400" dirty="0">
                <a:ea typeface="Tahoma" panose="020B0604030504040204" pitchFamily="34" charset="0"/>
                <a:cs typeface="Arial" panose="020B0604020202020204" pitchFamily="34" charset="0"/>
              </a:rPr>
              <a:t>Стратегия: психологическая профилактика обращений работников + юридическая профилактика штрафов – регулярный кадровый аудит</a:t>
            </a:r>
          </a:p>
        </p:txBody>
      </p:sp>
    </p:spTree>
    <p:extLst>
      <p:ext uri="{BB962C8B-B14F-4D97-AF65-F5344CB8AC3E}">
        <p14:creationId xmlns:p14="http://schemas.microsoft.com/office/powerpoint/2010/main" val="8081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>
            <a:extLst>
              <a:ext uri="{FF2B5EF4-FFF2-40B4-BE49-F238E27FC236}">
                <a16:creationId xmlns="" xmlns:a16="http://schemas.microsoft.com/office/drawing/2014/main" id="{285E2FD4-5D8D-4768-AD34-D631142FD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196975"/>
            <a:ext cx="8291512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19280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19280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19280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92802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92802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92802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92802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92802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92802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endParaRPr lang="ru-RU" sz="1200" dirty="0">
              <a:solidFill>
                <a:srgbClr val="13013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ru-RU" alt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Риск-ориентированный подход </a:t>
            </a:r>
            <a:r>
              <a:rPr lang="ru-RU" alt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 01.01.2018: Федеральный закон от 13.07.2015 N 246-ФЗ,  Постановление от 16.02.2017 г. N 197, Постановление от 17.08.2016 N 806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alt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для категорий высокого риска - 1 раза в 2 года;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значительного риска - 1 раз в 3 года;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среднего риска - не чаще чем 1 раз в 5 лет;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умеренного риска - не чаще чем один раз в 6 лет;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низкий риск- нет проверок</a:t>
            </a:r>
          </a:p>
          <a:p>
            <a:pPr>
              <a:spcBef>
                <a:spcPts val="0"/>
              </a:spcBef>
              <a:buNone/>
              <a:defRPr/>
            </a:pPr>
            <a:endParaRPr lang="ru-RU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Учитывается:</a:t>
            </a:r>
          </a:p>
          <a:p>
            <a:pPr marL="214313" indent="-214313">
              <a:spcBef>
                <a:spcPts val="0"/>
              </a:spcBef>
              <a:defRPr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отрасль деятельности</a:t>
            </a:r>
          </a:p>
          <a:p>
            <a:pPr marL="214313" indent="-214313">
              <a:spcBef>
                <a:spcPts val="0"/>
              </a:spcBef>
              <a:defRPr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численность</a:t>
            </a:r>
          </a:p>
          <a:p>
            <a:pPr marL="214313" indent="-214313">
              <a:spcBef>
                <a:spcPts val="0"/>
              </a:spcBef>
              <a:defRPr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добросовестное поведения </a:t>
            </a:r>
          </a:p>
          <a:p>
            <a:pPr marL="171450" indent="-171450">
              <a:spcBef>
                <a:spcPts val="0"/>
              </a:spcBef>
              <a:defRPr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наличие несчастных случаев;</a:t>
            </a:r>
          </a:p>
          <a:p>
            <a:pPr marL="171450" indent="-171450">
              <a:spcBef>
                <a:spcPts val="0"/>
              </a:spcBef>
              <a:defRPr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факта задолженности по заработной плате;</a:t>
            </a:r>
          </a:p>
          <a:p>
            <a:pPr marL="171450" indent="-171450">
              <a:spcBef>
                <a:spcPts val="0"/>
              </a:spcBef>
              <a:defRPr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факта назначения административных наказаний.</a:t>
            </a:r>
          </a:p>
          <a:p>
            <a:pPr marL="171450" indent="-171450">
              <a:spcBef>
                <a:spcPts val="0"/>
              </a:spcBef>
              <a:defRPr/>
            </a:pP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ru-RU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Федеральной службы по труду и занятости №ТЗ/1330-11-2 от 12.04.2017 – можно изменить</a:t>
            </a:r>
          </a:p>
          <a:p>
            <a:pPr marL="214313" indent="-214313">
              <a:spcBef>
                <a:spcPts val="0"/>
              </a:spcBef>
              <a:defRPr/>
            </a:pPr>
            <a:endParaRPr lang="ru-RU" sz="12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ru-RU" sz="12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Роструд</a:t>
            </a:r>
            <a:r>
              <a:rPr lang="ru-RU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своем сайте разместил информацию о компаниях, чья деятельность отнесена к категориям высокого и значительного рисков.</a:t>
            </a:r>
          </a:p>
          <a:p>
            <a:pPr>
              <a:spcBef>
                <a:spcPts val="0"/>
              </a:spcBef>
              <a:buNone/>
              <a:defRPr/>
            </a:pP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827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FB6FCD-2B57-4208-826D-0841018301D4}" type="slidenum">
              <a:rPr lang="ru-RU" altLang="ru-RU" sz="9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9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D9CD0041-BA21-4DE6-88D0-FF9B2ED0A415}"/>
              </a:ext>
            </a:extLst>
          </p:cNvPr>
          <p:cNvSpPr/>
          <p:nvPr/>
        </p:nvSpPr>
        <p:spPr>
          <a:xfrm>
            <a:off x="1763713" y="2619376"/>
            <a:ext cx="5238750" cy="1089025"/>
          </a:xfrm>
          <a:prstGeom prst="rect">
            <a:avLst/>
          </a:prstGeom>
        </p:spPr>
        <p:txBody>
          <a:bodyPr lIns="26747" tIns="13373" rIns="26747" bIns="13373">
            <a:spAutoFit/>
          </a:bodyPr>
          <a:lstStyle/>
          <a:p>
            <a:pPr defTabSz="133731">
              <a:defRPr/>
            </a:pPr>
            <a:endParaRPr lang="ru-RU" kern="0" dirty="0">
              <a:solidFill>
                <a:srgbClr val="000000"/>
              </a:solidFill>
              <a:latin typeface="Calibri"/>
              <a:cs typeface="Arial" charset="0"/>
              <a:sym typeface="Calibri"/>
            </a:endParaRPr>
          </a:p>
          <a:p>
            <a:pPr defTabSz="133731">
              <a:defRPr/>
            </a:pPr>
            <a:endParaRPr lang="ru-RU" sz="1500" kern="0" dirty="0">
              <a:solidFill>
                <a:srgbClr val="000000"/>
              </a:solidFill>
              <a:latin typeface="Calibri"/>
              <a:cs typeface="Times New Roman" pitchFamily="18" charset="0"/>
              <a:sym typeface="Calibri"/>
            </a:endParaRPr>
          </a:p>
          <a:p>
            <a:pPr defTabSz="133731">
              <a:defRPr/>
            </a:pPr>
            <a:endParaRPr lang="ru-RU" kern="0" dirty="0">
              <a:solidFill>
                <a:srgbClr val="000000"/>
              </a:solidFill>
              <a:latin typeface="Calibri"/>
              <a:cs typeface="Arial" charset="0"/>
              <a:sym typeface="Calibri"/>
            </a:endParaRPr>
          </a:p>
          <a:p>
            <a:pPr defTabSz="133731">
              <a:defRPr/>
            </a:pPr>
            <a:endParaRPr lang="ru-RU" kern="0" dirty="0">
              <a:solidFill>
                <a:srgbClr val="000000"/>
              </a:solidFill>
              <a:latin typeface="Calibri"/>
              <a:cs typeface="Arial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940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Содержимое 6">
            <a:extLst>
              <a:ext uri="{FF2B5EF4-FFF2-40B4-BE49-F238E27FC236}">
                <a16:creationId xmlns="" xmlns:a16="http://schemas.microsoft.com/office/drawing/2014/main" id="{3C876C97-575C-4211-8747-BF07B67F9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608512"/>
          </a:xfrm>
        </p:spPr>
        <p:txBody>
          <a:bodyPr>
            <a:normAutofit/>
          </a:bodyPr>
          <a:lstStyle/>
          <a:p>
            <a:pPr marL="0" lvl="0" indent="0">
              <a:spcBef>
                <a:spcPct val="0"/>
              </a:spcBef>
              <a:buNone/>
            </a:pPr>
            <a:r>
              <a:rPr lang="ru-RU" altLang="ru-RU" sz="1600" b="1" dirty="0">
                <a:solidFill>
                  <a:srgbClr val="000000"/>
                </a:solidFill>
                <a:cs typeface="Arial" panose="020B0604020202020204" pitchFamily="34" charset="0"/>
              </a:rPr>
              <a:t>Проверка ГИТ – это проектная работа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ru-RU" altLang="ru-RU" sz="16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altLang="ru-RU" sz="1600" dirty="0">
                <a:solidFill>
                  <a:srgbClr val="000000"/>
                </a:solidFill>
                <a:cs typeface="Arial" panose="020B0604020202020204" pitchFamily="34" charset="0"/>
              </a:rPr>
              <a:t>Как  в  любом  проекте: участники, цель, план действий,  бюджет…</a:t>
            </a:r>
          </a:p>
          <a:p>
            <a:pPr marL="0" lvl="0" indent="0">
              <a:spcBef>
                <a:spcPct val="0"/>
              </a:spcBef>
              <a:buNone/>
            </a:pPr>
            <a:endParaRPr lang="ru-RU" alt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8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Алгоритм  сопровождения  проверки: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1. Подготовка к проверке </a:t>
            </a:r>
          </a:p>
          <a:p>
            <a:pPr>
              <a:spcBef>
                <a:spcPts val="0"/>
              </a:spcBef>
              <a:defRPr/>
            </a:pPr>
            <a:r>
              <a:rPr lang="ru-RU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Нулевой этап-  распределение обязанностей, планирование</a:t>
            </a:r>
          </a:p>
          <a:p>
            <a:pPr>
              <a:spcBef>
                <a:spcPts val="0"/>
              </a:spcBef>
              <a:defRPr/>
            </a:pPr>
            <a:r>
              <a:rPr lang="ru-RU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Первый этап </a:t>
            </a:r>
            <a:r>
              <a:rPr lang="ru-RU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- поиск </a:t>
            </a:r>
            <a:r>
              <a:rPr lang="ru-RU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и предоставление документов</a:t>
            </a:r>
          </a:p>
          <a:p>
            <a:pPr>
              <a:spcBef>
                <a:spcPts val="0"/>
              </a:spcBef>
              <a:defRPr/>
            </a:pPr>
            <a:r>
              <a:rPr lang="ru-RU" sz="18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Второй  этап  </a:t>
            </a:r>
            <a:r>
              <a:rPr lang="ru-RU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-  </a:t>
            </a:r>
            <a:r>
              <a:rPr lang="ru-RU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проверка  качества, исправление, изготовление если  надо</a:t>
            </a:r>
          </a:p>
          <a:p>
            <a:pPr>
              <a:spcBef>
                <a:spcPts val="0"/>
              </a:spcBef>
              <a:defRPr/>
            </a:pPr>
            <a:r>
              <a:rPr lang="ru-RU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Третий этап </a:t>
            </a:r>
            <a:r>
              <a:rPr lang="ru-RU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- подготовка </a:t>
            </a:r>
            <a:r>
              <a:rPr lang="ru-RU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справок</a:t>
            </a:r>
          </a:p>
          <a:p>
            <a:pPr>
              <a:spcBef>
                <a:spcPts val="0"/>
              </a:spcBef>
              <a:defRPr/>
            </a:pPr>
            <a:r>
              <a:rPr lang="ru-RU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Четвертый этап  </a:t>
            </a:r>
            <a:r>
              <a:rPr lang="ru-RU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 - копирование </a:t>
            </a:r>
            <a:r>
              <a:rPr lang="ru-RU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и  размещение о папкам (не всегда)</a:t>
            </a:r>
          </a:p>
          <a:p>
            <a:pPr>
              <a:spcBef>
                <a:spcPts val="0"/>
              </a:spcBef>
              <a:defRPr/>
            </a:pPr>
            <a:endParaRPr lang="ru-RU" sz="1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8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1259632" y="1124744"/>
            <a:ext cx="7225172" cy="561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/>
              <a:t>2. Выезд (выезды) инспектора  либо   приход  в инспекцию </a:t>
            </a:r>
          </a:p>
          <a:p>
            <a:pPr marL="8001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000" dirty="0" smtClean="0"/>
              <a:t>Знакомство</a:t>
            </a:r>
            <a:r>
              <a:rPr lang="ru-RU" sz="2000" dirty="0"/>
              <a:t>, </a:t>
            </a:r>
            <a:r>
              <a:rPr lang="ru-RU" sz="2000" dirty="0" smtClean="0"/>
              <a:t>размещение</a:t>
            </a:r>
          </a:p>
          <a:p>
            <a:pPr marL="8001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000" dirty="0" smtClean="0"/>
              <a:t>Сопровождение </a:t>
            </a:r>
            <a:r>
              <a:rPr lang="ru-RU" sz="2000" dirty="0"/>
              <a:t>проверки документов </a:t>
            </a:r>
          </a:p>
          <a:p>
            <a:pPr marL="8001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000" dirty="0"/>
              <a:t>Сопровождение при проверке на </a:t>
            </a:r>
            <a:r>
              <a:rPr lang="ru-RU" sz="2000" dirty="0" smtClean="0"/>
              <a:t>площадке (если выходит)</a:t>
            </a:r>
            <a:endParaRPr lang="ru-RU" sz="2000" dirty="0"/>
          </a:p>
          <a:p>
            <a:pPr marL="8001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000" dirty="0"/>
              <a:t>Ответы на вопросы </a:t>
            </a:r>
            <a:r>
              <a:rPr lang="ru-RU" sz="2000" dirty="0" smtClean="0"/>
              <a:t> в этот  день и до </a:t>
            </a:r>
            <a:r>
              <a:rPr lang="ru-RU" sz="2000" dirty="0"/>
              <a:t>окончания срока </a:t>
            </a:r>
            <a:r>
              <a:rPr lang="ru-RU" sz="2000" dirty="0" smtClean="0"/>
              <a:t>проверки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lvl="0" indent="0" eaLnBrk="1" fontAlgn="auto" hangingPunct="1">
              <a:lnSpc>
                <a:spcPct val="150000"/>
              </a:lnSpc>
              <a:spcBef>
                <a:spcPts val="45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3. Оформление </a:t>
            </a:r>
            <a:r>
              <a:rPr lang="ru-RU" sz="2000" b="1" dirty="0">
                <a:solidFill>
                  <a:prstClr val="black"/>
                </a:solidFill>
                <a:cs typeface="Times New Roman" panose="02020603050405020304" pitchFamily="18" charset="0"/>
              </a:rPr>
              <a:t>акта, предписания</a:t>
            </a:r>
            <a:endParaRPr lang="ru-RU" sz="1350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dirty="0">
                <a:solidFill>
                  <a:srgbClr val="000000"/>
                </a:solidFill>
                <a:cs typeface="Arial" panose="020B0604020202020204" pitchFamily="34" charset="0"/>
              </a:rPr>
              <a:t>1. Определение, кто идет (доверенности) 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dirty="0">
                <a:solidFill>
                  <a:srgbClr val="000000"/>
                </a:solidFill>
                <a:cs typeface="Arial" panose="020B0604020202020204" pitchFamily="34" charset="0"/>
              </a:rPr>
              <a:t>2. Ознакомление  с актом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dirty="0">
                <a:solidFill>
                  <a:srgbClr val="000000"/>
                </a:solidFill>
                <a:cs typeface="Arial" panose="020B0604020202020204" pitchFamily="34" charset="0"/>
              </a:rPr>
              <a:t>3. Обсуждение акта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dirty="0">
                <a:solidFill>
                  <a:srgbClr val="000000"/>
                </a:solidFill>
                <a:cs typeface="Arial" panose="020B0604020202020204" pitchFamily="34" charset="0"/>
              </a:rPr>
              <a:t>4. Подписание акта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dirty="0">
                <a:solidFill>
                  <a:srgbClr val="000000"/>
                </a:solidFill>
                <a:cs typeface="Arial" panose="020B0604020202020204" pitchFamily="34" charset="0"/>
              </a:rPr>
              <a:t>5. Выдача  уведомления о дате вынесения постановления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dirty="0">
                <a:solidFill>
                  <a:srgbClr val="000000"/>
                </a:solidFill>
                <a:cs typeface="Arial" panose="020B0604020202020204" pitchFamily="34" charset="0"/>
              </a:rPr>
              <a:t>6. Возражения на акт (при необходимости)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dirty="0">
                <a:solidFill>
                  <a:srgbClr val="000000"/>
                </a:solidFill>
                <a:cs typeface="Arial" panose="020B0604020202020204" pitchFamily="34" charset="0"/>
              </a:rPr>
              <a:t>7. Выдача предписания</a:t>
            </a:r>
            <a:endParaRPr lang="ru-RU" sz="2000" dirty="0">
              <a:solidFill>
                <a:prstClr val="black"/>
              </a:solidFill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0847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1187624" y="548680"/>
            <a:ext cx="7225172" cy="530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/>
              <a:t>4. Оформление </a:t>
            </a:r>
            <a:r>
              <a:rPr lang="ru-RU" sz="2000" b="1" dirty="0"/>
              <a:t>постановления</a:t>
            </a:r>
          </a:p>
          <a:p>
            <a:pPr marL="8001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000" dirty="0"/>
              <a:t> Определение, кто идет (доверенности)</a:t>
            </a:r>
          </a:p>
          <a:p>
            <a:pPr marL="8001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000" dirty="0" smtClean="0"/>
              <a:t>Просим инспектора </a:t>
            </a:r>
            <a:r>
              <a:rPr lang="ru-RU" sz="2000" dirty="0"/>
              <a:t>снисхождении</a:t>
            </a:r>
          </a:p>
          <a:p>
            <a:pPr marL="8001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000" dirty="0"/>
              <a:t>Вынесение постановления, оформление протокола</a:t>
            </a:r>
          </a:p>
          <a:p>
            <a:pPr marL="8001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000" dirty="0"/>
              <a:t>Вручение </a:t>
            </a:r>
            <a:r>
              <a:rPr lang="ru-RU" sz="2000" dirty="0" smtClean="0"/>
              <a:t>документов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/>
              <a:t>5. Предоставление документов по  предписанию 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1. Подготовка документов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 </a:t>
            </a:r>
            <a:r>
              <a:rPr lang="ru-RU" sz="2000" dirty="0" smtClean="0"/>
              <a:t>2. Предоставление  инспектором 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 </a:t>
            </a:r>
            <a:r>
              <a:rPr lang="ru-RU" sz="2000" dirty="0" smtClean="0"/>
              <a:t>3. </a:t>
            </a:r>
            <a:r>
              <a:rPr lang="ru-RU" sz="2000" dirty="0" smtClean="0"/>
              <a:t>Составление  </a:t>
            </a:r>
            <a:r>
              <a:rPr lang="ru-RU" sz="2000" dirty="0" smtClean="0"/>
              <a:t>инспектором акта </a:t>
            </a:r>
            <a:endParaRPr lang="ru-RU" sz="2000" dirty="0"/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/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Что дальше?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1. Обжалуем предписание</a:t>
            </a:r>
            <a:r>
              <a:rPr lang="ru-RU" sz="2000" dirty="0" smtClean="0"/>
              <a:t>? Акт?  </a:t>
            </a:r>
            <a:r>
              <a:rPr lang="ru-RU" sz="2000" dirty="0"/>
              <a:t>Обжалуем Постановление ? 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2. Если нет </a:t>
            </a:r>
            <a:r>
              <a:rPr lang="ru-RU" sz="2000" dirty="0" smtClean="0"/>
              <a:t> - платим </a:t>
            </a:r>
            <a:r>
              <a:rPr lang="ru-RU" sz="2000" dirty="0"/>
              <a:t>штраф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Если  да – подаем  заявление в суд (Сроки!)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00166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1187624" y="548680"/>
            <a:ext cx="7225172" cy="407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/>
              <a:t>Подготовка к проверке: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/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Психологическая 	Организационная 	Правовая </a:t>
            </a:r>
            <a:endParaRPr lang="ru-RU" sz="2000" dirty="0"/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/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Психологическая -   цели: не  выдать  тайны  работодателя, не  поссориться с  инспектором 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Организационная  -  цели: подготовить документы в  удобном для инспектора  виде,  уложиться в сроки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/>
              <a:t>Правовая – подготовить  документы  наилучшего возможного  юридического качества,  ответить  на вопросы инспектора </a:t>
            </a:r>
          </a:p>
        </p:txBody>
      </p:sp>
    </p:spTree>
    <p:extLst>
      <p:ext uri="{BB962C8B-B14F-4D97-AF65-F5344CB8AC3E}">
        <p14:creationId xmlns:p14="http://schemas.microsoft.com/office/powerpoint/2010/main" val="240321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Box 3"/>
          <p:cNvSpPr txBox="1">
            <a:spLocks noChangeArrowheads="1"/>
          </p:cNvSpPr>
          <p:nvPr/>
        </p:nvSpPr>
        <p:spPr bwMode="auto">
          <a:xfrm>
            <a:off x="611560" y="44624"/>
            <a:ext cx="763306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ru-RU" altLang="ru-RU" sz="1200" dirty="0">
              <a:solidFill>
                <a:srgbClr val="1301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0"/>
              </a:spcBef>
              <a:buNone/>
            </a:pPr>
            <a:r>
              <a:rPr lang="ru-RU" altLang="ru-RU" sz="1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Подготовка – организационная </a:t>
            </a:r>
          </a:p>
          <a:p>
            <a:pPr lvl="0">
              <a:spcBef>
                <a:spcPct val="0"/>
              </a:spcBef>
              <a:buNone/>
            </a:pPr>
            <a:r>
              <a:rPr lang="ru-RU" altLang="ru-RU" sz="1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Получили </a:t>
            </a:r>
            <a:r>
              <a:rPr lang="ru-RU" altLang="ru-RU" sz="1400" b="1" dirty="0">
                <a:solidFill>
                  <a:srgbClr val="000000"/>
                </a:solidFill>
                <a:cs typeface="Arial" panose="020B0604020202020204" pitchFamily="34" charset="0"/>
              </a:rPr>
              <a:t>распоряжение</a:t>
            </a:r>
          </a:p>
          <a:p>
            <a:pPr lvl="0">
              <a:spcBef>
                <a:spcPct val="0"/>
              </a:spcBef>
              <a:buNone/>
            </a:pPr>
            <a:r>
              <a:rPr lang="ru-RU" alt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Получаем обязательно   - уклоняться нельзя</a:t>
            </a:r>
          </a:p>
          <a:p>
            <a:pPr lvl="0">
              <a:spcBef>
                <a:spcPct val="0"/>
              </a:spcBef>
              <a:buNone/>
            </a:pPr>
            <a:r>
              <a:rPr lang="ru-RU" alt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Не предоставили документы, потому что не получили распоряжение - действия работодателя незаконны </a:t>
            </a:r>
          </a:p>
          <a:p>
            <a:pPr lvl="0">
              <a:spcBef>
                <a:spcPct val="0"/>
              </a:spcBef>
              <a:buNone/>
            </a:pPr>
            <a:r>
              <a:rPr lang="ru-RU" altLang="ru-RU" sz="1400" dirty="0">
                <a:solidFill>
                  <a:srgbClr val="000000"/>
                </a:solidFill>
                <a:cs typeface="Arial" panose="020B0604020202020204" pitchFamily="34" charset="0"/>
              </a:rPr>
              <a:t>Непредставление документов - это воспрепятствование проверки, штраф 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1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Готовим </a:t>
            </a:r>
            <a:r>
              <a:rPr lang="ru-RU" altLang="ru-RU" sz="1400" b="1" dirty="0">
                <a:solidFill>
                  <a:srgbClr val="000000"/>
                </a:solidFill>
                <a:cs typeface="Arial" panose="020B0604020202020204" pitchFamily="34" charset="0"/>
              </a:rPr>
              <a:t>документы по распоряжению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0" dirty="0">
                <a:solidFill>
                  <a:srgbClr val="000000"/>
                </a:solidFill>
                <a:cs typeface="Arial" panose="020B0604020202020204" pitchFamily="34" charset="0"/>
              </a:rPr>
              <a:t>Рассмотрим распоряжение </a:t>
            </a:r>
            <a:endParaRPr lang="ru-RU" altLang="ru-RU" sz="14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Список документов -  сделать  удобным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Создать  рабочую  группу - Приказ/ устно – как  удобно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Документы: общего характера, индивидуальные.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14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Общего-  дорабатываем до  отличного качества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1400" b="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Индивидуальные документы  - варианты выборки</a:t>
            </a:r>
          </a:p>
          <a:p>
            <a:pPr marL="285750" indent="-285750">
              <a:spcBef>
                <a:spcPct val="0"/>
              </a:spcBef>
            </a:pP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Известны ФИО заранее 	 </a:t>
            </a:r>
          </a:p>
          <a:p>
            <a:pPr marL="285750" indent="-285750">
              <a:spcBef>
                <a:spcPct val="0"/>
              </a:spcBef>
            </a:pP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На ваш выбор – выбираем минимум (по разным пунктам  одни  и  те же  ФИО), специальности  рабочие</a:t>
            </a:r>
          </a:p>
          <a:p>
            <a:pPr marL="285750" indent="-285750">
              <a:spcBef>
                <a:spcPct val="0"/>
              </a:spcBef>
            </a:pP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Инспектор  выберет  сам уже </a:t>
            </a:r>
            <a:r>
              <a:rPr lang="ru-RU" altLang="ru-RU" sz="1400" b="0" dirty="0">
                <a:solidFill>
                  <a:srgbClr val="000000"/>
                </a:solidFill>
                <a:cs typeface="Arial" panose="020B0604020202020204" pitchFamily="34" charset="0"/>
              </a:rPr>
              <a:t>на </a:t>
            </a: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проверке. Но </a:t>
            </a:r>
            <a:r>
              <a:rPr lang="ru-RU" altLang="ru-RU" sz="1400" b="0" dirty="0">
                <a:solidFill>
                  <a:srgbClr val="000000"/>
                </a:solidFill>
                <a:cs typeface="Arial" panose="020B0604020202020204" pitchFamily="34" charset="0"/>
              </a:rPr>
              <a:t>даже  если  сказал, что  выберет  </a:t>
            </a: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сам -  </a:t>
            </a:r>
            <a:r>
              <a:rPr lang="ru-RU" altLang="ru-RU" sz="1400" b="0" dirty="0">
                <a:solidFill>
                  <a:srgbClr val="000000"/>
                </a:solidFill>
                <a:cs typeface="Arial" panose="020B0604020202020204" pitchFamily="34" charset="0"/>
              </a:rPr>
              <a:t>предложим  ему  выборку, а вдруг</a:t>
            </a: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?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По возможности предоставляем   </a:t>
            </a:r>
            <a:r>
              <a:rPr lang="ru-RU" altLang="ru-RU" sz="1400" b="0" dirty="0">
                <a:solidFill>
                  <a:srgbClr val="000000"/>
                </a:solidFill>
                <a:cs typeface="Arial" panose="020B0604020202020204" pitchFamily="34" charset="0"/>
              </a:rPr>
              <a:t>самые  лучшие  </a:t>
            </a: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документы</a:t>
            </a:r>
            <a:endParaRPr lang="ru-RU" altLang="ru-RU" sz="1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14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Орг</a:t>
            </a:r>
            <a:r>
              <a:rPr lang="ru-RU" altLang="ru-RU" sz="1400" b="0" dirty="0">
                <a:solidFill>
                  <a:srgbClr val="000000"/>
                </a:solidFill>
                <a:cs typeface="Arial" panose="020B0604020202020204" pitchFamily="34" charset="0"/>
              </a:rPr>
              <a:t>. моменты: папки,  нумерация, </a:t>
            </a:r>
            <a:r>
              <a:rPr lang="ru-RU" altLang="ru-RU" sz="1400" b="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стикеры</a:t>
            </a:r>
            <a:r>
              <a:rPr lang="ru-RU" altLang="ru-RU" sz="1400" b="0" dirty="0">
                <a:solidFill>
                  <a:srgbClr val="000000"/>
                </a:solidFill>
                <a:cs typeface="Arial" panose="020B0604020202020204" pitchFamily="34" charset="0"/>
              </a:rPr>
              <a:t>,  что на обозрение, </a:t>
            </a: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копии заверить. </a:t>
            </a:r>
            <a:r>
              <a:rPr lang="ru-RU" altLang="ru-RU" sz="1400" b="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Если не просит копии -  разложить на столе, выберет  сам, что копировать.</a:t>
            </a:r>
            <a:endParaRPr lang="ru-RU" altLang="ru-RU" sz="14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14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Справки -  </a:t>
            </a:r>
            <a:r>
              <a:rPr lang="ru-RU" altLang="ru-RU" sz="1400" b="0" dirty="0">
                <a:solidFill>
                  <a:srgbClr val="000000"/>
                </a:solidFill>
                <a:cs typeface="Arial" panose="020B0604020202020204" pitchFamily="34" charset="0"/>
              </a:rPr>
              <a:t>запрашиваемые, по нашей инициативе (если нет  таких документов</a:t>
            </a:r>
            <a:r>
              <a:rPr lang="ru-RU" altLang="ru-RU" sz="1400" b="0" dirty="0" smtClean="0">
                <a:solidFill>
                  <a:srgbClr val="000000"/>
                </a:solidFill>
                <a:cs typeface="Arial" panose="020B0604020202020204" pitchFamily="34" charset="0"/>
              </a:rPr>
              <a:t>). </a:t>
            </a:r>
          </a:p>
        </p:txBody>
      </p:sp>
      <p:sp>
        <p:nvSpPr>
          <p:cNvPr id="78851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E29DF9-2E52-443B-BDBA-B3EB0C817B9C}" type="slidenum">
              <a:rPr lang="ru-RU" altLang="ru-RU" sz="9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9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D9CD0041-BA21-4DE6-88D0-FF9B2ED0A415}"/>
              </a:ext>
            </a:extLst>
          </p:cNvPr>
          <p:cNvSpPr/>
          <p:nvPr/>
        </p:nvSpPr>
        <p:spPr>
          <a:xfrm>
            <a:off x="1763713" y="2619376"/>
            <a:ext cx="5238750" cy="1089025"/>
          </a:xfrm>
          <a:prstGeom prst="rect">
            <a:avLst/>
          </a:prstGeom>
        </p:spPr>
        <p:txBody>
          <a:bodyPr lIns="26747" tIns="13373" rIns="26747" bIns="13373">
            <a:spAutoFit/>
          </a:bodyPr>
          <a:lstStyle/>
          <a:p>
            <a:pPr defTabSz="133731">
              <a:defRPr/>
            </a:pPr>
            <a:endParaRPr lang="ru-RU" kern="0" dirty="0">
              <a:solidFill>
                <a:srgbClr val="000000"/>
              </a:solidFill>
              <a:latin typeface="Calibri"/>
              <a:cs typeface="Arial" charset="0"/>
              <a:sym typeface="Calibri"/>
            </a:endParaRPr>
          </a:p>
          <a:p>
            <a:pPr defTabSz="133731">
              <a:defRPr/>
            </a:pPr>
            <a:endParaRPr lang="ru-RU" sz="1500" kern="0" dirty="0">
              <a:solidFill>
                <a:srgbClr val="000000"/>
              </a:solidFill>
              <a:latin typeface="Calibri"/>
              <a:cs typeface="Times New Roman" pitchFamily="18" charset="0"/>
              <a:sym typeface="Calibri"/>
            </a:endParaRPr>
          </a:p>
          <a:p>
            <a:pPr defTabSz="133731">
              <a:defRPr/>
            </a:pPr>
            <a:endParaRPr lang="ru-RU" kern="0" dirty="0">
              <a:solidFill>
                <a:srgbClr val="000000"/>
              </a:solidFill>
              <a:latin typeface="Calibri"/>
              <a:cs typeface="Arial" charset="0"/>
              <a:sym typeface="Calibri"/>
            </a:endParaRPr>
          </a:p>
          <a:p>
            <a:pPr defTabSz="133731">
              <a:defRPr/>
            </a:pPr>
            <a:endParaRPr lang="ru-RU" kern="0" dirty="0">
              <a:solidFill>
                <a:srgbClr val="000000"/>
              </a:solidFill>
              <a:latin typeface="Calibri"/>
              <a:cs typeface="Arial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82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1072</Words>
  <Application>Microsoft Office PowerPoint</Application>
  <PresentationFormat>Экран (4:3)</PresentationFormat>
  <Paragraphs>205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Franklin Gothic Book</vt:lpstr>
      <vt:lpstr>Tahoma</vt:lpstr>
      <vt:lpstr>Times New Roman</vt:lpstr>
      <vt:lpstr>Wingdings</vt:lpstr>
      <vt:lpstr>Тема Office</vt:lpstr>
      <vt:lpstr>Проверки  ГИТ с  минимальными  рисками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y.zhizherina</dc:creator>
  <cp:lastModifiedBy>Admin</cp:lastModifiedBy>
  <cp:revision>108</cp:revision>
  <dcterms:created xsi:type="dcterms:W3CDTF">2015-01-20T14:25:55Z</dcterms:created>
  <dcterms:modified xsi:type="dcterms:W3CDTF">2021-04-07T20:08:48Z</dcterms:modified>
</cp:coreProperties>
</file>