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903" r:id="rId2"/>
    <p:sldId id="902" r:id="rId3"/>
    <p:sldId id="904" r:id="rId4"/>
    <p:sldId id="905" r:id="rId5"/>
    <p:sldId id="907" r:id="rId6"/>
    <p:sldId id="906" r:id="rId7"/>
    <p:sldId id="908" r:id="rId8"/>
    <p:sldId id="909" r:id="rId9"/>
    <p:sldId id="910" r:id="rId10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Титульный лист" id="{DDEA932F-721B-4855-AB32-81F8B4B363FE}">
          <p14:sldIdLst>
            <p14:sldId id="903"/>
            <p14:sldId id="902"/>
            <p14:sldId id="904"/>
            <p14:sldId id="905"/>
            <p14:sldId id="907"/>
            <p14:sldId id="906"/>
            <p14:sldId id="908"/>
            <p14:sldId id="909"/>
            <p14:sldId id="9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1" autoAdjust="0"/>
    <p:restoredTop sz="94374" autoAdjust="0"/>
  </p:normalViewPr>
  <p:slideViewPr>
    <p:cSldViewPr snapToGrid="0">
      <p:cViewPr varScale="1">
        <p:scale>
          <a:sx n="217" d="100"/>
          <a:sy n="217" d="100"/>
        </p:scale>
        <p:origin x="774" y="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3343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2281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71600" y="411510"/>
            <a:ext cx="7200800" cy="857250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Текст 8"/>
          <p:cNvSpPr>
            <a:spLocks noGrp="1"/>
          </p:cNvSpPr>
          <p:nvPr>
            <p:ph type="body" sz="quarter" idx="10"/>
          </p:nvPr>
        </p:nvSpPr>
        <p:spPr>
          <a:xfrm>
            <a:off x="971550" y="1491854"/>
            <a:ext cx="7200900" cy="2645569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70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71600" y="411510"/>
            <a:ext cx="7200800" cy="857250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Текст 8"/>
          <p:cNvSpPr>
            <a:spLocks noGrp="1"/>
          </p:cNvSpPr>
          <p:nvPr>
            <p:ph type="body" sz="quarter" idx="10"/>
          </p:nvPr>
        </p:nvSpPr>
        <p:spPr>
          <a:xfrm>
            <a:off x="971550" y="1491854"/>
            <a:ext cx="7200900" cy="2645569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62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5463780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1272780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874966" y="-1217613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71600" y="411510"/>
            <a:ext cx="7200800" cy="857250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Текст 8"/>
          <p:cNvSpPr>
            <a:spLocks noGrp="1"/>
          </p:cNvSpPr>
          <p:nvPr>
            <p:ph type="body" sz="quarter" idx="10"/>
          </p:nvPr>
        </p:nvSpPr>
        <p:spPr>
          <a:xfrm>
            <a:off x="971550" y="1491854"/>
            <a:ext cx="7200900" cy="2645569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32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dirty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7" r:id="rId7"/>
    <p:sldLayoutId id="2147483658" r:id="rId8"/>
    <p:sldLayoutId id="2147483662" r:id="rId9"/>
    <p:sldLayoutId id="2147483663" r:id="rId10"/>
    <p:sldLayoutId id="214748366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>
            <a:off x="815285" y="786127"/>
            <a:ext cx="8324849" cy="642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107000"/>
              </a:lnSpc>
            </a:pPr>
            <a:r>
              <a:rPr lang="ru-RU" sz="2400" b="1" cap="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Проверки  ГИТ с  </a:t>
            </a:r>
            <a:r>
              <a:rPr lang="ru-RU" sz="2400" b="1" cap="all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минимальными  рисками</a:t>
            </a:r>
            <a:endParaRPr sz="2400" b="1" i="0" u="none" strike="noStrike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815284" y="2062047"/>
            <a:ext cx="7795743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Жижерина Ю.Ю.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эксперт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трудовым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отношениям 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80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937" y="266091"/>
            <a:ext cx="8184204" cy="4423452"/>
          </a:xfrm>
        </p:spPr>
        <p:txBody>
          <a:bodyPr/>
          <a:lstStyle/>
          <a:p>
            <a:pPr marL="3175" indent="0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Утвердили 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новые правила проверок </a:t>
            </a: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ГИТ</a:t>
            </a:r>
            <a:endParaRPr lang="ru-RU" sz="1400" dirty="0" smtClean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Правила утверждены Федеральным законом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от 31.07.2020 N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248-ФЗ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endParaRPr lang="ru-RU" sz="1400" dirty="0" smtClean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Закон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вступает в силу с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01.07.2021 г.,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исключением: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288925" indent="-285750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с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01.01.2022 г. вступает в силу норма, согласно которой Правительство РФ направляет сводный доклад о государственном контроле (надзоре), муниципальном контроле в РФ ежегодно не позднее 1 июля в Государственную Думу и Совет Федерации, а также размещается для всеобщего сведения на официальном сайте Правительства РФ в сети "Интернет";</a:t>
            </a:r>
          </a:p>
          <a:p>
            <a:pPr marL="3175" lvl="0" indent="0">
              <a:spcBef>
                <a:spcPts val="0"/>
              </a:spcBef>
              <a:buClr>
                <a:srgbClr val="000000"/>
              </a:buClr>
              <a:buNone/>
            </a:pPr>
            <a:r>
              <a:rPr lang="ru-RU" sz="1400" dirty="0">
                <a:solidFill>
                  <a:srgbClr val="000000"/>
                </a:solidFill>
              </a:rPr>
              <a:t>С 1 июля 2021 года будут действовать новые правила обжалования предписаний государственной инспекции труда. Так, будет применяться обязательный досудебный порядок обжалования решений органов, а также действий (бездействия) их должностных лиц. Это означает, что обратиться в суд можно будет только после направления жалобы руководителю ГИТ или в </a:t>
            </a:r>
            <a:r>
              <a:rPr lang="ru-RU" sz="1400" dirty="0" err="1">
                <a:solidFill>
                  <a:srgbClr val="000000"/>
                </a:solidFill>
              </a:rPr>
              <a:t>Роструд</a:t>
            </a:r>
            <a:r>
              <a:rPr lang="ru-RU" sz="1400" dirty="0">
                <a:solidFill>
                  <a:srgbClr val="000000"/>
                </a:solidFill>
              </a:rPr>
              <a:t> России. Постановление Правительства РФ от 28.04.2021 N 663. </a:t>
            </a:r>
            <a:r>
              <a:rPr lang="ru-RU" sz="1400">
                <a:solidFill>
                  <a:srgbClr val="000000"/>
                </a:solidFill>
              </a:rPr>
              <a:t>Документ вступает в силу 01.07.2021.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7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171" y="305001"/>
            <a:ext cx="8176455" cy="4423452"/>
          </a:xfrm>
        </p:spPr>
        <p:txBody>
          <a:bodyPr/>
          <a:lstStyle/>
          <a:p>
            <a:pPr marL="3175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При подведении итогов эффективности работы инспекторов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будут ориентироваться не на количество проверок и выявленных нарушений, а на то, какое количество рисков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устранили</a:t>
            </a:r>
          </a:p>
          <a:p>
            <a:pPr marL="3175" indent="0">
              <a:spcBef>
                <a:spcPts val="0"/>
              </a:spcBef>
              <a:buNone/>
            </a:pPr>
            <a:endParaRPr lang="ru-RU" sz="1400" dirty="0" smtClean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+mn-lt"/>
              </a:rPr>
              <a:t>Общий срок проведения документарной и выездной проверок не будет превышать 10 рабочих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дней (сейчас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он составляет максимум 20 рабочих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дней).</a:t>
            </a:r>
          </a:p>
          <a:p>
            <a:pPr marL="3175" indent="0">
              <a:spcBef>
                <a:spcPts val="0"/>
              </a:spcBef>
              <a:buNone/>
            </a:pPr>
            <a:endParaRPr lang="ru-RU" sz="1400" dirty="0" smtClean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+mn-lt"/>
              </a:rPr>
              <a:t>Предусматривается </a:t>
            </a: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онлайн-взаимодействие 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с </a:t>
            </a: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проверяющими:</a:t>
            </a:r>
          </a:p>
          <a:p>
            <a:pPr marL="3175" indent="0">
              <a:spcBef>
                <a:spcPts val="0"/>
              </a:spcBef>
              <a:buNone/>
            </a:pPr>
            <a:endParaRPr lang="ru-RU" sz="1400" b="1" dirty="0">
              <a:solidFill>
                <a:schemeClr val="tx1"/>
              </a:solidFill>
              <a:latin typeface="+mn-lt"/>
            </a:endParaRPr>
          </a:p>
          <a:p>
            <a:pPr marL="288925" indent="-285750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контрольно-надзорные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органы будут составлять документы в электронной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форме,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заверять их усиленной квалифицированной электронной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подписью и направлять в электронном виде (сообщать о своих действиях и решениях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органы смогут, например, через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портал 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</a:rPr>
              <a:t>Госуслуг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288925" indent="-285750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</a:rPr>
              <a:t>до 31.12.2023 </a:t>
            </a:r>
            <a:r>
              <a:rPr lang="ru-RU" sz="1400" dirty="0" smtClean="0">
                <a:solidFill>
                  <a:schemeClr val="tx1"/>
                </a:solidFill>
              </a:rPr>
              <a:t>г. направлять </a:t>
            </a:r>
            <a:r>
              <a:rPr lang="ru-RU" sz="1400" dirty="0">
                <a:solidFill>
                  <a:schemeClr val="tx1"/>
                </a:solidFill>
              </a:rPr>
              <a:t>компаниям и ИП документы и сведения органы будут вправе на бумаге, если, например, электронная связь </a:t>
            </a:r>
            <a:r>
              <a:rPr lang="ru-RU" sz="1400" dirty="0" smtClean="0">
                <a:solidFill>
                  <a:schemeClr val="tx1"/>
                </a:solidFill>
              </a:rPr>
              <a:t>невозможна</a:t>
            </a:r>
            <a:endParaRPr lang="ru-RU" sz="1400" dirty="0">
              <a:solidFill>
                <a:schemeClr val="tx1"/>
              </a:solidFill>
            </a:endParaRPr>
          </a:p>
          <a:p>
            <a:pPr marL="288925" indent="-285750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направлять </a:t>
            </a:r>
            <a:r>
              <a:rPr lang="ru-RU" sz="1400" dirty="0">
                <a:solidFill>
                  <a:schemeClr val="tx1"/>
                </a:solidFill>
              </a:rPr>
              <a:t>в адрес органов документы нужно будет тоже в электронном </a:t>
            </a:r>
            <a:r>
              <a:rPr lang="ru-RU" sz="1400" dirty="0" smtClean="0">
                <a:solidFill>
                  <a:schemeClr val="tx1"/>
                </a:solidFill>
              </a:rPr>
              <a:t>виде (до 31.12.2023 г. </a:t>
            </a:r>
            <a:r>
              <a:rPr lang="ru-RU" sz="1400" dirty="0">
                <a:solidFill>
                  <a:schemeClr val="tx1"/>
                </a:solidFill>
              </a:rPr>
              <a:t>документооборот возможен на бумаге, если это будет предусмотрено положением о виде муниципального </a:t>
            </a:r>
            <a:r>
              <a:rPr lang="ru-RU" sz="1400" dirty="0" smtClean="0">
                <a:solidFill>
                  <a:schemeClr val="tx1"/>
                </a:solidFill>
              </a:rPr>
              <a:t>контроля)</a:t>
            </a:r>
            <a:endParaRPr lang="ru-RU" sz="1400" dirty="0">
              <a:solidFill>
                <a:schemeClr val="tx1"/>
              </a:solidFill>
            </a:endParaRPr>
          </a:p>
          <a:p>
            <a:pPr marL="3175" indent="0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endParaRPr lang="ru-RU" sz="1400" dirty="0" smtClean="0">
              <a:solidFill>
                <a:schemeClr val="tx1"/>
              </a:solidFill>
              <a:latin typeface="+mn-lt"/>
            </a:endParaRPr>
          </a:p>
          <a:p>
            <a:pPr marL="288925" indent="-285750">
              <a:spcBef>
                <a:spcPts val="0"/>
              </a:spcBef>
            </a:pPr>
            <a:endParaRPr lang="ru-RU" sz="1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50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171" y="305001"/>
            <a:ext cx="8176455" cy="4423452"/>
          </a:xfrm>
        </p:spPr>
        <p:txBody>
          <a:bodyPr/>
          <a:lstStyle/>
          <a:p>
            <a:pPr marL="3175" indent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+mn-lt"/>
              </a:rPr>
              <a:t>Профилактика нарушений</a:t>
            </a: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Закрепляется приоритет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профилактических мероприятий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перед контрольно-надзорными. </a:t>
            </a:r>
          </a:p>
          <a:p>
            <a:pPr marL="3175" indent="0">
              <a:spcBef>
                <a:spcPts val="0"/>
              </a:spcBef>
              <a:buNone/>
            </a:pPr>
            <a:endParaRPr lang="ru-RU" sz="1400" dirty="0" smtClean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endParaRPr lang="ru-RU" sz="1400" dirty="0" smtClean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Предусмотрены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, в частности, </a:t>
            </a: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профилактические 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мероприятия</a:t>
            </a: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3175" indent="0">
              <a:spcBef>
                <a:spcPts val="0"/>
              </a:spcBef>
              <a:buNone/>
            </a:pPr>
            <a:endParaRPr lang="ru-RU" sz="1400" b="1" dirty="0">
              <a:solidFill>
                <a:schemeClr val="tx1"/>
              </a:solidFill>
              <a:latin typeface="+mn-lt"/>
            </a:endParaRPr>
          </a:p>
          <a:p>
            <a:pPr marL="288925" indent="-285750">
              <a:spcBef>
                <a:spcPts val="0"/>
              </a:spcBef>
            </a:pP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меры 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стимулирования добросовестности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- нематериальное поощрение тех, кто добросовестно соблюдает обязательные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требования (порядок оценки добросовестности, виды мер ее стимулирования определят);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288925" indent="-285750">
              <a:spcBef>
                <a:spcPts val="0"/>
              </a:spcBef>
            </a:pPr>
            <a:r>
              <a:rPr lang="ru-RU" sz="1400" b="1" dirty="0" err="1" smtClean="0">
                <a:solidFill>
                  <a:schemeClr val="tx1"/>
                </a:solidFill>
                <a:latin typeface="+mn-lt"/>
              </a:rPr>
              <a:t>самообследование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- самостоятельная автоматизированная оценка соблюдения обязательных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требований, при получении по итогам 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</a:rPr>
              <a:t>самообследования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 высокой оценки можно будет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принять декларацию соблюдения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требований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288925" indent="-285750">
              <a:spcBef>
                <a:spcPts val="0"/>
              </a:spcBef>
            </a:pP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профилактический 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визит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- беседа по месту деятельности компании или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ИП (если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в ходе визита выявят нарушения, это не будет основанием выдать компании предписание устранить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их)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80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171" y="305001"/>
            <a:ext cx="8176455" cy="4423452"/>
          </a:xfrm>
        </p:spPr>
        <p:txBody>
          <a:bodyPr/>
          <a:lstStyle/>
          <a:p>
            <a:pPr marL="3175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Вводятся более мягкие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(по сравнению с проверками)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контрольно-надзорные мероприятия. </a:t>
            </a:r>
            <a:endParaRPr lang="ru-RU" sz="1400" b="1" dirty="0" smtClean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endParaRPr lang="ru-RU" sz="1400" b="1" dirty="0" smtClean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endParaRPr lang="ru-RU" sz="1400" b="1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</a:rPr>
              <a:t>Контрольно-надзорные </a:t>
            </a:r>
            <a:r>
              <a:rPr lang="ru-RU" sz="1400" b="1" dirty="0" smtClean="0">
                <a:solidFill>
                  <a:schemeClr val="tx1"/>
                </a:solidFill>
              </a:rPr>
              <a:t>мероприятия:</a:t>
            </a:r>
            <a:endParaRPr lang="ru-RU" sz="1400" b="1" dirty="0">
              <a:solidFill>
                <a:schemeClr val="tx1"/>
              </a:solidFill>
            </a:endParaRPr>
          </a:p>
          <a:p>
            <a:pPr marL="288925" indent="-285750">
              <a:spcBef>
                <a:spcPts val="0"/>
              </a:spcBef>
            </a:pP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мониторинговая закупка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- в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отличие от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существующей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контрольной закупки, она будет проводиться с целью последующего направления товаров, результатов работ и услуг, например, на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экспертизу (в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остальном эти два мероприятия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похожи);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288925" indent="-285750">
              <a:spcBef>
                <a:spcPts val="0"/>
              </a:spcBef>
            </a:pP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выборочный контроль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отбор проб образцов продукции для того, чтобы подтвердить их соответствие обязательным требованиям по безопасности, качеству;</a:t>
            </a:r>
          </a:p>
          <a:p>
            <a:pPr marL="288925" indent="-285750">
              <a:spcBef>
                <a:spcPts val="0"/>
              </a:spcBef>
            </a:pP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инспекционный визит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- визит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инспектора на предприятия без предварительного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уведомления, инспектор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в ходе визита посетит предприятие в часы его работы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, а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работодатель будет обязан впустить инспектора и показать производственные помещения и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процессы; </a:t>
            </a:r>
          </a:p>
          <a:p>
            <a:pPr marL="288925" indent="-285750">
              <a:spcBef>
                <a:spcPts val="0"/>
              </a:spcBef>
            </a:pP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выездное обследование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- инспекторы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не будут взаимодействовать с компанией или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ИП, проведут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лишь визуальную оценку соблюдения обязательных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требований (например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организовав осмотр общедоступных производственных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объектов).</a:t>
            </a:r>
          </a:p>
          <a:p>
            <a:pPr marL="288925" indent="-285750">
              <a:spcBef>
                <a:spcPts val="0"/>
              </a:spcBef>
            </a:pP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Инспекционный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визит и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выездная проверка могут быть проведены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дистанционно, в том числе посредством аудио- или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видеосвязи.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55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171" y="305001"/>
            <a:ext cx="8176455" cy="4423452"/>
          </a:xfrm>
        </p:spPr>
        <p:txBody>
          <a:bodyPr/>
          <a:lstStyle/>
          <a:p>
            <a:pPr marL="3175" indent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+mn-lt"/>
              </a:rPr>
              <a:t>Независимая оценка соблюдения обязательных </a:t>
            </a: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требований</a:t>
            </a:r>
          </a:p>
          <a:p>
            <a:pPr marL="3175" indent="0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+mn-lt"/>
              </a:rPr>
              <a:t>Федеральный закон о виде контроля сможет предусматривать независимую оценку соблюдения контролируемыми лицами обязательных требований. Эту оценку будут проводить независимые аккредитованные организации.</a:t>
            </a:r>
          </a:p>
          <a:p>
            <a:pPr marL="3175" indent="0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+mn-lt"/>
              </a:rPr>
              <a:t>Если такая организация подтвердит, что компания или ИП соблюдает обязательные требования, то выдаст соответствующее заключение. Пока оно будет действовать, 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плановые контрольно-надзорные мероприятия по общему правилу проводить не будут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175" indent="0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+mn-lt"/>
              </a:rPr>
              <a:t>Помимо этого, 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можно будет избежать различных мероприятий со стороны контрольно-надзорных органов, выступая добровольным членом СРО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. Для этого должен быть соблюден ряд условий,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например: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288925" indent="-285750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данная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возможность предусмотрена федеральным законом о виде контроля;</a:t>
            </a:r>
          </a:p>
          <a:p>
            <a:pPr marL="288925" indent="-285750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СРО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и контрольно-надзорные органы заключили специальное соглашение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175" indent="0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+mn-lt"/>
              </a:rPr>
              <a:t>Закон также упоминает 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возможность освободиться от плановых контрольных (надзорных) мероприятий, заключив договор страхования рисков причинения вреда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7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171" y="305001"/>
            <a:ext cx="8176455" cy="4423452"/>
          </a:xfrm>
        </p:spPr>
        <p:txBody>
          <a:bodyPr/>
          <a:lstStyle/>
          <a:p>
            <a:pPr marL="3175" indent="0">
              <a:spcBef>
                <a:spcPts val="0"/>
              </a:spcBef>
              <a:buNone/>
            </a:pPr>
            <a:r>
              <a:rPr lang="ru-RU" sz="1400" b="1" dirty="0" err="1">
                <a:solidFill>
                  <a:schemeClr val="tx1"/>
                </a:solidFill>
                <a:latin typeface="+mn-lt"/>
              </a:rPr>
              <a:t>Роструд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 запустил новые бесплатные сервисы для </a:t>
            </a: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работодателей</a:t>
            </a:r>
          </a:p>
          <a:p>
            <a:pPr marL="3175" indent="0">
              <a:spcBef>
                <a:spcPts val="0"/>
              </a:spcBef>
              <a:buNone/>
            </a:pPr>
            <a:endParaRPr lang="ru-RU" sz="1400" b="1" dirty="0">
              <a:solidFill>
                <a:schemeClr val="tx1"/>
              </a:solidFill>
              <a:latin typeface="+mn-lt"/>
            </a:endParaRPr>
          </a:p>
          <a:p>
            <a:pPr marL="288925" indent="-285750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воспользовавшись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сервисом "Электронная проверка", работодатели, зарегистрированные и имеющие личный кабинет на портале "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Онлайнинспекция.рф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", могут 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направить в электронном виде документы, которые запрашивает инспектор труда в ходе проверки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288925" indent="-285750">
              <a:spcBef>
                <a:spcPts val="0"/>
              </a:spcBef>
            </a:pP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направить 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заявление о снижении категории риска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которая присвоена работодателю, теперь можно через сервис "Категория риска". Для этого потребуется заполнить форму, указать текущую и желаемую категорию риска предприятия и приложить документы, на основании которых должна быть произведена смена категории риска. Заявление автоматически будет направлено на рассмотрение в государственную инспекцию труда в соответствующем регионе. Отследить решение работодатель сможет так же на портале в личном кабинете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288925" indent="-285750">
              <a:spcBef>
                <a:spcPts val="0"/>
              </a:spcBef>
            </a:pP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+mn-lt"/>
              </a:rPr>
              <a:t>На 2021 г. установлены особенности проведения плановых </a:t>
            </a: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проверок</a:t>
            </a: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частности, проверки могут проводиться с использованием средств дистанционного взаимодействия; за исключением некоторых случаев не проводятся плановые проверки в отношении субъектов малого предпринимательства, сведения о которых включены в соответствующий реестр (п. п. 1, 7, 8 Постановления Правительства РФ от 30.11.2020 N 1969).</a:t>
            </a:r>
          </a:p>
          <a:p>
            <a:pPr marL="3175" indent="0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52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171" y="305001"/>
            <a:ext cx="8176455" cy="4423452"/>
          </a:xfrm>
        </p:spPr>
        <p:txBody>
          <a:bodyPr/>
          <a:lstStyle/>
          <a:p>
            <a:pPr marL="3175" indent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+mn-lt"/>
              </a:rPr>
              <a:t>Приказ Роструда от 22.04.2020 N 103 «О внесении изменений в Административный регламент осуществления </a:t>
            </a: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… государственного </a:t>
            </a:r>
            <a:r>
              <a:rPr lang="ru-RU" sz="1400" b="1" dirty="0">
                <a:solidFill>
                  <a:schemeClr val="tx1"/>
                </a:solidFill>
                <a:latin typeface="+mn-lt"/>
              </a:rPr>
              <a:t>надзора за соблюдением трудового </a:t>
            </a: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законодательства…»:</a:t>
            </a:r>
          </a:p>
          <a:p>
            <a:pPr marL="3175" indent="0">
              <a:spcBef>
                <a:spcPts val="0"/>
              </a:spcBef>
              <a:buNone/>
            </a:pPr>
            <a:endParaRPr lang="ru-RU" sz="1400" b="1" dirty="0">
              <a:solidFill>
                <a:schemeClr val="tx1"/>
              </a:solidFill>
              <a:latin typeface="+mn-lt"/>
            </a:endParaRPr>
          </a:p>
          <a:p>
            <a:pPr marL="288925" indent="-285750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дополнен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перечень документов, которые могут быть истребованы у работодателей в рамках проверок за соблюдением трудового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законодательства (связано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в т. ч. с формированием сведений о трудовой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деятельности);</a:t>
            </a:r>
          </a:p>
          <a:p>
            <a:pPr marL="288925" indent="-285750">
              <a:spcBef>
                <a:spcPts val="0"/>
              </a:spcBef>
            </a:pPr>
            <a:endParaRPr lang="ru-RU" sz="1400" dirty="0" smtClean="0">
              <a:solidFill>
                <a:schemeClr val="tx1"/>
              </a:solidFill>
              <a:latin typeface="+mn-lt"/>
            </a:endParaRPr>
          </a:p>
          <a:p>
            <a:pPr marL="288925" indent="-285750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отменено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размещение на сайте территориального органа Роструда ежегодного плана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проверок;</a:t>
            </a:r>
          </a:p>
          <a:p>
            <a:pPr marL="288925" indent="-285750">
              <a:spcBef>
                <a:spcPts val="0"/>
              </a:spcBef>
            </a:pP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288925" indent="-285750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скорректировано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содержание предписаний об устранении выявленных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нарушений; введены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нормы о принудительном исполнении предписаний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880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5171" y="305001"/>
            <a:ext cx="8176455" cy="4423452"/>
          </a:xfrm>
        </p:spPr>
        <p:txBody>
          <a:bodyPr/>
          <a:lstStyle/>
          <a:p>
            <a:pPr marL="3175" indent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+mn-lt"/>
              </a:rPr>
              <a:t>С 1 марта 2021 в пилотном режиме в России начал действовать реестр обязательных требований для </a:t>
            </a: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бизнеса</a:t>
            </a: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(Постановление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Правительства РФ от 6 февраля 2021 г. № 128 “Об утверждении Правил формирования, ведения и актуализации реестра обязательных требований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”)</a:t>
            </a:r>
          </a:p>
          <a:p>
            <a:pPr marL="288925" indent="-285750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веб-перечень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обязательных требований (то, что проверяют надзорные органы, например, ГИТ) со ссылками на утвердившие их НПА и прочей полезной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информацией</a:t>
            </a:r>
          </a:p>
          <a:p>
            <a:pPr marL="288925" indent="-285750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сведения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, содержащиеся в реестре, будут размещаться на специализированном публичном портале, функционирование которого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обеспечит 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Минцифры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 России до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01.07.2021</a:t>
            </a:r>
          </a:p>
          <a:p>
            <a:pPr marL="288925" indent="-285750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+mn-lt"/>
              </a:rPr>
              <a:t>наполнять ресурс должны федеральные органы исполнительной власти и организации, уполномоченные на внесение сведений в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Реестр</a:t>
            </a:r>
          </a:p>
          <a:p>
            <a:pPr marL="288925" indent="-285750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+mn-lt"/>
              </a:rPr>
              <a:t>если обязательное требование введено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НПА,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но не отражено в реестре, то проверять его выполнение все равно будут, равно как и привлекать к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ответственности (запрет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на проверку требований, не включенных в реестр, не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установлен)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endParaRPr lang="ru-RU" sz="1400" dirty="0" smtClean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+mn-lt"/>
              </a:rPr>
              <a:t>Структура реестра:</a:t>
            </a:r>
            <a:endParaRPr lang="ru-RU" sz="1400" b="1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+mn-lt"/>
              </a:rPr>
              <a:t>- кто обязан соблюдать это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требование </a:t>
            </a:r>
            <a:r>
              <a:rPr lang="ru-RU" sz="1400" dirty="0">
                <a:solidFill>
                  <a:schemeClr val="tx1"/>
                </a:solidFill>
                <a:latin typeface="+mn-lt"/>
              </a:rPr>
              <a:t>(в том числе с указанием ОКВЭД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)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+mn-lt"/>
              </a:rPr>
              <a:t>- каким актом оно утверждено (со ссылкой на http://www.pravo.gov.ru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)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+mn-lt"/>
              </a:rPr>
              <a:t>- форма оценки соблюдения обязательного требования (надзор, выдача лицензий, наказание и т.п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.)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+mn-lt"/>
              </a:rPr>
              <a:t>- вид госнадзора и его </a:t>
            </a:r>
            <a:r>
              <a:rPr lang="ru-RU" sz="1400" dirty="0" smtClean="0">
                <a:solidFill>
                  <a:schemeClr val="tx1"/>
                </a:solidFill>
                <a:latin typeface="+mn-lt"/>
              </a:rPr>
              <a:t>уровень</a:t>
            </a:r>
            <a:endParaRPr lang="ru-RU" sz="1400" dirty="0">
              <a:solidFill>
                <a:schemeClr val="tx1"/>
              </a:solidFill>
              <a:latin typeface="+mn-lt"/>
            </a:endParaRPr>
          </a:p>
          <a:p>
            <a:pPr marL="3175" indent="0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+mn-lt"/>
              </a:rPr>
              <a:t>- вид и размер наказания за неисполнение и т.п.</a:t>
            </a:r>
          </a:p>
          <a:p>
            <a:pPr marL="3175" indent="0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18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ПП+КСС">
      <a:dk1>
        <a:srgbClr val="000000"/>
      </a:dk1>
      <a:lt1>
        <a:srgbClr val="FFFFFF"/>
      </a:lt1>
      <a:dk2>
        <a:srgbClr val="0099CC"/>
      </a:dk2>
      <a:lt2>
        <a:srgbClr val="BFBFBF"/>
      </a:lt2>
      <a:accent1>
        <a:srgbClr val="0099CC"/>
      </a:accent1>
      <a:accent2>
        <a:srgbClr val="FFC000"/>
      </a:accent2>
      <a:accent3>
        <a:srgbClr val="1F497D"/>
      </a:accent3>
      <a:accent4>
        <a:srgbClr val="FFC000"/>
      </a:accent4>
      <a:accent5>
        <a:srgbClr val="0099CC"/>
      </a:accent5>
      <a:accent6>
        <a:srgbClr val="FFC000"/>
      </a:accent6>
      <a:hlink>
        <a:srgbClr val="0000FF"/>
      </a:hlink>
      <a:folHlink>
        <a:srgbClr val="0099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9747</TotalTime>
  <Words>1128</Words>
  <Application>Microsoft Office PowerPoint</Application>
  <PresentationFormat>Экран (16:9)</PresentationFormat>
  <Paragraphs>78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Admin</cp:lastModifiedBy>
  <cp:revision>924</cp:revision>
  <dcterms:modified xsi:type="dcterms:W3CDTF">2021-05-31T09:47:59Z</dcterms:modified>
</cp:coreProperties>
</file>