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2" r:id="rId9"/>
    <p:sldId id="690" r:id="rId10"/>
    <p:sldId id="853" r:id="rId11"/>
    <p:sldId id="857" r:id="rId12"/>
    <p:sldId id="858" r:id="rId13"/>
    <p:sldId id="791" r:id="rId14"/>
    <p:sldId id="85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16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</p:spPr>
        <p:txBody>
          <a:bodyPr/>
          <a:lstStyle>
            <a:lvl1pPr algn="l">
              <a:defRPr sz="162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512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3445" y="1988841"/>
            <a:ext cx="10478955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350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</p:spPr>
        <p:txBody>
          <a:bodyPr/>
          <a:lstStyle>
            <a:lvl1pPr algn="ct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686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=""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1621" y="1196982"/>
            <a:ext cx="5198368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92011" y="1196982"/>
            <a:ext cx="5198368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87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22.06.2021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lub-buhgalterov-nko.timepad.ru/event/1626054/" TargetMode="External"/><Relationship Id="rId7" Type="http://schemas.openxmlformats.org/officeDocument/2006/relationships/hyperlink" Target="http://philin.org/" TargetMode="External"/><Relationship Id="rId2" Type="http://schemas.openxmlformats.org/officeDocument/2006/relationships/hyperlink" Target="http://ruy.r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klub-buhgalterov-nko.timepad.ru/event/1653644/" TargetMode="External"/><Relationship Id="rId5" Type="http://schemas.openxmlformats.org/officeDocument/2006/relationships/hyperlink" Target="http://www.meta-consulting.ru/" TargetMode="External"/><Relationship Id="rId4" Type="http://schemas.openxmlformats.org/officeDocument/2006/relationships/hyperlink" Target="http://www.rtf-audit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udit-ltd@yandex.ru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=""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424" y="2245927"/>
            <a:ext cx="7039152" cy="42094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8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192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  <a:endParaRPr lang="ru-RU" altLang="ru-RU" sz="192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=""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08" y="737638"/>
            <a:ext cx="2234184" cy="176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1267400" y="187893"/>
            <a:ext cx="9657190" cy="60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</a:t>
            </a:r>
            <a:r>
              <a:rPr lang="ru-RU" sz="336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июнь - июль </a:t>
            </a:r>
            <a:r>
              <a:rPr lang="ru-RU" sz="33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3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33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A9C4F47-4D8A-4F85-8FA9-8EDE42805FDE}"/>
              </a:ext>
            </a:extLst>
          </p:cNvPr>
          <p:cNvSpPr txBox="1"/>
          <p:nvPr/>
        </p:nvSpPr>
        <p:spPr>
          <a:xfrm>
            <a:off x="209545" y="797291"/>
            <a:ext cx="1177289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 smtClean="0"/>
              <a:t>- 30</a:t>
            </a:r>
            <a:r>
              <a:rPr lang="ru-RU" sz="2400" b="1" dirty="0" smtClean="0"/>
              <a:t>.06.2021</a:t>
            </a:r>
            <a:r>
              <a:rPr lang="ru-RU" sz="2400" b="1" dirty="0"/>
              <a:t>. г. Москва. </a:t>
            </a:r>
            <a:r>
              <a:rPr lang="ru-RU" sz="2400" dirty="0"/>
              <a:t>108-й </a:t>
            </a:r>
            <a:r>
              <a:rPr lang="ru-RU" sz="2400" dirty="0" err="1"/>
              <a:t>вебинар</a:t>
            </a:r>
            <a:r>
              <a:rPr lang="ru-RU" sz="2400" dirty="0"/>
              <a:t> </a:t>
            </a:r>
            <a:r>
              <a:rPr lang="ru-RU" sz="2400" b="1" dirty="0"/>
              <a:t>«Рекомендации по составлению и оформлению протоколов руководящих органов НКО». </a:t>
            </a:r>
            <a:r>
              <a:rPr lang="ru-RU" sz="2400" dirty="0"/>
              <a:t>Эксперт –  Фатов Игорь Сергеевич, председатель Центральной контрольной комиссии </a:t>
            </a:r>
            <a:r>
              <a:rPr lang="ru-RU" sz="2400" u="sng" dirty="0">
                <a:hlinkClick r:id="rId2"/>
              </a:rPr>
              <a:t>Российского союза </a:t>
            </a:r>
            <a:r>
              <a:rPr lang="ru-RU" sz="2400" u="sng" dirty="0" smtClean="0">
                <a:hlinkClick r:id="rId2"/>
              </a:rPr>
              <a:t>молодёжи</a:t>
            </a:r>
            <a:r>
              <a:rPr lang="ru-RU" sz="2400" dirty="0"/>
              <a:t>. </a:t>
            </a:r>
            <a:r>
              <a:rPr lang="ru-RU" sz="2400" u="sng" dirty="0">
                <a:hlinkClick r:id="rId3"/>
              </a:rPr>
              <a:t>Регистрация здесь</a:t>
            </a:r>
            <a:r>
              <a:rPr lang="ru-RU" sz="2400" u="sng" dirty="0" smtClean="0">
                <a:hlinkClick r:id="rId3"/>
              </a:rPr>
              <a:t>.</a:t>
            </a:r>
            <a:endParaRPr lang="ru-RU" sz="2400" u="sng" dirty="0" smtClean="0"/>
          </a:p>
          <a:p>
            <a:r>
              <a:rPr lang="ru-RU" sz="2400" b="1" dirty="0" smtClean="0"/>
              <a:t>- 08.07.2021</a:t>
            </a:r>
            <a:r>
              <a:rPr lang="ru-RU" sz="2400" b="1" dirty="0"/>
              <a:t>. г. Москва. </a:t>
            </a:r>
            <a:r>
              <a:rPr lang="ru-RU" sz="2400" dirty="0"/>
              <a:t>109-й </a:t>
            </a:r>
            <a:r>
              <a:rPr lang="ru-RU" sz="2400" dirty="0" err="1"/>
              <a:t>вебинар</a:t>
            </a:r>
            <a:r>
              <a:rPr lang="ru-RU" sz="2400" dirty="0"/>
              <a:t> </a:t>
            </a:r>
            <a:r>
              <a:rPr lang="ru-RU" sz="2400" b="1" dirty="0"/>
              <a:t>«Ответы на вопросы по </a:t>
            </a:r>
            <a:r>
              <a:rPr lang="ru-RU" sz="2400" b="1" dirty="0" err="1"/>
              <a:t>бухгалтерcкому</a:t>
            </a:r>
            <a:r>
              <a:rPr lang="ru-RU" sz="2400" b="1" dirty="0"/>
              <a:t> учёту и налогообложению»</a:t>
            </a:r>
            <a:r>
              <a:rPr lang="ru-RU" sz="2400" dirty="0"/>
              <a:t> для руководителей, бухгалтеров и активистов СО НКО». Эксперты:  </a:t>
            </a:r>
            <a:r>
              <a:rPr lang="ru-RU" sz="2400" dirty="0" err="1"/>
              <a:t>Гамольский</a:t>
            </a:r>
            <a:r>
              <a:rPr lang="ru-RU" sz="2400" dirty="0"/>
              <a:t> Павел Юрьевич – Президент Ассоциации “Клуб бухгалтеров и аудиторов некоммерческих организаций”, Неверов Григорий Николаевич –  директор </a:t>
            </a:r>
            <a:r>
              <a:rPr lang="ru-RU" sz="2400" u="sng" dirty="0">
                <a:hlinkClick r:id="rId4"/>
              </a:rPr>
              <a:t>ООО «РТФ-аудит»</a:t>
            </a:r>
            <a:r>
              <a:rPr lang="ru-RU" sz="2400" dirty="0"/>
              <a:t>, Савкова Людмила Николаевна – генеральный директор </a:t>
            </a:r>
            <a:r>
              <a:rPr lang="ru-RU" sz="2400" u="sng" dirty="0">
                <a:hlinkClick r:id="rId5"/>
              </a:rPr>
              <a:t>ООО «Мета-консалтинг»</a:t>
            </a:r>
            <a:r>
              <a:rPr lang="ru-RU" sz="2400" dirty="0"/>
              <a:t>, Шаронова Маргарита Игоревна – генеральный директор ООО «Первая аудиторская компания». </a:t>
            </a:r>
            <a:r>
              <a:rPr lang="ru-RU" sz="2400" u="sng" dirty="0">
                <a:hlinkClick r:id="rId6"/>
              </a:rPr>
              <a:t>Регистрация здесь.</a:t>
            </a:r>
            <a:endParaRPr lang="ru-RU" sz="2400" dirty="0"/>
          </a:p>
          <a:p>
            <a:r>
              <a:rPr lang="ru-RU" sz="2400" b="1" dirty="0" smtClean="0"/>
              <a:t>- 13.07.2021</a:t>
            </a:r>
            <a:r>
              <a:rPr lang="ru-RU" sz="2400" b="1" dirty="0"/>
              <a:t>. г. Москва. </a:t>
            </a:r>
            <a:r>
              <a:rPr lang="ru-RU" sz="2400" dirty="0"/>
              <a:t>110-й </a:t>
            </a:r>
            <a:r>
              <a:rPr lang="ru-RU" sz="2400" dirty="0" err="1"/>
              <a:t>вебинар</a:t>
            </a:r>
            <a:r>
              <a:rPr lang="ru-RU" sz="2400" dirty="0"/>
              <a:t> </a:t>
            </a:r>
            <a:r>
              <a:rPr lang="ru-RU" sz="2400" b="1" dirty="0"/>
              <a:t>«Новые правила заполнения СЗВ-ТД». </a:t>
            </a:r>
            <a:r>
              <a:rPr lang="ru-RU" sz="2400" dirty="0"/>
              <a:t>Эксперт:  </a:t>
            </a:r>
            <a:r>
              <a:rPr lang="ru-RU" sz="2400" dirty="0" err="1"/>
              <a:t>Храмова</a:t>
            </a:r>
            <a:r>
              <a:rPr lang="ru-RU" sz="2400" dirty="0"/>
              <a:t> Марина Викторовна, руководитель направления расчёта заработной платы и кадрового делопроизводства ООО «Инфраструктура благотворительности» (</a:t>
            </a:r>
            <a:r>
              <a:rPr lang="ru-RU" sz="2400" u="sng" dirty="0">
                <a:hlinkClick r:id="rId7"/>
              </a:rPr>
              <a:t>philin.org</a:t>
            </a:r>
            <a:r>
              <a:rPr lang="ru-RU" sz="2400" dirty="0"/>
              <a:t>). Регистрация откроется </a:t>
            </a:r>
            <a:r>
              <a:rPr lang="ru-RU" sz="2400" b="1" dirty="0"/>
              <a:t>22 июня</a:t>
            </a:r>
            <a:r>
              <a:rPr lang="ru-RU" sz="2400" dirty="0"/>
              <a:t>.</a:t>
            </a:r>
          </a:p>
          <a:p>
            <a:pPr marL="457200" indent="-457200">
              <a:buFontTx/>
              <a:buChar char="-"/>
            </a:pPr>
            <a:endParaRPr lang="ru-RU" sz="2400" u="sn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=""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0" y="333376"/>
            <a:ext cx="8064500" cy="5903913"/>
          </a:xfrm>
        </p:spPr>
        <p:txBody>
          <a:bodyPr/>
          <a:lstStyle/>
          <a:p>
            <a:pPr algn="ctr">
              <a:defRPr/>
            </a:pPr>
            <a:r>
              <a:rPr lang="ru-RU" alt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=""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=""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150939"/>
            <a:ext cx="3898900" cy="5662613"/>
          </a:xfrm>
        </p:spPr>
        <p:txBody>
          <a:bodyPr/>
          <a:lstStyle/>
          <a:p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=""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663" y="1196976"/>
            <a:ext cx="3898900" cy="5661025"/>
          </a:xfrm>
        </p:spPr>
        <p:txBody>
          <a:bodyPr/>
          <a:lstStyle/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=""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=""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  <a:endParaRPr lang="ru-RU" alt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598104-C5E2-4C85-99FF-5CBBEE72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Маргарита Игоревна Шаронова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xmlns="" id="{A0A197A7-8BAF-44F0-8FBF-9C00F329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700214"/>
            <a:ext cx="8496300" cy="4968875"/>
          </a:xfrm>
        </p:spPr>
        <p:txBody>
          <a:bodyPr/>
          <a:lstStyle/>
          <a:p>
            <a:pPr algn="l"/>
            <a:r>
              <a:rPr lang="ru-RU" altLang="ru-RU" sz="370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</a:t>
            </a:r>
            <a:r>
              <a:rPr lang="ru-RU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en-US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аудиторская компания</a:t>
            </a:r>
            <a:r>
              <a:rPr lang="en-US" altLang="ru-RU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altLang="ru-RU" sz="3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370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действует с 1998 г.</a:t>
            </a:r>
          </a:p>
          <a:p>
            <a:pPr algn="l"/>
            <a:r>
              <a:rPr lang="ru-RU" altLang="ru-RU" sz="3700">
                <a:latin typeface="Times New Roman" panose="02020603050405020304" pitchFamily="18" charset="0"/>
                <a:cs typeface="Times New Roman" panose="02020603050405020304" pitchFamily="18" charset="0"/>
              </a:rPr>
              <a:t>Аудит, семинары, консультации</a:t>
            </a:r>
          </a:p>
          <a:p>
            <a:pPr algn="l"/>
            <a:r>
              <a:rPr lang="ru-RU" altLang="ru-RU" sz="3700" i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</a:p>
          <a:p>
            <a:pPr algn="l"/>
            <a:r>
              <a:rPr lang="en-US" altLang="ru-RU" sz="3700" i="1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altLang="ru-RU" sz="3700" i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audit-ltd@yandex.ru</a:t>
            </a:r>
            <a:endParaRPr lang="ru-RU" altLang="ru-RU" sz="37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3700" i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 (910) 392-55-93</a:t>
            </a:r>
            <a:endParaRPr lang="ru-RU" altLang="ru-RU" sz="3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Содержимое 4">
            <a:extLst>
              <a:ext uri="{FF2B5EF4-FFF2-40B4-BE49-F238E27FC236}">
                <a16:creationId xmlns:a16="http://schemas.microsoft.com/office/drawing/2014/main" xmlns="" id="{691125E1-EE07-4C40-A224-C756939545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24788" y="5516564"/>
            <a:ext cx="2241550" cy="1341437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83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=""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2737486"/>
            <a:ext cx="6286500" cy="1131570"/>
          </a:xfrm>
        </p:spPr>
        <p:txBody>
          <a:bodyPr/>
          <a:lstStyle/>
          <a:p>
            <a:pPr algn="ctr"/>
            <a:r>
              <a:rPr lang="ru-RU" altLang="ru-RU" sz="288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192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5" descr="logo_kba_final001">
            <a:extLst>
              <a:ext uri="{FF2B5EF4-FFF2-40B4-BE49-F238E27FC236}">
                <a16:creationId xmlns="" xmlns:a16="http://schemas.microsoft.com/office/drawing/2014/main" id="{3222A569-3A13-443C-9B6C-63480DDEC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47" y="771526"/>
            <a:ext cx="2175510" cy="172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extLst>
              <a:ext uri="{FF2B5EF4-FFF2-40B4-BE49-F238E27FC236}">
                <a16:creationId xmlns=""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96" y="4293871"/>
            <a:ext cx="4194810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_kba_final001">
            <a:extLst>
              <a:ext uri="{FF2B5EF4-FFF2-40B4-BE49-F238E27FC236}">
                <a16:creationId xmlns="" xmlns:a16="http://schemas.microsoft.com/office/drawing/2014/main" id="{0AB5FBEA-921C-4C0A-B4B2-F44E3690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364811"/>
            <a:ext cx="1504950" cy="119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80"/>
              </a:spcBef>
            </a:pPr>
            <a:endParaRPr lang="ru-RU" altLang="ru-RU" sz="216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1084244" y="1684022"/>
            <a:ext cx="10023512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107-й </a:t>
            </a: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вебинар Ассоциации "КБА НКО" 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22</a:t>
            </a:r>
            <a:r>
              <a:rPr lang="ru-RU" altLang="ru-RU" sz="252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.06.2021</a:t>
            </a:r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2520" b="1" dirty="0" smtClean="0">
              <a:solidFill>
                <a:schemeClr val="bg2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altLang="ru-RU" sz="2520" b="1" dirty="0" smtClean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«Занятие </a:t>
            </a:r>
            <a:r>
              <a:rPr lang="ru-RU" altLang="ru-RU" sz="252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5-ое из цикла «Бухгалтерский учёт в НКО для бухгалтера, начинающего работу в некоммерческой организации» — «Расчёты с подотчётными лицами</a:t>
            </a:r>
            <a:r>
              <a:rPr lang="ru-RU" altLang="ru-RU" sz="2520" b="1" dirty="0" smtClean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altLang="ru-RU" sz="252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«Информационная поддержка НКО: налогообложение и бухгалтерский учёт» </a:t>
            </a:r>
          </a:p>
          <a:p>
            <a:pPr algn="ctr" eaLnBrk="1" hangingPunct="1">
              <a:defRPr/>
            </a:pPr>
            <a:r>
              <a:rPr lang="ru-RU" altLang="ru-RU" sz="252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="" xmlns:a16="http://schemas.microsoft.com/office/drawing/2014/main" id="{004807AB-AB3D-4717-93D9-B6D553FC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27811"/>
            <a:ext cx="9875520" cy="4665346"/>
          </a:xfrm>
        </p:spPr>
        <p:txBody>
          <a:bodyPr>
            <a:normAutofit lnSpcReduction="10000"/>
          </a:bodyPr>
          <a:lstStyle/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(Великий Новгород, Екатеринбург, Ижевск, Казань, Калининград, Курган, Нижний Новгород, Пенза, Псков, Санкт-Петербург и Ленинградская область, Саратов, Симферополь, Ульяновск, Челябинск)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42892" indent="-342892">
              <a:spcBef>
                <a:spcPts val="720"/>
              </a:spcBef>
              <a:buClr>
                <a:srgbClr val="53548A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Заголовок 1">
            <a:extLst>
              <a:ext uri="{FF2B5EF4-FFF2-40B4-BE49-F238E27FC236}">
                <a16:creationId xmlns="" xmlns:a16="http://schemas.microsoft.com/office/drawing/2014/main" id="{A5584137-5D4D-4F76-9A78-A9586DE21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18" y="491491"/>
            <a:ext cx="9084944" cy="103632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altLang="ru-RU" sz="384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pic>
        <p:nvPicPr>
          <p:cNvPr id="15364" name="Рисунок 1">
            <a:extLst>
              <a:ext uri="{FF2B5EF4-FFF2-40B4-BE49-F238E27FC236}">
                <a16:creationId xmlns="" xmlns:a16="http://schemas.microsoft.com/office/drawing/2014/main" id="{66845678-A4F4-4EEF-B539-AB77D5E2D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369"/>
            <a:ext cx="12192000" cy="62017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585"/>
            <a:ext cx="12192000" cy="59515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9101"/>
            <a:ext cx="12192000" cy="58756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="" xmlns:a16="http://schemas.microsoft.com/office/drawing/2014/main" id="{00C06F69-095C-480A-81E1-3B3479946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16" y="880110"/>
            <a:ext cx="9203054" cy="50977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https://www.facebook.com/groups/bclub.ngo/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336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33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33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https://www.instagram.com/bclub_ngo/?fbclid=IwAR3dWHs4mlVhw0-PhYb0DzyBrgAGmKEWvW0VMahcg196iwynvxx11n3K6Q0</a:t>
            </a:r>
            <a:endParaRPr lang="ru-RU" altLang="ru-RU" sz="336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1">
            <a:extLst>
              <a:ext uri="{FF2B5EF4-FFF2-40B4-BE49-F238E27FC236}">
                <a16:creationId xmlns="" xmlns:a16="http://schemas.microsoft.com/office/drawing/2014/main" id="{9AFFC24B-9EAA-4903-B627-452EAD92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=""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</p:spPr>
        <p:txBody>
          <a:bodyPr>
            <a:normAutofit/>
          </a:bodyPr>
          <a:lstStyle/>
          <a:p>
            <a:r>
              <a:rPr lang="ru-RU" altLang="ru-RU" sz="384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sp>
        <p:nvSpPr>
          <p:cNvPr id="29699" name="Объект 2">
            <a:extLst>
              <a:ext uri="{FF2B5EF4-FFF2-40B4-BE49-F238E27FC236}">
                <a16:creationId xmlns=""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106" y="1960246"/>
            <a:ext cx="9159240" cy="3888104"/>
          </a:xfrm>
        </p:spPr>
        <p:txBody>
          <a:bodyPr/>
          <a:lstStyle/>
          <a:p>
            <a:pPr>
              <a:defRPr/>
            </a:pPr>
            <a:r>
              <a:rPr lang="ru-RU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8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84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77" indent="-192877">
              <a:buFont typeface="Arial" panose="020B0604020202020204" pitchFamily="34" charset="0"/>
              <a:buChar char="•"/>
              <a:defRPr/>
            </a:pPr>
            <a:endParaRPr lang="ru-RU" altLang="ru-RU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8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pic>
        <p:nvPicPr>
          <p:cNvPr id="20484" name="Рисунок 1">
            <a:extLst>
              <a:ext uri="{FF2B5EF4-FFF2-40B4-BE49-F238E27FC236}">
                <a16:creationId xmlns="" xmlns:a16="http://schemas.microsoft.com/office/drawing/2014/main" id="{12060A85-5A9D-461E-A3E0-BFD26A69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278</Words>
  <Application>Microsoft Office PowerPoint</Application>
  <PresentationFormat>Широкоэкранный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 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Презентация PowerPoint</vt:lpstr>
      <vt:lpstr>Контакты Ассоциации:</vt:lpstr>
      <vt:lpstr>Презентация PowerPoint</vt:lpstr>
      <vt:lpstr>Маргарита Игоревна Шаронова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Юляшка</cp:lastModifiedBy>
  <cp:revision>117</cp:revision>
  <dcterms:created xsi:type="dcterms:W3CDTF">2018-02-27T19:33:59Z</dcterms:created>
  <dcterms:modified xsi:type="dcterms:W3CDTF">2021-06-22T06:53:48Z</dcterms:modified>
</cp:coreProperties>
</file>