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702" r:id="rId2"/>
    <p:sldId id="849" r:id="rId3"/>
    <p:sldId id="854" r:id="rId4"/>
    <p:sldId id="649" r:id="rId5"/>
    <p:sldId id="846" r:id="rId6"/>
    <p:sldId id="844" r:id="rId7"/>
    <p:sldId id="843" r:id="rId8"/>
    <p:sldId id="852" r:id="rId9"/>
    <p:sldId id="690" r:id="rId10"/>
    <p:sldId id="853" r:id="rId11"/>
    <p:sldId id="857" r:id="rId12"/>
    <p:sldId id="858" r:id="rId13"/>
    <p:sldId id="791" r:id="rId14"/>
    <p:sldId id="70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7EB9B-0CFD-428B-8F56-9FAAB63B7349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FB273-C837-489F-8E6D-ACCB6DB560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22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22F683-CE71-4DDE-8B97-8EAC6F4EA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00B819-8F00-446C-8990-FDEFAEA57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DA7FF7-0F48-41D1-9A9F-27475CCA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A8E1-C9A2-4C1C-A03C-0BDE9B679F3D}" type="datetime1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C7578F-D900-4CF3-9CE2-DB5840F0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CC9BBF-AC66-49CE-92A6-959A293CA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9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C6101B-7E0C-4F77-AFE3-C90FB6C5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5002E45-F205-4AA5-A5AD-B66D9BD72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07075F-1DFC-4201-AFF2-6661E286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4DFE-D797-4C7B-8CB9-8F1BFEC2165E}" type="datetime1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B3D2D7-E267-4B25-9953-9ABF999FC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2F6E5A-72D7-4501-9D26-FB5357F0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9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A5EBF78-B85E-4D6D-B404-5623553308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15AD8C-85FA-4E87-B2DF-A93871774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509651-8FC4-4B2A-868A-ED99B6657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AA69-3F7E-4344-ABE9-8B703B2FD048}" type="datetime1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427FF9-F115-426B-8115-B9AC66ADB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17DB25-6336-4030-9948-DC6F204FE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79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еред титульны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CC8A07F-19F7-4B24-B1E2-0F3D93F8FB9A}"/>
              </a:ext>
            </a:extLst>
          </p:cNvPr>
          <p:cNvSpPr/>
          <p:nvPr userDrawn="1"/>
        </p:nvSpPr>
        <p:spPr>
          <a:xfrm>
            <a:off x="0" y="0"/>
            <a:ext cx="12192000" cy="7029451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16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7029400"/>
          </a:xfrm>
        </p:spPr>
        <p:txBody>
          <a:bodyPr/>
          <a:lstStyle>
            <a:lvl1pPr algn="l">
              <a:defRPr sz="1620" b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775121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рекл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13ED186-23F1-4154-AAFA-DCE500BB9A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784"/>
            <a:ext cx="12192000" cy="703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03445" y="1988841"/>
            <a:ext cx="10478955" cy="4869160"/>
          </a:xfrm>
        </p:spPr>
        <p:txBody>
          <a:bodyPr anchor="ctr">
            <a:normAutofit/>
          </a:bodyPr>
          <a:lstStyle>
            <a:lvl1pPr marL="0" indent="0">
              <a:buClr>
                <a:srgbClr val="6FB63F"/>
              </a:buClr>
              <a:buNone/>
              <a:defRPr sz="1350">
                <a:solidFill>
                  <a:schemeClr val="bg1"/>
                </a:solidFill>
              </a:defRPr>
            </a:lvl1pPr>
            <a:lvl2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2pPr>
            <a:lvl3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3pPr>
            <a:lvl4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4pPr>
            <a:lvl5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03445" y="0"/>
            <a:ext cx="10478955" cy="2276872"/>
          </a:xfrm>
        </p:spPr>
        <p:txBody>
          <a:bodyPr/>
          <a:lstStyle>
            <a:lvl1pPr algn="ctr">
              <a:defRPr sz="27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468648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F5C0524-F07B-45A8-9DFB-DC4ACCE2D076}"/>
              </a:ext>
            </a:extLst>
          </p:cNvPr>
          <p:cNvSpPr/>
          <p:nvPr userDrawn="1"/>
        </p:nvSpPr>
        <p:spPr>
          <a:xfrm>
            <a:off x="0" y="1500188"/>
            <a:ext cx="12192000" cy="5357812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350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62227FDC-C12C-453A-B6FA-106ADC9E1B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91" y="517525"/>
            <a:ext cx="52546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1477" y="372997"/>
            <a:ext cx="10190923" cy="778098"/>
          </a:xfrm>
        </p:spPr>
        <p:txBody>
          <a:bodyPr/>
          <a:lstStyle>
            <a:lvl1pPr algn="l"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1621" y="1196982"/>
            <a:ext cx="5198368" cy="5661025"/>
          </a:xfrm>
        </p:spPr>
        <p:txBody>
          <a:bodyPr anchor="ctr"/>
          <a:lstStyle>
            <a:lvl1pPr marL="0" indent="0" algn="r">
              <a:buNone/>
              <a:defRPr sz="1350">
                <a:solidFill>
                  <a:schemeClr val="bg1"/>
                </a:solidFill>
              </a:defRPr>
            </a:lvl1pPr>
            <a:lvl2pPr algn="r">
              <a:defRPr sz="1350">
                <a:solidFill>
                  <a:schemeClr val="bg1"/>
                </a:solidFill>
              </a:defRPr>
            </a:lvl2pPr>
            <a:lvl3pPr algn="r">
              <a:defRPr sz="1350">
                <a:solidFill>
                  <a:schemeClr val="bg1"/>
                </a:solidFill>
              </a:defRPr>
            </a:lvl3pPr>
            <a:lvl4pPr algn="r">
              <a:defRPr sz="1350">
                <a:solidFill>
                  <a:schemeClr val="bg1"/>
                </a:solidFill>
              </a:defRPr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92011" y="1196982"/>
            <a:ext cx="5198368" cy="5661025"/>
          </a:xfrm>
        </p:spPr>
        <p:txBody>
          <a:bodyPr anchor="ctr"/>
          <a:lstStyle>
            <a:lvl1pPr marL="0" indent="0">
              <a:buNone/>
              <a:defRPr sz="1350">
                <a:solidFill>
                  <a:schemeClr val="bg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>
              <a:defRPr sz="1350">
                <a:solidFill>
                  <a:schemeClr val="bg1"/>
                </a:solidFill>
              </a:defRPr>
            </a:lvl3pPr>
            <a:lvl4pPr>
              <a:defRPr sz="1350">
                <a:solidFill>
                  <a:schemeClr val="bg1"/>
                </a:solidFill>
              </a:defRPr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7878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3D757C-A1F8-4D1F-B3E5-A0208692E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B4CAEB-C550-44C8-B868-BE09875CF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7E8E29-1C65-4195-A618-99084ACB1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C37A-24B9-4C32-8B87-66E601677BFC}" type="datetime1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3451D7-F668-4C1C-A416-4401AC677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E13B0B-DA2D-46BF-B818-6DDB3E239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34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09D881-BE15-4A9C-A54A-D64516F6F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013DBF-C836-4881-BD31-90516D90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FC2FD9-AA9C-4D03-932A-B85A95487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BF62-875C-4744-9B75-B00070F6FBFA}" type="datetime1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E7E656-F1D0-48D8-9829-81FBC1916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BC68F1-5573-4F7E-97B9-BD909478D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78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C9276-4265-4792-9F21-7AF10E39E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CCF1D9-858B-4CDD-AA59-FBD57AA4A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636F0F-1AF0-4EAB-ADD0-5741B4AC1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497949-3748-4FC7-96B7-6BB29C0D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86BF-D3C7-460E-AD62-7F210C28F8DC}" type="datetime1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F8CB1C-54B9-463F-8090-19E645086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DB6134-7942-465D-B706-38857FEE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49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A49336-3548-4A6B-9BF1-290377BD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15A62B-95DC-4444-AA89-51E018854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AE814C-C38D-4F8C-85DD-1EC8FCC46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8390091-B700-4CD5-A39D-5329270AB2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3F06C6A-2239-4FDF-A9E8-929CD78C9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049C303-9BC9-4C7B-9264-73E45A81D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0971-0AE3-4104-ABD1-E16F22C8B7A8}" type="datetime1">
              <a:rPr lang="ru-RU" smtClean="0"/>
              <a:t>27.04.2021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AA8BAD-AC06-4E8A-9DF8-8D4355A94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CA902DE-907F-4103-A680-BE205535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48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030FE-17A2-4BE7-B44A-63E3E0AE3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4DCEE97-6D36-4174-A4D8-FFC1D791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A80B-3C72-4FD6-A8DF-4E3D2935EB73}" type="datetime1">
              <a:rPr lang="ru-RU" smtClean="0"/>
              <a:t>27.04.2021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C6208A-251D-49B7-84A1-EC8AF9719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91C1230-5B2D-485E-89B1-307CFED9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60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1A673BA-93E2-46D3-A0D3-CC18D7640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C8DD-2DC5-40B1-BB90-032176F7B397}" type="datetime1">
              <a:rPr lang="ru-RU" smtClean="0"/>
              <a:t>27.04.2021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335009F-60A2-418F-9FB2-69BF5ADDC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EEF8761-5431-44A6-8BB2-2236FFD8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3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63F902-6E99-4ECD-A93F-5F91A1A0B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CE89BA-21EB-4FAB-B242-6C5A6F5A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4D2893-FF92-4D36-90B0-C493AA7E0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76751E-62F4-4B95-9FFD-3DCB1440A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19CD-B560-47E2-820A-83A8D6745BB0}" type="datetime1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9548CD-3481-4E8E-88C7-3C3AED99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8E2827-CBA0-472A-ACEB-CD7382AC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1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28184-B5B4-4B46-BDF9-6B323E057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4A3C33E-DDCA-4065-A4EC-C7E64FC8F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8232AA6-02CA-47FB-B220-771B82EE6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90F804-5716-4C02-B390-B9C843911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6842-C58D-4983-AA46-ADA70CF0B3AF}" type="datetime1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C7716D-6E0C-4136-A8F7-3B06452C0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15BF83-AC48-4953-AA9A-85574632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96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BBA4E2-9761-48BB-A69D-78FD65030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93CE1C-E5D2-4827-9417-3E9825070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EEBB25-771B-4232-B76E-C0C9C7205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CC1F-544C-4562-8D4B-0D639636DBE1}" type="datetime1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94928A-C8B4-4110-9EF4-676E3CE0D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2A6145-A707-461E-90FB-684ADBC62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24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.vk.com/public183078827?from=groups" TargetMode="External"/><Relationship Id="rId2" Type="http://schemas.openxmlformats.org/officeDocument/2006/relationships/hyperlink" Target="https://www.facebook.com/groups/bclub.ngo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hyperlink" Target="https://www.instagram.com/bclub_ngo/?fbclid=IwAR3dWHs4mlVhw0-PhYb0DzyBrgAGmKEWvW0VMahcg196iwynvxx11n3K6Q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9D23C7FA-678D-4B7A-9D11-D1BED3291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366" y="2201038"/>
            <a:ext cx="9029268" cy="420942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altLang="ru-RU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«Клуб бухгалтеров и аудиторов некоммерческих организаций» (Москва</a:t>
            </a:r>
            <a:r>
              <a:rPr lang="en-US" altLang="ru-RU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altLang="ru-RU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</a:t>
            </a:r>
            <a:br>
              <a:rPr lang="ru-RU" alt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«Информационная поддержка НКО: налогообложение и бухгалтерский учёт» </a:t>
            </a:r>
            <a:endParaRPr lang="ru-RU" alt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5" descr="logo_kba_final001">
            <a:extLst>
              <a:ext uri="{FF2B5EF4-FFF2-40B4-BE49-F238E27FC236}">
                <a16:creationId xmlns:a16="http://schemas.microsoft.com/office/drawing/2014/main" id="{0151DC0B-2C93-4279-8699-7105A72A8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29" y="384761"/>
            <a:ext cx="2736342" cy="216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2DB611-11DC-4A2D-A486-6A3A5C257B04}"/>
              </a:ext>
            </a:extLst>
          </p:cNvPr>
          <p:cNvSpPr txBox="1"/>
          <p:nvPr/>
        </p:nvSpPr>
        <p:spPr>
          <a:xfrm>
            <a:off x="1267404" y="0"/>
            <a:ext cx="9657190" cy="6093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3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вебинаров на май 2021 г.</a:t>
            </a:r>
            <a:endParaRPr lang="ru-RU" sz="336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C4F47-4D8A-4F85-8FA9-8EDE42805FDE}"/>
              </a:ext>
            </a:extLst>
          </p:cNvPr>
          <p:cNvSpPr txBox="1"/>
          <p:nvPr/>
        </p:nvSpPr>
        <p:spPr>
          <a:xfrm>
            <a:off x="308610" y="609398"/>
            <a:ext cx="11772899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200" b="0" i="0" dirty="0">
                <a:effectLst/>
                <a:latin typeface="Ubuntu"/>
              </a:rPr>
              <a:t>- 12.05.2021. г. Москва. 101-й вебинар </a:t>
            </a:r>
            <a:r>
              <a:rPr lang="ru-RU" sz="2200" b="1" i="0" dirty="0">
                <a:effectLst/>
                <a:latin typeface="Ubuntu"/>
              </a:rPr>
              <a:t>«Ответы на вопросы по </a:t>
            </a:r>
            <a:r>
              <a:rPr lang="ru-RU" sz="2200" b="1" i="0" dirty="0" err="1">
                <a:effectLst/>
                <a:latin typeface="Ubuntu"/>
              </a:rPr>
              <a:t>бухгалтерcкому</a:t>
            </a:r>
            <a:r>
              <a:rPr lang="ru-RU" sz="2200" b="1" i="0" dirty="0">
                <a:effectLst/>
                <a:latin typeface="Ubuntu"/>
              </a:rPr>
              <a:t> учёту и налогообложению» </a:t>
            </a:r>
            <a:r>
              <a:rPr lang="ru-RU" sz="2200" b="0" i="0" dirty="0">
                <a:effectLst/>
                <a:latin typeface="Ubuntu"/>
              </a:rPr>
              <a:t>для руководителей, бухгалтеров и активистов СО НКО». Эксперты:  </a:t>
            </a:r>
            <a:r>
              <a:rPr lang="ru-RU" sz="2200" b="0" i="0" dirty="0" err="1">
                <a:effectLst/>
                <a:latin typeface="Ubuntu"/>
              </a:rPr>
              <a:t>Гамольский</a:t>
            </a:r>
            <a:r>
              <a:rPr lang="ru-RU" sz="2200" b="0" i="0" dirty="0">
                <a:effectLst/>
                <a:latin typeface="Ubuntu"/>
              </a:rPr>
              <a:t> Павел Юрьевич – Президент Ассоциации “Клуб бухгалтеров и аудиторов некоммерческих организаций”, Неверов Григорий Николаевич –  директор ООО «РТФ-аудит», Савкова Людмила Николаевна – генеральный директор ООО «Мета-консалтинг», Шаронова Маргарита Игоревна – генеральный директор ООО «Первая аудиторская компания». Регистрация здесь.</a:t>
            </a:r>
          </a:p>
          <a:p>
            <a:pPr algn="l"/>
            <a:endParaRPr lang="ru-RU" sz="2200" b="0" i="0" dirty="0">
              <a:effectLst/>
              <a:latin typeface="Ubuntu"/>
            </a:endParaRPr>
          </a:p>
          <a:p>
            <a:pPr algn="l"/>
            <a:r>
              <a:rPr lang="ru-RU" sz="2200" b="0" i="0" dirty="0">
                <a:effectLst/>
                <a:latin typeface="Ubuntu"/>
              </a:rPr>
              <a:t>- 19.05.2021. г. Москва. 102-й вебинар (повтор темы) </a:t>
            </a:r>
            <a:r>
              <a:rPr lang="ru-RU" sz="2200" b="1" i="0" dirty="0">
                <a:effectLst/>
                <a:latin typeface="Ubuntu"/>
              </a:rPr>
              <a:t>«Необходимый минимум кадровых документов в НКО«. </a:t>
            </a:r>
            <a:r>
              <a:rPr lang="ru-RU" sz="2200" b="0" i="0" dirty="0">
                <a:effectLst/>
                <a:latin typeface="Ubuntu"/>
              </a:rPr>
              <a:t>Эксперт – </a:t>
            </a:r>
            <a:r>
              <a:rPr lang="ru-RU" sz="2200" b="0" i="0" dirty="0" err="1">
                <a:effectLst/>
                <a:latin typeface="Ubuntu"/>
              </a:rPr>
              <a:t>Жижерина</a:t>
            </a:r>
            <a:r>
              <a:rPr lang="ru-RU" sz="2200" b="0" i="0" dirty="0">
                <a:effectLst/>
                <a:latin typeface="Ubuntu"/>
              </a:rPr>
              <a:t> Юлия Юрьевна,  руководитель компании «Мир трудовых отношений» (http://zhizherina.ru/). Регистрация здесь.</a:t>
            </a:r>
          </a:p>
          <a:p>
            <a:pPr algn="l"/>
            <a:endParaRPr lang="ru-RU" sz="2200" b="0" i="0" dirty="0">
              <a:effectLst/>
              <a:latin typeface="Ubuntu"/>
            </a:endParaRPr>
          </a:p>
          <a:p>
            <a:pPr algn="l"/>
            <a:r>
              <a:rPr lang="ru-RU" sz="2200" b="0" i="0" dirty="0">
                <a:effectLst/>
                <a:latin typeface="Ubuntu"/>
              </a:rPr>
              <a:t>- 26.05.2021. г. Москва. 103-й вебинар </a:t>
            </a:r>
            <a:r>
              <a:rPr lang="ru-RU" sz="2200" b="1" i="0" dirty="0">
                <a:effectLst/>
                <a:latin typeface="Ubuntu"/>
              </a:rPr>
              <a:t>«Правовые аспекты использования изображений граждан в материалах НКО: сайты, </a:t>
            </a:r>
            <a:r>
              <a:rPr lang="ru-RU" sz="2200" b="1" i="0" dirty="0" err="1">
                <a:effectLst/>
                <a:latin typeface="Ubuntu"/>
              </a:rPr>
              <a:t>соц</a:t>
            </a:r>
            <a:r>
              <a:rPr lang="ru-RU" sz="2200" b="1" i="0" dirty="0">
                <a:effectLst/>
                <a:latin typeface="Ubuntu"/>
              </a:rPr>
              <a:t> сети, буклеты и т.д.«. </a:t>
            </a:r>
            <a:r>
              <a:rPr lang="ru-RU" sz="2200" b="0" i="0" dirty="0">
                <a:effectLst/>
                <a:latin typeface="Ubuntu"/>
              </a:rPr>
              <a:t>Эксперт – </a:t>
            </a:r>
            <a:r>
              <a:rPr lang="ru-RU" sz="2200" b="0" i="0" dirty="0" err="1">
                <a:effectLst/>
                <a:latin typeface="Ubuntu"/>
              </a:rPr>
              <a:t>Арапова</a:t>
            </a:r>
            <a:r>
              <a:rPr lang="ru-RU" sz="2200" b="0" i="0" dirty="0">
                <a:effectLst/>
                <a:latin typeface="Ubuntu"/>
              </a:rPr>
              <a:t> Галина Юрьевна, эксперт в области информационного права, директор и основатель «Центра защиты прав СМИ» (*). Центр защиты прав СМИ включён Минюстом РФ в реестр некоммерческих организаций, выполняющих функции иностранного агента. Регистрация здесь.</a:t>
            </a:r>
          </a:p>
        </p:txBody>
      </p:sp>
      <p:pic>
        <p:nvPicPr>
          <p:cNvPr id="6" name="Рисунок 1">
            <a:extLst>
              <a:ext uri="{FF2B5EF4-FFF2-40B4-BE49-F238E27FC236}">
                <a16:creationId xmlns:a16="http://schemas.microsoft.com/office/drawing/2014/main" id="{26A3B064-1555-4EE9-87AE-766E1919E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85" y="-31966"/>
            <a:ext cx="701038" cy="673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Объект 2">
            <a:extLst>
              <a:ext uri="{FF2B5EF4-FFF2-40B4-BE49-F238E27FC236}">
                <a16:creationId xmlns:a16="http://schemas.microsoft.com/office/drawing/2014/main" id="{EF61663D-77AA-44DC-B4FA-C8BB18097E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30020" y="491492"/>
            <a:ext cx="9331960" cy="5903913"/>
          </a:xfrm>
        </p:spPr>
        <p:txBody>
          <a:bodyPr/>
          <a:lstStyle/>
          <a:p>
            <a:pPr algn="ctr">
              <a:defRPr/>
            </a:pPr>
            <a:r>
              <a:rPr lang="ru-RU" alt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в социальных сетях, посвящённые книгам для НКО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https://ok.ru/ngo.books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https://vk.com/ngo.books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https://www.facebook.com/groups/NGO.books</a:t>
            </a:r>
          </a:p>
        </p:txBody>
      </p:sp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C43D01F1-2A5D-46C0-940F-2EF073EA4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id="{E4CD36D7-2F73-4AC1-AF69-EA342A5F8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66988" y="373064"/>
            <a:ext cx="7643812" cy="7778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Ассоциации:</a:t>
            </a:r>
          </a:p>
        </p:txBody>
      </p:sp>
      <p:sp>
        <p:nvSpPr>
          <p:cNvPr id="31747" name="Объект 2">
            <a:extLst>
              <a:ext uri="{FF2B5EF4-FFF2-40B4-BE49-F238E27FC236}">
                <a16:creationId xmlns:a16="http://schemas.microsoft.com/office/drawing/2014/main" id="{7B391ADC-A029-4ED5-BD81-26B18958ACA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096000" y="1150939"/>
            <a:ext cx="3898900" cy="5662613"/>
          </a:xfrm>
        </p:spPr>
        <p:txBody>
          <a:bodyPr>
            <a:normAutofit/>
          </a:bodyPr>
          <a:lstStyle/>
          <a:p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 (495) 972-80-68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bclub-ngo.ru</a:t>
            </a:r>
          </a:p>
          <a:p>
            <a:endParaRPr lang="ru-RU" alt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bclub-ngo2014@mail.ru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8" name="Объект 3">
            <a:extLst>
              <a:ext uri="{FF2B5EF4-FFF2-40B4-BE49-F238E27FC236}">
                <a16:creationId xmlns:a16="http://schemas.microsoft.com/office/drawing/2014/main" id="{60CD0F2C-4E66-4073-AC7E-79A085F42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663" y="1196976"/>
            <a:ext cx="3898900" cy="5661025"/>
          </a:xfrm>
        </p:spPr>
        <p:txBody>
          <a:bodyPr>
            <a:normAutofit/>
          </a:bodyPr>
          <a:lstStyle/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</a:p>
          <a:p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</a:t>
            </a: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2BA7C435-14A9-45E9-A2FD-AEF401094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226" y="1933576"/>
            <a:ext cx="4983480" cy="105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82638" indent="-325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19200" indent="-304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67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39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511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083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655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27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3555" name="Прямоугольник 1">
            <a:extLst>
              <a:ext uri="{FF2B5EF4-FFF2-40B4-BE49-F238E27FC236}">
                <a16:creationId xmlns:a16="http://schemas.microsoft.com/office/drawing/2014/main" id="{E31338CF-1823-4B89-85DF-AF0FE103F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1" y="836296"/>
            <a:ext cx="9677400" cy="45243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</a:t>
            </a:r>
          </a:p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сегодняшнего</a:t>
            </a:r>
          </a:p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</a:p>
        </p:txBody>
      </p:sp>
      <p:pic>
        <p:nvPicPr>
          <p:cNvPr id="4" name="Рисунок 1">
            <a:extLst>
              <a:ext uri="{FF2B5EF4-FFF2-40B4-BE49-F238E27FC236}">
                <a16:creationId xmlns:a16="http://schemas.microsoft.com/office/drawing/2014/main" id="{B2035164-A57B-466C-8850-EF1E31733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598104-C5E2-4C85-99FF-5CBBEE724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8" y="391160"/>
            <a:ext cx="7643812" cy="7778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Марина Владимировна Батурина, к.э.н.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Объект 2">
            <a:extLst>
              <a:ext uri="{FF2B5EF4-FFF2-40B4-BE49-F238E27FC236}">
                <a16:creationId xmlns:a16="http://schemas.microsoft.com/office/drawing/2014/main" id="{A0A197A7-8BAF-44F0-8FBF-9C00F3292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610" y="1597344"/>
            <a:ext cx="10812780" cy="4968875"/>
          </a:xfrm>
        </p:spPr>
        <p:txBody>
          <a:bodyPr>
            <a:normAutofit/>
          </a:bodyPr>
          <a:lstStyle/>
          <a:p>
            <a:pPr algn="l"/>
            <a:r>
              <a:rPr lang="ru-RU" alt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Генеральный директор ООО “Аудиторская фирма ФИДЕС”</a:t>
            </a:r>
          </a:p>
          <a:p>
            <a:pPr algn="l"/>
            <a:r>
              <a:rPr lang="ru-RU" alt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действует в Санкт-Петербурге с 1999 г.</a:t>
            </a:r>
          </a:p>
          <a:p>
            <a:pPr algn="l"/>
            <a:r>
              <a:rPr lang="ru-RU" alt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Аудит, семинары, консультации</a:t>
            </a:r>
          </a:p>
          <a:p>
            <a:pPr algn="l"/>
            <a:r>
              <a:rPr lang="ru-RU" alt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Контакты:</a:t>
            </a:r>
          </a:p>
          <a:p>
            <a:pPr algn="l"/>
            <a:r>
              <a:rPr lang="ru-RU" alt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altLang="ru-RU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alt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mail@fides-audit.ru</a:t>
            </a:r>
          </a:p>
          <a:p>
            <a:pPr algn="l"/>
            <a:r>
              <a:rPr lang="ru-RU" alt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+7 (812) 575-71-62</a:t>
            </a:r>
          </a:p>
        </p:txBody>
      </p:sp>
      <p:pic>
        <p:nvPicPr>
          <p:cNvPr id="4" name="Объект 4" descr="Аудиторская фирма «Фидес»">
            <a:extLst>
              <a:ext uri="{FF2B5EF4-FFF2-40B4-BE49-F238E27FC236}">
                <a16:creationId xmlns:a16="http://schemas.microsoft.com/office/drawing/2014/main" id="{5B6CCCD8-F458-43C7-8947-E18D699CD2B5}"/>
              </a:ext>
            </a:extLst>
          </p:cNvPr>
          <p:cNvPicPr>
            <a:picLocks noGrp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445" y="5294948"/>
            <a:ext cx="1870710" cy="1048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7C04C1F1-8690-46E3-AC74-9C69B2AD1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0" y="2737486"/>
            <a:ext cx="6286500" cy="1131570"/>
          </a:xfrm>
        </p:spPr>
        <p:txBody>
          <a:bodyPr/>
          <a:lstStyle/>
          <a:p>
            <a:pPr algn="ctr"/>
            <a:r>
              <a:rPr lang="ru-RU" altLang="ru-RU" sz="288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финансовой поддержке Фонда президентских грантов</a:t>
            </a:r>
            <a:endParaRPr lang="ru-RU" altLang="ru-RU" sz="192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6" name="Picture 3">
            <a:extLst>
              <a:ext uri="{FF2B5EF4-FFF2-40B4-BE49-F238E27FC236}">
                <a16:creationId xmlns:a16="http://schemas.microsoft.com/office/drawing/2014/main" id="{F8AE18C7-0223-4924-881C-6657CFD21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596" y="4293871"/>
            <a:ext cx="4194810" cy="113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logo_kba_final001">
            <a:extLst>
              <a:ext uri="{FF2B5EF4-FFF2-40B4-BE49-F238E27FC236}">
                <a16:creationId xmlns:a16="http://schemas.microsoft.com/office/drawing/2014/main" id="{192453A0-DD2A-4682-ACD4-F3C253A83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29" y="384761"/>
            <a:ext cx="2736342" cy="216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612F347D-F9DB-43DF-9B4D-1DC411FA3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76" y="2260803"/>
            <a:ext cx="4983480" cy="105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82638" indent="-325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19200" indent="-304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67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39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511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083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655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27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CA3DF03-2E8B-4F5C-BED8-A0216708BC8F}"/>
              </a:ext>
            </a:extLst>
          </p:cNvPr>
          <p:cNvSpPr/>
          <p:nvPr/>
        </p:nvSpPr>
        <p:spPr>
          <a:xfrm>
            <a:off x="1084244" y="2275593"/>
            <a:ext cx="100235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100-й вебинар Ассоциации "КБА НКО" 27.04.2021</a:t>
            </a:r>
          </a:p>
          <a:p>
            <a:pPr algn="ctr" eaLnBrk="1" hangingPunct="1">
              <a:defRPr/>
            </a:pPr>
            <a:endParaRPr lang="ru-RU" altLang="ru-RU" sz="2520" b="1" dirty="0">
              <a:solidFill>
                <a:schemeClr val="bg2">
                  <a:lumMod val="10000"/>
                </a:schemeClr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520" b="1" dirty="0">
                <a:solidFill>
                  <a:schemeClr val="bg2">
                    <a:lumMod val="10000"/>
                  </a:schemeClr>
                </a:solidFill>
                <a:cs typeface="Times New Roman" panose="02020603050405020304" pitchFamily="18" charset="0"/>
              </a:rPr>
              <a:t>«Опыт аудиторских проверок НКО»</a:t>
            </a:r>
          </a:p>
          <a:p>
            <a:pPr algn="ctr" eaLnBrk="1" hangingPunct="1">
              <a:defRPr/>
            </a:pPr>
            <a:endParaRPr lang="ru-RU" altLang="ru-RU" sz="252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в рамках проекта </a:t>
            </a:r>
          </a:p>
          <a:p>
            <a:pPr algn="ctr" eaLnBrk="1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«Информационная поддержка НКО: налогообложение и бухгалтерский учёт» </a:t>
            </a:r>
          </a:p>
          <a:p>
            <a:pPr algn="ctr" eaLnBrk="1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с использованием гранта Президента Российской Федерации на развитие гражданского общества, предоставленного Фондом президентских грантов</a:t>
            </a:r>
          </a:p>
        </p:txBody>
      </p:sp>
      <p:pic>
        <p:nvPicPr>
          <p:cNvPr id="5" name="Picture 5" descr="logo_kba_final001">
            <a:extLst>
              <a:ext uri="{FF2B5EF4-FFF2-40B4-BE49-F238E27FC236}">
                <a16:creationId xmlns:a16="http://schemas.microsoft.com/office/drawing/2014/main" id="{1BB9C0A9-5706-4A96-BF5C-3A31C86CA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749" y="187664"/>
            <a:ext cx="2458502" cy="1947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>
            <a:extLst>
              <a:ext uri="{FF2B5EF4-FFF2-40B4-BE49-F238E27FC236}">
                <a16:creationId xmlns:a16="http://schemas.microsoft.com/office/drawing/2014/main" id="{004807AB-AB3D-4717-93D9-B6D553FC0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1527811"/>
            <a:ext cx="9875520" cy="4665346"/>
          </a:xfrm>
        </p:spPr>
        <p:txBody>
          <a:bodyPr>
            <a:normAutofit/>
          </a:bodyPr>
          <a:lstStyle/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Ежеквартальные встречи московского Клуба 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Встречи региональных Клубов (Екатеринбург, Казань, Калининград, Курган, Нижний Новгород, Пенза, Псков, Санкт-Петербург и Ленинградская область, Саратов, Симферополь, Ульяновск, Челябинск)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обзоры изменений в законодательстве, касающихся НКО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Консультационные семинары и вебинары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книг «Некоммерческие организации» под общей редакцией П.Ю. </a:t>
            </a:r>
            <a:r>
              <a:rPr lang="ru-RU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Гамольского</a:t>
            </a:r>
            <a:endParaRPr lang="ru-RU" alt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A5584137-5D4D-4F76-9A78-A9586DE21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816" y="436247"/>
            <a:ext cx="9084944" cy="103632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altLang="ru-RU" sz="384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Ассоциации:</a:t>
            </a:r>
          </a:p>
        </p:txBody>
      </p:sp>
      <p:pic>
        <p:nvPicPr>
          <p:cNvPr id="15364" name="Рисунок 1">
            <a:extLst>
              <a:ext uri="{FF2B5EF4-FFF2-40B4-BE49-F238E27FC236}">
                <a16:creationId xmlns:a16="http://schemas.microsoft.com/office/drawing/2014/main" id="{66845678-A4F4-4EEF-B539-AB77D5E2D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B6BB149-09B3-49D3-B3F2-DE953E38AB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67"/>
          <a:stretch/>
        </p:blipFill>
        <p:spPr>
          <a:xfrm>
            <a:off x="0" y="194310"/>
            <a:ext cx="12192000" cy="64693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1048D97B-90A9-42DF-A5C1-17FE2DE21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165"/>
            <a:ext cx="12192000" cy="646766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CA7DED0-80A5-4771-968B-DAC50D6745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67"/>
          <a:stretch/>
        </p:blipFill>
        <p:spPr>
          <a:xfrm>
            <a:off x="0" y="194310"/>
            <a:ext cx="12192000" cy="64693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Объект 2">
            <a:extLst>
              <a:ext uri="{FF2B5EF4-FFF2-40B4-BE49-F238E27FC236}">
                <a16:creationId xmlns:a16="http://schemas.microsoft.com/office/drawing/2014/main" id="{00C06F69-095C-480A-81E1-3B3479946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816" y="880110"/>
            <a:ext cx="9203054" cy="509778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Присоединяйтесь к нам</a:t>
            </a:r>
          </a:p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на </a:t>
            </a:r>
            <a:r>
              <a:rPr lang="en-US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ru-RU" sz="33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https://www.facebook.com/groups/bclub.ngo/</a:t>
            </a:r>
            <a:endParaRPr lang="ru-RU" altLang="ru-RU" sz="336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Контакте:</a:t>
            </a:r>
          </a:p>
          <a:p>
            <a:pPr>
              <a:defRPr/>
            </a:pPr>
            <a:r>
              <a:rPr lang="en-US" sz="33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https://m.vk.com/public183078827?from=groups</a:t>
            </a:r>
            <a:endParaRPr lang="ru-RU" sz="336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</a:t>
            </a:r>
            <a:r>
              <a:rPr lang="ru-RU" altLang="ru-RU" sz="336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Инстаграмм</a:t>
            </a: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en-US" altLang="ru-RU" sz="33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https://www.instagram.com/bclub_ngo/?fbclid=IwAR3dWHs4mlVhw0-PhYb0DzyBrgAGmKEWvW0VMahcg196iwynvxx11n3K6Q0</a:t>
            </a:r>
            <a:endParaRPr lang="ru-RU" altLang="ru-RU" sz="336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9" name="Рисунок 1">
            <a:extLst>
              <a:ext uri="{FF2B5EF4-FFF2-40B4-BE49-F238E27FC236}">
                <a16:creationId xmlns:a16="http://schemas.microsoft.com/office/drawing/2014/main" id="{9AFFC24B-9EAA-4903-B627-452EAD926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4D79F459-5EE7-4AB3-B1D6-FE1536020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491492"/>
            <a:ext cx="7162800" cy="1263016"/>
          </a:xfrm>
        </p:spPr>
        <p:txBody>
          <a:bodyPr>
            <a:normAutofit/>
          </a:bodyPr>
          <a:lstStyle/>
          <a:p>
            <a:r>
              <a:rPr lang="ru-RU" altLang="ru-RU" sz="384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Наши вебинары в Интернете</a:t>
            </a:r>
          </a:p>
        </p:txBody>
      </p:sp>
      <p:sp>
        <p:nvSpPr>
          <p:cNvPr id="29699" name="Объект 2">
            <a:extLst>
              <a:ext uri="{FF2B5EF4-FFF2-40B4-BE49-F238E27FC236}">
                <a16:creationId xmlns:a16="http://schemas.microsoft.com/office/drawing/2014/main" id="{AFEB2022-7267-4D14-8D46-62F47A679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106" y="1960246"/>
            <a:ext cx="9159240" cy="3888104"/>
          </a:xfrm>
        </p:spPr>
        <p:txBody>
          <a:bodyPr/>
          <a:lstStyle/>
          <a:p>
            <a:pPr>
              <a:defRPr/>
            </a:pPr>
            <a:r>
              <a:rPr lang="ru-RU" altLang="ru-RU" sz="384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ru-RU" sz="384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https://www.youtube.com/channel/UCjTcVOe3ucOVpB84OsPaLnQ/videos</a:t>
            </a:r>
            <a:endParaRPr lang="ru-RU" altLang="ru-RU" sz="384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2877" indent="-192877">
              <a:buFont typeface="Arial" panose="020B0604020202020204" pitchFamily="34" charset="0"/>
              <a:buChar char="•"/>
              <a:defRPr/>
            </a:pPr>
            <a:endParaRPr lang="ru-RU" altLang="ru-RU" sz="38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84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*Открыта подписка на обновление канала</a:t>
            </a:r>
          </a:p>
        </p:txBody>
      </p:sp>
      <p:pic>
        <p:nvPicPr>
          <p:cNvPr id="20484" name="Рисунок 1">
            <a:extLst>
              <a:ext uri="{FF2B5EF4-FFF2-40B4-BE49-F238E27FC236}">
                <a16:creationId xmlns:a16="http://schemas.microsoft.com/office/drawing/2014/main" id="{12060A85-5A9D-461E-A3E0-BFD26A693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540</Words>
  <Application>Microsoft Office PowerPoint</Application>
  <PresentationFormat>Широкоэкранный</PresentationFormat>
  <Paragraphs>59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Ubuntu</vt:lpstr>
      <vt:lpstr>Тема Office</vt:lpstr>
      <vt:lpstr>Ассоциация «Клуб бухгалтеров и аудиторов некоммерческих организаций» (Москва)  в рамках проекта  «Информационная поддержка НКО: налогообложение и бухгалтерский учёт» </vt:lpstr>
      <vt:lpstr>при финансовой поддержке Фонда президентских грантов</vt:lpstr>
      <vt:lpstr>Презентация PowerPoint</vt:lpstr>
      <vt:lpstr>Деятельность Ассоциации: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Наши вебинары в Интернете</vt:lpstr>
      <vt:lpstr>Презентация PowerPoint</vt:lpstr>
      <vt:lpstr>Презентация PowerPoint</vt:lpstr>
      <vt:lpstr>Контакты Ассоциации:</vt:lpstr>
      <vt:lpstr>Презентация PowerPoint</vt:lpstr>
      <vt:lpstr>Марина Владимировна Батурина, к.э.н.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Intel</dc:creator>
  <cp:lastModifiedBy>Юлия Кузнецова</cp:lastModifiedBy>
  <cp:revision>116</cp:revision>
  <dcterms:created xsi:type="dcterms:W3CDTF">2018-02-27T19:33:59Z</dcterms:created>
  <dcterms:modified xsi:type="dcterms:W3CDTF">2021-04-27T06:17:25Z</dcterms:modified>
</cp:coreProperties>
</file>