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83" r:id="rId23"/>
    <p:sldId id="277" r:id="rId24"/>
    <p:sldId id="279" r:id="rId25"/>
    <p:sldId id="278" r:id="rId26"/>
    <p:sldId id="280" r:id="rId27"/>
    <p:sldId id="281" r:id="rId28"/>
    <p:sldId id="282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2001-3DF3-4894-B479-9E6EA307F6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F91C-18D1-4959-B6D7-DB9C65C00E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federalnyi-zakon-ot-30122020-n-481-fz-o-vnesenii-izmeneni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prikaz-miniusta-rossii-ot-16082018-n-170-ob-utverzhdeni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prikaz-miniusta-rossii-ot-16082018-n-170-ob-utverzhdenii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53938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72866/efc14603fa156efaa4436376ef8280379649af70/" TargetMode="External"/><Relationship Id="rId2" Type="http://schemas.openxmlformats.org/officeDocument/2006/relationships/hyperlink" Target="http://www.consultant.ru/document/cons_doc_LAW_377736/7113537d61773a52bdaf8f010396899d965aca88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в Министерство Юстиции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Политическая партия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   </a:t>
            </a:r>
            <a:r>
              <a:rPr lang="ru-RU" dirty="0" smtClean="0"/>
              <a:t>Один </a:t>
            </a:r>
            <a:r>
              <a:rPr lang="ru-RU" dirty="0"/>
              <a:t>раз в три года представляет в Минюст России:</a:t>
            </a:r>
          </a:p>
          <a:p>
            <a:r>
              <a:rPr lang="ru-RU" dirty="0"/>
              <a:t>     информацию о продолжении своей деятельности с указанием численности членов политической партии и места нахождения своего постоянно действующего руководящего органа, а также информацию о региональных отделениях политической партии с указанием численности членов политической партии в этих отделениях и мест нахождения постоянно действующих руководящих органов региональных отделений;</a:t>
            </a:r>
          </a:p>
          <a:p>
            <a:r>
              <a:rPr lang="ru-RU" dirty="0"/>
              <a:t>     сведения о количестве выдвинутых политической партией, ее региональными отделениями и иными структурными подразделениями зарегистрированных кандидатов в депутаты и на иные выборные должности в органах государственной власти и органах местного самоуправления, а также сведения о зарегистрированных избирательными комиссиями списках кандидатов в депутаты. Указанные сведения представляются в виде копии протокола о результатах выборов, заверенной избирательной комиссией соответствующего уровня.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Структурное подразделение иностранной некоммерческой неправительственной организации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    отчет об объеме получаемых структурным подразделением денежных средств и иного имущества, их предполагаемом распределении, а также о целях их расходования или использования по форме № СП0001 – ежеквартально, не позднее последнего числа месяца, следующего за отчетным кварталом (до 30 апреля, 31 июля, 31 октября, 31 января);</a:t>
            </a:r>
          </a:p>
          <a:p>
            <a:r>
              <a:rPr lang="ru-RU" dirty="0"/>
              <a:t>     отчет о фактическом расходовании или использовании полученных структурным подразделением денежных средств и иного имущества, а также о расходовании предоставленных физическим и юридическим лицам указанных денежных средств и использовании предоставленного им иного имущества по форме № СП0002 – ежегодно, не позднее 15 апреля года, следующего за отчетным;</a:t>
            </a:r>
          </a:p>
          <a:p>
            <a:r>
              <a:rPr lang="ru-RU" dirty="0"/>
              <a:t>     информацию о предполагаемых для осуществления структурным подразделением на территории Российской Федерации программах по форме № СП0003 – ежегодно, не позднее 31 октября года, предшествующего году, в котором будет осуществляться программа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Структурное подразделение иностранной некоммерческой неправительственной организации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38321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     При утверждении программы, о предполагаемом осуществлении которой структурным подразделением иностранной некоммерческой неправительственной организации Минюст России не был информирован до 31 октября года, предшествующего году, в котором будет осуществляться программа, это структурное подразделение подает документы, содержащие дополнительную информацию, не позднее, чем за 1 месяц до начала осуществления ранее не заявленной программы.</a:t>
            </a:r>
          </a:p>
          <a:p>
            <a:r>
              <a:rPr lang="ru-RU" dirty="0"/>
              <a:t>     При принятии решения об изменении (в том числе дополнении) целей (задач) и мероприятий программы, о предполагаемом осуществлении которой структурным подразделением иностранной некоммерческой неправительственной организации Минюст России был информирован в установленном порядке, а также об изменении иных характеристик программы, это структурное подразделение подает документы, содержащие уточненную информацию, не позднее чем через 10 рабочих дней после принятия такого решения.</a:t>
            </a:r>
          </a:p>
          <a:p>
            <a:r>
              <a:rPr lang="ru-RU" dirty="0"/>
              <a:t>     Годовая бухгалтерская (финансовая) отчетность структурного подразделения иностранной некоммерческой неправительственной организации подлежит обязательному аудиту.</a:t>
            </a:r>
          </a:p>
          <a:p>
            <a:r>
              <a:rPr lang="ru-RU" dirty="0"/>
              <a:t>     Структурное подразделение иностранной некоммерческой неправительственной организации обязано ежегодно представлять в Минюст России аудиторское заключение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Иные некоммерческие организации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ОН 0001  и ОН 0002</a:t>
            </a:r>
            <a:r>
              <a:rPr lang="ru-RU" dirty="0"/>
              <a:t>    </a:t>
            </a:r>
            <a:endParaRPr lang="ru-RU" dirty="0" smtClean="0"/>
          </a:p>
          <a:p>
            <a:r>
              <a:rPr lang="ru-RU" dirty="0"/>
              <a:t> отчеты о своей деятельности, персональном составе руководящих органов, а также о расходовании денежных средств и об использовании иного имущества, в том числе полученных от международных и иностранных организаций, иностранных граждан и лиц без гражданства, </a:t>
            </a:r>
            <a:endParaRPr lang="ru-RU" dirty="0" smtClean="0"/>
          </a:p>
          <a:p>
            <a:pPr>
              <a:buNone/>
            </a:pPr>
            <a:r>
              <a:rPr lang="ru-RU" sz="2500" dirty="0" smtClean="0"/>
              <a:t>если </a:t>
            </a:r>
            <a:r>
              <a:rPr lang="ru-RU" sz="2500" dirty="0"/>
              <a:t>некоммерческая организация имела в течение года поступления имущества и денежных средств от международных или иностранных организаций, иностранных граждан, лиц без гражданства, или если поступления имущества и денежных средств такой некоммерческой организации в течение года составили три и более миллиона </a:t>
            </a:r>
            <a:r>
              <a:rPr lang="ru-RU" sz="2500" dirty="0" smtClean="0"/>
              <a:t>рублей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     сообщение о продолжении своей деятельности в произвольной форме (если учредителями (участниками, членами) некоммерческой организации не являются иностранные граждане и (или) организации либо лица без гражданства, некоммерческая организация не имела в течение года поступлений имущества и денежных средств от международных или иностранных организаций, иностранных граждан, лиц без гражданства и поступления имущества и денежных средств такой некоммерческой организации в течение года составили до трех миллионов </a:t>
            </a:r>
            <a:r>
              <a:rPr lang="ru-RU" dirty="0" smtClean="0"/>
              <a:t>рублей.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  Отчеты по формам № ОН0001, № ОН0002 и сообщение о продолжении деятельности являются взаимоисключающими видами отчетности и не могут быть размещены на Информационном портале Министерства юстиции Российской Федерации о деятельности некоммерческих организаций одновременно.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Благотворительная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 Благотворительная организация дополнительно представляет в Минюст России (его территориальные органы) отчет о своей деятельности в произвольной форме, содержащий сведения о:</a:t>
            </a:r>
          </a:p>
          <a:p>
            <a:r>
              <a:rPr lang="ru-RU" dirty="0"/>
              <a:t>     финансово-хозяйственной деятельности, подтверждающие соблюдение требований Федерального закона от 11.08.1995 № 135-ФЗ «О 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/>
              <a:t>)» по использованию имущества и расходованию средств благотворительной организации;</a:t>
            </a:r>
          </a:p>
          <a:p>
            <a:r>
              <a:rPr lang="ru-RU" dirty="0"/>
              <a:t>     персональном составе высшего органа управления благотворительной организацией;</a:t>
            </a:r>
          </a:p>
          <a:p>
            <a:r>
              <a:rPr lang="ru-RU" dirty="0"/>
              <a:t>     составе и содержании благотворительных программ благотворительной организации (перечень и описание указанных программ);</a:t>
            </a:r>
          </a:p>
          <a:p>
            <a:r>
              <a:rPr lang="ru-RU" dirty="0"/>
              <a:t>     содержании и результатах деятельности благотворительной организации;</a:t>
            </a:r>
          </a:p>
          <a:p>
            <a:r>
              <a:rPr lang="ru-RU" dirty="0"/>
              <a:t>     нарушениях требований вышеуказанного закона, выявленных в результате проверок, проведенных налоговыми органами, и принятых мерах по их устранению.</a:t>
            </a:r>
          </a:p>
          <a:p>
            <a:r>
              <a:rPr lang="ru-RU" dirty="0"/>
              <a:t>  </a:t>
            </a:r>
            <a:r>
              <a:rPr lang="ru-RU" u="sng" dirty="0">
                <a:solidFill>
                  <a:srgbClr val="FF0000"/>
                </a:solidFill>
              </a:rPr>
              <a:t>   Ежегодный отчет представляется благотворительной организацией в Минюст России (его территориальные органы) в тот же срок, что и годовой отчет о финансово-хозяйственной деятельности, представляемый в налоговые органы.</a:t>
            </a:r>
          </a:p>
          <a:p>
            <a:r>
              <a:rPr lang="ru-RU" dirty="0" smtClean="0"/>
              <a:t>Т.Е. ДО 31 МАРТА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Благотворительная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 Благотворительная организация дополнительно представляет в Минюст России (его территориальные органы) отчет о своей деятельности в произвольной форме, содержащий сведения о:</a:t>
            </a:r>
          </a:p>
          <a:p>
            <a:r>
              <a:rPr lang="ru-RU" dirty="0"/>
              <a:t>     финансово-хозяйственной деятельности, подтверждающие соблюдение требований Федерального закона от 11.08.1995 № 135-ФЗ «О 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/>
              <a:t>)» по использованию имущества и расходованию средств благотворительной организации;</a:t>
            </a:r>
          </a:p>
          <a:p>
            <a:r>
              <a:rPr lang="ru-RU" dirty="0"/>
              <a:t>     персональном составе высшего органа управления благотворительной организацией;</a:t>
            </a:r>
          </a:p>
          <a:p>
            <a:r>
              <a:rPr lang="ru-RU" dirty="0"/>
              <a:t>     составе и содержании благотворительных программ благотворительной организации (перечень и описание указанных программ);</a:t>
            </a:r>
          </a:p>
          <a:p>
            <a:r>
              <a:rPr lang="ru-RU" dirty="0"/>
              <a:t>     содержании и результатах деятельности благотворительной организации;</a:t>
            </a:r>
          </a:p>
          <a:p>
            <a:r>
              <a:rPr lang="ru-RU" dirty="0"/>
              <a:t>     нарушениях требований вышеуказанного закона, выявленных в результате проверок, проведенных налоговыми органами, и принятых мерах по их устранению.</a:t>
            </a:r>
          </a:p>
          <a:p>
            <a:r>
              <a:rPr lang="ru-RU" dirty="0"/>
              <a:t>  </a:t>
            </a:r>
            <a:r>
              <a:rPr lang="ru-RU" u="sng" dirty="0">
                <a:solidFill>
                  <a:srgbClr val="FF0000"/>
                </a:solidFill>
              </a:rPr>
              <a:t>   Ежегодный отчет представляется благотворительной организацией в Минюст России (его территориальные органы) в тот же срок, что и годовой отчет о финансово-хозяйственной деятельности, представляемый в налоговые органы.</a:t>
            </a:r>
          </a:p>
          <a:p>
            <a:r>
              <a:rPr lang="ru-RU" dirty="0" smtClean="0"/>
              <a:t>Т.Е. ДО 31 МАРТА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ЧЕРЕЗ ЯЩИКИ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ПРИКАЗ Минюста РФ от 31.08.2020 N 190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"ОБ УТВЕРЖДЕНИИ ТРЕБОВАНИЙ К ФОРМЕ И СРОКАМ ОПУБЛИКОВАНИЯ ОТЧЕТА НЕКОММЕРЧЕСКОЙ ОРГАНИЗАЦИИ ОБ ИСПОЛЬЗОВАНИИ СОБРАННЫХ БЛАГОТВОРИТЕЛЬНЫХ ПОЖЕРТВОВАНИЙ"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(Зарегистрировано в Минюсте РФ 07.09.2020 N 59685)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Казачьи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Казачьи общества, внесенные в государственный реестр казачьих обществ в Российской Федерации, в срок до 15 апреля года, следующего за отчетным, помимо отчетов по формам № ОН0001, № ОН0002 или сообщения о продолжении деятельности представляют в Минюст России (его территориальные органы) сведения об общей численности членов казачьего общества, о фиксированной численности его членов, в установленном порядке принявших на себя обязательства по несению государственной или иной службы, по форме № ГРКО03 (Приложение № 4 к приказу Минюста России от 13.10.2011 № 355).</a:t>
            </a:r>
          </a:p>
          <a:p>
            <a:r>
              <a:rPr lang="ru-RU" dirty="0"/>
              <a:t>     Войсковые, </a:t>
            </a:r>
            <a:r>
              <a:rPr lang="ru-RU" dirty="0" err="1"/>
              <a:t>отдельские</a:t>
            </a:r>
            <a:r>
              <a:rPr lang="ru-RU" dirty="0"/>
              <a:t> (окружные) казачьи общества, внесенные в государственный реестр казачьих обществ в Российской Федерации, отчет по форме № ГРКО 03 представляют в центральный аппарат Минюста России.</a:t>
            </a:r>
          </a:p>
          <a:p>
            <a:r>
              <a:rPr lang="ru-RU" dirty="0"/>
              <a:t>     Районные (юртовые), хуторские, городские и станичные казачьи общества, внесенные в государственный реестр казачьих обществ в Российской Федерации, отчет по форме № ГРКО 03 представляют в территориальный орган Минюста России по месту своего нахождения.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5197493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МЕТОДИЧЕСКИЕ </a:t>
            </a:r>
            <a:r>
              <a:rPr lang="ru-RU" dirty="0" smtClean="0"/>
              <a:t>РЕКОМЕНДАЦИИ ПО </a:t>
            </a:r>
            <a:r>
              <a:rPr lang="ru-RU" dirty="0"/>
              <a:t>ЗАПОЛНЕНИЮ И ПРЕДСТАВЛЕНИЮ В МИНИСТЕРСТВО </a:t>
            </a:r>
            <a:r>
              <a:rPr lang="ru-RU" dirty="0" smtClean="0"/>
              <a:t>ЮСТИЦИИ РОССИЙСКОЙ </a:t>
            </a:r>
            <a:r>
              <a:rPr lang="ru-RU" dirty="0"/>
              <a:t>ФЕДЕРАЦИИ И ЕГО ТЕРРИТОРИАЛЬНЫЕ ОРГАНЫ </a:t>
            </a:r>
            <a:r>
              <a:rPr lang="ru-RU" dirty="0" smtClean="0"/>
              <a:t>ФОРМ ОТЧЕТНОСТИ </a:t>
            </a:r>
            <a:r>
              <a:rPr lang="ru-RU" dirty="0"/>
              <a:t>О ДЕЯТЕЛЬНОСТИ НЕКОММЕРЧЕСКИХ ОРГАНИЗАЦИЙ</a:t>
            </a:r>
          </a:p>
          <a:p>
            <a:pPr fontAlgn="base"/>
            <a:r>
              <a:rPr lang="ru-RU" dirty="0" smtClean="0"/>
              <a:t>разработаны </a:t>
            </a:r>
            <a:r>
              <a:rPr lang="ru-RU" dirty="0"/>
              <a:t>в связи с вступлением в силу Федерального </a:t>
            </a:r>
            <a:r>
              <a:rPr lang="ru-RU" dirty="0">
                <a:hlinkClick r:id="rId2"/>
              </a:rPr>
              <a:t>закона</a:t>
            </a:r>
            <a:r>
              <a:rPr lang="ru-RU" dirty="0"/>
              <a:t> от 30 декабря 2020 г. N 481-ФЗ "О внесении изменений в отдельные законодательные акты Российской Федерации в части установления дополнительных мер противодействия угрозам национальной безопасности".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СДАЕМ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непосредственно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виде почтового отправления с описью вложения </a:t>
            </a:r>
            <a:endParaRPr lang="ru-RU" dirty="0" smtClean="0"/>
          </a:p>
          <a:p>
            <a:r>
              <a:rPr lang="ru-RU" dirty="0" smtClean="0"/>
              <a:t>путем </a:t>
            </a:r>
            <a:r>
              <a:rPr lang="ru-RU" dirty="0"/>
              <a:t>размещения на информационных ресурсах Минюста России в сети Интернет, предназначенных для размещения отчетов и сообщений, доступ к которым осуществляется через официальный сайт Минюста России (</a:t>
            </a:r>
            <a:r>
              <a:rPr lang="ru-RU" dirty="0" err="1"/>
              <a:t>www.minjust.ru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1.1. Срок предоставления </a:t>
            </a:r>
            <a:r>
              <a:rPr lang="ru-RU" dirty="0">
                <a:hlinkClick r:id="rId2"/>
              </a:rPr>
              <a:t>форм N ОН0001</a:t>
            </a:r>
            <a:r>
              <a:rPr lang="ru-RU" dirty="0"/>
              <a:t>, </a:t>
            </a:r>
            <a:r>
              <a:rPr lang="ru-RU" dirty="0">
                <a:hlinkClick r:id="rId2"/>
              </a:rPr>
              <a:t>N ОН0002</a:t>
            </a:r>
            <a:r>
              <a:rPr lang="ru-RU" dirty="0"/>
              <a:t> и </a:t>
            </a:r>
            <a:r>
              <a:rPr lang="ru-RU" dirty="0">
                <a:hlinkClick r:id="rId2"/>
              </a:rPr>
              <a:t>N ОН0003</a:t>
            </a:r>
            <a:r>
              <a:rPr lang="ru-RU" dirty="0"/>
              <a:t>, утвержденных приказом Министерства юстиции Российской Федерации от 16 августа 2018 г. N 170 "Об утверждении форм отчетности некоммерческих организаций" (далее - приказ N 170), за 2020 год переносится на 15 июля 2021 г.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endParaRPr lang="ru-RU" dirty="0"/>
          </a:p>
          <a:p>
            <a:pPr fontAlgn="base"/>
            <a:r>
              <a:rPr lang="ru-RU" dirty="0">
                <a:hlinkClick r:id="rId2"/>
              </a:rPr>
              <a:t>Формы N ОН0001</a:t>
            </a:r>
            <a:r>
              <a:rPr lang="ru-RU" dirty="0"/>
              <a:t>, </a:t>
            </a:r>
            <a:r>
              <a:rPr lang="ru-RU" dirty="0">
                <a:hlinkClick r:id="rId2"/>
              </a:rPr>
              <a:t>N ОН0002</a:t>
            </a:r>
            <a:r>
              <a:rPr lang="ru-RU" dirty="0"/>
              <a:t> представляются в Министерство юстиции Российской Федерации (его территориальные органы) по месту своего нахождения некоммерческими организациями, учредителями (участниками, членами) которых являются иностранные граждане и (или) организации либо лица без гражданства, либо имевшими в течение года поступления имущества и денежных средств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 и (или) от российских юридических лиц, получающих денежные средства и иное имущество от указанных источников (далее - иностранные источники), которые в течение года составили три и более миллионов рублей, ежегодно не позднее 15 апреля года, следующего за отчетным (</a:t>
            </a:r>
            <a:r>
              <a:rPr lang="ru-RU" dirty="0">
                <a:hlinkClick r:id="rId2"/>
              </a:rPr>
              <a:t>формы N ОН0001</a:t>
            </a:r>
            <a:r>
              <a:rPr lang="ru-RU" dirty="0"/>
              <a:t>, </a:t>
            </a:r>
            <a:r>
              <a:rPr lang="ru-RU" dirty="0">
                <a:hlinkClick r:id="rId2"/>
              </a:rPr>
              <a:t>N ОН0002</a:t>
            </a:r>
            <a:r>
              <a:rPr lang="ru-RU" dirty="0"/>
              <a:t>, утвержденные приказом N 170, за 2020 год представляются не позднее 15 июля 2021 г.)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«</a:t>
            </a:r>
            <a:r>
              <a:rPr lang="ru-RU" i="1" dirty="0"/>
              <a:t>В случае указания на получение денежных средств или иного имущества напрямую от иностранных государств, их государственных органов, международных и иностранных организаций, иностранных</a:t>
            </a:r>
            <a:br>
              <a:rPr lang="ru-RU" i="1" dirty="0"/>
            </a:br>
            <a:r>
              <a:rPr lang="ru-RU" i="1" dirty="0"/>
              <a:t>граждан, лиц без гражданства либо уполномоченных ими лиц (расходование полученных денежных средств и использование иного имущества) некоммерческие организации считаются добросовестно</a:t>
            </a:r>
            <a:br>
              <a:rPr lang="ru-RU" i="1" dirty="0"/>
            </a:br>
            <a:r>
              <a:rPr lang="ru-RU" i="1" dirty="0"/>
              <a:t>и разумно прилагающими усилия для предоставления информации об иностранных источниках</a:t>
            </a:r>
            <a:endParaRPr lang="ru-RU" dirty="0"/>
          </a:p>
          <a:p>
            <a:r>
              <a:rPr lang="ru-RU" i="1" dirty="0"/>
              <a:t>Сведения о денежных средствах и (или) ином имуществе, полученных от граждан Российской Федерации или российских юридических лиц, получающих денежные средства и (или) иное</a:t>
            </a:r>
            <a:br>
              <a:rPr lang="ru-RU" i="1" dirty="0"/>
            </a:br>
            <a:r>
              <a:rPr lang="ru-RU" i="1" dirty="0"/>
              <a:t>имущество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лиц, либо действующих в качестве посредников при получении таких денежных средств и (или) иного имущества (далее – сведения о денежных средствах и (или) ином имуществе, полученных от граждан Российской Федерации, российских юридических лиц и посредников), заполняются </a:t>
            </a:r>
            <a:r>
              <a:rPr lang="ru-RU" b="1" i="1" u="sng" dirty="0">
                <a:solidFill>
                  <a:srgbClr val="FF0000"/>
                </a:solidFill>
              </a:rPr>
              <a:t>при наличии у некоммерческих организаций соответствующей информации</a:t>
            </a:r>
            <a:r>
              <a:rPr lang="ru-RU" dirty="0"/>
              <a:t>«.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7-ФЗ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3. Некоммерческие </a:t>
            </a:r>
            <a:r>
              <a:rPr lang="ru-RU" dirty="0" smtClean="0"/>
              <a:t>организации обязаны </a:t>
            </a:r>
            <a:r>
              <a:rPr lang="ru-RU" dirty="0"/>
              <a:t>представлять в уполномоченный орган документы, содержащие отчет о своей деятельности, о персональном составе руководящих органов и работников, документы о целях расходования денежных средств и использования иного имущества, </a:t>
            </a:r>
            <a:r>
              <a:rPr lang="ru-RU" b="1" u="sng" dirty="0"/>
              <a:t>в том числе полученных от иностранных источников</a:t>
            </a:r>
            <a:r>
              <a:rPr lang="ru-RU" dirty="0"/>
              <a:t>, а некоммерческие организации, выполняющие функции иностранного агента, также аудиторское заключение.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этом в документах, представляемых некоммерческими организациями, выполняющими функции иностранного агента, должны содержаться сведения о целях расходования денежных средств и использования иного имущества, полученных от иностранных источников, и об их фактическом расходовании и использовании. Формы представления указанных документов (за исключением аудиторского заключения) и </a:t>
            </a:r>
            <a:r>
              <a:rPr lang="ru-RU" dirty="0">
                <a:hlinkClick r:id="rId2"/>
              </a:rPr>
              <a:t>сроки</a:t>
            </a:r>
            <a:r>
              <a:rPr lang="ru-RU" dirty="0"/>
              <a:t> их представления с учетом сроков, предусмотренных абзацем вторым настоящего пункта, определяются уполномоченным федеральным органом исполнительной власти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7-ФЗ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Некоммерческие </a:t>
            </a:r>
            <a:r>
              <a:rPr lang="ru-RU" dirty="0"/>
              <a:t>организации, выполняющие функции иностранного агента, представляют в уполномоченный орган документы, содержащие отчет о своей деятельности, о персональном составе руководящих органов и работников, один раз в полгода, документы о целях расходования денежных средств и использования иного имущества, в том числе полученных от иностранных источников, - ежеквартально, аудиторское заключение - ежегодно.</a:t>
            </a:r>
          </a:p>
          <a:p>
            <a:r>
              <a:rPr lang="ru-RU" dirty="0" smtClean="0"/>
              <a:t>П</a:t>
            </a:r>
            <a:r>
              <a:rPr lang="ru-RU" dirty="0"/>
              <a:t>. 3.1 ст. 32 не распространяется на бюджетные и казенные учреждения, Фонд защиты вкладчиков.</a:t>
            </a:r>
          </a:p>
          <a:p>
            <a:r>
              <a:rPr lang="ru-RU" dirty="0"/>
              <a:t>3.1. Некоммерческие организации, учредителями (участниками, членами) которых не являются иностранные граждане и (или) организации либо лица без гражданства, а также не имевшие в течение года поступлений имущества и денежных средств от иностранных источников, в случае, если поступления имущества и денежных средств таких некоммерческих организаций в течение года составили до трех миллионов рублей, представляют в уполномоченный орган или его территориальный орган заявление, подтверждающее их соответствие настоящему пункту, и информацию в произвольной форме о продолжении своей деятельности в сроки, которые определяются уполномоченным органом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7-ФЗ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П. 3.2 ст. 32 </a:t>
            </a:r>
            <a:r>
              <a:rPr lang="ru-RU" dirty="0">
                <a:hlinkClick r:id="rId2"/>
              </a:rPr>
              <a:t>не применяется</a:t>
            </a:r>
            <a:r>
              <a:rPr lang="ru-RU" dirty="0"/>
              <a:t> к международным фондам.</a:t>
            </a:r>
          </a:p>
          <a:p>
            <a:r>
              <a:rPr lang="ru-RU" dirty="0"/>
              <a:t>3.2. Некоммерческие организации, за исключением указанных в </a:t>
            </a:r>
            <a:r>
              <a:rPr lang="ru-RU" dirty="0">
                <a:hlinkClick r:id="rId3"/>
              </a:rPr>
              <a:t>пункте 3.1</a:t>
            </a:r>
            <a:r>
              <a:rPr lang="ru-RU" dirty="0"/>
              <a:t> настоящей статьи, обязаны ежегодно, а некоммерческие организации, выполняющие функции иностранного агента, - один раз в полгода размещать в информационно-телекоммуникационной сети "Интернет" или предоставлять средствам массовой информации для опубликования отчет о своей деятельности в объеме сведений, представляемых в уполномоченный орган или его территориальный орган.</a:t>
            </a:r>
          </a:p>
          <a:p>
            <a:r>
              <a:rPr lang="ru-RU" dirty="0" smtClean="0"/>
              <a:t>Некоммерческие </a:t>
            </a:r>
            <a:r>
              <a:rPr lang="ru-RU" dirty="0"/>
              <a:t>организации, указанные в </a:t>
            </a:r>
            <a:r>
              <a:rPr lang="ru-RU" dirty="0">
                <a:hlinkClick r:id="rId3"/>
              </a:rPr>
              <a:t>пункте 3.1</a:t>
            </a:r>
            <a:r>
              <a:rPr lang="ru-RU" dirty="0"/>
              <a:t> настоящей статьи, обязаны ежегодно размещать в информационно-телекоммуникационной сети "Интернет" или предоставлять средствам массовой информации для опубликования сообщение о продолжении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840303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b="1" u="sng" dirty="0"/>
              <a:t>Форма ОН0001 называется «Отчет о деятельности некоммерческой организации и о персональном составе ее руководящих органов». </a:t>
            </a:r>
            <a:endParaRPr lang="ru-RU" b="1" u="sng" dirty="0" smtClean="0"/>
          </a:p>
          <a:p>
            <a:pPr fontAlgn="base"/>
            <a:r>
              <a:rPr lang="ru-RU" dirty="0" smtClean="0"/>
              <a:t>Первый раздел</a:t>
            </a:r>
            <a:br>
              <a:rPr lang="ru-RU" dirty="0" smtClean="0"/>
            </a:br>
            <a:r>
              <a:rPr lang="ru-RU" dirty="0" smtClean="0"/>
              <a:t>Нужно </a:t>
            </a:r>
            <a:r>
              <a:rPr lang="ru-RU" dirty="0"/>
              <a:t>перечислить виды деятельности, которыми занималась организация в отчетном году в соответствии с учредительными </a:t>
            </a:r>
            <a:r>
              <a:rPr lang="ru-RU" dirty="0" smtClean="0"/>
              <a:t>документами</a:t>
            </a:r>
          </a:p>
          <a:p>
            <a:pPr fontAlgn="base"/>
            <a:r>
              <a:rPr lang="ru-RU" dirty="0" smtClean="0"/>
              <a:t>По уставу или по программам- выбор НКО</a:t>
            </a:r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dirty="0"/>
              <a:t>Второй раздел </a:t>
            </a:r>
            <a:endParaRPr lang="ru-RU" dirty="0" smtClean="0"/>
          </a:p>
          <a:p>
            <a:pPr fontAlgn="base"/>
            <a:r>
              <a:rPr lang="ru-RU" dirty="0" smtClean="0"/>
              <a:t>Отметить наличие </a:t>
            </a:r>
            <a:r>
              <a:rPr lang="ru-RU" dirty="0"/>
              <a:t>или </a:t>
            </a:r>
            <a:r>
              <a:rPr lang="ru-RU" dirty="0" smtClean="0"/>
              <a:t>отсутствие </a:t>
            </a:r>
            <a:r>
              <a:rPr lang="ru-RU" dirty="0"/>
              <a:t>приносящей доход деятельности, в том числе продажи товаров, выполнения работ, оказания услуг, участия в хозяйственных обществах, операций с ценными бумагами и другой деятельности. 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Третий раздел </a:t>
            </a:r>
            <a:r>
              <a:rPr lang="ru-RU" dirty="0"/>
              <a:t>нужно </a:t>
            </a:r>
            <a:endParaRPr lang="ru-RU" dirty="0" smtClean="0"/>
          </a:p>
          <a:p>
            <a:pPr fontAlgn="base"/>
            <a:r>
              <a:rPr lang="ru-RU" dirty="0" smtClean="0"/>
              <a:t>Отметить  </a:t>
            </a:r>
            <a:r>
              <a:rPr lang="ru-RU" dirty="0"/>
              <a:t>источники формирования имущества.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Четвертый- </a:t>
            </a:r>
          </a:p>
          <a:p>
            <a:pPr fontAlgn="base"/>
            <a:r>
              <a:rPr lang="ru-RU" dirty="0" smtClean="0"/>
              <a:t>— </a:t>
            </a:r>
            <a:r>
              <a:rPr lang="ru-RU" dirty="0"/>
              <a:t>перечислить органы управления НКО, их наименование, </a:t>
            </a:r>
            <a:r>
              <a:rPr lang="ru-RU" dirty="0" smtClean="0"/>
              <a:t>количество  </a:t>
            </a:r>
            <a:r>
              <a:rPr lang="ru-RU" dirty="0"/>
              <a:t>заседаний </a:t>
            </a:r>
            <a:r>
              <a:rPr lang="ru-RU" dirty="0" smtClean="0"/>
              <a:t> за период</a:t>
            </a:r>
          </a:p>
          <a:p>
            <a:pPr fontAlgn="base">
              <a:buNone/>
            </a:pPr>
            <a:endParaRPr lang="ru-RU" dirty="0"/>
          </a:p>
          <a:p>
            <a:pPr fontAlgn="base">
              <a:buNone/>
            </a:pPr>
            <a:r>
              <a:rPr lang="ru-RU" dirty="0"/>
              <a:t>Приложение к форме ОН0001 (лист А) нужно заполнить на каждый руководящий орган </a:t>
            </a:r>
            <a:r>
              <a:rPr lang="ru-RU" dirty="0" smtClean="0"/>
              <a:t>НКО Персональные </a:t>
            </a:r>
            <a:r>
              <a:rPr lang="ru-RU" dirty="0"/>
              <a:t>данные членов руководящих </a:t>
            </a:r>
            <a:r>
              <a:rPr lang="ru-RU" dirty="0" smtClean="0"/>
              <a:t>органов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ОН 0002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«Отчет о целях расходования некоммерческой организацией денежных средств и использования иного имущества, в том числе полученных от международных и иностранных организаций, иностранных граждан, лиц без гражданства».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ОН 0002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ru-RU" dirty="0" smtClean="0"/>
              <a:t>1.1</a:t>
            </a:r>
          </a:p>
          <a:p>
            <a:pPr fontAlgn="t"/>
            <a:r>
              <a:rPr lang="ru-RU" dirty="0" smtClean="0"/>
              <a:t>Вид расходования целевых денежных средств, полученных из федерального бюджета, бюджетов субъектов Российской Федерации, бюджетов муниципальных образований</a:t>
            </a:r>
          </a:p>
          <a:p>
            <a:pPr fontAlgn="t"/>
            <a:r>
              <a:rPr lang="ru-RU" b="0" dirty="0" smtClean="0"/>
              <a:t>1.1.1.</a:t>
            </a:r>
          </a:p>
          <a:p>
            <a:pPr fontAlgn="t"/>
            <a:r>
              <a:rPr lang="ru-RU" b="0" dirty="0" smtClean="0"/>
              <a:t> </a:t>
            </a:r>
          </a:p>
          <a:p>
            <a:pPr fontAlgn="t"/>
            <a:r>
              <a:rPr lang="ru-RU" b="0" dirty="0" smtClean="0"/>
              <a:t>1.1.2.</a:t>
            </a:r>
          </a:p>
          <a:p>
            <a:pPr fontAlgn="t"/>
            <a:r>
              <a:rPr lang="ru-RU" b="0" dirty="0" smtClean="0"/>
              <a:t> </a:t>
            </a:r>
            <a:r>
              <a:rPr lang="ru-RU" dirty="0" smtClean="0"/>
              <a:t>Вид расходования целевых денежных средств, полученных от российских организаций, граждан Российской Федерации</a:t>
            </a:r>
          </a:p>
          <a:p>
            <a:pPr fontAlgn="t"/>
            <a:r>
              <a:rPr lang="ru-RU" b="0" dirty="0" smtClean="0"/>
              <a:t>1.2.1.</a:t>
            </a:r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Вид расходования целевых денежных средств, полученных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</a:t>
            </a:r>
          </a:p>
          <a:p>
            <a:pPr fontAlgn="t"/>
            <a:r>
              <a:rPr lang="ru-RU" b="0" dirty="0" smtClean="0"/>
              <a:t>1.3.1.</a:t>
            </a:r>
          </a:p>
          <a:p>
            <a:pPr fontAlgn="t"/>
            <a:r>
              <a:rPr lang="ru-RU" b="0" dirty="0" smtClean="0"/>
              <a:t> </a:t>
            </a:r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Вид расходования целевых денежных средств, полученных от российских юридических лиц, получающих денежные средства от иностранных источников</a:t>
            </a:r>
          </a:p>
          <a:p>
            <a:pPr fontAlgn="t"/>
            <a:r>
              <a:rPr lang="ru-RU" b="0" dirty="0" smtClean="0"/>
              <a:t>1.4.1.</a:t>
            </a:r>
          </a:p>
          <a:p>
            <a:pPr fontAlgn="t"/>
            <a:r>
              <a:rPr lang="ru-RU" b="0" dirty="0" smtClean="0"/>
              <a:t> </a:t>
            </a:r>
            <a:endParaRPr lang="ru-RU" b="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ОН 0002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Вид расходования иных денежных средств, в том числе полученных от продажи товаров, выполнения работ, оказания услуг</a:t>
            </a:r>
          </a:p>
          <a:p>
            <a:pPr fontAlgn="t"/>
            <a:r>
              <a:rPr lang="ru-RU" dirty="0" smtClean="0"/>
              <a:t>Фактически израсходовано, тыс. руб.</a:t>
            </a:r>
          </a:p>
          <a:p>
            <a:pPr fontAlgn="t"/>
            <a:r>
              <a:rPr lang="ru-RU" dirty="0" smtClean="0"/>
              <a:t>2.1</a:t>
            </a:r>
          </a:p>
          <a:p>
            <a:pPr fontAlgn="t"/>
            <a:r>
              <a:rPr lang="ru-RU" b="0" dirty="0" smtClean="0"/>
              <a:t>2.1.1.</a:t>
            </a:r>
          </a:p>
          <a:p>
            <a:pPr fontAlgn="t"/>
            <a:r>
              <a:rPr lang="ru-RU" b="0" dirty="0" smtClean="0">
                <a:solidFill>
                  <a:srgbClr val="FF0000"/>
                </a:solidFill>
              </a:rPr>
              <a:t> себестоимость или использование ЦФ в виде прибыли после налогообложения или и то и другое?</a:t>
            </a:r>
          </a:p>
          <a:p>
            <a:pPr fontAlgn="t"/>
            <a:endParaRPr lang="ru-RU" b="0" dirty="0" smtClean="0"/>
          </a:p>
          <a:p>
            <a:pPr fontAlgn="t"/>
            <a:r>
              <a:rPr lang="ru-RU" dirty="0" smtClean="0"/>
              <a:t>2.2</a:t>
            </a:r>
          </a:p>
          <a:p>
            <a:pPr fontAlgn="t"/>
            <a:r>
              <a:rPr lang="ru-RU" dirty="0" smtClean="0"/>
              <a:t>Вид расходования иных денежных средств и использование иного имущества в целях поддержки политических партий</a:t>
            </a:r>
          </a:p>
          <a:p>
            <a:pPr fontAlgn="t"/>
            <a:r>
              <a:rPr lang="ru-RU" dirty="0" smtClean="0"/>
              <a:t>Фактически израсходовано, тыс. руб.</a:t>
            </a:r>
          </a:p>
          <a:p>
            <a:pPr fontAlgn="t"/>
            <a:r>
              <a:rPr lang="ru-RU" b="0" dirty="0" smtClean="0"/>
              <a:t>2.2.1.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СДАЕМ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размещении отчетов на Информационном портале Министерства юстиции Российской Федерации о деятельности некоммерческих </a:t>
            </a:r>
            <a:r>
              <a:rPr lang="ru-RU" dirty="0" smtClean="0"/>
              <a:t>организаций представление </a:t>
            </a:r>
            <a:r>
              <a:rPr lang="ru-RU" dirty="0"/>
              <a:t>отчетов в бумажном виде не требуется.</a:t>
            </a:r>
          </a:p>
          <a:p>
            <a:r>
              <a:rPr lang="ru-RU" dirty="0" smtClean="0"/>
              <a:t>Направление </a:t>
            </a:r>
            <a:r>
              <a:rPr lang="ru-RU" dirty="0"/>
              <a:t>отчетов электронной почтой допускается при наличии возможности подтверждения электронной цифровой подписи уполномоченного лица некоммерческой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ОН 0002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 fontScale="40000" lnSpcReduction="20000"/>
          </a:bodyPr>
          <a:lstStyle/>
          <a:p>
            <a:pPr fontAlgn="t">
              <a:buNone/>
            </a:pPr>
            <a:r>
              <a:rPr lang="ru-RU" dirty="0" smtClean="0"/>
              <a:t>Использование имущества, поступившего от российских организаций, граждан Российской Федерации</a:t>
            </a:r>
          </a:p>
          <a:p>
            <a:pPr fontAlgn="t">
              <a:buNone/>
            </a:pPr>
            <a:r>
              <a:rPr lang="ru-RU" b="0" dirty="0" smtClean="0"/>
              <a:t>3.1.1. Основные средства (указать наименование):</a:t>
            </a:r>
          </a:p>
          <a:p>
            <a:pPr fontAlgn="t">
              <a:buNone/>
            </a:pPr>
            <a:r>
              <a:rPr lang="ru-RU" b="0" dirty="0" smtClean="0"/>
              <a:t>3.1.1.1.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r>
              <a:rPr lang="ru-RU" b="0" dirty="0" smtClean="0"/>
              <a:t>3.1.2. Иное имущество (указать наименование, сгруппировав по назначению):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r>
              <a:rPr lang="ru-RU" dirty="0" smtClean="0"/>
              <a:t>Использование имущества, поступившего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</a:t>
            </a:r>
          </a:p>
          <a:p>
            <a:pPr fontAlgn="t">
              <a:buNone/>
            </a:pPr>
            <a:r>
              <a:rPr lang="ru-RU" b="0" dirty="0" smtClean="0"/>
              <a:t>3.2.1. Основные средства (указать наименование):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r>
              <a:rPr lang="ru-RU" b="0" dirty="0" smtClean="0"/>
              <a:t>3.2.2. Иное имущество (указать наименование, сгруппировав по назначению):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endParaRPr lang="ru-RU" b="0" dirty="0" smtClean="0"/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r>
              <a:rPr lang="ru-RU" dirty="0" smtClean="0"/>
              <a:t>3.3</a:t>
            </a:r>
          </a:p>
          <a:p>
            <a:pPr fontAlgn="t">
              <a:buNone/>
            </a:pPr>
            <a:r>
              <a:rPr lang="ru-RU" dirty="0" smtClean="0"/>
              <a:t>Использование имущества, поступившего от российских юридических лиц, получающих имущество от иностранных источников</a:t>
            </a:r>
          </a:p>
          <a:p>
            <a:pPr fontAlgn="t">
              <a:buNone/>
            </a:pPr>
            <a:r>
              <a:rPr lang="ru-RU" b="0" dirty="0" smtClean="0"/>
              <a:t>3.3.1. Основные средства (указать наименование):</a:t>
            </a:r>
          </a:p>
          <a:p>
            <a:pPr fontAlgn="t">
              <a:buNone/>
            </a:pPr>
            <a:r>
              <a:rPr lang="ru-RU" b="0" dirty="0" smtClean="0"/>
              <a:t>3.3.2. Иное имущество (указать наименование, сгруппировав по назначению):</a:t>
            </a:r>
          </a:p>
          <a:p>
            <a:pPr fontAlgn="t">
              <a:buNone/>
            </a:pPr>
            <a:r>
              <a:rPr lang="ru-RU" b="0" dirty="0" smtClean="0"/>
              <a:t> </a:t>
            </a:r>
          </a:p>
          <a:p>
            <a:pPr fontAlgn="t">
              <a:buNone/>
            </a:pPr>
            <a:endParaRPr lang="ru-RU" b="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ОН 003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1200" dirty="0" smtClean="0"/>
              <a:t>Денежные средства, полученные в отчетном периоде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 и (или) российских юридических лиц, получающих денежные средства от указанных источников</a:t>
            </a:r>
          </a:p>
          <a:p>
            <a:pPr fontAlgn="t">
              <a:buNone/>
            </a:pPr>
            <a:r>
              <a:rPr lang="ru-RU" sz="1200" dirty="0" smtClean="0"/>
              <a:t>Сумма (тыс. рублей)</a:t>
            </a:r>
          </a:p>
          <a:p>
            <a:pPr fontAlgn="t">
              <a:buNone/>
            </a:pPr>
            <a:r>
              <a:rPr lang="ru-RU" sz="1200" dirty="0" smtClean="0"/>
              <a:t>Цели расходования</a:t>
            </a:r>
          </a:p>
          <a:p>
            <a:pPr fontAlgn="t">
              <a:buNone/>
            </a:pPr>
            <a:r>
              <a:rPr lang="ru-RU" sz="1200" dirty="0" smtClean="0"/>
              <a:t>1.1</a:t>
            </a:r>
          </a:p>
          <a:p>
            <a:pPr fontAlgn="t">
              <a:buNone/>
            </a:pPr>
            <a:r>
              <a:rPr lang="ru-RU" sz="1200" b="0" dirty="0" smtClean="0"/>
              <a:t>Остаток, перешедший с предыдущего отчетного периода</a:t>
            </a:r>
          </a:p>
          <a:p>
            <a:pPr fontAlgn="t">
              <a:buNone/>
            </a:pPr>
            <a:r>
              <a:rPr lang="ru-RU" sz="1200" b="0" smtClean="0"/>
              <a:t> </a:t>
            </a:r>
            <a:r>
              <a:rPr lang="ru-RU" sz="1200" b="0" dirty="0" smtClean="0"/>
              <a:t> </a:t>
            </a:r>
          </a:p>
          <a:p>
            <a:pPr fontAlgn="t">
              <a:buNone/>
            </a:pPr>
            <a:r>
              <a:rPr lang="ru-RU" sz="1200" dirty="0" smtClean="0"/>
              <a:t>1.2</a:t>
            </a:r>
          </a:p>
          <a:p>
            <a:pPr fontAlgn="t">
              <a:buNone/>
            </a:pPr>
            <a:r>
              <a:rPr lang="ru-RU" sz="1200" b="0" dirty="0" smtClean="0"/>
              <a:t>Целевые средства, полученные в отчетном периоде от (наименование иностранных государств, их государственных органов, международных и иностранных организаций и российских юридических лиц, получающих денежные средства от иностранных источников, ФИО иностранных граждан, лиц без гражданства либо уполномоченных ими лиц)</a:t>
            </a:r>
          </a:p>
          <a:p>
            <a:pPr fontAlgn="t">
              <a:buNone/>
            </a:pPr>
            <a:r>
              <a:rPr lang="ru-RU" sz="1200" b="0" dirty="0" smtClean="0"/>
              <a:t> </a:t>
            </a:r>
          </a:p>
          <a:p>
            <a:pPr fontAlgn="t">
              <a:buNone/>
            </a:pPr>
            <a:r>
              <a:rPr lang="ru-RU" sz="1200" b="0" dirty="0" smtClean="0"/>
              <a:t> </a:t>
            </a:r>
            <a:r>
              <a:rPr lang="ru-RU" sz="1200" dirty="0" smtClean="0"/>
              <a:t>1.3</a:t>
            </a:r>
          </a:p>
          <a:p>
            <a:pPr fontAlgn="t">
              <a:buNone/>
            </a:pPr>
            <a:r>
              <a:rPr lang="ru-RU" sz="1200" b="0" dirty="0" smtClean="0"/>
              <a:t>Иные средства, полученные в отчетном периоде от (наименование иностранных государств, их государственных органов, международных и иностранных организаций и российских юридических лиц, получающих денежные средства от иностранных источников, ФИО иностранных граждан, лиц без гражданства либо уполномоченных ими лиц)</a:t>
            </a:r>
          </a:p>
          <a:p>
            <a:pPr fontAlgn="t">
              <a:buNone/>
            </a:pPr>
            <a:r>
              <a:rPr lang="ru-RU" sz="1200" b="0" dirty="0" smtClean="0"/>
              <a:t> 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КОГДА СДАЕМ</a:t>
            </a:r>
            <a:br>
              <a:rPr lang="ru-RU" dirty="0" smtClean="0"/>
            </a:br>
            <a:r>
              <a:rPr lang="ru-RU" dirty="0" smtClean="0"/>
              <a:t>ЗА 2020 – </a:t>
            </a:r>
            <a:r>
              <a:rPr lang="ru-RU" u="sng" dirty="0" smtClean="0">
                <a:solidFill>
                  <a:srgbClr val="FF0000"/>
                </a:solidFill>
              </a:rPr>
              <a:t>Д0 15 ИЮЛЯ 2021 </a:t>
            </a:r>
            <a:r>
              <a:rPr lang="ru-RU" dirty="0" smtClean="0"/>
              <a:t>года!!!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 Приказом Минюста России от 16.08.2018 № 170 и постановлением Правительства Российской Федерации от 15.04.2006 № 212 определен срок предоставления отчетности: некоммерческие организации обязаны представлять отчетность в Минюст России (его территориальные органы) один раз в год, срок представления отчетности совпадает со сроком представления налоговой отчетности российских юридических лиц – не позднее 15 апреля года, следующего за отчетным.</a:t>
            </a:r>
          </a:p>
          <a:p>
            <a:r>
              <a:rPr lang="ru-RU" dirty="0"/>
              <a:t>     Непредставление некоммерческой организацией отчетности является основанием для привлечения такой некоммерческой организации к административной ответственности, предусмотренной статьей 19.7 Кодекса Российской Федерации об административных правонарушениях.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 Формы отчетов некоммерческих организаций утверждены приказом Минюста России от 16.08.2018 № 170 «Об утверждении форм отчетности некоммерческих организаций». </a:t>
            </a:r>
            <a:r>
              <a:rPr lang="ru-RU" b="1" u="sng" dirty="0">
                <a:solidFill>
                  <a:srgbClr val="FF0000"/>
                </a:solidFill>
              </a:rPr>
              <a:t>Информация о продолжении деятельности общественных объединений, отчеты о благотворительной деятельности и отчеты политических партий предоставляются в бумажном виде в произвольной форме.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отчетов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НКО</a:t>
            </a:r>
          </a:p>
          <a:p>
            <a:pPr>
              <a:buNone/>
            </a:pPr>
            <a:r>
              <a:rPr lang="ru-RU" dirty="0" smtClean="0"/>
              <a:t>РЕЛИГИОЗНЫЕ</a:t>
            </a:r>
          </a:p>
          <a:p>
            <a:pPr>
              <a:buNone/>
            </a:pPr>
            <a:r>
              <a:rPr lang="ru-RU" dirty="0" smtClean="0"/>
              <a:t>ОБЩЕСТВЕННЫЕ</a:t>
            </a:r>
          </a:p>
          <a:p>
            <a:pPr>
              <a:buNone/>
            </a:pPr>
            <a:r>
              <a:rPr lang="ru-RU" dirty="0" smtClean="0"/>
              <a:t>НЕБОЛЬШИЕ</a:t>
            </a:r>
          </a:p>
          <a:p>
            <a:pPr>
              <a:buNone/>
            </a:pPr>
            <a:r>
              <a:rPr lang="ru-RU" dirty="0" smtClean="0"/>
              <a:t>ИНОСТРАННЫЕ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Религиозная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№ ОР0001-</a:t>
            </a:r>
            <a:r>
              <a:rPr lang="ru-RU" dirty="0"/>
              <a:t>  </a:t>
            </a:r>
            <a:r>
              <a:rPr lang="ru-RU" dirty="0" smtClean="0"/>
              <a:t>отчет </a:t>
            </a:r>
            <a:r>
              <a:rPr lang="ru-RU" dirty="0"/>
              <a:t>о </a:t>
            </a:r>
            <a:r>
              <a:rPr lang="ru-RU" dirty="0" smtClean="0"/>
              <a:t>деятельности</a:t>
            </a:r>
            <a:r>
              <a:rPr lang="ru-RU" dirty="0"/>
              <a:t>, персональном составе руководящих органов, целях расходования денежных средств и использования иного имущества, в том числе полученных от международных и иностранных организаций, иностранных граждан, лиц без гражданства, об их фактическом расходовании (использовании) по </a:t>
            </a:r>
            <a:r>
              <a:rPr lang="ru-RU" dirty="0" smtClean="0"/>
              <a:t>форме.</a:t>
            </a:r>
            <a:endParaRPr lang="ru-RU" dirty="0"/>
          </a:p>
          <a:p>
            <a:r>
              <a:rPr lang="ru-RU" dirty="0"/>
              <a:t>     Отчет по форме № ОР0001 представляется </a:t>
            </a:r>
            <a:r>
              <a:rPr lang="ru-RU" b="1" u="sng" dirty="0">
                <a:solidFill>
                  <a:srgbClr val="FF0000"/>
                </a:solidFill>
              </a:rPr>
              <a:t>только в том случае, если религиозная организация в течение отчетного года получала денежные средства и иное имущество от международных и иностранных организаций, иностранных граждан, лиц без гражданства.</a:t>
            </a:r>
          </a:p>
          <a:p>
            <a:r>
              <a:rPr lang="ru-RU" dirty="0"/>
              <a:t>     В случае размещения отчетности в средствах массовой информации религиозная организация уведомляет Минюст России (его территориальные органы) о таком размещении в срок до 15 апреля.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25 пункт 1 Федерального закона «О свободе совести и о религиозных объединениях» от 26.09.1997 N 125-ФЗ (ред. от 28.11.2015):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43890" cy="5054617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Религиозные организации, получившие денежные средства и иное имущество от международных и иностранных организаций, иностранных граждан, лиц без гражданства, ведут раздельный учет доходов (расходов), полученных (произведенных) в рамках поступлений от указанных источников, и доходов (расходов), полученных (произведенных) в рамках иных поступлений.</a:t>
            </a:r>
          </a:p>
          <a:p>
            <a:r>
              <a:rPr lang="ru-RU" dirty="0"/>
              <a:t>2. Религиозные организации, получившие в течение одного года денежные средства и иное имущество от международных и иностранных организаций, иностранных граждан, лиц без гражданства, обязаны представлять в федеральный орган государственной регистрации или его территориальный орган отчет о своей деятельности, персональном составе руководящих органов, целях расходования денежных средств и использования иного имущества, в том числе полученных от международных и иностранных организаций, иностранных граждан, лиц без гражданства, об их фактическом расходовании (использовании).</a:t>
            </a:r>
          </a:p>
          <a:p>
            <a:r>
              <a:rPr lang="ru-RU" dirty="0"/>
              <a:t>3. Религиозные организации, получившие денежные средства и иное имущество от международных и иностранных организаций, иностранных граждан, лиц без гражданства, обязаны ежегодно размещать в информационно-телекоммуникационной сети "Интернет" или предоставлять средствам массовой информации для опубликования отчет в объеме сведений, представляемых в федеральный орган государственной регистрации или его территориальный орган в соответствии с пунктом 2 настоящей статьи.</a:t>
            </a:r>
          </a:p>
          <a:p>
            <a:r>
              <a:rPr lang="ru-RU" dirty="0"/>
              <a:t>4. Форма и срок представления отчета, указанного в пункте 2 настоящей статьи, а также порядок и срок его размещения в информационно-телекоммуникационной сети "Интернет" в соответствии с пунктом 3 настоящей статьи определяются федеральным органом государственной регистрации.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Общественное объединение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№ ОН0003</a:t>
            </a:r>
            <a:r>
              <a:rPr lang="ru-RU" dirty="0"/>
              <a:t>-</a:t>
            </a:r>
            <a:r>
              <a:rPr lang="ru-RU" dirty="0" smtClean="0"/>
              <a:t>      отчет об объеме денежных средств и иного имущества, полученных общественным объединением от иностранных государств, их государственных органов, международных и иностранных организаций, иностранных граждан, лиц без гражданства либо уполномоченных ими лиц и (или) российских юридических лиц, получающих денежные средства и иное имущество от указанных источников, о целях расходования этих денежных средств и использования иного имущества и об их фактическом расходовании и использовании по форме </a:t>
            </a:r>
            <a:endParaRPr lang="ru-RU" dirty="0"/>
          </a:p>
          <a:p>
            <a:r>
              <a:rPr lang="ru-RU" dirty="0"/>
              <a:t>     сообщение о продолжении своей деятельности с указанием действительного места нахождения постоянно действующего руководящего органа, его названия и данных о руководителях общественного объединения в объеме сведений, включаемых в единый государственный реестр юридических лиц.</a:t>
            </a:r>
          </a:p>
          <a:p>
            <a:r>
              <a:rPr lang="ru-RU" dirty="0"/>
              <a:t>     Если в течение отчетного периода общественное объединение не получало денежные средства и иное имущество от иностранных источников, в отчете в соответствующих графах проставляются нули или прочерк.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849</Words>
  <Application>Microsoft Office PowerPoint</Application>
  <PresentationFormat>Экран (4:3)</PresentationFormat>
  <Paragraphs>172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Отчет в Министерство Юстиции</vt:lpstr>
      <vt:lpstr>КАК СДАЕМ</vt:lpstr>
      <vt:lpstr>КАК СДАЕМ</vt:lpstr>
      <vt:lpstr>КОГДА СДАЕМ ЗА 2020 – Д0 15 ИЮЛЯ 2021 года!!! </vt:lpstr>
      <vt:lpstr>Слайд 5</vt:lpstr>
      <vt:lpstr>Виды отчетов</vt:lpstr>
      <vt:lpstr>Религиозная организация</vt:lpstr>
      <vt:lpstr>статья 25 пункт 1 Федерального закона «О свободе совести и о религиозных объединениях» от 26.09.1997 N 125-ФЗ (ред. от 28.11.2015): </vt:lpstr>
      <vt:lpstr>Общественное объединение</vt:lpstr>
      <vt:lpstr>Политическая партия</vt:lpstr>
      <vt:lpstr>Структурное подразделение иностранной некоммерческой неправительственной организации</vt:lpstr>
      <vt:lpstr>Структурное подразделение иностранной некоммерческой неправительственной организации</vt:lpstr>
      <vt:lpstr>Иные некоммерческие организации  </vt:lpstr>
      <vt:lpstr>Слайд 14</vt:lpstr>
      <vt:lpstr>Благотворительная организация</vt:lpstr>
      <vt:lpstr>Благотворительная организация</vt:lpstr>
      <vt:lpstr>СБОР ЧЕРЕЗ ЯЩИКИ</vt:lpstr>
      <vt:lpstr>Казачьи общества</vt:lpstr>
      <vt:lpstr>Слайд 19</vt:lpstr>
      <vt:lpstr>Слайд 20</vt:lpstr>
      <vt:lpstr>Слайд 21</vt:lpstr>
      <vt:lpstr>ВАЖНО</vt:lpstr>
      <vt:lpstr>Закон 7-ФЗ</vt:lpstr>
      <vt:lpstr>Закон 7-ФЗ</vt:lpstr>
      <vt:lpstr>Закон 7-ФЗ</vt:lpstr>
      <vt:lpstr>Практика</vt:lpstr>
      <vt:lpstr>Форма ОН 0002</vt:lpstr>
      <vt:lpstr>Форма ОН 0002</vt:lpstr>
      <vt:lpstr>Форма ОН 0002</vt:lpstr>
      <vt:lpstr>Форма ОН 0002</vt:lpstr>
      <vt:lpstr>Форма ОН 003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в Министерство Юстиции</dc:title>
  <dc:creator>Пользователь Windows</dc:creator>
  <cp:lastModifiedBy>Пользователь Windows</cp:lastModifiedBy>
  <cp:revision>12</cp:revision>
  <dcterms:created xsi:type="dcterms:W3CDTF">2021-04-05T22:08:50Z</dcterms:created>
  <dcterms:modified xsi:type="dcterms:W3CDTF">2021-04-05T23:54:40Z</dcterms:modified>
</cp:coreProperties>
</file>