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4"/>
  </p:notesMasterIdLst>
  <p:sldIdLst>
    <p:sldId id="702" r:id="rId2"/>
    <p:sldId id="849" r:id="rId3"/>
    <p:sldId id="854" r:id="rId4"/>
    <p:sldId id="649" r:id="rId5"/>
    <p:sldId id="846" r:id="rId6"/>
    <p:sldId id="844" r:id="rId7"/>
    <p:sldId id="843" r:id="rId8"/>
    <p:sldId id="852" r:id="rId9"/>
    <p:sldId id="690" r:id="rId10"/>
    <p:sldId id="853" r:id="rId11"/>
    <p:sldId id="857" r:id="rId12"/>
    <p:sldId id="858" r:id="rId13"/>
    <p:sldId id="791" r:id="rId14"/>
    <p:sldId id="705" r:id="rId15"/>
    <p:sldId id="396" r:id="rId16"/>
    <p:sldId id="399" r:id="rId17"/>
    <p:sldId id="447" r:id="rId18"/>
    <p:sldId id="449" r:id="rId19"/>
    <p:sldId id="451" r:id="rId20"/>
    <p:sldId id="423" r:id="rId21"/>
    <p:sldId id="424" r:id="rId22"/>
    <p:sldId id="425" r:id="rId23"/>
    <p:sldId id="426" r:id="rId24"/>
    <p:sldId id="427" r:id="rId25"/>
    <p:sldId id="470" r:id="rId26"/>
    <p:sldId id="478" r:id="rId27"/>
    <p:sldId id="429" r:id="rId28"/>
    <p:sldId id="467" r:id="rId29"/>
    <p:sldId id="440" r:id="rId30"/>
    <p:sldId id="455" r:id="rId31"/>
    <p:sldId id="436" r:id="rId32"/>
    <p:sldId id="466" r:id="rId33"/>
  </p:sldIdLst>
  <p:sldSz cx="9144000" cy="6858000" type="screen4x3"/>
  <p:notesSz cx="6797675" cy="9926638"/>
  <p:custDataLst>
    <p:tags r:id="rId3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DD2ED"/>
    <a:srgbClr val="7BA0D7"/>
    <a:srgbClr val="DE8D22"/>
    <a:srgbClr val="B4CBEA"/>
    <a:srgbClr val="993366"/>
    <a:srgbClr val="140A62"/>
    <a:srgbClr val="996633"/>
    <a:srgbClr val="00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9414" autoAdjust="0"/>
  </p:normalViewPr>
  <p:slideViewPr>
    <p:cSldViewPr>
      <p:cViewPr varScale="1">
        <p:scale>
          <a:sx n="61" d="100"/>
          <a:sy n="61" d="100"/>
        </p:scale>
        <p:origin x="15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DC4A9-87CC-4157-8678-95F3B0D361C5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BA4CB-2745-4C0A-8A4A-76AB47C97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93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BA4CB-2745-4C0A-8A4A-76AB47C9715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200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CBA4CB-2745-4C0A-8A4A-76AB47C9715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624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960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/>
          </a:p>
        </p:txBody>
      </p:sp>
      <p:sp>
        <p:nvSpPr>
          <p:cNvPr id="23556" name="Верхний колонтитул 3"/>
          <p:cNvSpPr txBox="1">
            <a:spLocks noGrp="1"/>
          </p:cNvSpPr>
          <p:nvPr/>
        </p:nvSpPr>
        <p:spPr bwMode="auto">
          <a:xfrm>
            <a:off x="3" y="0"/>
            <a:ext cx="3038782" cy="46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47" tIns="47625" rIns="95247" bIns="47625"/>
          <a:lstStyle/>
          <a:p>
            <a:pPr algn="l" defTabSz="951635"/>
            <a:r>
              <a:rPr lang="ru-RU" b="0" dirty="0"/>
              <a:t>Тема</a:t>
            </a:r>
          </a:p>
        </p:txBody>
      </p:sp>
      <p:sp>
        <p:nvSpPr>
          <p:cNvPr id="23557" name="Нижний колонтитул 4"/>
          <p:cNvSpPr txBox="1">
            <a:spLocks noGrp="1"/>
          </p:cNvSpPr>
          <p:nvPr/>
        </p:nvSpPr>
        <p:spPr bwMode="auto">
          <a:xfrm>
            <a:off x="3" y="8831003"/>
            <a:ext cx="3038782" cy="46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47" tIns="47625" rIns="95247" bIns="47625" anchor="b"/>
          <a:lstStyle/>
          <a:p>
            <a:pPr algn="l" defTabSz="951635"/>
            <a:r>
              <a:rPr lang="ru-RU" b="0" dirty="0"/>
              <a:t>НАЗВАНИЕ ПРЕЗЕНТАЦИИ (КАПИТУЛЬНЫЙ НАБОР)</a:t>
            </a:r>
          </a:p>
        </p:txBody>
      </p:sp>
      <p:sp>
        <p:nvSpPr>
          <p:cNvPr id="23558" name="Номер слайда 5"/>
          <p:cNvSpPr txBox="1">
            <a:spLocks noGrp="1"/>
          </p:cNvSpPr>
          <p:nvPr/>
        </p:nvSpPr>
        <p:spPr bwMode="auto">
          <a:xfrm>
            <a:off x="3970050" y="8831003"/>
            <a:ext cx="3038782" cy="46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47" tIns="47625" rIns="95247" bIns="47625" anchor="b"/>
          <a:lstStyle/>
          <a:p>
            <a:pPr algn="r" defTabSz="951635"/>
            <a:fld id="{BA6A6EFD-53AE-4295-B6ED-69FF7CEB3660}" type="slidenum">
              <a:rPr lang="ru-RU" b="0"/>
              <a:pPr algn="r" defTabSz="951635"/>
              <a:t>24</a:t>
            </a:fld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637157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69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69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3983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3983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398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1D52A-DE17-4F34-A288-86C89794D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3DDFA-0386-41CE-975D-CE6B94A5A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B646F-F727-4E0A-84A3-E7557D303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 Текст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21"/>
          <p:cNvSpPr>
            <a:spLocks noGrp="1"/>
          </p:cNvSpPr>
          <p:nvPr>
            <p:ph idx="1"/>
          </p:nvPr>
        </p:nvSpPr>
        <p:spPr bwMode="auto">
          <a:xfrm>
            <a:off x="1071538" y="1806945"/>
            <a:ext cx="6215106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Заголовок 20"/>
          <p:cNvSpPr>
            <a:spLocks noGrp="1"/>
          </p:cNvSpPr>
          <p:nvPr>
            <p:ph type="title" hasCustomPrompt="1"/>
          </p:nvPr>
        </p:nvSpPr>
        <p:spPr bwMode="auto">
          <a:xfrm>
            <a:off x="3857620" y="357166"/>
            <a:ext cx="4729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Типичные ошибки при заключении трудового договора</a:t>
            </a:r>
            <a:br>
              <a:rPr lang="ru-RU" dirty="0"/>
            </a:b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1071563" y="1349375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r>
              <a:rPr lang="ru-RU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996818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ru" smtClean="0"/>
              <a:pPr>
                <a:spcBef>
                  <a:spcPts val="0"/>
                </a:spcBef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191191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еред титульн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C8A07F-19F7-4B24-B1E2-0F3D93F8FB9A}"/>
              </a:ext>
            </a:extLst>
          </p:cNvPr>
          <p:cNvSpPr/>
          <p:nvPr userDrawn="1"/>
        </p:nvSpPr>
        <p:spPr>
          <a:xfrm>
            <a:off x="0" y="1"/>
            <a:ext cx="9144000" cy="7029451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912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029400"/>
          </a:xfrm>
        </p:spPr>
        <p:txBody>
          <a:bodyPr/>
          <a:lstStyle>
            <a:lvl1pPr algn="l">
              <a:defRPr sz="1215" b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55897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екл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13ED186-23F1-4154-AAFA-DCE500BB9A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84"/>
            <a:ext cx="9144000" cy="703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88841"/>
            <a:ext cx="7859216" cy="4869160"/>
          </a:xfrm>
        </p:spPr>
        <p:txBody>
          <a:bodyPr anchor="ctr">
            <a:normAutofit/>
          </a:bodyPr>
          <a:lstStyle>
            <a:lvl1pPr marL="0" indent="0">
              <a:buClr>
                <a:srgbClr val="6FB63F"/>
              </a:buClr>
              <a:buNone/>
              <a:defRPr sz="1013">
                <a:solidFill>
                  <a:schemeClr val="bg1"/>
                </a:solidFill>
              </a:defRPr>
            </a:lvl1pPr>
            <a:lvl2pPr>
              <a:buClr>
                <a:srgbClr val="6FB63F"/>
              </a:buClr>
              <a:defRPr sz="1013">
                <a:solidFill>
                  <a:schemeClr val="bg1"/>
                </a:solidFill>
              </a:defRPr>
            </a:lvl2pPr>
            <a:lvl3pPr>
              <a:buClr>
                <a:srgbClr val="6FB63F"/>
              </a:buClr>
              <a:defRPr sz="1013">
                <a:solidFill>
                  <a:schemeClr val="bg1"/>
                </a:solidFill>
              </a:defRPr>
            </a:lvl3pPr>
            <a:lvl4pPr>
              <a:buClr>
                <a:srgbClr val="6FB63F"/>
              </a:buClr>
              <a:defRPr sz="1013">
                <a:solidFill>
                  <a:schemeClr val="bg1"/>
                </a:solidFill>
              </a:defRPr>
            </a:lvl4pPr>
            <a:lvl5pPr>
              <a:buClr>
                <a:srgbClr val="6FB63F"/>
              </a:buClr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2276872"/>
          </a:xfrm>
        </p:spPr>
        <p:txBody>
          <a:bodyPr/>
          <a:lstStyle>
            <a:lvl1pPr algn="ctr">
              <a:defRPr sz="2025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8348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F5C0524-F07B-45A8-9DFB-DC4ACCE2D076}"/>
              </a:ext>
            </a:extLst>
          </p:cNvPr>
          <p:cNvSpPr/>
          <p:nvPr userDrawn="1"/>
        </p:nvSpPr>
        <p:spPr>
          <a:xfrm>
            <a:off x="0" y="1500188"/>
            <a:ext cx="9144000" cy="5357812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013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62227FDC-C12C-453A-B6FA-106ADC9E1B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69" y="517525"/>
            <a:ext cx="39409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72997"/>
            <a:ext cx="7643192" cy="778098"/>
          </a:xfrm>
        </p:spPr>
        <p:txBody>
          <a:bodyPr/>
          <a:lstStyle>
            <a:lvl1pPr algn="l"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216" y="1196983"/>
            <a:ext cx="3898776" cy="5661025"/>
          </a:xfrm>
        </p:spPr>
        <p:txBody>
          <a:bodyPr anchor="ctr"/>
          <a:lstStyle>
            <a:lvl1pPr marL="0" indent="0" algn="r">
              <a:buNone/>
              <a:defRPr sz="1013">
                <a:solidFill>
                  <a:schemeClr val="bg1"/>
                </a:solidFill>
              </a:defRPr>
            </a:lvl1pPr>
            <a:lvl2pPr algn="r">
              <a:defRPr sz="1013">
                <a:solidFill>
                  <a:schemeClr val="bg1"/>
                </a:solidFill>
              </a:defRPr>
            </a:lvl2pPr>
            <a:lvl3pPr algn="r">
              <a:defRPr sz="1013">
                <a:solidFill>
                  <a:schemeClr val="bg1"/>
                </a:solidFill>
              </a:defRPr>
            </a:lvl3pPr>
            <a:lvl4pPr algn="r">
              <a:defRPr sz="1013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4644008" y="1196983"/>
            <a:ext cx="3898776" cy="5661025"/>
          </a:xfrm>
        </p:spPr>
        <p:txBody>
          <a:bodyPr anchor="ctr"/>
          <a:lstStyle>
            <a:lvl1pPr marL="0" indent="0">
              <a:buNone/>
              <a:defRPr sz="1013">
                <a:solidFill>
                  <a:schemeClr val="bg1"/>
                </a:solidFill>
              </a:defRPr>
            </a:lvl1pPr>
            <a:lvl2pPr>
              <a:defRPr sz="1013">
                <a:solidFill>
                  <a:schemeClr val="bg1"/>
                </a:solidFill>
              </a:defRPr>
            </a:lvl2pPr>
            <a:lvl3pPr>
              <a:defRPr sz="1013">
                <a:solidFill>
                  <a:schemeClr val="bg1"/>
                </a:solidFill>
              </a:defRPr>
            </a:lvl3pPr>
            <a:lvl4pPr>
              <a:defRPr sz="1013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7003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6619F-5ED8-459A-80FD-45FEA9F95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E055D-CC9F-4867-94F7-891E90CF4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72080-AC3E-47F2-8F17-656E0B36B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5EC5D-6BF4-4AA8-B62C-56BECA260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37332-C92E-4C52-B062-CD36FF78E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8D645-0DA0-470A-8C26-A92C29703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C5C30-83BA-42EC-90E9-11C2EF539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34F8A-091A-41A4-9DB1-618F26F39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A6838245-A1C7-40A5-BCE5-C103C56F1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klub-buhgalterov-nko.timepad.ru/event/1559436/" TargetMode="External"/><Relationship Id="rId3" Type="http://schemas.openxmlformats.org/officeDocument/2006/relationships/hyperlink" Target="http://www.meta-consulting.ru/" TargetMode="External"/><Relationship Id="rId7" Type="http://schemas.openxmlformats.org/officeDocument/2006/relationships/hyperlink" Target="http://ruy.ru/" TargetMode="External"/><Relationship Id="rId2" Type="http://schemas.openxmlformats.org/officeDocument/2006/relationships/hyperlink" Target="http://www.rtf-audit.ru/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klub-buhgalterov-nko.timepad.ru/event/1548843/" TargetMode="External"/><Relationship Id="rId5" Type="http://schemas.openxmlformats.org/officeDocument/2006/relationships/hyperlink" Target="https://klub-buhgalterov-nko.timepad.ru/event/1538267/" TargetMode="External"/><Relationship Id="rId4" Type="http://schemas.openxmlformats.org/officeDocument/2006/relationships/hyperlink" Target="https://klub-buhgalterov-nko.timepad.ru/event/1538260/" TargetMode="Externa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.vk.com/public183078827?from=groups" TargetMode="External"/><Relationship Id="rId2" Type="http://schemas.openxmlformats.org/officeDocument/2006/relationships/hyperlink" Target="https://www.facebook.com/groups/bclub.ngo/" TargetMode="Externa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hyperlink" Target="https://www.instagram.com/bclub_ngo/?fbclid=IwAR3dWHs4mlVhw0-PhYb0DzyBrgAGmKEWvW0VMahcg196iwynvxx11n3K6Q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9D23C7FA-678D-4B7A-9D11-D1BED329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879" y="2624504"/>
            <a:ext cx="6672242" cy="349393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«Клуб бухгалтеров и аудиторов некоммерческих организаций» (Москва</a:t>
            </a:r>
            <a:r>
              <a:rPr lang="en-US" alt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alt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</a:t>
            </a:r>
            <a:br>
              <a:rPr lang="ru-RU" altLang="ru-RU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5" descr="logo_kba_final001">
            <a:extLst>
              <a:ext uri="{FF2B5EF4-FFF2-40B4-BE49-F238E27FC236}">
                <a16:creationId xmlns:a16="http://schemas.microsoft.com/office/drawing/2014/main" id="{0151DC0B-2C93-4279-8699-7105A72A8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181" y="1410479"/>
            <a:ext cx="1675638" cy="132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2DB611-11DC-4A2D-A486-6A3A5C257B04}"/>
              </a:ext>
            </a:extLst>
          </p:cNvPr>
          <p:cNvSpPr txBox="1"/>
          <p:nvPr/>
        </p:nvSpPr>
        <p:spPr>
          <a:xfrm>
            <a:off x="1187530" y="211751"/>
            <a:ext cx="7242893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5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вебинаров на март 2021 г.</a:t>
            </a:r>
            <a:endParaRPr lang="ru-RU" sz="25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C4F47-4D8A-4F85-8FA9-8EDE42805FDE}"/>
              </a:ext>
            </a:extLst>
          </p:cNvPr>
          <p:cNvSpPr txBox="1"/>
          <p:nvPr/>
        </p:nvSpPr>
        <p:spPr>
          <a:xfrm>
            <a:off x="157163" y="833731"/>
            <a:ext cx="8829674" cy="6109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700" b="1" i="0" dirty="0">
                <a:effectLst/>
                <a:latin typeface="Ubuntu"/>
              </a:rPr>
              <a:t>- 11.03.2021. г. Москва. </a:t>
            </a:r>
            <a:r>
              <a:rPr lang="ru-RU" sz="1700" b="0" i="0" dirty="0">
                <a:effectLst/>
                <a:latin typeface="Ubuntu"/>
              </a:rPr>
              <a:t>93-й вебинар </a:t>
            </a:r>
            <a:r>
              <a:rPr lang="ru-RU" sz="1700" b="1" i="0" dirty="0">
                <a:effectLst/>
                <a:latin typeface="Ubuntu"/>
              </a:rPr>
              <a:t>«Ответы на вопросы по </a:t>
            </a:r>
            <a:r>
              <a:rPr lang="ru-RU" sz="1700" b="1" i="0" dirty="0" err="1">
                <a:effectLst/>
                <a:latin typeface="Ubuntu"/>
              </a:rPr>
              <a:t>бухгалтерcкому</a:t>
            </a:r>
            <a:r>
              <a:rPr lang="ru-RU" sz="1700" b="1" i="0" dirty="0">
                <a:effectLst/>
                <a:latin typeface="Ubuntu"/>
              </a:rPr>
              <a:t> учёту и налогообложению»</a:t>
            </a:r>
            <a:r>
              <a:rPr lang="ru-RU" sz="1700" b="0" i="0" dirty="0">
                <a:effectLst/>
                <a:latin typeface="Ubuntu"/>
              </a:rPr>
              <a:t> для руководителей, бухгалтеров и активистов СО НКО». Эксперты:  </a:t>
            </a:r>
            <a:r>
              <a:rPr lang="ru-RU" sz="1700" b="0" i="0" dirty="0" err="1">
                <a:effectLst/>
                <a:latin typeface="Ubuntu"/>
              </a:rPr>
              <a:t>Гамольский</a:t>
            </a:r>
            <a:r>
              <a:rPr lang="ru-RU" sz="1700" b="0" i="0" dirty="0">
                <a:effectLst/>
                <a:latin typeface="Ubuntu"/>
              </a:rPr>
              <a:t> Павел Юрьевич – Президент Ассоциации “Клуб бухгалтеров и аудиторов некоммерческих организаций”, Неверов Григорий Николаевич –  директор </a:t>
            </a:r>
            <a:r>
              <a:rPr lang="ru-RU" sz="1700" b="0" i="0" u="sng" dirty="0">
                <a:effectLst/>
                <a:latin typeface="Ubuntu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ООО «РТФ-аудит»</a:t>
            </a:r>
            <a:r>
              <a:rPr lang="ru-RU" sz="1700" b="0" i="0" dirty="0">
                <a:effectLst/>
                <a:latin typeface="Ubuntu"/>
              </a:rPr>
              <a:t>, Савкова Людмила Николаевна – генеральный директор </a:t>
            </a:r>
            <a:r>
              <a:rPr lang="ru-RU" sz="1700" b="0" i="0" u="sng" dirty="0">
                <a:effectLst/>
                <a:latin typeface="Ubuntu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ООО «Мета-консалтинг»</a:t>
            </a:r>
            <a:r>
              <a:rPr lang="ru-RU" sz="1700" b="0" i="0" dirty="0">
                <a:effectLst/>
                <a:latin typeface="Ubuntu"/>
              </a:rPr>
              <a:t>, Шаронова Маргарита Игоревна – генеральный директор ООО «Первая аудиторская компания».  </a:t>
            </a:r>
            <a:r>
              <a:rPr lang="ru-RU" sz="1700" b="0" i="0" u="sng" dirty="0">
                <a:effectLst/>
                <a:latin typeface="Ubuntu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Регистрация здесь.</a:t>
            </a:r>
            <a:endParaRPr lang="ru-RU" sz="1700" b="0" i="0" dirty="0">
              <a:effectLst/>
              <a:latin typeface="Ubuntu"/>
            </a:endParaRPr>
          </a:p>
          <a:p>
            <a:pPr algn="l"/>
            <a:r>
              <a:rPr lang="ru-RU" sz="1700" b="1" i="0" dirty="0">
                <a:effectLst/>
                <a:latin typeface="Ubuntu"/>
              </a:rPr>
              <a:t>- 16.03.2021.</a:t>
            </a:r>
            <a:r>
              <a:rPr lang="ru-RU" sz="1700" b="0" i="0" dirty="0">
                <a:effectLst/>
                <a:latin typeface="Ubuntu"/>
              </a:rPr>
              <a:t> </a:t>
            </a:r>
            <a:r>
              <a:rPr lang="ru-RU" sz="1700" b="1" i="0" dirty="0">
                <a:effectLst/>
                <a:latin typeface="Ubuntu"/>
              </a:rPr>
              <a:t>г. Москва.</a:t>
            </a:r>
            <a:r>
              <a:rPr lang="ru-RU" sz="1700" b="0" i="0" dirty="0">
                <a:effectLst/>
                <a:latin typeface="Ubuntu"/>
              </a:rPr>
              <a:t> 94-й вебинар </a:t>
            </a:r>
            <a:r>
              <a:rPr lang="ru-RU" sz="1700" b="1" i="0" dirty="0">
                <a:effectLst/>
                <a:latin typeface="Ubuntu"/>
              </a:rPr>
              <a:t>«Ответственность руководителя и главного бухгалтера некоммерческой организации (гражданско-правовая, административная, уголовная)»</a:t>
            </a:r>
            <a:r>
              <a:rPr lang="ru-RU" sz="1700" b="0" i="0" dirty="0">
                <a:effectLst/>
                <a:latin typeface="Ubuntu"/>
              </a:rPr>
              <a:t>. Эксперт – </a:t>
            </a:r>
            <a:r>
              <a:rPr lang="ru-RU" sz="1700" b="0" i="0" dirty="0" err="1">
                <a:effectLst/>
                <a:latin typeface="Ubuntu"/>
              </a:rPr>
              <a:t>Толмасова</a:t>
            </a:r>
            <a:r>
              <a:rPr lang="ru-RU" sz="1700" b="0" i="0" dirty="0">
                <a:effectLst/>
                <a:latin typeface="Ubuntu"/>
              </a:rPr>
              <a:t> Алла Константиновна,  юрист, эксперт Ассоциации “Клуб бухгалтеров и аудиторов некоммерческих организаций”. </a:t>
            </a:r>
            <a:r>
              <a:rPr lang="ru-RU" sz="1700" b="0" i="0" u="sng" dirty="0">
                <a:effectLst/>
                <a:latin typeface="Ubuntu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Регистрация здесь.</a:t>
            </a:r>
            <a:endParaRPr lang="ru-RU" sz="1700" b="0" i="0" dirty="0">
              <a:effectLst/>
              <a:latin typeface="Ubuntu"/>
            </a:endParaRPr>
          </a:p>
          <a:p>
            <a:pPr algn="l"/>
            <a:r>
              <a:rPr lang="ru-RU" sz="1700" b="1" i="0" dirty="0">
                <a:effectLst/>
                <a:latin typeface="Ubuntu"/>
              </a:rPr>
              <a:t>- 23.03.2021.</a:t>
            </a:r>
            <a:r>
              <a:rPr lang="ru-RU" sz="1700" b="0" i="0" dirty="0">
                <a:effectLst/>
                <a:latin typeface="Ubuntu"/>
              </a:rPr>
              <a:t> </a:t>
            </a:r>
            <a:r>
              <a:rPr lang="ru-RU" sz="1700" b="1" i="0" dirty="0">
                <a:effectLst/>
                <a:latin typeface="Ubuntu"/>
              </a:rPr>
              <a:t>г. Москва.</a:t>
            </a:r>
            <a:r>
              <a:rPr lang="ru-RU" sz="1700" b="0" i="0" dirty="0">
                <a:effectLst/>
                <a:latin typeface="Ubuntu"/>
              </a:rPr>
              <a:t> 95-й вебинар </a:t>
            </a:r>
            <a:r>
              <a:rPr lang="ru-RU" sz="1700" b="1" i="0" dirty="0">
                <a:effectLst/>
                <a:latin typeface="Ubuntu"/>
              </a:rPr>
              <a:t>«Краудфандинг как способ привлечения ресурсов». </a:t>
            </a:r>
            <a:r>
              <a:rPr lang="ru-RU" sz="1700" b="0" i="0" dirty="0">
                <a:effectLst/>
                <a:latin typeface="Ubuntu"/>
              </a:rPr>
              <a:t>Эксперт – </a:t>
            </a:r>
            <a:r>
              <a:rPr lang="ru-RU" sz="1700" b="0" i="0" dirty="0" err="1">
                <a:effectLst/>
                <a:latin typeface="Ubuntu"/>
              </a:rPr>
              <a:t>Дрогичинская</a:t>
            </a:r>
            <a:r>
              <a:rPr lang="ru-RU" sz="1700" b="0" i="0" dirty="0">
                <a:effectLst/>
                <a:latin typeface="Ubuntu"/>
              </a:rPr>
              <a:t> Василина Викторовна, руководитель акселератора цифровой трансформации НКО в Высшей школе экономики, в недавнем прошлом – директор по развитию краудфандинговой платформы Planeta.ru. </a:t>
            </a:r>
            <a:r>
              <a:rPr lang="ru-RU" sz="1700" b="0" i="0" u="sng" dirty="0">
                <a:effectLst/>
                <a:latin typeface="Ubuntu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Регистрация здесь.</a:t>
            </a:r>
            <a:endParaRPr lang="ru-RU" sz="1700" b="0" i="0" dirty="0">
              <a:effectLst/>
              <a:latin typeface="Ubuntu"/>
            </a:endParaRPr>
          </a:p>
          <a:p>
            <a:pPr algn="l"/>
            <a:r>
              <a:rPr lang="ru-RU" sz="1700" b="1" i="0" dirty="0">
                <a:effectLst/>
                <a:latin typeface="Ubuntu"/>
              </a:rPr>
              <a:t>- 30.03.2021.</a:t>
            </a:r>
            <a:r>
              <a:rPr lang="ru-RU" sz="1700" b="0" i="0" dirty="0">
                <a:effectLst/>
                <a:latin typeface="Ubuntu"/>
              </a:rPr>
              <a:t> </a:t>
            </a:r>
            <a:r>
              <a:rPr lang="ru-RU" sz="1700" b="1" i="0" dirty="0">
                <a:effectLst/>
                <a:latin typeface="Ubuntu"/>
              </a:rPr>
              <a:t>г. Москва.</a:t>
            </a:r>
            <a:r>
              <a:rPr lang="ru-RU" sz="1700" b="0" i="0" dirty="0">
                <a:effectLst/>
                <a:latin typeface="Ubuntu"/>
              </a:rPr>
              <a:t> 96-й вебинар </a:t>
            </a:r>
            <a:r>
              <a:rPr lang="ru-RU" sz="1700" b="1" i="0" dirty="0">
                <a:effectLst/>
                <a:latin typeface="Ubuntu"/>
              </a:rPr>
              <a:t>«Порядок работы и документальное оформление деятельности ревизионной комиссии некоммерческой организации». </a:t>
            </a:r>
            <a:r>
              <a:rPr lang="ru-RU" sz="1700" b="0" i="0" dirty="0">
                <a:effectLst/>
                <a:latin typeface="Ubuntu"/>
              </a:rPr>
              <a:t>Эксперт –  Фатов Игорь Сергеевич, председатель Центральной контрольной комиссии </a:t>
            </a:r>
            <a:r>
              <a:rPr lang="ru-RU" sz="1700" b="0" i="0" u="sng" dirty="0">
                <a:effectLst/>
                <a:latin typeface="Ubuntu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Российского союза молодёжи</a:t>
            </a:r>
            <a:r>
              <a:rPr lang="ru-RU" sz="1700" b="0" i="0" dirty="0">
                <a:effectLst/>
                <a:latin typeface="Ubuntu"/>
              </a:rPr>
              <a:t>, кандидат юридических наук, доцент, член Экспертно-консультативного совета Комитета Совета Федерации по конституционном законодательству и государственному строительству, автор многочисленных книг по вопросам правового регулирования и организации работы некоммерческих организаций, социального проектирования. </a:t>
            </a:r>
            <a:r>
              <a:rPr lang="ru-RU" sz="1700" b="0" i="0" u="sng" dirty="0">
                <a:effectLst/>
                <a:latin typeface="Ubuntu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Регистрация здесь.</a:t>
            </a:r>
            <a:endParaRPr lang="ru-RU" sz="1700" b="0" i="0" dirty="0">
              <a:effectLst/>
              <a:latin typeface="Ubuntu"/>
            </a:endParaRP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45A1B90F-1386-431C-B74D-7CDA75AB9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Объект 2">
            <a:extLst>
              <a:ext uri="{FF2B5EF4-FFF2-40B4-BE49-F238E27FC236}">
                <a16:creationId xmlns:a16="http://schemas.microsoft.com/office/drawing/2014/main" id="{EF61663D-77AA-44DC-B4FA-C8BB18097E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107282"/>
            <a:ext cx="6048375" cy="4427935"/>
          </a:xfrm>
        </p:spPr>
        <p:txBody>
          <a:bodyPr/>
          <a:lstStyle/>
          <a:p>
            <a:pPr algn="ctr">
              <a:defRPr/>
            </a:pPr>
            <a:r>
              <a:rPr lang="ru-RU" altLang="ru-RU" sz="22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 социальных сетях, посвящённые книгам для НКО</a:t>
            </a:r>
          </a:p>
          <a:p>
            <a:pPr marL="160735" indent="-160735" algn="ctr">
              <a:buFont typeface="Arial" panose="020B0604020202020204" pitchFamily="34" charset="0"/>
              <a:buChar char="•"/>
              <a:defRPr/>
            </a:pPr>
            <a:r>
              <a:rPr lang="en-US" altLang="ru-RU" sz="3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https://ok.ru/ngo.books</a:t>
            </a:r>
          </a:p>
          <a:p>
            <a:pPr marL="160735" indent="-160735" algn="ctr">
              <a:buFont typeface="Arial" panose="020B0604020202020204" pitchFamily="34" charset="0"/>
              <a:buChar char="•"/>
              <a:defRPr/>
            </a:pPr>
            <a:r>
              <a:rPr lang="en-US" altLang="ru-RU" sz="3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https://vk.com/ngo.books</a:t>
            </a:r>
          </a:p>
          <a:p>
            <a:pPr marL="160735" indent="-160735" algn="ctr">
              <a:buFont typeface="Arial" panose="020B0604020202020204" pitchFamily="34" charset="0"/>
              <a:buChar char="•"/>
              <a:defRPr/>
            </a:pPr>
            <a:r>
              <a:rPr lang="en-US" altLang="ru-RU" sz="3094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https://www.facebook.com/groups/NGO.books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E4CD36D7-2F73-4AC1-AF69-EA342A5F8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550" y="404580"/>
            <a:ext cx="5732859" cy="58340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Ассоциации:</a:t>
            </a:r>
          </a:p>
        </p:txBody>
      </p:sp>
      <p:sp>
        <p:nvSpPr>
          <p:cNvPr id="31747" name="Объект 2">
            <a:extLst>
              <a:ext uri="{FF2B5EF4-FFF2-40B4-BE49-F238E27FC236}">
                <a16:creationId xmlns:a16="http://schemas.microsoft.com/office/drawing/2014/main" id="{7B391ADC-A029-4ED5-BD81-26B18958ACA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52225" y="1700760"/>
            <a:ext cx="2924175" cy="4246960"/>
          </a:xfrm>
        </p:spPr>
        <p:txBody>
          <a:bodyPr/>
          <a:lstStyle/>
          <a:p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 (495) 972-80-68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bclub-ngo.ru</a:t>
            </a:r>
          </a:p>
          <a:p>
            <a:endParaRPr lang="ru-RU" alt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bclub-ngo2014@mail.ru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Объект 3">
            <a:extLst>
              <a:ext uri="{FF2B5EF4-FFF2-40B4-BE49-F238E27FC236}">
                <a16:creationId xmlns:a16="http://schemas.microsoft.com/office/drawing/2014/main" id="{60CD0F2C-4E66-4073-AC7E-79A085F42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247" y="1754982"/>
            <a:ext cx="2924175" cy="4245769"/>
          </a:xfrm>
        </p:spPr>
        <p:txBody>
          <a:bodyPr/>
          <a:lstStyle/>
          <a:p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</a:p>
          <a:p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</a:p>
          <a:p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2BA7C435-14A9-45E9-A2FD-AEF401094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920" y="2307432"/>
            <a:ext cx="3737610" cy="79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360"/>
              </a:spcBef>
            </a:pPr>
            <a:endParaRPr lang="ru-RU" altLang="ru-RU" sz="162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360"/>
              </a:spcBef>
            </a:pPr>
            <a:endParaRPr lang="ru-RU" altLang="ru-RU" sz="162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360"/>
              </a:spcBef>
            </a:pPr>
            <a:endParaRPr lang="ru-RU" altLang="ru-RU" sz="162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555" name="Прямоугольник 1">
            <a:extLst>
              <a:ext uri="{FF2B5EF4-FFF2-40B4-BE49-F238E27FC236}">
                <a16:creationId xmlns:a16="http://schemas.microsoft.com/office/drawing/2014/main" id="{E31338CF-1823-4B89-85DF-AF0FE10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6" y="1484472"/>
            <a:ext cx="7258050" cy="34163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сегодняшнего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EE2E2-D298-4A12-B520-00BAE6673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30" y="404580"/>
            <a:ext cx="5189897" cy="64807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Жижерина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Юрьевна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Объект 2">
            <a:extLst>
              <a:ext uri="{FF2B5EF4-FFF2-40B4-BE49-F238E27FC236}">
                <a16:creationId xmlns:a16="http://schemas.microsoft.com/office/drawing/2014/main" id="{28D7B557-D3BC-40C3-92FC-68FAAB4ACF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917" y="2078851"/>
            <a:ext cx="7843345" cy="3564395"/>
          </a:xfrm>
        </p:spPr>
        <p:txBody>
          <a:bodyPr>
            <a:normAutofit fontScale="92500"/>
          </a:bodyPr>
          <a:lstStyle/>
          <a:p>
            <a:pPr algn="l"/>
            <a:r>
              <a:rPr lang="ru-RU" alt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компании «Мир трудовых отношений» (</a:t>
            </a:r>
            <a:r>
              <a:rPr lang="ru-RU" alt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http://zhizherina.ru/</a:t>
            </a:r>
            <a:r>
              <a:rPr lang="ru-RU" alt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algn="l"/>
            <a:r>
              <a:rPr lang="ru-RU" alt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более </a:t>
            </a:r>
            <a:r>
              <a:rPr lang="ru-RU" alt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</a:t>
            </a:r>
            <a:r>
              <a:rPr lang="ru-RU" alt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публикаций в ведущих кадровых журналах, </a:t>
            </a:r>
          </a:p>
          <a:p>
            <a:pPr algn="l"/>
            <a:r>
              <a:rPr lang="ru-RU" alt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более чем </a:t>
            </a:r>
            <a:r>
              <a:rPr lang="ru-RU" alt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ru-RU" alt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семинаров и вебинаров по трудовому праву, кадровому делопроизводству, управлению персоналом, психологии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37472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8D09F19-B0F5-40DE-88AC-6A2A904AD33E}"/>
              </a:ext>
            </a:extLst>
          </p:cNvPr>
          <p:cNvSpPr txBox="1">
            <a:spLocks/>
          </p:cNvSpPr>
          <p:nvPr/>
        </p:nvSpPr>
        <p:spPr>
          <a:xfrm>
            <a:off x="683460" y="1124680"/>
            <a:ext cx="6985000" cy="461251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400" dirty="0">
              <a:cs typeface="Arial"/>
            </a:endParaRPr>
          </a:p>
        </p:txBody>
      </p:sp>
      <p:sp>
        <p:nvSpPr>
          <p:cNvPr id="3076" name="Text Placeholder 1"/>
          <p:cNvSpPr txBox="1">
            <a:spLocks/>
          </p:cNvSpPr>
          <p:nvPr/>
        </p:nvSpPr>
        <p:spPr bwMode="auto">
          <a:xfrm>
            <a:off x="1043510" y="2990851"/>
            <a:ext cx="477652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000" b="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000" b="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000" b="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0" dirty="0"/>
              <a:t>Жижерина Ю.Ю.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0" dirty="0"/>
              <a:t>эксперт по трудовым отношениям 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8D09F19-B0F5-40DE-88AC-6A2A904AD33E}"/>
              </a:ext>
            </a:extLst>
          </p:cNvPr>
          <p:cNvSpPr txBox="1">
            <a:spLocks/>
          </p:cNvSpPr>
          <p:nvPr/>
        </p:nvSpPr>
        <p:spPr>
          <a:xfrm>
            <a:off x="971500" y="2276840"/>
            <a:ext cx="8065120" cy="418277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Необходимый минимум кадровых документов в НКО</a:t>
            </a:r>
            <a:endParaRPr lang="ru-RU" sz="2400" dirty="0">
              <a:cs typeface="Arial"/>
            </a:endParaRPr>
          </a:p>
        </p:txBody>
      </p:sp>
      <p:pic>
        <p:nvPicPr>
          <p:cNvPr id="5" name="Рисунок 1">
            <a:extLst>
              <a:ext uri="{FF2B5EF4-FFF2-40B4-BE49-F238E27FC236}">
                <a16:creationId xmlns:a16="http://schemas.microsoft.com/office/drawing/2014/main" id="{7D8B8505-9307-4D16-8F2C-F215E7FFB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595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714653" y="1052670"/>
            <a:ext cx="8429347" cy="361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ru-RU" alt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Зачем вести кадровый учет?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endParaRPr lang="ru-RU" sz="1600" b="0" kern="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1600" b="0" kern="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Обязывает законодательство: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ru-RU" sz="1600" b="0" kern="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Трудовое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ru-RU" sz="1600" b="0" kern="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Налоговое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ru-RU" sz="1600" b="0" kern="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под угрозой штрафов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endParaRPr lang="ru-RU" sz="1600" b="0" kern="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1600" b="0" kern="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Чтобы победить в суде с работником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endParaRPr lang="ru-RU" sz="1600" b="0" kern="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1600" b="0" kern="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Для управленческой отчетности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endParaRPr lang="ru-RU" sz="1600" b="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ru-RU" sz="1600" b="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Мое мнение: Кадровый минимализм - только то, за что накажут!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Clr>
                <a:srgbClr val="FE8637"/>
              </a:buClr>
              <a:buNone/>
            </a:pPr>
            <a:endParaRPr lang="ru-RU" sz="1600" b="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80C4255E-5FAF-4225-99AF-923540074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371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530"/>
            <a:ext cx="9111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Что  делает  отдел  кадров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61564" y="585670"/>
            <a:ext cx="2041020" cy="541508"/>
          </a:xfrm>
          <a:prstGeom prst="roundRect">
            <a:avLst/>
          </a:prstGeom>
          <a:gradFill flip="none" rotWithShape="1">
            <a:gsLst>
              <a:gs pos="0">
                <a:srgbClr val="FFFFFF">
                  <a:alpha val="43922"/>
                </a:srgbClr>
              </a:gs>
              <a:gs pos="99000">
                <a:srgbClr val="D3B5E9"/>
              </a:gs>
            </a:gsLst>
            <a:path path="circle">
              <a:fillToRect r="100000" b="100000"/>
            </a:path>
            <a:tileRect l="-100000" t="-100000"/>
          </a:gradFill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Оформление трудовых отношений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40916" y="585670"/>
            <a:ext cx="2041878" cy="557016"/>
          </a:xfrm>
          <a:prstGeom prst="roundRect">
            <a:avLst/>
          </a:prstGeom>
          <a:gradFill flip="none" rotWithShape="1">
            <a:gsLst>
              <a:gs pos="0">
                <a:srgbClr val="FFFFFF">
                  <a:alpha val="43922"/>
                </a:srgbClr>
              </a:gs>
              <a:gs pos="99000">
                <a:srgbClr val="D3B5E9"/>
              </a:gs>
            </a:gsLst>
            <a:path path="circle">
              <a:fillToRect r="100000" b="100000"/>
            </a:path>
            <a:tileRect l="-100000" t="-100000"/>
          </a:gradFill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Рабочее время и время отдыха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95605" y="585670"/>
            <a:ext cx="2041878" cy="557016"/>
          </a:xfrm>
          <a:prstGeom prst="roundRect">
            <a:avLst/>
          </a:prstGeom>
          <a:gradFill flip="none" rotWithShape="1">
            <a:gsLst>
              <a:gs pos="0">
                <a:srgbClr val="FFFFFF">
                  <a:alpha val="43922"/>
                </a:srgbClr>
              </a:gs>
              <a:gs pos="99000">
                <a:srgbClr val="D3B5E9"/>
              </a:gs>
            </a:gsLst>
            <a:path path="circle">
              <a:fillToRect r="100000" b="100000"/>
            </a:path>
            <a:tileRect l="-100000" t="-100000"/>
          </a:gradFill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Прекращение трудовых отношений»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92394" y="3693070"/>
            <a:ext cx="2049546" cy="380358"/>
          </a:xfrm>
          <a:prstGeom prst="roundRect">
            <a:avLst/>
          </a:prstGeom>
          <a:gradFill flip="none" rotWithShape="1">
            <a:gsLst>
              <a:gs pos="0">
                <a:srgbClr val="FFFFFF">
                  <a:alpha val="43922"/>
                </a:srgbClr>
              </a:gs>
              <a:gs pos="99000">
                <a:srgbClr val="D3B5E9"/>
              </a:gs>
            </a:gsLst>
            <a:path path="circle">
              <a:fillToRect r="100000" b="100000"/>
            </a:path>
            <a:tileRect l="-100000" t="-100000"/>
          </a:gradFill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обязательные вопросы ОК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61564" y="1447146"/>
            <a:ext cx="2041020" cy="312223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tabLst>
                <a:tab pos="1795463" algn="l"/>
              </a:tabLst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Трудовое законодательство и </a:t>
            </a:r>
            <a:r>
              <a:rPr lang="en-US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7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удебная</a:t>
            </a: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практика. Трудовые отношения 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1565" y="1759370"/>
            <a:ext cx="2041020" cy="296743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Оформление приема на работу, трудовые книжки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61563" y="2056113"/>
            <a:ext cx="2041021" cy="320138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Трудовые договоры, договоры ГПХ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61565" y="2382943"/>
            <a:ext cx="2041019" cy="301712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Переводы и изменение договора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61563" y="2684654"/>
            <a:ext cx="2041022" cy="371405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Дополнительная работа и совместительство ?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747284" y="4311720"/>
            <a:ext cx="2058692" cy="341450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Профстандарты ?</a:t>
            </a: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обучение работников</a:t>
            </a:r>
          </a:p>
        </p:txBody>
      </p:sp>
      <p:sp>
        <p:nvSpPr>
          <p:cNvPr id="41" name="Стрелка вниз 40"/>
          <p:cNvSpPr/>
          <p:nvPr/>
        </p:nvSpPr>
        <p:spPr>
          <a:xfrm>
            <a:off x="6812010" y="1198061"/>
            <a:ext cx="190733" cy="206140"/>
          </a:xfrm>
          <a:prstGeom prst="downArrow">
            <a:avLst/>
          </a:prstGeom>
          <a:noFill/>
          <a:ln w="158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2" name="Стрелка вниз 41"/>
          <p:cNvSpPr/>
          <p:nvPr/>
        </p:nvSpPr>
        <p:spPr>
          <a:xfrm>
            <a:off x="4240688" y="1182983"/>
            <a:ext cx="190733" cy="221218"/>
          </a:xfrm>
          <a:prstGeom prst="downArrow">
            <a:avLst/>
          </a:prstGeom>
          <a:noFill/>
          <a:ln w="158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335894" y="1463397"/>
            <a:ext cx="2041878" cy="323121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 рабочего времени: рабочее время, время отдыха, табели 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335894" y="1786519"/>
            <a:ext cx="2041878" cy="493768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за пределами рабочего времени: </a:t>
            </a: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сверхурочные, ненормированный день, работа в выходные ?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335894" y="3183490"/>
            <a:ext cx="2059795" cy="326240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Суммированный учет рабочего времени, работа по графику 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503946" y="4517106"/>
            <a:ext cx="2038214" cy="683746"/>
          </a:xfrm>
          <a:prstGeom prst="roundRect">
            <a:avLst>
              <a:gd name="adj" fmla="val 9339"/>
            </a:avLst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Трудовые отношения с отдельными категориями работников ?</a:t>
            </a: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иностранцы, защищенные, пенсионеры, инвалиды, молодежь, директора, водители, дистанционная, отдельные профессии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335894" y="2576642"/>
            <a:ext cx="2059795" cy="317071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Ежегодные отпуска основные </a:t>
            </a: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дополнительные 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341563" y="2893714"/>
            <a:ext cx="2054126" cy="289560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отпуска, отпуска без сохранения зарплаты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335894" y="2280287"/>
            <a:ext cx="2041878" cy="308671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Поездки работников: </a:t>
            </a: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командировки, разъездной характер ?</a:t>
            </a: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вахты 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747284" y="4653170"/>
            <a:ext cx="2058692" cy="439670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 оплаты </a:t>
            </a: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нормирования труда: оклады, надбавки, доплаты, премии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894216" y="1447147"/>
            <a:ext cx="2041584" cy="298596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Увольнение: способы, риски, выбор стратегии, документы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893922" y="1745743"/>
            <a:ext cx="2041878" cy="287660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Увольнение по собственному и соглашению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894216" y="2033403"/>
            <a:ext cx="2041584" cy="308764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Дисциплинарные взыскания, дисциплинарные увольнения 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893922" y="2342167"/>
            <a:ext cx="2041878" cy="261872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численности или штата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886218" y="2604038"/>
            <a:ext cx="2041584" cy="579235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Увольнение по иным основаниям: окончание срочного, срок испытания, лишение права, мед заключение, аттестация, отказ от изменений, иные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895899" y="3183274"/>
            <a:ext cx="2041584" cy="326456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Восстановление на работе, исполнительное производство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491919" y="5805330"/>
            <a:ext cx="2050022" cy="292190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Материальная ответственность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761032" y="6056744"/>
            <a:ext cx="2044944" cy="363784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Профсоюзы, коллективные договоры, соглашения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493602" y="4301082"/>
            <a:ext cx="2058692" cy="216024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Локальные нормативные акты 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491919" y="5200852"/>
            <a:ext cx="2066844" cy="315255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Персональные данные 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1491919" y="5516108"/>
            <a:ext cx="2066844" cy="289222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Отчетность отдела кадров. </a:t>
            </a: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Квотирование 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761032" y="5407520"/>
            <a:ext cx="2044944" cy="289440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Охрана труда – специальные вопросы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764098" y="5696960"/>
            <a:ext cx="2041878" cy="359784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Воинский учет? 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491919" y="6097520"/>
            <a:ext cx="2060374" cy="340762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Кадровый аудит и восстановление КДП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491919" y="6438282"/>
            <a:ext cx="2060374" cy="316232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к проверкам ГИТ, ответственность работодателей 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761032" y="5092840"/>
            <a:ext cx="2044944" cy="314680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Охрана труда </a:t>
            </a: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общие вопросы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761032" y="3665066"/>
            <a:ext cx="2041878" cy="421921"/>
          </a:xfrm>
          <a:prstGeom prst="roundRect">
            <a:avLst/>
          </a:prstGeom>
          <a:gradFill flip="none" rotWithShape="1">
            <a:gsLst>
              <a:gs pos="0">
                <a:srgbClr val="FFFFFF">
                  <a:alpha val="43922"/>
                </a:srgbClr>
              </a:gs>
              <a:gs pos="99000">
                <a:srgbClr val="D3B5E9"/>
              </a:gs>
            </a:gsLst>
            <a:path path="circle">
              <a:fillToRect r="100000" b="100000"/>
            </a:path>
            <a:tileRect l="-100000" t="-100000"/>
          </a:gradFill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возможные направления работы ОК </a:t>
            </a:r>
            <a:endParaRPr lang="ru-RU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61563" y="3056060"/>
            <a:ext cx="2041022" cy="453670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defRPr/>
            </a:pP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Стрелка вниз 70"/>
          <p:cNvSpPr/>
          <p:nvPr/>
        </p:nvSpPr>
        <p:spPr>
          <a:xfrm>
            <a:off x="1686708" y="1170179"/>
            <a:ext cx="190733" cy="221218"/>
          </a:xfrm>
          <a:prstGeom prst="downArrow">
            <a:avLst/>
          </a:prstGeom>
          <a:noFill/>
          <a:ln w="158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" name="Стрелка вниз 71"/>
          <p:cNvSpPr/>
          <p:nvPr/>
        </p:nvSpPr>
        <p:spPr>
          <a:xfrm>
            <a:off x="2435988" y="4073428"/>
            <a:ext cx="190733" cy="221218"/>
          </a:xfrm>
          <a:prstGeom prst="downArrow">
            <a:avLst/>
          </a:prstGeom>
          <a:noFill/>
          <a:ln w="158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4764098" y="6420528"/>
            <a:ext cx="2041878" cy="316232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r>
              <a:rPr lang="ru-RU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Кадровый архив</a:t>
            </a:r>
          </a:p>
        </p:txBody>
      </p:sp>
      <p:sp>
        <p:nvSpPr>
          <p:cNvPr id="80" name="Стрелка вниз 79"/>
          <p:cNvSpPr/>
          <p:nvPr/>
        </p:nvSpPr>
        <p:spPr>
          <a:xfrm>
            <a:off x="5681263" y="4089345"/>
            <a:ext cx="190733" cy="221218"/>
          </a:xfrm>
          <a:prstGeom prst="downArrow">
            <a:avLst/>
          </a:prstGeom>
          <a:noFill/>
          <a:ln w="158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1565" y="3048065"/>
            <a:ext cx="20410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/>
              <a:t>Новые реалии: </a:t>
            </a:r>
            <a:r>
              <a:rPr lang="ru-RU" sz="700" dirty="0">
                <a:solidFill>
                  <a:srgbClr val="FF0000"/>
                </a:solidFill>
              </a:rPr>
              <a:t>ЭТК</a:t>
            </a:r>
            <a:r>
              <a:rPr lang="ru-RU" sz="700" dirty="0"/>
              <a:t> и другие эл. документы, базы данных (программа 1С), </a:t>
            </a:r>
            <a:r>
              <a:rPr lang="ru-RU" sz="700" dirty="0" err="1">
                <a:solidFill>
                  <a:srgbClr val="FF0000"/>
                </a:solidFill>
              </a:rPr>
              <a:t>противоэпид</a:t>
            </a:r>
            <a:r>
              <a:rPr lang="ru-RU" sz="700" dirty="0">
                <a:solidFill>
                  <a:srgbClr val="FF0000"/>
                </a:solidFill>
              </a:rPr>
              <a:t>. мероприятия</a:t>
            </a:r>
          </a:p>
        </p:txBody>
      </p:sp>
      <p:pic>
        <p:nvPicPr>
          <p:cNvPr id="69" name="Рисунок 1">
            <a:extLst>
              <a:ext uri="{FF2B5EF4-FFF2-40B4-BE49-F238E27FC236}">
                <a16:creationId xmlns:a16="http://schemas.microsoft.com/office/drawing/2014/main" id="{3AC7E910-2AB4-4BDC-92FC-A829970F0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" y="124673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758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32"/>
            <a:ext cx="79209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1 – Система, система и ещё раз система!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Конечно, все направления требуют знаний и навыков, но когда их видишь системно, уже понятно и не страшно!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Принцип 2. Алгоритмы и шаблоны + кейсы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Алгоритмы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пошаговый план каждой кадровой процедуры из системы.</a:t>
            </a:r>
            <a:endParaRPr lang="ru-RU" sz="16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Шаблоны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образцы документов.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Надо: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Разработать алгоритмы и шаблоны для типовых ситуаций и наладить работу по ним.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Ситуации, кейсы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нетиповые случаи из жизни - найти в законодательстве, суд. практике, разъяснениях - план действий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Надо: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научиться анализировать законодательство и суд. практику в нетиповых ситуациях и предлагать руководству варианты плана действий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3. Учет окружения 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окружает кадровика при ведении КДП, при проведении аудита?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9090EF3E-14D8-45BC-9602-CA4643EA9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067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3460" y="476590"/>
            <a:ext cx="8102184" cy="3416400"/>
          </a:xfrm>
          <a:prstGeom prst="rect">
            <a:avLst/>
          </a:prstGeom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22860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Берем схему в качестве трафарета и примеряем к организации: </a:t>
            </a:r>
          </a:p>
          <a:p>
            <a:pPr marL="22860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Оформление приема на работу - надо</a:t>
            </a:r>
          </a:p>
          <a:p>
            <a:pPr marL="22860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Трудовые договоры - надо </a:t>
            </a:r>
          </a:p>
          <a:p>
            <a:pPr marL="22860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Переводы есть? - тогда надо</a:t>
            </a:r>
          </a:p>
          <a:p>
            <a:pPr marL="22860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Изменения (оклады, графики и т.д. есть?)- тогда надо </a:t>
            </a:r>
          </a:p>
          <a:p>
            <a:pPr marL="22860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Дополнительная работа? совместительство?</a:t>
            </a:r>
          </a:p>
          <a:p>
            <a:pPr marL="22860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Отдельные категории: руководитель - надо, иностранцы? Инвалиды? И т.д.</a:t>
            </a:r>
          </a:p>
          <a:p>
            <a:pPr marL="228600" lvl="0" indent="0">
              <a:buNone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0"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Табели - надо</a:t>
            </a:r>
          </a:p>
          <a:p>
            <a:pPr marL="228600" lvl="0" indent="0"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Ежегодные отпуска - надо</a:t>
            </a:r>
          </a:p>
          <a:p>
            <a:pPr marL="228600" lvl="0" indent="0"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отпуска?</a:t>
            </a:r>
          </a:p>
          <a:p>
            <a:pPr marL="228600" lvl="0" indent="0"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Сверхурочная?</a:t>
            </a:r>
          </a:p>
          <a:p>
            <a:pPr marL="228600" lvl="0" indent="0"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Командировки?</a:t>
            </a:r>
          </a:p>
          <a:p>
            <a:pPr marL="228600" lvl="0" indent="0"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Суммированный учет?</a:t>
            </a:r>
          </a:p>
          <a:p>
            <a:pPr marL="228600" lvl="0" indent="0">
              <a:buNone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0"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Увольнения - надо</a:t>
            </a:r>
          </a:p>
          <a:p>
            <a:pPr marL="228600" lvl="0" indent="0">
              <a:buNone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0"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ЛНА - надо</a:t>
            </a:r>
          </a:p>
          <a:p>
            <a:pPr marL="228600" lvl="0" indent="0">
              <a:buNone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0"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Отчетность? </a:t>
            </a:r>
          </a:p>
          <a:p>
            <a:pPr marL="228600" lvl="0" indent="0"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Профстандарты?</a:t>
            </a:r>
          </a:p>
          <a:p>
            <a:pPr marL="228600" lvl="0" indent="0"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Персональные данные?</a:t>
            </a:r>
          </a:p>
          <a:p>
            <a:pPr marL="228600" lvl="0" indent="0"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Воинский учет?.....</a:t>
            </a:r>
            <a:endParaRPr lang="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9B1AB9AE-313A-4EF5-AB3C-0ED2EE221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19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7C04C1F1-8690-46E3-AC74-9C69B2AD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4563" y="2910364"/>
            <a:ext cx="4714875" cy="848678"/>
          </a:xfrm>
        </p:spPr>
        <p:txBody>
          <a:bodyPr/>
          <a:lstStyle/>
          <a:p>
            <a:pPr algn="ctr"/>
            <a:r>
              <a:rPr lang="ru-RU" altLang="ru-RU" sz="216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финансовой поддержке Фонда президентских грантов</a:t>
            </a:r>
            <a:endParaRPr lang="ru-RU" altLang="ru-RU" sz="144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5" descr="logo_kba_final001">
            <a:extLst>
              <a:ext uri="{FF2B5EF4-FFF2-40B4-BE49-F238E27FC236}">
                <a16:creationId xmlns:a16="http://schemas.microsoft.com/office/drawing/2014/main" id="{3222A569-3A13-443C-9B6C-63480DDEC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185" y="1435894"/>
            <a:ext cx="1631633" cy="129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>
            <a:extLst>
              <a:ext uri="{FF2B5EF4-FFF2-40B4-BE49-F238E27FC236}">
                <a16:creationId xmlns:a16="http://schemas.microsoft.com/office/drawing/2014/main" id="{F8AE18C7-0223-4924-881C-6657CFD21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947" y="4077653"/>
            <a:ext cx="3146108" cy="84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10013" y="548600"/>
            <a:ext cx="7921100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kern="0" dirty="0"/>
              <a:t>Заключение трудового договора</a:t>
            </a:r>
          </a:p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800" b="0" kern="0" dirty="0"/>
              <a:t>Обязательно должны быть (ст. 57 ТК РФ)</a:t>
            </a:r>
          </a:p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800" kern="0" dirty="0"/>
              <a:t>Сведения</a:t>
            </a:r>
          </a:p>
          <a:p>
            <a:pPr marL="647700" lvl="1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kern="0" dirty="0"/>
              <a:t>ФИО работника и наименование работодателя</a:t>
            </a:r>
          </a:p>
          <a:p>
            <a:pPr marL="647700" lvl="1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kern="0" dirty="0"/>
              <a:t>сведения о документах, удостоверяющих личность работника</a:t>
            </a:r>
          </a:p>
          <a:p>
            <a:pPr marL="647700" lvl="1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kern="0" dirty="0"/>
              <a:t>идентификационный номер налогоплательщика работодателя </a:t>
            </a:r>
          </a:p>
          <a:p>
            <a:pPr marL="647700" lvl="1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kern="0" dirty="0"/>
              <a:t>сведения о представителе работодателя, место и дата заключения трудового договора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CD092124-3026-408E-A627-A19693662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69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3460" y="692620"/>
            <a:ext cx="8189497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kern="0" dirty="0"/>
              <a:t>Условия: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kern="0" dirty="0"/>
              <a:t>место работы (подразделение для обособленных)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kern="0" dirty="0"/>
              <a:t>трудовая функция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kern="0" dirty="0"/>
              <a:t>дата начала работы (дата окончания для срочных)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kern="0" dirty="0"/>
              <a:t>условия оплаты труда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kern="0" dirty="0"/>
              <a:t>режим рабочего времени и времени отдыха (если отличается от общих правил)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kern="0" dirty="0"/>
              <a:t>гарантии и компенсации за работу с вредными условиями труда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kern="0" dirty="0"/>
              <a:t>условия, определяющие характер работы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kern="0" dirty="0"/>
              <a:t>условия труда на рабочем месте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kern="0" dirty="0"/>
              <a:t>условие об обязательном социальном страховании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800" b="0" kern="0" dirty="0"/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0" kern="0" dirty="0"/>
              <a:t>А если нет обязательных условий? – штрафы и предписания</a:t>
            </a: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E6948B2C-A167-477D-B094-F34972E0D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84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7"/>
          <p:cNvSpPr txBox="1">
            <a:spLocks/>
          </p:cNvSpPr>
          <p:nvPr/>
        </p:nvSpPr>
        <p:spPr bwMode="auto">
          <a:xfrm>
            <a:off x="751774" y="548600"/>
            <a:ext cx="7849090" cy="427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algn="just" eaLnBrk="1" hangingPunct="1">
              <a:lnSpc>
                <a:spcPct val="120000"/>
              </a:lnSpc>
              <a:spcAft>
                <a:spcPts val="600"/>
              </a:spcAft>
              <a:buClr>
                <a:srgbClr val="FE8637"/>
              </a:buClr>
              <a:buSzPct val="70000"/>
            </a:pPr>
            <a:r>
              <a:rPr lang="ru-RU" altLang="ru-RU" sz="2000" kern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что обратить внимание </a:t>
            </a:r>
          </a:p>
          <a:p>
            <a:pPr marL="285750" lvl="0" indent="-285750" algn="just" eaLnBrk="1" hangingPunct="1">
              <a:lnSpc>
                <a:spcPct val="12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altLang="ru-RU" sz="1800" kern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Наименование</a:t>
            </a:r>
            <a:r>
              <a:rPr lang="ru-RU" altLang="ru-RU" sz="1800" b="0" kern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должности - любое (кроме определенных случаев). Но: согласно штатному расписанию </a:t>
            </a:r>
          </a:p>
          <a:p>
            <a:pPr marL="285750" indent="-285750" algn="just" eaLnBrk="1" hangingPunct="1">
              <a:lnSpc>
                <a:spcPct val="12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altLang="ru-RU" sz="1800" kern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Подчинение</a:t>
            </a:r>
            <a:r>
              <a:rPr lang="ru-RU" altLang="ru-RU" sz="1800" b="0" kern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работника - необязательно</a:t>
            </a:r>
          </a:p>
          <a:p>
            <a:pPr marL="285750" lvl="0" indent="-285750" algn="just" eaLnBrk="1" fontAlgn="auto" hangingPunct="1">
              <a:lnSpc>
                <a:spcPct val="12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sz="1800" b="0" kern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Место работы – обязательно, подразделение - не обязательно, рабочее место – необязательно</a:t>
            </a:r>
            <a:endParaRPr lang="ru-RU" altLang="ru-RU" sz="1800" b="0" kern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lvl="0" indent="-285750" algn="just" eaLnBrk="1" hangingPunct="1">
              <a:lnSpc>
                <a:spcPct val="12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altLang="ru-RU" sz="1800" b="0" kern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Размер </a:t>
            </a:r>
            <a:r>
              <a:rPr lang="ru-RU" altLang="ru-RU" sz="1800" kern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оклада</a:t>
            </a:r>
            <a:r>
              <a:rPr lang="ru-RU" altLang="ru-RU" sz="1800" b="0" kern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обязателен, чтобы начисления не меньше минимума (ст. 57 ТК РФ)</a:t>
            </a:r>
          </a:p>
          <a:p>
            <a:pPr marL="285750" lvl="0" indent="-285750" algn="just" eaLnBrk="1" hangingPunct="1">
              <a:lnSpc>
                <a:spcPct val="12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altLang="ru-RU" sz="1800" kern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Сроки</a:t>
            </a:r>
            <a:r>
              <a:rPr lang="ru-RU" altLang="ru-RU" sz="1800" b="0" kern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выплаты – необязательны? (ст. 136 ТК РФ)</a:t>
            </a:r>
          </a:p>
          <a:p>
            <a:pPr marL="285750" lvl="0" indent="-285750" algn="just" eaLnBrk="1" hangingPunct="1">
              <a:lnSpc>
                <a:spcPct val="120000"/>
              </a:lnSpc>
              <a:spcAft>
                <a:spcPts val="600"/>
              </a:spcAft>
              <a:buClr>
                <a:schemeClr val="accent6"/>
              </a:buClr>
              <a:buSzPct val="70000"/>
              <a:buFont typeface="Arial" panose="020B0604020202020204" pitchFamily="34" charset="0"/>
              <a:buChar char="•"/>
            </a:pPr>
            <a:endParaRPr lang="ru-RU" altLang="ru-RU" sz="1800" b="0" kern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just" eaLnBrk="1" hangingPunct="1">
              <a:lnSpc>
                <a:spcPct val="120000"/>
              </a:lnSpc>
              <a:spcAft>
                <a:spcPts val="600"/>
              </a:spcAft>
              <a:buClr>
                <a:srgbClr val="FE8637"/>
              </a:buClr>
              <a:buSzPct val="70000"/>
            </a:pPr>
            <a:endParaRPr lang="ru-RU" altLang="ru-RU" sz="1800" b="0" dirty="0">
              <a:solidFill>
                <a:schemeClr val="tx1"/>
              </a:solidFill>
              <a:latin typeface="+mn-lt"/>
              <a:ea typeface="Tahoma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EE51137F-767E-48C2-B6FB-1FA215ACD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024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539441" y="764630"/>
            <a:ext cx="8137130" cy="262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ts val="600"/>
              </a:spcBef>
              <a:buSzPct val="100000"/>
            </a:pPr>
            <a:r>
              <a:rPr lang="ru-RU" altLang="ru-RU" sz="1800" kern="0" dirty="0"/>
              <a:t>Срочный договор </a:t>
            </a:r>
            <a:r>
              <a:rPr lang="ru-RU" altLang="ru-RU" sz="1800" b="0" kern="0" dirty="0"/>
              <a:t>– причина и основания обязательны</a:t>
            </a:r>
            <a:r>
              <a:rPr lang="ru-RU" sz="1800" b="0" kern="0" dirty="0"/>
              <a:t> (Определение Верховного Суда РФ от 03.10.2008 N 89-В08-6). Основания- </a:t>
            </a:r>
            <a:r>
              <a:rPr lang="ru-RU" sz="1800" b="0" kern="0" dirty="0" err="1"/>
              <a:t>ст.ст</a:t>
            </a:r>
            <a:r>
              <a:rPr lang="ru-RU" sz="1800" b="0" kern="0" dirty="0"/>
              <a:t>. 59, 344 ТК РФ. </a:t>
            </a:r>
          </a:p>
          <a:p>
            <a:pPr algn="just" eaLnBrk="1" hangingPunct="1">
              <a:spcBef>
                <a:spcPts val="600"/>
              </a:spcBef>
              <a:buSzPct val="100000"/>
            </a:pPr>
            <a:r>
              <a:rPr lang="ru-RU" altLang="ru-RU" sz="1800" b="0" kern="0" dirty="0"/>
              <a:t>Режим </a:t>
            </a:r>
            <a:r>
              <a:rPr lang="ru-RU" altLang="ru-RU" sz="1800" kern="0" dirty="0"/>
              <a:t>рабочего времени </a:t>
            </a:r>
            <a:r>
              <a:rPr lang="ru-RU" altLang="ru-RU" sz="1800" b="0" kern="0" dirty="0"/>
              <a:t>Ссылка на в ПВТР, если отличается - пишем (совместители, неполное, графики, если несколько режимов и т.д.) (ст. 57 ТК РФ) </a:t>
            </a:r>
          </a:p>
          <a:p>
            <a:pPr algn="just" eaLnBrk="1" hangingPunct="1">
              <a:spcBef>
                <a:spcPts val="600"/>
              </a:spcBef>
              <a:buSzPct val="100000"/>
            </a:pPr>
            <a:r>
              <a:rPr lang="ru-RU" altLang="ru-RU" sz="1800" kern="0" dirty="0"/>
              <a:t>Условия труда </a:t>
            </a:r>
            <a:r>
              <a:rPr lang="ru-RU" altLang="ru-RU" sz="1800" b="0" kern="0" dirty="0"/>
              <a:t>- Федеральный закон от 28.12.2013 N 426-ФЗ "О специальной оценке условий труда»</a:t>
            </a: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61C6853D-C14A-4E4C-893E-18DF3FDD1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546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12"/>
          <p:cNvSpPr>
            <a:spLocks noGrp="1"/>
          </p:cNvSpPr>
          <p:nvPr>
            <p:ph idx="1"/>
          </p:nvPr>
        </p:nvSpPr>
        <p:spPr bwMode="auto">
          <a:xfrm>
            <a:off x="597903" y="804189"/>
            <a:ext cx="7948193" cy="504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lvl="0" defTabSz="914400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Срочный ТД может заключаться только при наличии оснований (ст. 59 ТК РФ) </a:t>
            </a:r>
          </a:p>
          <a:p>
            <a:pPr lvl="0" defTabSz="914400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endParaRPr lang="ru-RU" sz="1000" i="1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lvl="0" indent="-285750" defTabSz="9144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latin typeface="Arial" panose="020B0604020202020204" pitchFamily="34" charset="0"/>
              </a:rPr>
              <a:t>на время исполнения обязанностей отсутствующего работника</a:t>
            </a:r>
            <a:endParaRPr lang="en-US" sz="1800" dirty="0">
              <a:latin typeface="Arial" panose="020B060402020202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</a:rPr>
              <a:t>на время выполнения временных (до двух месяцев) и сезонных работ</a:t>
            </a:r>
            <a:endParaRPr lang="en-US" sz="1800" dirty="0">
              <a:latin typeface="Arial" panose="020B060402020202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</a:rPr>
              <a:t>для проведения работ, выходящих за рамки обычной деятельности работодателя (реконструкция, монтажные, пусконаладочные и другие работы), а также работ, связанных временным (до одного года) расширением производства или объема оказываемых услуг</a:t>
            </a:r>
            <a:endParaRPr lang="en-US" sz="1800" dirty="0">
              <a:latin typeface="Arial" panose="020B060402020202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</a:rPr>
              <a:t>с лицами, принимаемыми для выполнения заведомо определенной работы в случаях, когда ее завершение не может быть определено конкретной датой</a:t>
            </a:r>
            <a:endParaRPr lang="en-US" sz="1800" dirty="0">
              <a:latin typeface="Arial" panose="020B060402020202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</a:rPr>
              <a:t>для выполнения работ, связанных с практикой, профессиональным обучением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 и т.д. ст. 59 ТК РФ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800" dirty="0">
              <a:latin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B3B41CF2-6BE9-4707-A02A-F929ED481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51578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520908" y="1124680"/>
            <a:ext cx="8102184" cy="3416400"/>
          </a:xfrm>
          <a:prstGeom prst="rect">
            <a:avLst/>
          </a:prstGeom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228600" indent="0">
              <a:buNone/>
            </a:pPr>
            <a:endParaRPr lang="ru-RU" sz="1600" dirty="0">
              <a:cs typeface="Arial" panose="020B0604020202020204" pitchFamily="34" charset="0"/>
            </a:endParaRPr>
          </a:p>
          <a:p>
            <a:pPr marL="0" lvl="0" indent="0" algn="just" eaLnBrk="1" fontAlgn="auto" hangingPunct="1">
              <a:spcAft>
                <a:spcPts val="0"/>
              </a:spcAft>
              <a:buNone/>
            </a:pPr>
            <a:r>
              <a:rPr lang="ru-RU" sz="1600" b="1" dirty="0">
                <a:solidFill>
                  <a:srgbClr val="000000"/>
                </a:solidFill>
                <a:ea typeface="Tahoma" pitchFamily="34" charset="0"/>
                <a:cs typeface="Arial" pitchFamily="34" charset="0"/>
              </a:rPr>
              <a:t>Наиболее частые ошибки при заполнении трудовых книжек:</a:t>
            </a:r>
          </a:p>
          <a:p>
            <a:pPr marL="0" lvl="0" indent="0" algn="just" eaLnBrk="1" fontAlgn="auto" hangingPunct="1">
              <a:spcAft>
                <a:spcPts val="0"/>
              </a:spcAft>
              <a:buNone/>
            </a:pPr>
            <a:endParaRPr lang="ru-RU" sz="1600" dirty="0">
              <a:solidFill>
                <a:srgbClr val="000000"/>
              </a:solidFill>
              <a:ea typeface="Tahoma" pitchFamily="34" charset="0"/>
              <a:cs typeface="Arial" pitchFamily="34" charset="0"/>
            </a:endParaRPr>
          </a:p>
          <a:p>
            <a:pPr lvl="0" algn="just" eaLnBrk="1" fontAlgn="auto" hangingPunct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ea typeface="Calibri" panose="020F0502020204030204" pitchFamily="34" charset="0"/>
                <a:cs typeface="Arial" pitchFamily="34" charset="0"/>
              </a:rPr>
              <a:t>несвоевременное внесение записей</a:t>
            </a:r>
          </a:p>
          <a:p>
            <a:pPr lvl="0" algn="just" eaLnBrk="1" fontAlgn="auto" hangingPunct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ea typeface="Calibri" panose="020F0502020204030204" pitchFamily="34" charset="0"/>
                <a:cs typeface="Arial" pitchFamily="34" charset="0"/>
              </a:rPr>
              <a:t>несоответствие должностей работников трудовому договору или штатному расписанию</a:t>
            </a:r>
          </a:p>
          <a:p>
            <a:pPr lvl="0" algn="just" eaLnBrk="1" fontAlgn="auto" hangingPunct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ea typeface="Calibri" panose="020F0502020204030204" pitchFamily="34" charset="0"/>
                <a:cs typeface="Arial" pitchFamily="34" charset="0"/>
              </a:rPr>
              <a:t>несоответствие оснований увольнения ТК РФ</a:t>
            </a:r>
          </a:p>
          <a:p>
            <a:pPr lvl="0" algn="just" eaLnBrk="1" fontAlgn="auto" hangingPunct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ea typeface="Calibri" panose="020F0502020204030204" pitchFamily="34" charset="0"/>
                <a:cs typeface="Arial" pitchFamily="34" charset="0"/>
              </a:rPr>
              <a:t>отсутствие подписей (ответственного за заполнение книжек, работника) и печати работодателя при оформлении увольнения</a:t>
            </a:r>
          </a:p>
          <a:p>
            <a:pPr lvl="0" algn="just" eaLnBrk="1" fontAlgn="auto" hangingPunct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ea typeface="Calibri" panose="020F0502020204030204" pitchFamily="34" charset="0"/>
                <a:cs typeface="Arial" pitchFamily="34" charset="0"/>
              </a:rPr>
              <a:t>ошибки в заполнении первой страницы трудовой книжки</a:t>
            </a:r>
          </a:p>
          <a:p>
            <a:pPr lvl="0" algn="just" eaLnBrk="1" fontAlgn="auto" hangingPunct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ea typeface="Calibri" panose="020F0502020204030204" pitchFamily="34" charset="0"/>
                <a:cs typeface="Arial" pitchFamily="34" charset="0"/>
              </a:rPr>
              <a:t>не вшит, а вложен вкладыш</a:t>
            </a:r>
          </a:p>
          <a:p>
            <a:pPr lvl="0" algn="just" eaLnBrk="1" fontAlgn="auto" hangingPunct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ea typeface="Calibri" panose="020F0502020204030204" pitchFamily="34" charset="0"/>
                <a:cs typeface="Arial" pitchFamily="34" charset="0"/>
              </a:rPr>
              <a:t>записи о работе произведены на страницах «сведения о вознаграждениях» и т.д.</a:t>
            </a:r>
          </a:p>
          <a:p>
            <a:pPr marL="228600" indent="0">
              <a:buNone/>
            </a:pPr>
            <a:endParaRPr lang="ru-RU" sz="1600" dirty="0">
              <a:cs typeface="Arial" panose="020B0604020202020204" pitchFamily="34" charset="0"/>
            </a:endParaRPr>
          </a:p>
          <a:p>
            <a:pPr marL="228600" indent="0">
              <a:buNone/>
            </a:pPr>
            <a:endParaRPr lang="ru-RU" sz="1600" dirty="0">
              <a:cs typeface="Arial" panose="020B0604020202020204" pitchFamily="34" charset="0"/>
            </a:endParaRPr>
          </a:p>
          <a:p>
            <a:pPr marL="228600" indent="0">
              <a:buNone/>
            </a:pPr>
            <a:endParaRPr lang="ru-RU" sz="1600" dirty="0">
              <a:cs typeface="Arial" panose="020B0604020202020204" pitchFamily="34" charset="0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5D8B81BF-3B3C-495B-9AE3-B1F28DC3C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33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11450" y="1232695"/>
            <a:ext cx="8102184" cy="4392610"/>
          </a:xfrm>
          <a:prstGeom prst="rect">
            <a:avLst/>
          </a:prstGeom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Дополнительная работа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alt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Трудовая функция меняется – совместительство, совмещение, исполнение обязанностей отсутствующего работника (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ст.ст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60.1, 60.2 ТК РФ)</a:t>
            </a:r>
          </a:p>
          <a:p>
            <a:pPr marL="0" lvl="0" indent="0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Трудовая функция не меняется - расширение зоны обслуживания, увеличение объема работ, исполнение обязанностей отсутствующего работника (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ст.ст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60.1, 60.2 ТК РФ)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alt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письменного согласия работника - доплата за выполнение работы может быть признана необоснованной, а также ст. 5.27 КоАП РФ (Определение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Конституционого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суда РФ от 25.02.2016 г. № 296-О РФ, Апелляционное определение от 26.01.2018 по делу № 33-3405/2018)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alt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профессий (должностей) по дополнительной работе в штатном расписании - доплата за выполнение работы может быть признана необоснованной (Апелляционное определение от 18.01.2018 по делу № 33-323/2018), а также ст. 5.27 КоАП РФ </a:t>
            </a:r>
          </a:p>
          <a:p>
            <a:pPr marL="22860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DA3C459E-C247-4B79-8947-87B98DA0D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7963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468854" y="1046745"/>
            <a:ext cx="8137130" cy="476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800" kern="0" dirty="0"/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kern="0" dirty="0"/>
              <a:t> Увольнение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kern="0" dirty="0"/>
              <a:t>Заявление об увольнении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600" b="0" dirty="0">
                <a:ea typeface="Calibri" panose="020F0502020204030204" pitchFamily="34" charset="0"/>
                <a:cs typeface="Times New Roman" panose="02020603050405020304" pitchFamily="18" charset="0"/>
              </a:rPr>
              <a:t>Работник должен написать заявление сам. 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600" b="0" dirty="0">
                <a:ea typeface="Calibri" panose="020F0502020204030204" pitchFamily="34" charset="0"/>
                <a:cs typeface="Times New Roman" panose="02020603050405020304" pitchFamily="18" charset="0"/>
              </a:rPr>
              <a:t>Если не может явиться - оформить нотариальную доверенность, либо прислать почтой заявление об увольнении.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600" b="0" dirty="0">
                <a:ea typeface="Calibri" panose="020F0502020204030204" pitchFamily="34" charset="0"/>
                <a:cs typeface="Times New Roman" panose="02020603050405020304" pitchFamily="18" charset="0"/>
              </a:rPr>
              <a:t>В заявлении должна быть четкая просьба об увольнении («прошу уволить», «прошу расторгнуть трудовой договор» и т.п.). 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600" b="0" dirty="0">
                <a:ea typeface="Calibri" panose="020F0502020204030204" pitchFamily="34" charset="0"/>
                <a:cs typeface="Times New Roman" panose="02020603050405020304" pitchFamily="18" charset="0"/>
              </a:rPr>
              <a:t>У работодателя должен быть именно оригинал заявления, копия или скан - не подойдет,  кроме - дистанционные работники(ст. 312.1 ТК РФ).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b="0" dirty="0">
                <a:ea typeface="Calibri" panose="020F0502020204030204" pitchFamily="34" charset="0"/>
                <a:cs typeface="Times New Roman" panose="02020603050405020304" pitchFamily="18" charset="0"/>
              </a:rPr>
              <a:t> Из заявления должна однозначно определяться дата увольнения. Это важно для определения срока предупреждения 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b="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000" b="0" kern="0" dirty="0"/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0FACF9B8-4B06-491F-8709-B3AC9C621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47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3460" y="476590"/>
            <a:ext cx="8102184" cy="3416400"/>
          </a:xfrm>
          <a:prstGeom prst="rect">
            <a:avLst/>
          </a:prstGeom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228600" indent="0"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Рабочее время. </a:t>
            </a:r>
          </a:p>
          <a:p>
            <a:pPr marL="228600" indent="0"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Табели, приказы о рабочем времени (сверхурочные, выходные и т.д.)</a:t>
            </a:r>
          </a:p>
          <a:p>
            <a:pPr marL="514350" indent="-28575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Проверяем табели согласно данным бухгалтерии (количество дней, часов, наличие С, Н, РВ, О, НН и т.д.) </a:t>
            </a:r>
          </a:p>
          <a:p>
            <a:pPr marL="514350" indent="-28575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Проверяем отражение неявок</a:t>
            </a:r>
          </a:p>
          <a:p>
            <a:pPr marL="514350" indent="-28575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Проверяем приказы о раб. времени (при необходимости) </a:t>
            </a:r>
          </a:p>
          <a:p>
            <a:pPr marL="514350" indent="-28575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Проверяем по рабочему времени согласно ПВТР и трудовых договоров, приказов, графики </a:t>
            </a:r>
          </a:p>
          <a:p>
            <a:pPr marL="0" lvl="0" indent="0">
              <a:lnSpc>
                <a:spcPct val="110000"/>
              </a:lnSpc>
              <a:spcBef>
                <a:spcPct val="0"/>
              </a:spcBef>
              <a:buNone/>
            </a:pPr>
            <a:endParaRPr lang="ru-RU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Командировки </a:t>
            </a:r>
          </a:p>
          <a:p>
            <a:pPr marL="285750" lvl="0" indent="-285750"/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Служебная записка – не обязательно</a:t>
            </a:r>
          </a:p>
          <a:p>
            <a:pPr marL="285750" lvl="0" indent="-285750"/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</a:t>
            </a:r>
          </a:p>
          <a:p>
            <a:pPr marL="285750" lvl="0" indent="-285750"/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Выплаты авансом!</a:t>
            </a:r>
          </a:p>
          <a:p>
            <a:pPr marL="285750" lvl="0" indent="-285750"/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о продлении, уменьшении дней командировки</a:t>
            </a:r>
          </a:p>
          <a:p>
            <a:pPr marL="22860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endParaRPr lang="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E5FD0381-5E7F-4C7A-A2AA-E577F19D2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5918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06286" y="1600200"/>
          <a:ext cx="7226263" cy="4579892"/>
        </p:xfrm>
        <a:graphic>
          <a:graphicData uri="http://schemas.openxmlformats.org/drawingml/2006/table">
            <a:tbl>
              <a:tblPr firstRow="1" firstCol="1" bandRow="1"/>
              <a:tblGrid>
                <a:gridCol w="33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9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8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1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14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категории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Норма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Отклонения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часов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 часов в день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Неполное время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Сокращенное время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Работа за пределами рабочего времени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Отсутствует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Сверхурочная работа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Ненормированный рабочий день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Дежурства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Организация работы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 дней в неделю в конкретные часы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Сменны, в том числе на вахте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Работа по графику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Часть дня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Дневное время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Ночное (вечернее) время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Предоставление выходных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Суббота, воскресенье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Иные дни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 скользящему графику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Работа в свои выходные дни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0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Начало и конец рабочего дня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Начало и конец строго определены (с 09 до 18)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Иные часы прописаны в договоре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Гибкий рабочий график</a:t>
                      </a: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Свободное посещение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86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Время отдыха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Обед от 30 мин до 2 часов в конкретное время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Обед конкретной продолжительности в период времени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Время питания в течение рабочего дня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Разделение дня на части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Присутствие в офисе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Находится в офисе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Дистанционный труд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Надомный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Разъездной характер работы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4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Учет рабочего времени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Обычный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Суммированный учет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Комбинированные случаи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Например, работа по графику+ суммированный учет+ сверхурочная работа+ прием пищи в течение работы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CEA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195670" y="764630"/>
            <a:ext cx="4222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0" kern="0" dirty="0"/>
              <a:t>Рабочее время: отклонение от нормы</a:t>
            </a:r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C7AD4D76-9DCA-48D1-A11D-EBF73FDAE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58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_kba_final001">
            <a:extLst>
              <a:ext uri="{FF2B5EF4-FFF2-40B4-BE49-F238E27FC236}">
                <a16:creationId xmlns:a16="http://schemas.microsoft.com/office/drawing/2014/main" id="{0AB5FBEA-921C-4C0A-B4B2-F44E36903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746" y="476590"/>
            <a:ext cx="1644507" cy="130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612F347D-F9DB-43DF-9B4D-1DC411FA3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920" y="2307432"/>
            <a:ext cx="3737610" cy="79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360"/>
              </a:spcBef>
            </a:pPr>
            <a:endParaRPr lang="ru-RU" altLang="ru-RU" sz="162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360"/>
              </a:spcBef>
            </a:pPr>
            <a:endParaRPr lang="ru-RU" altLang="ru-RU" sz="162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360"/>
              </a:spcBef>
            </a:pPr>
            <a:endParaRPr lang="ru-RU" altLang="ru-RU" sz="162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A3DF03-2E8B-4F5C-BED8-A0216708BC8F}"/>
              </a:ext>
            </a:extLst>
          </p:cNvPr>
          <p:cNvSpPr/>
          <p:nvPr/>
        </p:nvSpPr>
        <p:spPr>
          <a:xfrm>
            <a:off x="813183" y="2120267"/>
            <a:ext cx="751763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altLang="ru-RU" sz="1890" dirty="0">
                <a:solidFill>
                  <a:schemeClr val="bg1"/>
                </a:solidFill>
                <a:cs typeface="Times New Roman" panose="02020603050405020304" pitchFamily="18" charset="0"/>
              </a:rPr>
              <a:t>92-й вебинар Ассоциации "КБА НКО" 03.03.2021</a:t>
            </a:r>
          </a:p>
          <a:p>
            <a:pPr algn="ctr" eaLnBrk="1" hangingPunct="1">
              <a:defRPr/>
            </a:pPr>
            <a:endParaRPr lang="ru-RU" altLang="ru-RU" sz="1890" dirty="0">
              <a:solidFill>
                <a:schemeClr val="bg2">
                  <a:lumMod val="10000"/>
                </a:schemeClr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1890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«Необходимый минимум кадровых документов в НКО»</a:t>
            </a:r>
          </a:p>
          <a:p>
            <a:pPr algn="ctr" eaLnBrk="1" hangingPunct="1">
              <a:defRPr/>
            </a:pPr>
            <a:endParaRPr lang="ru-RU" altLang="ru-RU" sz="189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1890" dirty="0">
                <a:solidFill>
                  <a:schemeClr val="bg1"/>
                </a:solidFill>
                <a:cs typeface="Times New Roman" panose="02020603050405020304" pitchFamily="18" charset="0"/>
              </a:rPr>
              <a:t>в рамках проекта </a:t>
            </a:r>
          </a:p>
          <a:p>
            <a:pPr algn="ctr" eaLnBrk="1" hangingPunct="1">
              <a:defRPr/>
            </a:pPr>
            <a:r>
              <a:rPr lang="ru-RU" altLang="ru-RU" sz="1890" dirty="0">
                <a:solidFill>
                  <a:schemeClr val="bg1"/>
                </a:solidFill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</a:p>
          <a:p>
            <a:pPr algn="ctr" eaLnBrk="1" hangingPunct="1">
              <a:defRPr/>
            </a:pPr>
            <a:r>
              <a:rPr lang="ru-RU" altLang="ru-RU" sz="1890" dirty="0">
                <a:solidFill>
                  <a:schemeClr val="bg1"/>
                </a:solidFill>
                <a:cs typeface="Times New Roman" panose="02020603050405020304" pitchFamily="18" charset="0"/>
              </a:rPr>
              <a:t>с использованием гранта Президента Российской Федерации на развитие гражданского общества, предоставленного Фондом президентских грантов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3460" y="476590"/>
            <a:ext cx="8102184" cy="3416400"/>
          </a:xfrm>
          <a:prstGeom prst="rect">
            <a:avLst/>
          </a:prstGeom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22860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0000"/>
              </a:lnSpc>
              <a:spcBef>
                <a:spcPct val="0"/>
              </a:spcBef>
              <a:buClr>
                <a:srgbClr val="FE8637"/>
              </a:buClr>
              <a:buNone/>
            </a:pP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Отпуска</a:t>
            </a:r>
          </a:p>
          <a:p>
            <a:pPr marL="285750" lvl="0" indent="-285750">
              <a:lnSpc>
                <a:spcPct val="110000"/>
              </a:lnSpc>
              <a:spcBef>
                <a:spcPct val="0"/>
              </a:spcBef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– уведомление / заявление и приказ</a:t>
            </a:r>
          </a:p>
          <a:p>
            <a:pPr marL="285750" lvl="0" indent="-285750">
              <a:lnSpc>
                <a:spcPct val="110000"/>
              </a:lnSpc>
              <a:spcBef>
                <a:spcPct val="0"/>
              </a:spcBef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- уведомление / заявление и приказ</a:t>
            </a:r>
          </a:p>
          <a:p>
            <a:pPr marL="285750" lvl="0" indent="-285750">
              <a:lnSpc>
                <a:spcPct val="110000"/>
              </a:lnSpc>
              <a:spcBef>
                <a:spcPct val="0"/>
              </a:spcBef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сохранения заработной платы - заявление и приказ</a:t>
            </a:r>
          </a:p>
          <a:p>
            <a:pPr marL="285750" lvl="0" indent="-285750">
              <a:lnSpc>
                <a:spcPct val="110000"/>
              </a:lnSpc>
              <a:spcBef>
                <a:spcPct val="0"/>
              </a:spcBef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– заявление, справка и приказ</a:t>
            </a:r>
          </a:p>
          <a:p>
            <a:pPr marL="285750" lvl="0" indent="-285750">
              <a:lnSpc>
                <a:spcPct val="110000"/>
              </a:lnSpc>
              <a:spcBef>
                <a:spcPct val="0"/>
              </a:spcBef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Отпуска по беременности и уходу - приказы (основания к ним)</a:t>
            </a:r>
          </a:p>
          <a:p>
            <a:pPr marL="0" lvl="0" indent="0">
              <a:lnSpc>
                <a:spcPct val="110000"/>
              </a:lnSpc>
              <a:spcBef>
                <a:spcPct val="0"/>
              </a:spcBef>
              <a:buNone/>
            </a:pPr>
            <a:endParaRPr lang="ru-RU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>
                <a:srgbClr val="FE8637"/>
              </a:buClr>
              <a:buNone/>
              <a:defRPr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отпусков</a:t>
            </a:r>
          </a:p>
          <a:p>
            <a:pPr marL="214313" lvl="0" indent="-214313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</a:t>
            </a:r>
          </a:p>
          <a:p>
            <a:pPr marL="214313" lvl="0" indent="-214313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дополнительные</a:t>
            </a:r>
          </a:p>
          <a:p>
            <a:pPr marL="214313" lvl="0" indent="-214313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без сохранения заработной платы</a:t>
            </a:r>
          </a:p>
          <a:p>
            <a:pPr marL="214313" lvl="0" indent="-214313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</a:t>
            </a:r>
          </a:p>
          <a:p>
            <a:pPr marL="214313" lvl="0" indent="-214313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беременности и родам</a:t>
            </a:r>
          </a:p>
          <a:p>
            <a:pPr marL="214313" lvl="0" indent="-214313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уходу за ребенком</a:t>
            </a:r>
          </a:p>
          <a:p>
            <a:pPr marL="0" lvl="0" indent="0" eaLnBrk="1" hangingPunct="1">
              <a:lnSpc>
                <a:spcPct val="110000"/>
              </a:lnSpc>
              <a:buClr>
                <a:srgbClr val="FE8637"/>
              </a:buClr>
              <a:buNone/>
            </a:pPr>
            <a:endParaRPr lang="ru-RU" sz="1600" b="1" kern="1200" dirty="0">
              <a:solidFill>
                <a:srgbClr val="202124"/>
              </a:solidFill>
              <a:latin typeface="Roboto"/>
            </a:endParaRPr>
          </a:p>
          <a:p>
            <a:pPr marL="0" lvl="0" indent="0" eaLnBrk="1" hangingPunct="1">
              <a:lnSpc>
                <a:spcPct val="110000"/>
              </a:lnSpc>
              <a:buClr>
                <a:srgbClr val="FE8637"/>
              </a:buClr>
              <a:buNone/>
            </a:pPr>
            <a:r>
              <a:rPr lang="ru-RU" sz="1600" b="1" kern="1200" dirty="0">
                <a:solidFill>
                  <a:srgbClr val="202124"/>
                </a:solidFill>
                <a:latin typeface="Roboto"/>
              </a:rPr>
              <a:t>Что надо  по отпускам:</a:t>
            </a:r>
            <a:br>
              <a:rPr lang="ru-RU" sz="1600" b="1" kern="12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ru-RU" sz="1600" b="1" kern="1200" dirty="0">
                <a:solidFill>
                  <a:srgbClr val="000000"/>
                </a:solidFill>
                <a:latin typeface="Tahoma" pitchFamily="34" charset="0"/>
              </a:rPr>
              <a:t>- </a:t>
            </a:r>
            <a:r>
              <a:rPr lang="ru-RU" sz="1600" kern="1200" dirty="0">
                <a:solidFill>
                  <a:srgbClr val="202124"/>
                </a:solidFill>
                <a:latin typeface="Roboto"/>
              </a:rPr>
              <a:t>График отпусков </a:t>
            </a:r>
          </a:p>
          <a:p>
            <a:pPr marL="0" lvl="0" indent="0" eaLnBrk="1" hangingPunct="1">
              <a:lnSpc>
                <a:spcPct val="110000"/>
              </a:lnSpc>
              <a:buClr>
                <a:srgbClr val="FE8637"/>
              </a:buClr>
              <a:buNone/>
            </a:pPr>
            <a:r>
              <a:rPr lang="ru-RU" sz="1600" b="1" kern="1200" dirty="0">
                <a:solidFill>
                  <a:srgbClr val="000000"/>
                </a:solidFill>
                <a:latin typeface="Tahoma" pitchFamily="34" charset="0"/>
              </a:rPr>
              <a:t>- </a:t>
            </a:r>
            <a:r>
              <a:rPr lang="ru-RU" sz="1600" kern="1200" dirty="0">
                <a:solidFill>
                  <a:srgbClr val="202124"/>
                </a:solidFill>
                <a:latin typeface="Roboto"/>
              </a:rPr>
              <a:t>Предоставление отпуска (приказы)</a:t>
            </a:r>
            <a:br>
              <a:rPr lang="ru-RU" sz="1600" b="1" kern="12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ru-RU" sz="1600" b="1" kern="1200" dirty="0">
                <a:solidFill>
                  <a:srgbClr val="000000"/>
                </a:solidFill>
                <a:latin typeface="Tahoma" pitchFamily="34" charset="0"/>
              </a:rPr>
              <a:t>- </a:t>
            </a:r>
            <a:r>
              <a:rPr lang="ru-RU" sz="1600" kern="1200" dirty="0">
                <a:solidFill>
                  <a:srgbClr val="202124"/>
                </a:solidFill>
                <a:latin typeface="Roboto"/>
              </a:rPr>
              <a:t>Извещения об отпуске по графику (разные варианты)</a:t>
            </a:r>
            <a:br>
              <a:rPr lang="ru-RU" sz="1600" b="1" kern="12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ru-RU" sz="1600" b="1" kern="1200" dirty="0">
                <a:solidFill>
                  <a:srgbClr val="000000"/>
                </a:solidFill>
                <a:latin typeface="Tahoma" pitchFamily="34" charset="0"/>
              </a:rPr>
              <a:t>- </a:t>
            </a:r>
            <a:r>
              <a:rPr lang="ru-RU" sz="1600" kern="1200" dirty="0">
                <a:solidFill>
                  <a:srgbClr val="202124"/>
                </a:solidFill>
                <a:latin typeface="Roboto"/>
              </a:rPr>
              <a:t>Заявления об отпуске (с визой руководителя)</a:t>
            </a:r>
            <a:br>
              <a:rPr lang="ru-RU" sz="1600" b="1" kern="12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ru-RU" sz="1600" b="1" kern="1200" dirty="0">
                <a:solidFill>
                  <a:srgbClr val="000000"/>
                </a:solidFill>
                <a:latin typeface="Tahoma" pitchFamily="34" charset="0"/>
              </a:rPr>
              <a:t>- </a:t>
            </a:r>
            <a:r>
              <a:rPr lang="ru-RU" sz="1600" kern="1200" dirty="0">
                <a:solidFill>
                  <a:srgbClr val="202124"/>
                </a:solidFill>
                <a:latin typeface="Roboto"/>
              </a:rPr>
              <a:t>Заявления о разделении на части (в произвольной форме)</a:t>
            </a:r>
            <a:br>
              <a:rPr lang="ru-RU" sz="1600" b="1" kern="12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ru-RU" sz="1600" b="1" kern="1200" dirty="0">
                <a:solidFill>
                  <a:srgbClr val="000000"/>
                </a:solidFill>
                <a:latin typeface="Tahoma" pitchFamily="34" charset="0"/>
              </a:rPr>
              <a:t>- </a:t>
            </a:r>
            <a:r>
              <a:rPr lang="ru-RU" sz="1600" kern="1200" dirty="0">
                <a:solidFill>
                  <a:srgbClr val="202124"/>
                </a:solidFill>
                <a:latin typeface="Roboto"/>
              </a:rPr>
              <a:t>Согласия на отзыв из отпуска </a:t>
            </a:r>
            <a:br>
              <a:rPr lang="ru-RU" sz="1600" b="1" kern="12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ru-RU" sz="1600" b="1" kern="1200" dirty="0">
                <a:solidFill>
                  <a:srgbClr val="000000"/>
                </a:solidFill>
                <a:latin typeface="Tahoma" pitchFamily="34" charset="0"/>
              </a:rPr>
              <a:t>- </a:t>
            </a:r>
            <a:r>
              <a:rPr lang="ru-RU" sz="1600" kern="1200" dirty="0">
                <a:solidFill>
                  <a:srgbClr val="202124"/>
                </a:solidFill>
                <a:latin typeface="Roboto"/>
              </a:rPr>
              <a:t>Справка об остатках отпусков (не надо более 28 дней)</a:t>
            </a:r>
            <a:endParaRPr lang="ru-RU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0000"/>
              </a:lnSpc>
              <a:spcBef>
                <a:spcPct val="0"/>
              </a:spcBef>
              <a:buNone/>
            </a:pPr>
            <a:endParaRPr lang="ru-RU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346A27DA-012C-4F9E-BC04-C7EF8C660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6338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11450" y="836640"/>
            <a:ext cx="8137130" cy="345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202124"/>
                </a:solidFill>
                <a:latin typeface="Roboto"/>
              </a:rPr>
              <a:t>Что надо по оплате труда</a:t>
            </a:r>
            <a:r>
              <a:rPr lang="ru-RU" sz="2400" b="0" dirty="0">
                <a:solidFill>
                  <a:srgbClr val="202124"/>
                </a:solidFill>
                <a:latin typeface="Roboto"/>
              </a:rPr>
              <a:t>:</a:t>
            </a:r>
            <a:br>
              <a:rPr lang="ru-RU" sz="2400" dirty="0"/>
            </a:br>
            <a:r>
              <a:rPr lang="ru-RU" sz="2400" dirty="0"/>
              <a:t>- </a:t>
            </a:r>
            <a:r>
              <a:rPr lang="ru-RU" sz="2400" b="0" dirty="0">
                <a:solidFill>
                  <a:srgbClr val="202124"/>
                </a:solidFill>
                <a:latin typeface="Roboto"/>
              </a:rPr>
              <a:t>Зарплата четко в указанные даты, не раньше, не позже (кроме выходных и праздников)</a:t>
            </a:r>
            <a:br>
              <a:rPr lang="ru-RU" sz="2400" dirty="0"/>
            </a:br>
            <a:r>
              <a:rPr lang="ru-RU" sz="2400" dirty="0"/>
              <a:t>- </a:t>
            </a:r>
            <a:r>
              <a:rPr lang="ru-RU" sz="2400" b="0" dirty="0">
                <a:solidFill>
                  <a:srgbClr val="202124"/>
                </a:solidFill>
                <a:latin typeface="Roboto"/>
              </a:rPr>
              <a:t>Расчёт строго в день увольнения (несмотря, что немного авансом)</a:t>
            </a:r>
            <a:br>
              <a:rPr lang="ru-RU" sz="2400" dirty="0"/>
            </a:br>
            <a:r>
              <a:rPr lang="ru-RU" sz="2400" dirty="0"/>
              <a:t>- </a:t>
            </a:r>
            <a:r>
              <a:rPr lang="ru-RU" sz="2400" b="0" dirty="0">
                <a:solidFill>
                  <a:srgbClr val="202124"/>
                </a:solidFill>
                <a:latin typeface="Roboto"/>
              </a:rPr>
              <a:t>Отпуск строго за 3 дня (если в понедельник отпуск, то оплата в четверг)</a:t>
            </a:r>
            <a:br>
              <a:rPr lang="ru-RU" sz="2400" dirty="0"/>
            </a:br>
            <a:endParaRPr lang="ru-RU" sz="2400" b="0" kern="0" dirty="0"/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8D472D7F-E0B2-4D8B-9794-ED822DAC4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9356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3460" y="548600"/>
            <a:ext cx="8102184" cy="3416400"/>
          </a:xfrm>
          <a:prstGeom prst="rect">
            <a:avLst/>
          </a:prstGeom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22860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ЛНА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Обязательные: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Font typeface="Franklin Gothic Book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внутреннего трудового распорядка (ПВТР)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Font typeface="Franklin Gothic Book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Локальный акт об оплате труда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Font typeface="Franklin Gothic Book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Локальный акт о персональных данных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Font typeface="Franklin Gothic Book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Штатное расписание - Письма Роструда от 15.05.2014 N ПГ/4653-6-1</a:t>
            </a:r>
          </a:p>
          <a:p>
            <a:pPr lvl="0">
              <a:spcBef>
                <a:spcPct val="0"/>
              </a:spcBef>
              <a:buFont typeface="Franklin Gothic Book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 отпусков - Письмо от 31.10.2007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4414-6.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Franklin Gothic Book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СУОТ</a:t>
            </a:r>
          </a:p>
          <a:p>
            <a:pPr>
              <a:spcBef>
                <a:spcPct val="0"/>
              </a:spcBef>
              <a:buFont typeface="Franklin Gothic Book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Инструкции и правила по охране труда, пожарной безопасности, электробезопасности, ГО и ЧС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Bef>
                <a:spcPct val="0"/>
              </a:spcBef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Условно обязательные:</a:t>
            </a:r>
            <a:endParaRPr lang="ru-RU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Локальный акт о премировании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Должностная инструкция. Всегда ли должностная инструкция локальный акт? Письмо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Роструда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31.10.2007 N 4412-6</a:t>
            </a:r>
          </a:p>
          <a:p>
            <a:pPr lvl="0"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Локальный акт о командировках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коммерческой тайне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Font typeface="Symbol" panose="05050102010706020507" pitchFamily="18" charset="2"/>
              <a:buChar char=""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Font typeface="Symbol" panose="05050102010706020507" pitchFamily="18" charset="2"/>
              <a:buChar char=""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обязательные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усмотрение организации</a:t>
            </a:r>
          </a:p>
          <a:p>
            <a:pPr marL="22860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endParaRPr lang="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5AF8DDC7-03AD-4D8F-920D-607C6E896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10462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64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>
            <a:extLst>
              <a:ext uri="{FF2B5EF4-FFF2-40B4-BE49-F238E27FC236}">
                <a16:creationId xmlns:a16="http://schemas.microsoft.com/office/drawing/2014/main" id="{004807AB-AB3D-4717-93D9-B6D553FC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06" y="1484730"/>
            <a:ext cx="8457404" cy="5112710"/>
          </a:xfrm>
        </p:spPr>
        <p:txBody>
          <a:bodyPr>
            <a:normAutofit/>
          </a:bodyPr>
          <a:lstStyle/>
          <a:p>
            <a:pPr marL="257169" indent="-257169">
              <a:spcBef>
                <a:spcPts val="54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Ежеквартальные встречи московского Клуба </a:t>
            </a:r>
          </a:p>
          <a:p>
            <a:pPr marL="257169" indent="-257169">
              <a:spcBef>
                <a:spcPts val="54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региональных Клубов (Екатеринбург, Казань, Калининград, Курган, Нижний Новгород, Пенза, Псков, Санкт-Петербург и Ленинградская область, Саратов, Симферополь, Ульяновск, Челябинск)</a:t>
            </a:r>
          </a:p>
          <a:p>
            <a:pPr marL="257169" indent="-257169">
              <a:spcBef>
                <a:spcPts val="54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обзоры изменений в законодательстве, касающихся НКО</a:t>
            </a:r>
          </a:p>
          <a:p>
            <a:pPr marL="257169" indent="-257169">
              <a:spcBef>
                <a:spcPts val="54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Консультационные семинары и вебинары</a:t>
            </a:r>
          </a:p>
          <a:p>
            <a:pPr marL="257169" indent="-257169">
              <a:spcBef>
                <a:spcPts val="54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книг «Некоммерческие организации» под общей редакцией П.Ю.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Гамольского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A5584137-5D4D-4F76-9A78-A9586DE2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641" y="578642"/>
            <a:ext cx="6813708" cy="77724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altLang="ru-RU" sz="288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Ассоциации:</a:t>
            </a:r>
          </a:p>
        </p:txBody>
      </p:sp>
      <p:pic>
        <p:nvPicPr>
          <p:cNvPr id="15364" name="Рисунок 1">
            <a:extLst>
              <a:ext uri="{FF2B5EF4-FFF2-40B4-BE49-F238E27FC236}">
                <a16:creationId xmlns:a16="http://schemas.microsoft.com/office/drawing/2014/main" id="{66845678-A4F4-4EEF-B539-AB77D5E2D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" y="523756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F38DA4A-A8CD-446C-8EC5-5E54E9F337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9110"/>
            <a:ext cx="9144000" cy="39397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538DBBE-E64D-4BDD-B0C6-CA538CADED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980"/>
            <a:ext cx="9144000" cy="388803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1D665B0-2AF2-48BF-B2AD-755FCFDF0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514"/>
            <a:ext cx="9144000" cy="39309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Объект 2">
            <a:extLst>
              <a:ext uri="{FF2B5EF4-FFF2-40B4-BE49-F238E27FC236}">
                <a16:creationId xmlns:a16="http://schemas.microsoft.com/office/drawing/2014/main" id="{00C06F69-095C-480A-81E1-3B347994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20" y="1340710"/>
            <a:ext cx="8497180" cy="511270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Присоединяйтесь к нам</a:t>
            </a:r>
          </a:p>
          <a:p>
            <a:pPr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на </a:t>
            </a: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https://www.facebook.com/groups/bclub.ngo/</a:t>
            </a:r>
            <a:endParaRPr lang="ru-RU" alt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Контакте:</a:t>
            </a:r>
          </a:p>
          <a:p>
            <a:pPr>
              <a:defRPr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https://m.vk.com/public183078827?from=groups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alt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Инстаграмм</a:t>
            </a: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alt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https://www.instagram.com/bclub_ngo/?fbclid=IwAR3dWHs4mlVhw0-PhYb0DzyBrgAGmKEWvW0VMahcg196iwynvxx11n3K6Q0</a:t>
            </a:r>
            <a:endParaRPr lang="ru-RU" alt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Рисунок 1">
            <a:extLst>
              <a:ext uri="{FF2B5EF4-FFF2-40B4-BE49-F238E27FC236}">
                <a16:creationId xmlns:a16="http://schemas.microsoft.com/office/drawing/2014/main" id="{9AFFC24B-9EAA-4903-B627-452EAD92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20" y="404580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4D79F459-5EE7-4AB3-B1D6-FE1536020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1" y="1225869"/>
            <a:ext cx="5372100" cy="947262"/>
          </a:xfrm>
        </p:spPr>
        <p:txBody>
          <a:bodyPr>
            <a:normAutofit/>
          </a:bodyPr>
          <a:lstStyle/>
          <a:p>
            <a:r>
              <a:rPr lang="ru-RU" altLang="ru-RU" sz="288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Наши вебинары в Интернете</a:t>
            </a:r>
          </a:p>
        </p:txBody>
      </p:sp>
      <p:sp>
        <p:nvSpPr>
          <p:cNvPr id="29699" name="Объект 2">
            <a:extLst>
              <a:ext uri="{FF2B5EF4-FFF2-40B4-BE49-F238E27FC236}">
                <a16:creationId xmlns:a16="http://schemas.microsoft.com/office/drawing/2014/main" id="{AFEB2022-7267-4D14-8D46-62F47A679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580" y="2327435"/>
            <a:ext cx="6869430" cy="2916078"/>
          </a:xfrm>
        </p:spPr>
        <p:txBody>
          <a:bodyPr/>
          <a:lstStyle/>
          <a:p>
            <a:pPr>
              <a:defRPr/>
            </a:pPr>
            <a:r>
              <a:rPr lang="ru-RU" altLang="ru-RU" sz="288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ru-RU" sz="288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https://www.youtube.com/channel/UCjTcVOe3ucOVpB84OsPaLnQ/videos</a:t>
            </a:r>
            <a:endParaRPr lang="ru-RU" altLang="ru-RU" sz="288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658" indent="-144658">
              <a:buFont typeface="Arial" panose="020B0604020202020204" pitchFamily="34" charset="0"/>
              <a:buChar char="•"/>
              <a:defRPr/>
            </a:pPr>
            <a:endParaRPr lang="ru-RU" altLang="ru-RU" sz="288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28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*Открыта подписка на обновление канала</a:t>
            </a:r>
          </a:p>
        </p:txBody>
      </p:sp>
      <p:pic>
        <p:nvPicPr>
          <p:cNvPr id="20484" name="Рисунок 1">
            <a:extLst>
              <a:ext uri="{FF2B5EF4-FFF2-40B4-BE49-F238E27FC236}">
                <a16:creationId xmlns:a16="http://schemas.microsoft.com/office/drawing/2014/main" id="{12060A85-5A9D-461E-A3E0-BFD26A693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4" y="1225869"/>
            <a:ext cx="722948" cy="6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c24a17db91a0c4799d5614c5135e5d1d2bbadc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2357</Words>
  <Application>Microsoft Office PowerPoint</Application>
  <PresentationFormat>Экран (4:3)</PresentationFormat>
  <Paragraphs>343</Paragraphs>
  <Slides>32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1" baseType="lpstr">
      <vt:lpstr>Arial</vt:lpstr>
      <vt:lpstr>Calibri</vt:lpstr>
      <vt:lpstr>Franklin Gothic Book</vt:lpstr>
      <vt:lpstr>Roboto</vt:lpstr>
      <vt:lpstr>Symbol</vt:lpstr>
      <vt:lpstr>Tahoma</vt:lpstr>
      <vt:lpstr>Times New Roman</vt:lpstr>
      <vt:lpstr>Ubuntu</vt:lpstr>
      <vt:lpstr>Оформление по умолчанию</vt:lpstr>
      <vt:lpstr>Ассоциация «Клуб бухгалтеров и аудиторов некоммерческих организаций» (Москва)  в рамках проекта  «Информационная поддержка НКО: налогообложение и бухгалтерский учёт» </vt:lpstr>
      <vt:lpstr>при финансовой поддержке Фонда президентских грантов</vt:lpstr>
      <vt:lpstr>Презентация PowerPoint</vt:lpstr>
      <vt:lpstr>Деятельность Ассоциации: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Наши вебинары в Интернете</vt:lpstr>
      <vt:lpstr>Презентация PowerPoint</vt:lpstr>
      <vt:lpstr>Презентация PowerPoint</vt:lpstr>
      <vt:lpstr>Контакты Ассоциации:</vt:lpstr>
      <vt:lpstr>Презентация PowerPoint</vt:lpstr>
      <vt:lpstr>Жижерина Юлия Юрьевна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</cp:revision>
  <dcterms:created xsi:type="dcterms:W3CDTF">2018-02-05T19:03:10Z</dcterms:created>
  <dcterms:modified xsi:type="dcterms:W3CDTF">2021-03-03T06:32:05Z</dcterms:modified>
</cp:coreProperties>
</file>